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media/image140.jpg" ContentType="image/jp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2" r:id="rId2"/>
  </p:sldMasterIdLst>
  <p:notesMasterIdLst>
    <p:notesMasterId r:id="rId38"/>
  </p:notesMasterIdLst>
  <p:sldIdLst>
    <p:sldId id="256" r:id="rId3"/>
    <p:sldId id="285" r:id="rId4"/>
    <p:sldId id="286" r:id="rId5"/>
    <p:sldId id="287" r:id="rId6"/>
    <p:sldId id="288" r:id="rId7"/>
    <p:sldId id="289" r:id="rId8"/>
    <p:sldId id="290" r:id="rId9"/>
    <p:sldId id="291" r:id="rId10"/>
    <p:sldId id="296" r:id="rId11"/>
    <p:sldId id="295" r:id="rId12"/>
    <p:sldId id="315" r:id="rId13"/>
    <p:sldId id="264" r:id="rId14"/>
    <p:sldId id="276" r:id="rId15"/>
    <p:sldId id="277" r:id="rId16"/>
    <p:sldId id="294" r:id="rId17"/>
    <p:sldId id="292" r:id="rId18"/>
    <p:sldId id="293" r:id="rId19"/>
    <p:sldId id="305" r:id="rId20"/>
    <p:sldId id="306" r:id="rId21"/>
    <p:sldId id="307" r:id="rId22"/>
    <p:sldId id="308" r:id="rId23"/>
    <p:sldId id="309" r:id="rId24"/>
    <p:sldId id="312" r:id="rId25"/>
    <p:sldId id="313" r:id="rId26"/>
    <p:sldId id="297" r:id="rId27"/>
    <p:sldId id="314" r:id="rId28"/>
    <p:sldId id="298" r:id="rId29"/>
    <p:sldId id="299" r:id="rId30"/>
    <p:sldId id="300" r:id="rId31"/>
    <p:sldId id="301" r:id="rId32"/>
    <p:sldId id="302" r:id="rId33"/>
    <p:sldId id="316" r:id="rId34"/>
    <p:sldId id="303" r:id="rId35"/>
    <p:sldId id="304" r:id="rId36"/>
    <p:sldId id="280" r:id="rId3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1450" y="5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DDF98A9-1C07-4FC1-87B1-102396995D16}" type="datetimeFigureOut">
              <a:rPr lang="en-GB" smtClean="0"/>
              <a:t>06/06/2021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415F258-6EF4-4F6A-996E-97F5002F37D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40993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95087F-002A-43F5-B3CE-D22BFBCA8CA0}" type="slidenum">
              <a:rPr lang="en-ZA" smtClean="0"/>
              <a:t>25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60276566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95087F-002A-43F5-B3CE-D22BFBCA8CA0}" type="slidenum">
              <a:rPr lang="en-ZA" smtClean="0"/>
              <a:t>27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52135704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95087F-002A-43F5-B3CE-D22BFBCA8CA0}" type="slidenum">
              <a:rPr lang="en-ZA" smtClean="0"/>
              <a:t>28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90843360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95087F-002A-43F5-B3CE-D22BFBCA8CA0}" type="slidenum">
              <a:rPr lang="en-ZA" smtClean="0"/>
              <a:t>29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84341658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95087F-002A-43F5-B3CE-D22BFBCA8CA0}" type="slidenum">
              <a:rPr lang="en-ZA" smtClean="0"/>
              <a:t>30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72028558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95087F-002A-43F5-B3CE-D22BFBCA8CA0}" type="slidenum">
              <a:rPr lang="en-ZA" smtClean="0"/>
              <a:t>31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45660371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95087F-002A-43F5-B3CE-D22BFBCA8CA0}" type="slidenum">
              <a:rPr lang="en-ZA" smtClean="0"/>
              <a:t>33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64496163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95087F-002A-43F5-B3CE-D22BFBCA8CA0}" type="slidenum">
              <a:rPr lang="en-ZA" smtClean="0"/>
              <a:t>34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9206360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270DE5-DF4E-4125-B955-E07DC5C04149}" type="datetimeFigureOut">
              <a:rPr lang="en-ZA" smtClean="0"/>
              <a:t>2021/06/06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50976A-17E5-4AC8-B627-D71A51BCE362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778618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270DE5-DF4E-4125-B955-E07DC5C04149}" type="datetimeFigureOut">
              <a:rPr lang="en-ZA" smtClean="0"/>
              <a:t>2021/06/06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50976A-17E5-4AC8-B627-D71A51BCE362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9276574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270DE5-DF4E-4125-B955-E07DC5C04149}" type="datetimeFigureOut">
              <a:rPr lang="en-ZA" smtClean="0"/>
              <a:t>2021/06/06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50976A-17E5-4AC8-B627-D71A51BCE362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31816146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ank You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EC2521-B83A-3248-9684-741923FCA963}" type="datetimeFigureOut">
              <a:rPr lang="en-US" smtClean="0"/>
              <a:t>6/6/2021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104304-B1A7-4442-8C7A-805C08514A28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Slide Number Placeholder 5"/>
          <p:cNvSpPr txBox="1">
            <a:spLocks/>
          </p:cNvSpPr>
          <p:nvPr userDrawn="1"/>
        </p:nvSpPr>
        <p:spPr>
          <a:xfrm>
            <a:off x="6249852" y="6356350"/>
            <a:ext cx="255482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ZA" sz="1200" dirty="0" smtClean="0"/>
              <a:t>© North-West University (2012)</a:t>
            </a:r>
            <a:endParaRPr lang="en-ZA" sz="1200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13" hasCustomPrompt="1"/>
          </p:nvPr>
        </p:nvSpPr>
        <p:spPr>
          <a:xfrm rot="21179931">
            <a:off x="1997936" y="2738540"/>
            <a:ext cx="6054304" cy="538836"/>
          </a:xfrm>
        </p:spPr>
        <p:txBody>
          <a:bodyPr/>
          <a:lstStyle>
            <a:lvl1pPr marL="0" indent="0" algn="ctr">
              <a:buNone/>
              <a:defRPr sz="2400" b="1" baseline="0">
                <a:ln>
                  <a:solidFill>
                    <a:schemeClr val="bg1">
                      <a:lumMod val="75000"/>
                    </a:schemeClr>
                  </a:solidFill>
                </a:ln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 smtClean="0"/>
              <a:t>[ INSERT THANK YOU ]</a:t>
            </a:r>
          </a:p>
          <a:p>
            <a:pPr lvl="0"/>
            <a:endParaRPr lang="en-ZA" dirty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3155" y="6402387"/>
            <a:ext cx="1457300" cy="365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67051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le, sub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7"/>
          <p:cNvSpPr>
            <a:spLocks noGrp="1"/>
          </p:cNvSpPr>
          <p:nvPr>
            <p:ph type="body" sz="quarter" idx="12" hasCustomPrompt="1"/>
          </p:nvPr>
        </p:nvSpPr>
        <p:spPr>
          <a:xfrm>
            <a:off x="548878" y="1736725"/>
            <a:ext cx="8046245" cy="4356100"/>
          </a:xfrm>
        </p:spPr>
        <p:txBody>
          <a:bodyPr/>
          <a:lstStyle>
            <a:lvl1pPr>
              <a:defRPr sz="1350"/>
            </a:lvl1pPr>
            <a:lvl2pPr>
              <a:defRPr sz="1350"/>
            </a:lvl2pPr>
            <a:lvl3pPr>
              <a:defRPr sz="1350"/>
            </a:lvl3pPr>
            <a:lvl4pPr>
              <a:defRPr sz="1350"/>
            </a:lvl4pPr>
            <a:lvl5pPr>
              <a:defRPr sz="1350"/>
            </a:lvl5pPr>
          </a:lstStyle>
          <a:p>
            <a:pPr lvl="0"/>
            <a:r>
              <a:rPr lang="en-US" dirty="0"/>
              <a:t>Add first level body copy</a:t>
            </a:r>
          </a:p>
          <a:p>
            <a:pPr lvl="1"/>
            <a:r>
              <a:rPr lang="en-US" dirty="0"/>
              <a:t>First level bullet </a:t>
            </a:r>
          </a:p>
          <a:p>
            <a:pPr lvl="2"/>
            <a:r>
              <a:rPr lang="en-US" dirty="0"/>
              <a:t>Second level</a:t>
            </a:r>
          </a:p>
          <a:p>
            <a:pPr lvl="3"/>
            <a:r>
              <a:rPr lang="en-US" dirty="0"/>
              <a:t>Third level</a:t>
            </a:r>
          </a:p>
          <a:p>
            <a:pPr lvl="4"/>
            <a:r>
              <a:rPr lang="en-US" dirty="0"/>
              <a:t>Fourth level</a:t>
            </a:r>
            <a:endParaRPr lang="en-ZA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3" hasCustomPrompt="1"/>
          </p:nvPr>
        </p:nvSpPr>
        <p:spPr>
          <a:xfrm>
            <a:off x="548879" y="537710"/>
            <a:ext cx="6750000" cy="351382"/>
          </a:xfrm>
        </p:spPr>
        <p:txBody>
          <a:bodyPr vert="horz" lIns="0" tIns="0" rIns="0" bIns="0" rtlCol="0" anchor="t">
            <a:noAutofit/>
          </a:bodyPr>
          <a:lstStyle>
            <a:lvl1pPr>
              <a:defRPr lang="en-US" sz="1800" b="1" i="0" cap="all" baseline="0" smtClean="0">
                <a:latin typeface="+mj-lt"/>
                <a:ea typeface="+mj-ea"/>
                <a:cs typeface="+mj-cs"/>
              </a:defRPr>
            </a:lvl1pPr>
            <a:lvl2pPr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en-ZA"/>
            </a:lvl5pPr>
          </a:lstStyle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en-US" dirty="0"/>
              <a:t>Add slide title</a:t>
            </a: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420533433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2125980"/>
            <a:ext cx="77724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6/6/2021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38100" marR="0" lvl="0" indent="0" algn="l" defTabSz="914400" rtl="0" eaLnBrk="1" fontAlgn="auto" latinLnBrk="0" hangingPunct="1">
              <a:lnSpc>
                <a:spcPts val="124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1D60167-4931-47E6-BA6A-407CBD079E47}" type="slidenum"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pPr marL="38100" marR="0" lvl="0" indent="0" algn="l" defTabSz="914400" rtl="0" eaLnBrk="1" fontAlgn="auto" latinLnBrk="0" hangingPunct="1">
                <a:lnSpc>
                  <a:spcPts val="124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80908847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6/6/2021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38100" marR="0" lvl="0" indent="0" algn="l" defTabSz="914400" rtl="0" eaLnBrk="1" fontAlgn="auto" latinLnBrk="0" hangingPunct="1">
              <a:lnSpc>
                <a:spcPts val="124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1D60167-4931-47E6-BA6A-407CBD079E47}" type="slidenum"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pPr marL="38100" marR="0" lvl="0" indent="0" algn="l" defTabSz="914400" rtl="0" eaLnBrk="1" fontAlgn="auto" latinLnBrk="0" hangingPunct="1">
                <a:lnSpc>
                  <a:spcPts val="124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25716019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6/6/2021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38100" marR="0" lvl="0" indent="0" algn="l" defTabSz="914400" rtl="0" eaLnBrk="1" fontAlgn="auto" latinLnBrk="0" hangingPunct="1">
              <a:lnSpc>
                <a:spcPts val="124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1D60167-4931-47E6-BA6A-407CBD079E47}" type="slidenum"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pPr marL="38100" marR="0" lvl="0" indent="0" algn="l" defTabSz="914400" rtl="0" eaLnBrk="1" fontAlgn="auto" latinLnBrk="0" hangingPunct="1">
                <a:lnSpc>
                  <a:spcPts val="124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03304098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6/6/2021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38100" marR="0" lvl="0" indent="0" algn="l" defTabSz="914400" rtl="0" eaLnBrk="1" fontAlgn="auto" latinLnBrk="0" hangingPunct="1">
              <a:lnSpc>
                <a:spcPts val="124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1D60167-4931-47E6-BA6A-407CBD079E47}" type="slidenum"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pPr marL="38100" marR="0" lvl="0" indent="0" algn="l" defTabSz="914400" rtl="0" eaLnBrk="1" fontAlgn="auto" latinLnBrk="0" hangingPunct="1">
                <a:lnSpc>
                  <a:spcPts val="124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02464466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6/6/2021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38100" marR="0" lvl="0" indent="0" algn="l" defTabSz="914400" rtl="0" eaLnBrk="1" fontAlgn="auto" latinLnBrk="0" hangingPunct="1">
              <a:lnSpc>
                <a:spcPts val="124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1D60167-4931-47E6-BA6A-407CBD079E47}" type="slidenum"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pPr marL="38100" marR="0" lvl="0" indent="0" algn="l" defTabSz="914400" rtl="0" eaLnBrk="1" fontAlgn="auto" latinLnBrk="0" hangingPunct="1">
                <a:lnSpc>
                  <a:spcPts val="124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066058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270DE5-DF4E-4125-B955-E07DC5C04149}" type="datetimeFigureOut">
              <a:rPr lang="en-ZA" smtClean="0"/>
              <a:t>2021/06/06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50976A-17E5-4AC8-B627-D71A51BCE362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6230748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270DE5-DF4E-4125-B955-E07DC5C04149}" type="datetimeFigureOut">
              <a:rPr lang="en-ZA" smtClean="0"/>
              <a:t>2021/06/06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50976A-17E5-4AC8-B627-D71A51BCE362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7880792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270DE5-DF4E-4125-B955-E07DC5C04149}" type="datetimeFigureOut">
              <a:rPr lang="en-ZA" smtClean="0"/>
              <a:t>2021/06/06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50976A-17E5-4AC8-B627-D71A51BCE362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8559247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270DE5-DF4E-4125-B955-E07DC5C04149}" type="datetimeFigureOut">
              <a:rPr lang="en-ZA" smtClean="0"/>
              <a:t>2021/06/06</a:t>
            </a:fld>
            <a:endParaRPr lang="en-Z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50976A-17E5-4AC8-B627-D71A51BCE362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8061424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270DE5-DF4E-4125-B955-E07DC5C04149}" type="datetimeFigureOut">
              <a:rPr lang="en-ZA" smtClean="0"/>
              <a:t>2021/06/06</a:t>
            </a:fld>
            <a:endParaRPr lang="en-Z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50976A-17E5-4AC8-B627-D71A51BCE362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6032104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270DE5-DF4E-4125-B955-E07DC5C04149}" type="datetimeFigureOut">
              <a:rPr lang="en-ZA" smtClean="0"/>
              <a:t>2021/06/06</a:t>
            </a:fld>
            <a:endParaRPr lang="en-Z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50976A-17E5-4AC8-B627-D71A51BCE362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4151764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270DE5-DF4E-4125-B955-E07DC5C04149}" type="datetimeFigureOut">
              <a:rPr lang="en-ZA" smtClean="0"/>
              <a:t>2021/06/06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50976A-17E5-4AC8-B627-D71A51BCE362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5979006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Z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270DE5-DF4E-4125-B955-E07DC5C04149}" type="datetimeFigureOut">
              <a:rPr lang="en-ZA" smtClean="0"/>
              <a:t>2021/06/06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50976A-17E5-4AC8-B627-D71A51BCE362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1432389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6.xml"/><Relationship Id="rId7" Type="http://schemas.openxmlformats.org/officeDocument/2006/relationships/image" Target="../media/image3.png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18.xml"/><Relationship Id="rId4" Type="http://schemas.openxmlformats.org/officeDocument/2006/relationships/slideLayout" Target="../slideLayouts/slideLayout1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270DE5-DF4E-4125-B955-E07DC5C04149}" type="datetimeFigureOut">
              <a:rPr lang="en-ZA" smtClean="0"/>
              <a:t>2021/06/06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50976A-17E5-4AC8-B627-D71A51BCE362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7740685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097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57200" y="1577340"/>
            <a:ext cx="822960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6/6/2021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401557" y="6464909"/>
            <a:ext cx="231775" cy="1778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38100" marR="0" lvl="0" indent="0" algn="l" defTabSz="914400" rtl="0" eaLnBrk="1" fontAlgn="auto" latinLnBrk="0" hangingPunct="1">
              <a:lnSpc>
                <a:spcPts val="124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1D60167-4931-47E6-BA6A-407CBD079E47}" type="slidenum"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pPr marL="38100" marR="0" lvl="0" indent="0" algn="l" defTabSz="914400" rtl="0" eaLnBrk="1" fontAlgn="auto" latinLnBrk="0" hangingPunct="1">
                <a:lnSpc>
                  <a:spcPts val="124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5576543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media" Target="../media/media2.mp3"/><Relationship Id="rId7" Type="http://schemas.openxmlformats.org/officeDocument/2006/relationships/image" Target="../media/image5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4.png"/><Relationship Id="rId5" Type="http://schemas.openxmlformats.org/officeDocument/2006/relationships/slideLayout" Target="../slideLayouts/slideLayout1.xml"/><Relationship Id="rId4" Type="http://schemas.openxmlformats.org/officeDocument/2006/relationships/audio" Target="../media/media2.mp3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23.jpeg"/><Relationship Id="rId7" Type="http://schemas.openxmlformats.org/officeDocument/2006/relationships/image" Target="../media/image27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3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13" Type="http://schemas.openxmlformats.org/officeDocument/2006/relationships/image" Target="../media/image46.png"/><Relationship Id="rId18" Type="http://schemas.openxmlformats.org/officeDocument/2006/relationships/image" Target="../media/image51.png"/><Relationship Id="rId3" Type="http://schemas.openxmlformats.org/officeDocument/2006/relationships/image" Target="../media/image36.png"/><Relationship Id="rId21" Type="http://schemas.openxmlformats.org/officeDocument/2006/relationships/image" Target="../media/image54.png"/><Relationship Id="rId7" Type="http://schemas.openxmlformats.org/officeDocument/2006/relationships/image" Target="../media/image40.png"/><Relationship Id="rId12" Type="http://schemas.openxmlformats.org/officeDocument/2006/relationships/image" Target="../media/image45.png"/><Relationship Id="rId17" Type="http://schemas.openxmlformats.org/officeDocument/2006/relationships/image" Target="../media/image50.png"/><Relationship Id="rId2" Type="http://schemas.openxmlformats.org/officeDocument/2006/relationships/image" Target="../media/image35.png"/><Relationship Id="rId16" Type="http://schemas.openxmlformats.org/officeDocument/2006/relationships/image" Target="../media/image49.png"/><Relationship Id="rId20" Type="http://schemas.openxmlformats.org/officeDocument/2006/relationships/image" Target="../media/image53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39.png"/><Relationship Id="rId11" Type="http://schemas.openxmlformats.org/officeDocument/2006/relationships/image" Target="../media/image44.png"/><Relationship Id="rId5" Type="http://schemas.openxmlformats.org/officeDocument/2006/relationships/image" Target="../media/image38.png"/><Relationship Id="rId15" Type="http://schemas.openxmlformats.org/officeDocument/2006/relationships/image" Target="../media/image48.png"/><Relationship Id="rId10" Type="http://schemas.openxmlformats.org/officeDocument/2006/relationships/image" Target="../media/image43.png"/><Relationship Id="rId19" Type="http://schemas.openxmlformats.org/officeDocument/2006/relationships/image" Target="../media/image52.png"/><Relationship Id="rId4" Type="http://schemas.openxmlformats.org/officeDocument/2006/relationships/image" Target="../media/image37.png"/><Relationship Id="rId9" Type="http://schemas.openxmlformats.org/officeDocument/2006/relationships/image" Target="../media/image42.png"/><Relationship Id="rId14" Type="http://schemas.openxmlformats.org/officeDocument/2006/relationships/image" Target="../media/image47.png"/><Relationship Id="rId22" Type="http://schemas.openxmlformats.org/officeDocument/2006/relationships/image" Target="../media/image55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png"/><Relationship Id="rId13" Type="http://schemas.openxmlformats.org/officeDocument/2006/relationships/image" Target="../media/image67.png"/><Relationship Id="rId18" Type="http://schemas.openxmlformats.org/officeDocument/2006/relationships/image" Target="../media/image72.png"/><Relationship Id="rId3" Type="http://schemas.openxmlformats.org/officeDocument/2006/relationships/image" Target="../media/image57.png"/><Relationship Id="rId7" Type="http://schemas.openxmlformats.org/officeDocument/2006/relationships/image" Target="../media/image61.png"/><Relationship Id="rId12" Type="http://schemas.openxmlformats.org/officeDocument/2006/relationships/image" Target="../media/image66.png"/><Relationship Id="rId17" Type="http://schemas.openxmlformats.org/officeDocument/2006/relationships/image" Target="../media/image71.png"/><Relationship Id="rId2" Type="http://schemas.openxmlformats.org/officeDocument/2006/relationships/image" Target="../media/image56.png"/><Relationship Id="rId16" Type="http://schemas.openxmlformats.org/officeDocument/2006/relationships/image" Target="../media/image70.png"/><Relationship Id="rId20" Type="http://schemas.openxmlformats.org/officeDocument/2006/relationships/image" Target="../media/image55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60.png"/><Relationship Id="rId11" Type="http://schemas.openxmlformats.org/officeDocument/2006/relationships/image" Target="../media/image65.png"/><Relationship Id="rId5" Type="http://schemas.openxmlformats.org/officeDocument/2006/relationships/image" Target="../media/image59.png"/><Relationship Id="rId15" Type="http://schemas.openxmlformats.org/officeDocument/2006/relationships/image" Target="../media/image69.png"/><Relationship Id="rId10" Type="http://schemas.openxmlformats.org/officeDocument/2006/relationships/image" Target="../media/image64.png"/><Relationship Id="rId19" Type="http://schemas.openxmlformats.org/officeDocument/2006/relationships/image" Target="../media/image54.png"/><Relationship Id="rId4" Type="http://schemas.openxmlformats.org/officeDocument/2006/relationships/image" Target="../media/image58.png"/><Relationship Id="rId9" Type="http://schemas.openxmlformats.org/officeDocument/2006/relationships/image" Target="../media/image63.png"/><Relationship Id="rId14" Type="http://schemas.openxmlformats.org/officeDocument/2006/relationships/image" Target="../media/image6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9.png"/><Relationship Id="rId13" Type="http://schemas.openxmlformats.org/officeDocument/2006/relationships/image" Target="../media/image84.png"/><Relationship Id="rId18" Type="http://schemas.openxmlformats.org/officeDocument/2006/relationships/image" Target="../media/image89.png"/><Relationship Id="rId3" Type="http://schemas.openxmlformats.org/officeDocument/2006/relationships/image" Target="../media/image74.png"/><Relationship Id="rId21" Type="http://schemas.openxmlformats.org/officeDocument/2006/relationships/image" Target="../media/image92.png"/><Relationship Id="rId7" Type="http://schemas.openxmlformats.org/officeDocument/2006/relationships/image" Target="../media/image78.png"/><Relationship Id="rId12" Type="http://schemas.openxmlformats.org/officeDocument/2006/relationships/image" Target="../media/image83.png"/><Relationship Id="rId17" Type="http://schemas.openxmlformats.org/officeDocument/2006/relationships/image" Target="../media/image88.png"/><Relationship Id="rId2" Type="http://schemas.openxmlformats.org/officeDocument/2006/relationships/image" Target="../media/image73.png"/><Relationship Id="rId16" Type="http://schemas.openxmlformats.org/officeDocument/2006/relationships/image" Target="../media/image87.png"/><Relationship Id="rId20" Type="http://schemas.openxmlformats.org/officeDocument/2006/relationships/image" Target="../media/image91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77.png"/><Relationship Id="rId11" Type="http://schemas.openxmlformats.org/officeDocument/2006/relationships/image" Target="../media/image82.png"/><Relationship Id="rId24" Type="http://schemas.openxmlformats.org/officeDocument/2006/relationships/image" Target="../media/image55.png"/><Relationship Id="rId5" Type="http://schemas.openxmlformats.org/officeDocument/2006/relationships/image" Target="../media/image76.png"/><Relationship Id="rId15" Type="http://schemas.openxmlformats.org/officeDocument/2006/relationships/image" Target="../media/image86.png"/><Relationship Id="rId23" Type="http://schemas.openxmlformats.org/officeDocument/2006/relationships/image" Target="../media/image54.png"/><Relationship Id="rId10" Type="http://schemas.openxmlformats.org/officeDocument/2006/relationships/image" Target="../media/image81.png"/><Relationship Id="rId19" Type="http://schemas.openxmlformats.org/officeDocument/2006/relationships/image" Target="../media/image90.png"/><Relationship Id="rId4" Type="http://schemas.openxmlformats.org/officeDocument/2006/relationships/image" Target="../media/image75.png"/><Relationship Id="rId9" Type="http://schemas.openxmlformats.org/officeDocument/2006/relationships/image" Target="../media/image80.png"/><Relationship Id="rId14" Type="http://schemas.openxmlformats.org/officeDocument/2006/relationships/image" Target="../media/image85.png"/><Relationship Id="rId22" Type="http://schemas.openxmlformats.org/officeDocument/2006/relationships/image" Target="../media/image93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0.png"/><Relationship Id="rId13" Type="http://schemas.openxmlformats.org/officeDocument/2006/relationships/image" Target="../media/image105.png"/><Relationship Id="rId18" Type="http://schemas.openxmlformats.org/officeDocument/2006/relationships/image" Target="../media/image110.png"/><Relationship Id="rId3" Type="http://schemas.openxmlformats.org/officeDocument/2006/relationships/image" Target="../media/image95.png"/><Relationship Id="rId21" Type="http://schemas.openxmlformats.org/officeDocument/2006/relationships/image" Target="../media/image113.png"/><Relationship Id="rId7" Type="http://schemas.openxmlformats.org/officeDocument/2006/relationships/image" Target="../media/image99.png"/><Relationship Id="rId12" Type="http://schemas.openxmlformats.org/officeDocument/2006/relationships/image" Target="../media/image104.png"/><Relationship Id="rId17" Type="http://schemas.openxmlformats.org/officeDocument/2006/relationships/image" Target="../media/image109.png"/><Relationship Id="rId25" Type="http://schemas.openxmlformats.org/officeDocument/2006/relationships/image" Target="../media/image55.png"/><Relationship Id="rId2" Type="http://schemas.openxmlformats.org/officeDocument/2006/relationships/image" Target="../media/image94.png"/><Relationship Id="rId16" Type="http://schemas.openxmlformats.org/officeDocument/2006/relationships/image" Target="../media/image108.png"/><Relationship Id="rId20" Type="http://schemas.openxmlformats.org/officeDocument/2006/relationships/image" Target="../media/image112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98.png"/><Relationship Id="rId11" Type="http://schemas.openxmlformats.org/officeDocument/2006/relationships/image" Target="../media/image103.png"/><Relationship Id="rId24" Type="http://schemas.openxmlformats.org/officeDocument/2006/relationships/image" Target="../media/image54.png"/><Relationship Id="rId5" Type="http://schemas.openxmlformats.org/officeDocument/2006/relationships/image" Target="../media/image97.png"/><Relationship Id="rId15" Type="http://schemas.openxmlformats.org/officeDocument/2006/relationships/image" Target="../media/image107.png"/><Relationship Id="rId23" Type="http://schemas.openxmlformats.org/officeDocument/2006/relationships/image" Target="../media/image115.png"/><Relationship Id="rId10" Type="http://schemas.openxmlformats.org/officeDocument/2006/relationships/image" Target="../media/image102.png"/><Relationship Id="rId19" Type="http://schemas.openxmlformats.org/officeDocument/2006/relationships/image" Target="../media/image111.png"/><Relationship Id="rId4" Type="http://schemas.openxmlformats.org/officeDocument/2006/relationships/image" Target="../media/image96.png"/><Relationship Id="rId9" Type="http://schemas.openxmlformats.org/officeDocument/2006/relationships/image" Target="../media/image101.png"/><Relationship Id="rId14" Type="http://schemas.openxmlformats.org/officeDocument/2006/relationships/image" Target="../media/image106.png"/><Relationship Id="rId22" Type="http://schemas.openxmlformats.org/officeDocument/2006/relationships/image" Target="../media/image114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2.png"/><Relationship Id="rId13" Type="http://schemas.openxmlformats.org/officeDocument/2006/relationships/image" Target="../media/image127.png"/><Relationship Id="rId18" Type="http://schemas.openxmlformats.org/officeDocument/2006/relationships/image" Target="../media/image132.png"/><Relationship Id="rId3" Type="http://schemas.openxmlformats.org/officeDocument/2006/relationships/image" Target="../media/image117.png"/><Relationship Id="rId21" Type="http://schemas.openxmlformats.org/officeDocument/2006/relationships/image" Target="../media/image135.png"/><Relationship Id="rId7" Type="http://schemas.openxmlformats.org/officeDocument/2006/relationships/image" Target="../media/image121.png"/><Relationship Id="rId12" Type="http://schemas.openxmlformats.org/officeDocument/2006/relationships/image" Target="../media/image126.png"/><Relationship Id="rId17" Type="http://schemas.openxmlformats.org/officeDocument/2006/relationships/image" Target="../media/image131.png"/><Relationship Id="rId2" Type="http://schemas.openxmlformats.org/officeDocument/2006/relationships/image" Target="../media/image116.png"/><Relationship Id="rId16" Type="http://schemas.openxmlformats.org/officeDocument/2006/relationships/image" Target="../media/image130.png"/><Relationship Id="rId20" Type="http://schemas.openxmlformats.org/officeDocument/2006/relationships/image" Target="../media/image134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20.png"/><Relationship Id="rId11" Type="http://schemas.openxmlformats.org/officeDocument/2006/relationships/image" Target="../media/image125.png"/><Relationship Id="rId5" Type="http://schemas.openxmlformats.org/officeDocument/2006/relationships/image" Target="../media/image119.png"/><Relationship Id="rId15" Type="http://schemas.openxmlformats.org/officeDocument/2006/relationships/image" Target="../media/image129.png"/><Relationship Id="rId23" Type="http://schemas.openxmlformats.org/officeDocument/2006/relationships/image" Target="../media/image55.png"/><Relationship Id="rId10" Type="http://schemas.openxmlformats.org/officeDocument/2006/relationships/image" Target="../media/image124.png"/><Relationship Id="rId19" Type="http://schemas.openxmlformats.org/officeDocument/2006/relationships/image" Target="../media/image133.png"/><Relationship Id="rId4" Type="http://schemas.openxmlformats.org/officeDocument/2006/relationships/image" Target="../media/image118.png"/><Relationship Id="rId9" Type="http://schemas.openxmlformats.org/officeDocument/2006/relationships/image" Target="../media/image123.png"/><Relationship Id="rId14" Type="http://schemas.openxmlformats.org/officeDocument/2006/relationships/image" Target="../media/image128.png"/><Relationship Id="rId22" Type="http://schemas.openxmlformats.org/officeDocument/2006/relationships/image" Target="../media/image54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3" Type="http://schemas.openxmlformats.org/officeDocument/2006/relationships/image" Target="../media/image137.png"/><Relationship Id="rId7" Type="http://schemas.openxmlformats.org/officeDocument/2006/relationships/image" Target="../media/image54.png"/><Relationship Id="rId2" Type="http://schemas.openxmlformats.org/officeDocument/2006/relationships/image" Target="../media/image136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40.jpg"/><Relationship Id="rId5" Type="http://schemas.openxmlformats.org/officeDocument/2006/relationships/image" Target="../media/image139.png"/><Relationship Id="rId4" Type="http://schemas.openxmlformats.org/officeDocument/2006/relationships/image" Target="../media/image138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7.png"/><Relationship Id="rId13" Type="http://schemas.openxmlformats.org/officeDocument/2006/relationships/image" Target="../media/image152.png"/><Relationship Id="rId18" Type="http://schemas.openxmlformats.org/officeDocument/2006/relationships/image" Target="../media/image55.png"/><Relationship Id="rId3" Type="http://schemas.openxmlformats.org/officeDocument/2006/relationships/image" Target="../media/image142.png"/><Relationship Id="rId7" Type="http://schemas.openxmlformats.org/officeDocument/2006/relationships/image" Target="../media/image146.png"/><Relationship Id="rId12" Type="http://schemas.openxmlformats.org/officeDocument/2006/relationships/image" Target="../media/image151.png"/><Relationship Id="rId17" Type="http://schemas.openxmlformats.org/officeDocument/2006/relationships/image" Target="../media/image54.png"/><Relationship Id="rId2" Type="http://schemas.openxmlformats.org/officeDocument/2006/relationships/image" Target="../media/image141.png"/><Relationship Id="rId16" Type="http://schemas.openxmlformats.org/officeDocument/2006/relationships/image" Target="../media/image155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45.png"/><Relationship Id="rId11" Type="http://schemas.openxmlformats.org/officeDocument/2006/relationships/image" Target="../media/image150.png"/><Relationship Id="rId5" Type="http://schemas.openxmlformats.org/officeDocument/2006/relationships/image" Target="../media/image144.png"/><Relationship Id="rId15" Type="http://schemas.openxmlformats.org/officeDocument/2006/relationships/image" Target="../media/image154.png"/><Relationship Id="rId10" Type="http://schemas.openxmlformats.org/officeDocument/2006/relationships/image" Target="../media/image149.png"/><Relationship Id="rId4" Type="http://schemas.openxmlformats.org/officeDocument/2006/relationships/image" Target="../media/image143.png"/><Relationship Id="rId9" Type="http://schemas.openxmlformats.org/officeDocument/2006/relationships/image" Target="../media/image148.png"/><Relationship Id="rId14" Type="http://schemas.openxmlformats.org/officeDocument/2006/relationships/image" Target="../media/image153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6.png"/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12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7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8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0.png"/><Relationship Id="rId2" Type="http://schemas.openxmlformats.org/officeDocument/2006/relationships/image" Target="../media/image159.jpeg"/><Relationship Id="rId1" Type="http://schemas.openxmlformats.org/officeDocument/2006/relationships/slideLayout" Target="../slideLayouts/slideLayout13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2670" y="1629688"/>
            <a:ext cx="8062664" cy="1470025"/>
          </a:xfrm>
        </p:spPr>
        <p:txBody>
          <a:bodyPr>
            <a:normAutofit/>
          </a:bodyPr>
          <a:lstStyle/>
          <a:p>
            <a:r>
              <a:rPr lang="en-ZA" dirty="0" smtClean="0"/>
              <a:t>Technology Management MBAB821</a:t>
            </a:r>
            <a:endParaRPr lang="en-ZA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40760" cy="2423120"/>
          </a:xfrm>
        </p:spPr>
        <p:txBody>
          <a:bodyPr>
            <a:normAutofit/>
          </a:bodyPr>
          <a:lstStyle/>
          <a:p>
            <a:endParaRPr lang="en-ZA" sz="2400" dirty="0" smtClean="0">
              <a:solidFill>
                <a:schemeClr val="tx1"/>
              </a:solidFill>
            </a:endParaRPr>
          </a:p>
          <a:p>
            <a:r>
              <a:rPr lang="en-ZA" sz="2400" dirty="0" smtClean="0">
                <a:solidFill>
                  <a:schemeClr val="tx1"/>
                </a:solidFill>
              </a:rPr>
              <a:t>Presented by</a:t>
            </a:r>
          </a:p>
          <a:p>
            <a:r>
              <a:rPr lang="en-US" sz="2400" dirty="0" err="1" smtClean="0">
                <a:solidFill>
                  <a:schemeClr val="tx1"/>
                </a:solidFill>
              </a:rPr>
              <a:t>Dr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Makaziwe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smtClean="0">
                <a:solidFill>
                  <a:schemeClr val="tx1"/>
                </a:solidFill>
              </a:rPr>
              <a:t>(CSIR/Department </a:t>
            </a:r>
            <a:r>
              <a:rPr lang="en-US" sz="2400" dirty="0">
                <a:solidFill>
                  <a:schemeClr val="tx1"/>
                </a:solidFill>
              </a:rPr>
              <a:t>of Communications and Digital </a:t>
            </a:r>
            <a:r>
              <a:rPr lang="en-US" sz="2400" dirty="0" smtClean="0">
                <a:solidFill>
                  <a:schemeClr val="tx1"/>
                </a:solidFill>
              </a:rPr>
              <a:t>Technologies) </a:t>
            </a:r>
          </a:p>
          <a:p>
            <a:r>
              <a:rPr lang="en-US" sz="2400" dirty="0" smtClean="0">
                <a:solidFill>
                  <a:schemeClr val="tx1"/>
                </a:solidFill>
              </a:rPr>
              <a:t>Facilitated by </a:t>
            </a:r>
            <a:r>
              <a:rPr lang="en-US" sz="2400" dirty="0" err="1" smtClean="0">
                <a:solidFill>
                  <a:schemeClr val="tx1"/>
                </a:solidFill>
              </a:rPr>
              <a:t>Kaizer</a:t>
            </a:r>
            <a:endParaRPr lang="en-ZA" sz="2400" dirty="0">
              <a:solidFill>
                <a:schemeClr val="tx1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9792" y="183391"/>
            <a:ext cx="3816424" cy="1160547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724673" y="5349386"/>
            <a:ext cx="2484438" cy="58420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en-ZA" sz="3200" dirty="0">
                <a:solidFill>
                  <a:schemeClr val="accent2">
                    <a:lumMod val="20000"/>
                    <a:lumOff val="80000"/>
                  </a:schemeClr>
                </a:solidFill>
              </a:rPr>
              <a:t>innovation</a:t>
            </a:r>
          </a:p>
        </p:txBody>
      </p:sp>
      <p:sp>
        <p:nvSpPr>
          <p:cNvPr id="7" name="Rectangle 6"/>
          <p:cNvSpPr/>
          <p:nvPr/>
        </p:nvSpPr>
        <p:spPr>
          <a:xfrm>
            <a:off x="2933781" y="5162549"/>
            <a:ext cx="2484438" cy="58420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en-ZA" sz="3200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collaboration</a:t>
            </a:r>
            <a:r>
              <a:rPr lang="en-ZA" sz="3200" dirty="0">
                <a:solidFill>
                  <a:schemeClr val="bg1">
                    <a:lumMod val="75000"/>
                  </a:schemeClr>
                </a:solidFill>
              </a:rPr>
              <a:t> </a:t>
            </a:r>
          </a:p>
        </p:txBody>
      </p:sp>
      <p:sp>
        <p:nvSpPr>
          <p:cNvPr id="8" name="Rectangle 7"/>
          <p:cNvSpPr/>
          <p:nvPr/>
        </p:nvSpPr>
        <p:spPr>
          <a:xfrm>
            <a:off x="5996342" y="5270498"/>
            <a:ext cx="2482850" cy="58420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en-ZA" sz="3200" dirty="0">
                <a:solidFill>
                  <a:schemeClr val="accent6">
                    <a:lumMod val="40000"/>
                    <a:lumOff val="60000"/>
                  </a:schemeClr>
                </a:solidFill>
              </a:rPr>
              <a:t>agility</a:t>
            </a:r>
          </a:p>
        </p:txBody>
      </p:sp>
      <p:sp>
        <p:nvSpPr>
          <p:cNvPr id="9" name="Rectangle 8"/>
          <p:cNvSpPr/>
          <p:nvPr/>
        </p:nvSpPr>
        <p:spPr>
          <a:xfrm>
            <a:off x="183743" y="6136542"/>
            <a:ext cx="2484437" cy="585787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en-ZA" sz="3200" dirty="0">
                <a:solidFill>
                  <a:schemeClr val="accent3">
                    <a:lumMod val="40000"/>
                    <a:lumOff val="60000"/>
                  </a:schemeClr>
                </a:solidFill>
              </a:rPr>
              <a:t>visionary</a:t>
            </a:r>
          </a:p>
        </p:txBody>
      </p:sp>
      <p:sp>
        <p:nvSpPr>
          <p:cNvPr id="10" name="Rectangle 9"/>
          <p:cNvSpPr/>
          <p:nvPr/>
        </p:nvSpPr>
        <p:spPr>
          <a:xfrm>
            <a:off x="3710749" y="5924550"/>
            <a:ext cx="2482850" cy="585787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en-ZA" sz="3200" dirty="0">
                <a:solidFill>
                  <a:schemeClr val="tx2">
                    <a:lumMod val="20000"/>
                    <a:lumOff val="80000"/>
                  </a:schemeClr>
                </a:solidFill>
              </a:rPr>
              <a:t>impactful</a:t>
            </a:r>
          </a:p>
        </p:txBody>
      </p:sp>
      <p:sp>
        <p:nvSpPr>
          <p:cNvPr id="11" name="Rectangle 10"/>
          <p:cNvSpPr/>
          <p:nvPr/>
        </p:nvSpPr>
        <p:spPr>
          <a:xfrm>
            <a:off x="6725180" y="6021288"/>
            <a:ext cx="2484438" cy="585787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en-ZA" sz="3200" dirty="0">
                <a:solidFill>
                  <a:schemeClr val="bg2">
                    <a:lumMod val="90000"/>
                  </a:schemeClr>
                </a:solidFill>
              </a:rPr>
              <a:t>integrity</a:t>
            </a:r>
          </a:p>
        </p:txBody>
      </p:sp>
      <p:pic>
        <p:nvPicPr>
          <p:cNvPr id="4" name="The Sound of dial-up Internet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87415" y="3198056"/>
            <a:ext cx="472112" cy="335915"/>
          </a:xfrm>
          <a:prstGeom prst="rect">
            <a:avLst/>
          </a:prstGeom>
        </p:spPr>
      </p:pic>
      <p:pic>
        <p:nvPicPr>
          <p:cNvPr id="12" name="NOKIA RINGTONE [1994]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7264051" y="3266303"/>
            <a:ext cx="377060" cy="357735"/>
          </a:xfrm>
          <a:prstGeom prst="rect">
            <a:avLst/>
          </a:prstGeom>
        </p:spPr>
      </p:pic>
      <p:sp>
        <p:nvSpPr>
          <p:cNvPr id="13" name="Title 1"/>
          <p:cNvSpPr txBox="1">
            <a:spLocks/>
          </p:cNvSpPr>
          <p:nvPr/>
        </p:nvSpPr>
        <p:spPr>
          <a:xfrm>
            <a:off x="723007" y="3168172"/>
            <a:ext cx="8062664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ZA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Staying afloat within the 4IR Era</a:t>
            </a:r>
            <a:endParaRPr lang="en-ZA" sz="4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5779100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191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dirty="0" smtClean="0"/>
              <a:t>3min – </a:t>
            </a:r>
            <a:r>
              <a:rPr lang="en-ZA" dirty="0" err="1" smtClean="0"/>
              <a:t>BrainHQ</a:t>
            </a:r>
            <a:r>
              <a:rPr lang="en-ZA" dirty="0" smtClean="0"/>
              <a:t> Challenge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ZA" dirty="0"/>
          </a:p>
          <a:p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7624" y="1598565"/>
            <a:ext cx="7049835" cy="433366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19314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35280" cy="1143000"/>
          </a:xfrm>
        </p:spPr>
        <p:txBody>
          <a:bodyPr>
            <a:normAutofit/>
          </a:bodyPr>
          <a:lstStyle/>
          <a:p>
            <a:r>
              <a:rPr lang="en-ZA" sz="3600" dirty="0" smtClean="0"/>
              <a:t>How many words did you rewrite correct?</a:t>
            </a:r>
            <a:endParaRPr lang="en-GB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7283152" cy="3701008"/>
          </a:xfrm>
        </p:spPr>
        <p:txBody>
          <a:bodyPr/>
          <a:lstStyle/>
          <a:p>
            <a:endParaRPr lang="en-ZA" dirty="0"/>
          </a:p>
          <a:p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7625" y="1598565"/>
            <a:ext cx="6491872" cy="3990675"/>
          </a:xfrm>
          <a:prstGeom prst="rect">
            <a:avLst/>
          </a:prstGeom>
        </p:spPr>
      </p:pic>
      <p:sp>
        <p:nvSpPr>
          <p:cNvPr id="6" name="Title 1"/>
          <p:cNvSpPr txBox="1">
            <a:spLocks/>
          </p:cNvSpPr>
          <p:nvPr/>
        </p:nvSpPr>
        <p:spPr>
          <a:xfrm>
            <a:off x="251519" y="5949280"/>
            <a:ext cx="8399681" cy="7829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ZA" sz="3600" dirty="0" smtClean="0">
                <a:solidFill>
                  <a:srgbClr val="FF0000"/>
                </a:solidFill>
              </a:rPr>
              <a:t>Be innovative and execute quickly</a:t>
            </a:r>
            <a:endParaRPr lang="en-GB" sz="3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14848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altLang="en-US" sz="3800" kern="0" dirty="0" smtClean="0">
                <a:latin typeface="Arial"/>
              </a:rPr>
              <a:t/>
            </a:r>
            <a:br>
              <a:rPr lang="en-GB" altLang="en-US" sz="3800" kern="0" dirty="0" smtClean="0">
                <a:latin typeface="Arial"/>
              </a:rPr>
            </a:br>
            <a:r>
              <a:rPr lang="en-GB" altLang="en-US" sz="3800" kern="0" dirty="0" smtClean="0">
                <a:latin typeface="Arial"/>
              </a:rPr>
              <a:t>The 4IR is </a:t>
            </a:r>
            <a:r>
              <a:rPr lang="en-GB" altLang="en-US" sz="3800" kern="0" dirty="0">
                <a:latin typeface="Arial"/>
              </a:rPr>
              <a:t>in your pocket</a:t>
            </a:r>
            <a:r>
              <a:rPr kumimoji="0" lang="en-US" altLang="en-US" sz="3800" b="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/>
                <a:ea typeface="+mj-ea"/>
                <a:cs typeface="+mj-cs"/>
              </a:rPr>
              <a:t/>
            </a:r>
            <a:br>
              <a:rPr kumimoji="0" lang="en-US" altLang="en-US" sz="3800" b="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/>
                <a:ea typeface="+mj-ea"/>
                <a:cs typeface="+mj-cs"/>
              </a:rPr>
            </a:br>
            <a:r>
              <a:rPr kumimoji="0" lang="en-US" altLang="en-US" sz="1100" b="0" i="0" u="none" strike="noStrike" kern="0" cap="none" spc="0" normalizeH="0" baseline="0" noProof="0" dirty="0" smtClean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/>
            </a:r>
            <a:br>
              <a:rPr kumimoji="0" lang="en-US" altLang="en-US" sz="1100" b="0" i="0" u="none" strike="noStrike" kern="0" cap="none" spc="0" normalizeH="0" baseline="0" noProof="0" dirty="0" smtClean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</a:br>
            <a:endParaRPr lang="en-ZA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8035" y="1600200"/>
            <a:ext cx="8007929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3948" y="22686"/>
            <a:ext cx="1691680" cy="9908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8609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Changes for Better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675050"/>
            <a:ext cx="5571822" cy="1244919"/>
          </a:xfrm>
        </p:spPr>
        <p:txBody>
          <a:bodyPr>
            <a:normAutofit fontScale="85000" lnSpcReduction="20000"/>
          </a:bodyPr>
          <a:lstStyle/>
          <a:p>
            <a:r>
              <a:rPr lang="en-GB" dirty="0">
                <a:solidFill>
                  <a:srgbClr val="FF0000"/>
                </a:solidFill>
              </a:rPr>
              <a:t>Education and access to </a:t>
            </a:r>
            <a:r>
              <a:rPr lang="en-GB" dirty="0" smtClean="0">
                <a:solidFill>
                  <a:srgbClr val="FF0000"/>
                </a:solidFill>
              </a:rPr>
              <a:t>information</a:t>
            </a:r>
          </a:p>
          <a:p>
            <a:r>
              <a:rPr lang="en-GB" dirty="0">
                <a:solidFill>
                  <a:srgbClr val="FF0000"/>
                </a:solidFill>
              </a:rPr>
              <a:t>The social media revolution </a:t>
            </a:r>
            <a:r>
              <a:rPr lang="en-GB" dirty="0" smtClean="0">
                <a:solidFill>
                  <a:srgbClr val="FF0000"/>
                </a:solidFill>
              </a:rPr>
              <a:t>has </a:t>
            </a:r>
            <a:r>
              <a:rPr lang="en-GB" dirty="0">
                <a:solidFill>
                  <a:srgbClr val="FF0000"/>
                </a:solidFill>
              </a:rPr>
              <a:t>given everyone a </a:t>
            </a:r>
            <a:r>
              <a:rPr lang="en-GB" dirty="0" smtClean="0">
                <a:solidFill>
                  <a:srgbClr val="FF0000"/>
                </a:solidFill>
              </a:rPr>
              <a:t>voice</a:t>
            </a:r>
          </a:p>
          <a:p>
            <a:endParaRPr lang="en-GB" dirty="0" smtClean="0"/>
          </a:p>
          <a:p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3948" y="22686"/>
            <a:ext cx="1691680" cy="990822"/>
          </a:xfrm>
          <a:prstGeom prst="rect">
            <a:avLst/>
          </a:prstGeom>
        </p:spPr>
      </p:pic>
      <p:pic>
        <p:nvPicPr>
          <p:cNvPr id="5" name="Content Placeholder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0002" y="2846686"/>
            <a:ext cx="2919709" cy="1809441"/>
          </a:xfrm>
          <a:prstGeom prst="rect">
            <a:avLst/>
          </a:prstGeom>
        </p:spPr>
      </p:pic>
      <p:sp>
        <p:nvSpPr>
          <p:cNvPr id="6" name="Content Placeholder 2"/>
          <p:cNvSpPr txBox="1">
            <a:spLocks/>
          </p:cNvSpPr>
          <p:nvPr/>
        </p:nvSpPr>
        <p:spPr>
          <a:xfrm>
            <a:off x="4245119" y="2715564"/>
            <a:ext cx="4898881" cy="1505524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 smtClean="0">
                <a:solidFill>
                  <a:srgbClr val="0070C0"/>
                </a:solidFill>
              </a:rPr>
              <a:t>Online shopping and delivery - Are already redefining convenience and the retail experience. </a:t>
            </a:r>
          </a:p>
          <a:p>
            <a:endParaRPr lang="en-GB" dirty="0"/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1187624" y="5201101"/>
            <a:ext cx="3172342" cy="1468259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 smtClean="0"/>
              <a:t>Advances in biomedical sciences can lead to healthier lives and longer life spans. </a:t>
            </a:r>
          </a:p>
          <a:p>
            <a:endParaRPr lang="en-GB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37181" y="1175958"/>
            <a:ext cx="2800140" cy="1400175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64535" y="5367457"/>
            <a:ext cx="2360290" cy="1452016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29395" y="5201102"/>
            <a:ext cx="2396233" cy="1618371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72" y="17226"/>
            <a:ext cx="1817324" cy="1400412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5565" y="5661248"/>
            <a:ext cx="1266383" cy="11341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4101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Changes for Worse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141168"/>
          </a:xfrm>
        </p:spPr>
        <p:txBody>
          <a:bodyPr>
            <a:normAutofit lnSpcReduction="10000"/>
          </a:bodyPr>
          <a:lstStyle/>
          <a:p>
            <a:r>
              <a:rPr lang="en-GB" dirty="0"/>
              <a:t>Innovations in robotics and automation can lead to </a:t>
            </a:r>
            <a:r>
              <a:rPr lang="en-GB" dirty="0">
                <a:solidFill>
                  <a:srgbClr val="FF0000"/>
                </a:solidFill>
              </a:rPr>
              <a:t>lost </a:t>
            </a:r>
            <a:r>
              <a:rPr lang="en-GB" dirty="0" smtClean="0">
                <a:solidFill>
                  <a:srgbClr val="FF0000"/>
                </a:solidFill>
              </a:rPr>
              <a:t>jobs</a:t>
            </a:r>
          </a:p>
          <a:p>
            <a:r>
              <a:rPr lang="en-GB" dirty="0" smtClean="0"/>
              <a:t>Artificial </a:t>
            </a:r>
            <a:r>
              <a:rPr lang="en-GB" dirty="0"/>
              <a:t>intelligence, robotics, bioengineering, </a:t>
            </a:r>
            <a:r>
              <a:rPr lang="en-GB" dirty="0" smtClean="0"/>
              <a:t>leads to creation on </a:t>
            </a:r>
            <a:r>
              <a:rPr lang="en-GB" dirty="0" smtClean="0">
                <a:solidFill>
                  <a:srgbClr val="FF0000"/>
                </a:solidFill>
              </a:rPr>
              <a:t>mass destruction weapons.</a:t>
            </a:r>
          </a:p>
          <a:p>
            <a:endParaRPr lang="en-ZA" dirty="0" smtClean="0"/>
          </a:p>
          <a:p>
            <a:endParaRPr lang="en-GB" dirty="0" smtClean="0"/>
          </a:p>
          <a:p>
            <a:r>
              <a:rPr lang="en-GB" dirty="0">
                <a:solidFill>
                  <a:srgbClr val="0070C0"/>
                </a:solidFill>
              </a:rPr>
              <a:t>Social media </a:t>
            </a:r>
            <a:r>
              <a:rPr lang="en-GB" dirty="0" smtClean="0">
                <a:solidFill>
                  <a:srgbClr val="0070C0"/>
                </a:solidFill>
              </a:rPr>
              <a:t>intensify </a:t>
            </a:r>
            <a:r>
              <a:rPr lang="en-GB" dirty="0">
                <a:solidFill>
                  <a:srgbClr val="FF0000"/>
                </a:solidFill>
              </a:rPr>
              <a:t>the social </a:t>
            </a:r>
            <a:r>
              <a:rPr lang="en-GB" dirty="0" smtClean="0">
                <a:solidFill>
                  <a:srgbClr val="FF0000"/>
                </a:solidFill>
              </a:rPr>
              <a:t>divide </a:t>
            </a:r>
            <a:r>
              <a:rPr lang="en-GB" dirty="0" smtClean="0">
                <a:solidFill>
                  <a:srgbClr val="0070C0"/>
                </a:solidFill>
              </a:rPr>
              <a:t>(increase cyber-bullying</a:t>
            </a:r>
            <a:r>
              <a:rPr lang="en-GB" dirty="0">
                <a:solidFill>
                  <a:srgbClr val="0070C0"/>
                </a:solidFill>
              </a:rPr>
              <a:t>, hate speech, and spreading false stories</a:t>
            </a:r>
            <a:r>
              <a:rPr lang="en-GB" dirty="0" smtClean="0">
                <a:solidFill>
                  <a:srgbClr val="0070C0"/>
                </a:solidFill>
              </a:rPr>
              <a:t>.) </a:t>
            </a:r>
          </a:p>
          <a:p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3948" y="22686"/>
            <a:ext cx="1691680" cy="99082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51249" y="3573016"/>
            <a:ext cx="2536273" cy="1631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58593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1" y="10553"/>
            <a:ext cx="4117631" cy="344835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53136" y="62806"/>
            <a:ext cx="4568730" cy="329418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82983" y="3458907"/>
            <a:ext cx="4279880" cy="3399094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4846" y="6017324"/>
            <a:ext cx="1365134" cy="8406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42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9313" y="2811463"/>
            <a:ext cx="1865312" cy="1866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Rectangle 13"/>
          <p:cNvSpPr/>
          <p:nvPr/>
        </p:nvSpPr>
        <p:spPr>
          <a:xfrm>
            <a:off x="0" y="1974850"/>
            <a:ext cx="9144000" cy="611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ZA"/>
          </a:p>
        </p:txBody>
      </p:sp>
      <p:sp>
        <p:nvSpPr>
          <p:cNvPr id="13" name="Rectangle 12"/>
          <p:cNvSpPr/>
          <p:nvPr/>
        </p:nvSpPr>
        <p:spPr>
          <a:xfrm>
            <a:off x="0" y="4683125"/>
            <a:ext cx="9144000" cy="152717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ZA"/>
          </a:p>
        </p:txBody>
      </p:sp>
      <p:sp>
        <p:nvSpPr>
          <p:cNvPr id="5" name="TextBox 4"/>
          <p:cNvSpPr txBox="1"/>
          <p:nvPr/>
        </p:nvSpPr>
        <p:spPr>
          <a:xfrm>
            <a:off x="622300" y="1524000"/>
            <a:ext cx="8728075" cy="4619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ZA" sz="2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Futura Std Heavy"/>
                <a:cs typeface="Futura Std Heavy"/>
              </a:rPr>
              <a:t>All industries are being impacted by this disruption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714624" y="3427413"/>
            <a:ext cx="5700713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en-ZA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Futura Std Heavy"/>
                <a:ea typeface="+mn-ea"/>
                <a:cs typeface="Futura Std Heavy"/>
              </a:rPr>
              <a:t>Focus on </a:t>
            </a:r>
            <a:r>
              <a:rPr lang="en-ZA" sz="2400" dirty="0">
                <a:solidFill>
                  <a:srgbClr val="FF0000"/>
                </a:solidFill>
                <a:latin typeface="Futura Std Heavy"/>
                <a:ea typeface="+mn-ea"/>
                <a:cs typeface="Futura Std Heavy"/>
              </a:rPr>
              <a:t>developing </a:t>
            </a:r>
            <a:r>
              <a:rPr lang="en-ZA" sz="2400" dirty="0" smtClean="0">
                <a:solidFill>
                  <a:srgbClr val="FF0000"/>
                </a:solidFill>
                <a:latin typeface="Futura Std Heavy"/>
                <a:ea typeface="+mn-ea"/>
                <a:cs typeface="Futura Std Heavy"/>
              </a:rPr>
              <a:t>skills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en-GB" sz="2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Futura Std Heavy"/>
                <a:cs typeface="Futura Std Heavy"/>
              </a:rPr>
              <a:t>Defining </a:t>
            </a:r>
            <a:r>
              <a:rPr lang="en-GB" sz="2400" dirty="0">
                <a:solidFill>
                  <a:srgbClr val="FF0000"/>
                </a:solidFill>
                <a:latin typeface="Futura Std Heavy"/>
                <a:cs typeface="Futura Std Heavy"/>
              </a:rPr>
              <a:t>new governance models </a:t>
            </a:r>
            <a:r>
              <a:rPr lang="en-GB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Futura Std Heavy"/>
                <a:cs typeface="Futura Std Heavy"/>
              </a:rPr>
              <a:t>for the </a:t>
            </a:r>
            <a:r>
              <a:rPr lang="en-GB" sz="2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Futura Std Heavy"/>
                <a:cs typeface="Futura Std Heavy"/>
              </a:rPr>
              <a:t>4IR</a:t>
            </a:r>
            <a:endParaRPr lang="en-ZA" sz="2400" dirty="0">
              <a:solidFill>
                <a:schemeClr val="tx1">
                  <a:lumMod val="50000"/>
                  <a:lumOff val="50000"/>
                </a:schemeClr>
              </a:solidFill>
              <a:latin typeface="Futura Std Heavy"/>
              <a:cs typeface="Futura Std Heavy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22300" y="2020888"/>
            <a:ext cx="3802063" cy="46196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ZA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Futura Std Heavy"/>
                <a:cs typeface="Futura Std Heavy"/>
              </a:rPr>
              <a:t>We have to consider:</a:t>
            </a:r>
            <a:endParaRPr lang="en-US" sz="2400" dirty="0">
              <a:solidFill>
                <a:schemeClr val="tx1">
                  <a:lumMod val="50000"/>
                  <a:lumOff val="50000"/>
                </a:schemeClr>
              </a:solidFill>
              <a:latin typeface="Futura Std Heavy"/>
              <a:cs typeface="Futura Std Heavy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065463" y="5099050"/>
            <a:ext cx="5349875" cy="181588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ZA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Futura Std Heavy"/>
                <a:ea typeface="+mn-ea"/>
                <a:cs typeface="Futura Std Heavy"/>
              </a:rPr>
              <a:t>Based on </a:t>
            </a:r>
            <a:r>
              <a:rPr lang="en-ZA" sz="2400" dirty="0">
                <a:solidFill>
                  <a:srgbClr val="FF0000"/>
                </a:solidFill>
                <a:latin typeface="Futura Std Heavy"/>
                <a:ea typeface="+mn-ea"/>
                <a:cs typeface="Futura Std Heavy"/>
              </a:rPr>
              <a:t>partnerships</a:t>
            </a:r>
            <a:r>
              <a:rPr lang="en-ZA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Futura Std Heavy"/>
                <a:ea typeface="+mn-ea"/>
                <a:cs typeface="Futura Std Heavy"/>
              </a:rPr>
              <a:t> across all stakeholders</a:t>
            </a:r>
            <a:r>
              <a:rPr lang="en-ZA" sz="2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Futura Std Heavy"/>
                <a:ea typeface="+mn-ea"/>
                <a:cs typeface="Futura Std Heavy"/>
              </a:rPr>
              <a:t>.</a:t>
            </a:r>
          </a:p>
          <a:p>
            <a:pPr marL="800100" lvl="1" indent="-342900">
              <a:buFont typeface="Arial" panose="020B0604020202020204" pitchFamily="34" charset="0"/>
              <a:buChar char="•"/>
              <a:defRPr/>
            </a:pPr>
            <a:r>
              <a:rPr lang="en-GB" sz="20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Futura Std Heavy"/>
                <a:cs typeface="Futura Std Heavy"/>
              </a:rPr>
              <a:t>This will </a:t>
            </a:r>
            <a:r>
              <a:rPr lang="en-GB" sz="20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Futura Std Heavy"/>
                <a:cs typeface="Futura Std Heavy"/>
              </a:rPr>
              <a:t>be necessary to ensure it is a </a:t>
            </a:r>
            <a:r>
              <a:rPr lang="en-GB" sz="2000" b="1" dirty="0">
                <a:solidFill>
                  <a:srgbClr val="FF0000"/>
                </a:solidFill>
                <a:latin typeface="Futura Std Heavy"/>
                <a:cs typeface="Futura Std Heavy"/>
              </a:rPr>
              <a:t>sustainable revolution.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ZA" sz="2400" dirty="0">
              <a:solidFill>
                <a:schemeClr val="tx1">
                  <a:lumMod val="50000"/>
                  <a:lumOff val="50000"/>
                </a:schemeClr>
              </a:solidFill>
              <a:latin typeface="Futura Std Heavy"/>
              <a:ea typeface="+mn-ea"/>
              <a:cs typeface="Futura Std Heavy"/>
            </a:endParaRPr>
          </a:p>
        </p:txBody>
      </p:sp>
      <p:sp>
        <p:nvSpPr>
          <p:cNvPr id="16393" name="Title 1"/>
          <p:cNvSpPr>
            <a:spLocks noGrp="1"/>
          </p:cNvSpPr>
          <p:nvPr>
            <p:ph type="title"/>
          </p:nvPr>
        </p:nvSpPr>
        <p:spPr>
          <a:xfrm>
            <a:off x="67973" y="790575"/>
            <a:ext cx="7365975" cy="584200"/>
          </a:xfrm>
        </p:spPr>
        <p:txBody>
          <a:bodyPr/>
          <a:lstStyle/>
          <a:p>
            <a:pPr marL="39688" algn="r"/>
            <a:r>
              <a:rPr lang="en-ZA" altLang="en-US" sz="3200" b="1" dirty="0" smtClean="0">
                <a:solidFill>
                  <a:srgbClr val="A5BE4C"/>
                </a:solidFill>
                <a:latin typeface="Arial Bold" panose="020B0704020202020204" pitchFamily="34" charset="0"/>
                <a:ea typeface="ヒラギノ角ゴ Pro W3" pitchFamily="-84" charset="-128"/>
                <a:sym typeface="Arial Bold" panose="020B0704020202020204" pitchFamily="34" charset="0"/>
              </a:rPr>
              <a:t>4IR is disruptive &amp; affects everything</a:t>
            </a:r>
          </a:p>
        </p:txBody>
      </p:sp>
      <p:pic>
        <p:nvPicPr>
          <p:cNvPr id="12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8063" y="4683125"/>
            <a:ext cx="1706562" cy="1706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3948" y="22686"/>
            <a:ext cx="1691680" cy="9908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44725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3" grpId="0" animBg="1"/>
      <p:bldP spid="5" grpId="0"/>
      <p:bldP spid="7" grpId="0"/>
      <p:bldP spid="8" grpId="0"/>
      <p:bldP spid="9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tangle 30"/>
          <p:cNvSpPr/>
          <p:nvPr/>
        </p:nvSpPr>
        <p:spPr>
          <a:xfrm>
            <a:off x="4948238" y="1160463"/>
            <a:ext cx="4195762" cy="569753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ZA" dirty="0"/>
          </a:p>
        </p:txBody>
      </p:sp>
      <p:sp>
        <p:nvSpPr>
          <p:cNvPr id="5" name="TextBox 4"/>
          <p:cNvSpPr txBox="1"/>
          <p:nvPr/>
        </p:nvSpPr>
        <p:spPr>
          <a:xfrm>
            <a:off x="628650" y="1466850"/>
            <a:ext cx="3521075" cy="4619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Futura Std Heavy"/>
                <a:ea typeface="+mn-ea"/>
                <a:cs typeface="Futura Std Heavy"/>
              </a:rPr>
              <a:t>Influence curriculum</a:t>
            </a:r>
          </a:p>
        </p:txBody>
      </p:sp>
      <p:cxnSp>
        <p:nvCxnSpPr>
          <p:cNvPr id="8" name="Straight Connector 7"/>
          <p:cNvCxnSpPr/>
          <p:nvPr/>
        </p:nvCxnSpPr>
        <p:spPr>
          <a:xfrm>
            <a:off x="628650" y="2278063"/>
            <a:ext cx="3722688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Box 1"/>
          <p:cNvSpPr txBox="1">
            <a:spLocks noChangeArrowheads="1"/>
          </p:cNvSpPr>
          <p:nvPr/>
        </p:nvSpPr>
        <p:spPr bwMode="auto">
          <a:xfrm>
            <a:off x="5221288" y="1160463"/>
            <a:ext cx="3571875" cy="5500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ヒラギノ角ゴ Pro W3" pitchFamily="-8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ヒラギノ角ゴ Pro W3" pitchFamily="-8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ヒラギノ角ゴ Pro W3" pitchFamily="-8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ヒラギノ角ゴ Pro W3" pitchFamily="-8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ヒラギノ角ゴ Pro W3" pitchFamily="-8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ヒラギノ角ゴ Pro W3" pitchFamily="-8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ヒラギノ角ゴ Pro W3" pitchFamily="-8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ヒラギノ角ゴ Pro W3" pitchFamily="-8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ヒラギノ角ゴ Pro W3" pitchFamily="-84" charset="-128"/>
              </a:defRPr>
            </a:lvl9pPr>
          </a:lstStyle>
          <a:p>
            <a:pPr eaLnBrk="1" hangingPunct="1">
              <a:lnSpc>
                <a:spcPct val="130000"/>
              </a:lnSpc>
            </a:pPr>
            <a:r>
              <a:rPr lang="en-ZA" altLang="en-US" sz="1600" dirty="0">
                <a:solidFill>
                  <a:srgbClr val="7F7F7F"/>
                </a:solidFill>
                <a:latin typeface="Futura Std Medium" pitchFamily="127" charset="0"/>
              </a:rPr>
              <a:t>Critical thinking</a:t>
            </a:r>
          </a:p>
          <a:p>
            <a:pPr eaLnBrk="1" hangingPunct="1">
              <a:lnSpc>
                <a:spcPct val="130000"/>
              </a:lnSpc>
            </a:pPr>
            <a:r>
              <a:rPr lang="en-ZA" altLang="en-US" sz="1600" dirty="0">
                <a:solidFill>
                  <a:srgbClr val="7F7F7F"/>
                </a:solidFill>
                <a:latin typeface="Futura Std Medium" pitchFamily="127" charset="0"/>
              </a:rPr>
              <a:t>Communication</a:t>
            </a:r>
          </a:p>
          <a:p>
            <a:pPr eaLnBrk="1" hangingPunct="1">
              <a:lnSpc>
                <a:spcPct val="130000"/>
              </a:lnSpc>
            </a:pPr>
            <a:r>
              <a:rPr lang="en-ZA" altLang="en-US" sz="1600" dirty="0">
                <a:solidFill>
                  <a:srgbClr val="7F7F7F"/>
                </a:solidFill>
                <a:latin typeface="Futura Std Medium" pitchFamily="127" charset="0"/>
              </a:rPr>
              <a:t>Collaboration and teamwork</a:t>
            </a:r>
          </a:p>
          <a:p>
            <a:pPr eaLnBrk="1" hangingPunct="1">
              <a:lnSpc>
                <a:spcPct val="130000"/>
              </a:lnSpc>
            </a:pPr>
            <a:r>
              <a:rPr lang="en-ZA" altLang="en-US" sz="1600" dirty="0">
                <a:solidFill>
                  <a:srgbClr val="7F7F7F"/>
                </a:solidFill>
                <a:latin typeface="Futura Std Medium" pitchFamily="127" charset="0"/>
              </a:rPr>
              <a:t>Complex problem solving</a:t>
            </a:r>
          </a:p>
          <a:p>
            <a:pPr eaLnBrk="1" hangingPunct="1">
              <a:lnSpc>
                <a:spcPct val="130000"/>
              </a:lnSpc>
            </a:pPr>
            <a:r>
              <a:rPr lang="en-ZA" altLang="en-US" sz="1600" dirty="0">
                <a:solidFill>
                  <a:srgbClr val="7F7F7F"/>
                </a:solidFill>
                <a:latin typeface="Futura Std Medium" pitchFamily="127" charset="0"/>
              </a:rPr>
              <a:t>Creativity </a:t>
            </a:r>
          </a:p>
          <a:p>
            <a:pPr eaLnBrk="1" hangingPunct="1">
              <a:lnSpc>
                <a:spcPct val="130000"/>
              </a:lnSpc>
            </a:pPr>
            <a:r>
              <a:rPr lang="en-ZA" altLang="en-US" sz="1600" dirty="0">
                <a:solidFill>
                  <a:srgbClr val="7F7F7F"/>
                </a:solidFill>
                <a:latin typeface="Futura Std Medium" pitchFamily="127" charset="0"/>
              </a:rPr>
              <a:t>Emotional intelligence</a:t>
            </a:r>
          </a:p>
          <a:p>
            <a:pPr eaLnBrk="1" hangingPunct="1">
              <a:lnSpc>
                <a:spcPct val="130000"/>
              </a:lnSpc>
            </a:pPr>
            <a:r>
              <a:rPr lang="en-ZA" altLang="en-US" sz="1600" dirty="0">
                <a:solidFill>
                  <a:srgbClr val="7F7F7F"/>
                </a:solidFill>
                <a:latin typeface="Futura Std Medium" pitchFamily="127" charset="0"/>
              </a:rPr>
              <a:t>Global awareness</a:t>
            </a:r>
          </a:p>
          <a:p>
            <a:pPr eaLnBrk="1" hangingPunct="1">
              <a:lnSpc>
                <a:spcPct val="130000"/>
              </a:lnSpc>
            </a:pPr>
            <a:r>
              <a:rPr lang="en-ZA" altLang="en-US" sz="1600" dirty="0">
                <a:solidFill>
                  <a:srgbClr val="7F7F7F"/>
                </a:solidFill>
                <a:latin typeface="Futura Std Medium" pitchFamily="127" charset="0"/>
              </a:rPr>
              <a:t>Financial, economic, business and entrepreneurial literacy</a:t>
            </a:r>
          </a:p>
          <a:p>
            <a:pPr eaLnBrk="1" hangingPunct="1">
              <a:lnSpc>
                <a:spcPct val="130000"/>
              </a:lnSpc>
            </a:pPr>
            <a:r>
              <a:rPr lang="en-ZA" altLang="en-US" sz="1600" dirty="0">
                <a:solidFill>
                  <a:srgbClr val="7F7F7F"/>
                </a:solidFill>
                <a:latin typeface="Futura Std Medium" pitchFamily="127" charset="0"/>
              </a:rPr>
              <a:t>Civic literacy</a:t>
            </a:r>
          </a:p>
          <a:p>
            <a:pPr eaLnBrk="1" hangingPunct="1">
              <a:lnSpc>
                <a:spcPct val="130000"/>
              </a:lnSpc>
            </a:pPr>
            <a:r>
              <a:rPr lang="en-ZA" altLang="en-US" sz="1600" dirty="0">
                <a:solidFill>
                  <a:srgbClr val="7F7F7F"/>
                </a:solidFill>
                <a:latin typeface="Futura Std Medium" pitchFamily="127" charset="0"/>
              </a:rPr>
              <a:t>Health literacy</a:t>
            </a:r>
          </a:p>
          <a:p>
            <a:pPr eaLnBrk="1" hangingPunct="1">
              <a:lnSpc>
                <a:spcPct val="130000"/>
              </a:lnSpc>
            </a:pPr>
            <a:r>
              <a:rPr lang="en-ZA" altLang="en-US" sz="1600" dirty="0">
                <a:solidFill>
                  <a:srgbClr val="7F7F7F"/>
                </a:solidFill>
                <a:latin typeface="Futura Std Medium" pitchFamily="127" charset="0"/>
              </a:rPr>
              <a:t>Environmental literacy </a:t>
            </a:r>
          </a:p>
          <a:p>
            <a:pPr eaLnBrk="1" hangingPunct="1">
              <a:lnSpc>
                <a:spcPct val="130000"/>
              </a:lnSpc>
            </a:pPr>
            <a:r>
              <a:rPr lang="en-ZA" altLang="en-US" sz="1600" dirty="0">
                <a:solidFill>
                  <a:srgbClr val="7F7F7F"/>
                </a:solidFill>
                <a:latin typeface="Futura Std Medium" pitchFamily="127" charset="0"/>
              </a:rPr>
              <a:t>Computational thinking</a:t>
            </a:r>
          </a:p>
          <a:p>
            <a:pPr eaLnBrk="1" hangingPunct="1">
              <a:lnSpc>
                <a:spcPct val="130000"/>
              </a:lnSpc>
            </a:pPr>
            <a:r>
              <a:rPr lang="en-ZA" altLang="en-US" sz="1600" dirty="0">
                <a:solidFill>
                  <a:srgbClr val="7F7F7F"/>
                </a:solidFill>
                <a:latin typeface="Futura Std Medium" pitchFamily="127" charset="0"/>
              </a:rPr>
              <a:t>Judgement and decision making</a:t>
            </a:r>
          </a:p>
          <a:p>
            <a:pPr eaLnBrk="1" hangingPunct="1">
              <a:lnSpc>
                <a:spcPct val="130000"/>
              </a:lnSpc>
            </a:pPr>
            <a:r>
              <a:rPr lang="en-ZA" altLang="en-US" sz="1600" dirty="0">
                <a:solidFill>
                  <a:srgbClr val="7F7F7F"/>
                </a:solidFill>
                <a:latin typeface="Futura Std Medium" pitchFamily="127" charset="0"/>
              </a:rPr>
              <a:t>Service orientation</a:t>
            </a:r>
          </a:p>
          <a:p>
            <a:pPr eaLnBrk="1" hangingPunct="1">
              <a:lnSpc>
                <a:spcPct val="130000"/>
              </a:lnSpc>
            </a:pPr>
            <a:r>
              <a:rPr lang="en-ZA" altLang="en-US" sz="1600" dirty="0">
                <a:solidFill>
                  <a:srgbClr val="7F7F7F"/>
                </a:solidFill>
                <a:latin typeface="Futura Std Medium" pitchFamily="127" charset="0"/>
              </a:rPr>
              <a:t>Negotiating</a:t>
            </a:r>
          </a:p>
          <a:p>
            <a:pPr eaLnBrk="1" hangingPunct="1">
              <a:lnSpc>
                <a:spcPct val="130000"/>
              </a:lnSpc>
            </a:pPr>
            <a:r>
              <a:rPr lang="en-ZA" altLang="en-US" sz="1600" dirty="0">
                <a:solidFill>
                  <a:srgbClr val="7F7F7F"/>
                </a:solidFill>
                <a:latin typeface="Futura Std Medium" pitchFamily="127" charset="0"/>
              </a:rPr>
              <a:t>Cognitive flexibility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28650" y="2682875"/>
            <a:ext cx="3521075" cy="8302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ZA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Futura Std Heavy"/>
                <a:ea typeface="+mn-ea"/>
                <a:cs typeface="Futura Std Heavy"/>
              </a:rPr>
              <a:t>Influence approaches to </a:t>
            </a:r>
            <a:br>
              <a:rPr lang="en-ZA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Futura Std Heavy"/>
                <a:ea typeface="+mn-ea"/>
                <a:cs typeface="Futura Std Heavy"/>
              </a:rPr>
            </a:br>
            <a:r>
              <a:rPr lang="en-ZA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Futura Std Heavy"/>
                <a:ea typeface="+mn-ea"/>
                <a:cs typeface="Futura Std Heavy"/>
              </a:rPr>
              <a:t>teaching &amp; learning</a:t>
            </a:r>
          </a:p>
        </p:txBody>
      </p:sp>
      <p:cxnSp>
        <p:nvCxnSpPr>
          <p:cNvPr id="12" name="Straight Connector 11"/>
          <p:cNvCxnSpPr/>
          <p:nvPr/>
        </p:nvCxnSpPr>
        <p:spPr>
          <a:xfrm>
            <a:off x="628650" y="3890963"/>
            <a:ext cx="3722688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628650" y="4416425"/>
            <a:ext cx="3521075" cy="8302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ZA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Futura Std Heavy"/>
                <a:ea typeface="+mn-ea"/>
                <a:cs typeface="Futura Std Heavy"/>
              </a:rPr>
              <a:t>New skills and competencies required</a:t>
            </a:r>
          </a:p>
        </p:txBody>
      </p:sp>
      <p:cxnSp>
        <p:nvCxnSpPr>
          <p:cNvPr id="25" name="Straight Connector 24"/>
          <p:cNvCxnSpPr/>
          <p:nvPr/>
        </p:nvCxnSpPr>
        <p:spPr>
          <a:xfrm>
            <a:off x="628650" y="5419725"/>
            <a:ext cx="4598988" cy="0"/>
          </a:xfrm>
          <a:prstGeom prst="line">
            <a:avLst/>
          </a:prstGeom>
          <a:ln>
            <a:solidFill>
              <a:srgbClr val="FF0000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418" name="Title 1"/>
          <p:cNvSpPr>
            <a:spLocks noGrp="1"/>
          </p:cNvSpPr>
          <p:nvPr>
            <p:ph type="title"/>
          </p:nvPr>
        </p:nvSpPr>
        <p:spPr>
          <a:xfrm>
            <a:off x="582613" y="482600"/>
            <a:ext cx="8512175" cy="584200"/>
          </a:xfrm>
        </p:spPr>
        <p:txBody>
          <a:bodyPr/>
          <a:lstStyle/>
          <a:p>
            <a:pPr marL="39688" algn="r"/>
            <a:r>
              <a:rPr lang="en-ZA" altLang="en-US" sz="3200" b="1" dirty="0" smtClean="0">
                <a:solidFill>
                  <a:srgbClr val="A5BE4C"/>
                </a:solidFill>
                <a:latin typeface="Arial Bold" panose="020B0704020202020204" pitchFamily="34" charset="0"/>
                <a:ea typeface="ヒラギノ角ゴ Pro W3" pitchFamily="-84" charset="-128"/>
                <a:sym typeface="Arial Bold" panose="020B0704020202020204" pitchFamily="34" charset="0"/>
              </a:rPr>
              <a:t>Critical skills needed</a:t>
            </a: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50" y="126778"/>
            <a:ext cx="1691680" cy="9098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49174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animBg="1"/>
      <p:bldP spid="5" grpId="0"/>
      <p:bldP spid="9" grpId="0"/>
      <p:bldP spid="11" grpId="0"/>
      <p:bldP spid="13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348739" y="333756"/>
            <a:ext cx="6486525" cy="899160"/>
            <a:chOff x="1348739" y="333756"/>
            <a:chExt cx="6486525" cy="899160"/>
          </a:xfrm>
        </p:grpSpPr>
        <p:sp>
          <p:nvSpPr>
            <p:cNvPr id="3" name="object 3"/>
            <p:cNvSpPr/>
            <p:nvPr/>
          </p:nvSpPr>
          <p:spPr>
            <a:xfrm>
              <a:off x="1348739" y="333756"/>
              <a:ext cx="3502152" cy="899160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" name="object 4"/>
            <p:cNvSpPr/>
            <p:nvPr/>
          </p:nvSpPr>
          <p:spPr>
            <a:xfrm>
              <a:off x="4119372" y="333756"/>
              <a:ext cx="3715512" cy="899160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" name="object 5"/>
            <p:cNvSpPr/>
            <p:nvPr/>
          </p:nvSpPr>
          <p:spPr>
            <a:xfrm>
              <a:off x="1694052" y="509346"/>
              <a:ext cx="3023235" cy="672388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" name="object 6"/>
            <p:cNvSpPr/>
            <p:nvPr/>
          </p:nvSpPr>
          <p:spPr>
            <a:xfrm>
              <a:off x="4465066" y="509346"/>
              <a:ext cx="3283076" cy="672388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535940" y="1538986"/>
            <a:ext cx="136525" cy="4064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9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500" b="0" i="0" u="none" strike="noStrike" kern="1200" cap="none" spc="-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•</a:t>
            </a:r>
            <a:endParaRPr kumimoji="0" sz="25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891539" y="1577594"/>
            <a:ext cx="7889875" cy="4229100"/>
            <a:chOff x="891539" y="1577594"/>
            <a:chExt cx="7889875" cy="4229100"/>
          </a:xfrm>
        </p:grpSpPr>
        <p:sp>
          <p:nvSpPr>
            <p:cNvPr id="9" name="object 9"/>
            <p:cNvSpPr/>
            <p:nvPr/>
          </p:nvSpPr>
          <p:spPr>
            <a:xfrm>
              <a:off x="891539" y="1577594"/>
              <a:ext cx="7782052" cy="396239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0" name="object 10"/>
            <p:cNvSpPr/>
            <p:nvPr/>
          </p:nvSpPr>
          <p:spPr>
            <a:xfrm>
              <a:off x="891539" y="1882470"/>
              <a:ext cx="5646039" cy="396544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1" name="object 11"/>
            <p:cNvSpPr/>
            <p:nvPr/>
          </p:nvSpPr>
          <p:spPr>
            <a:xfrm>
              <a:off x="6406261" y="1882470"/>
              <a:ext cx="1810639" cy="396544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2" name="object 12"/>
            <p:cNvSpPr/>
            <p:nvPr/>
          </p:nvSpPr>
          <p:spPr>
            <a:xfrm>
              <a:off x="891539" y="2187270"/>
              <a:ext cx="7369048" cy="396544"/>
            </a:xfrm>
            <a:prstGeom prst="rect">
              <a:avLst/>
            </a:prstGeom>
            <a:blipFill>
              <a:blip r:embed="rId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3" name="object 13"/>
            <p:cNvSpPr/>
            <p:nvPr/>
          </p:nvSpPr>
          <p:spPr>
            <a:xfrm>
              <a:off x="891539" y="2492375"/>
              <a:ext cx="5675757" cy="396239"/>
            </a:xfrm>
            <a:prstGeom prst="rect">
              <a:avLst/>
            </a:prstGeom>
            <a:blipFill>
              <a:blip r:embed="rId1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4" name="object 14"/>
            <p:cNvSpPr/>
            <p:nvPr/>
          </p:nvSpPr>
          <p:spPr>
            <a:xfrm>
              <a:off x="6435217" y="2492375"/>
              <a:ext cx="2345816" cy="396239"/>
            </a:xfrm>
            <a:prstGeom prst="rect">
              <a:avLst/>
            </a:prstGeom>
            <a:blipFill>
              <a:blip r:embed="rId1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5" name="object 15"/>
            <p:cNvSpPr/>
            <p:nvPr/>
          </p:nvSpPr>
          <p:spPr>
            <a:xfrm>
              <a:off x="891539" y="2797175"/>
              <a:ext cx="514350" cy="396239"/>
            </a:xfrm>
            <a:prstGeom prst="rect">
              <a:avLst/>
            </a:prstGeom>
            <a:blipFill>
              <a:blip r:embed="rId1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6" name="object 16"/>
            <p:cNvSpPr/>
            <p:nvPr/>
          </p:nvSpPr>
          <p:spPr>
            <a:xfrm>
              <a:off x="1292605" y="3176651"/>
              <a:ext cx="2291080" cy="348996"/>
            </a:xfrm>
            <a:prstGeom prst="rect">
              <a:avLst/>
            </a:prstGeom>
            <a:blipFill>
              <a:blip r:embed="rId1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7" name="object 17"/>
            <p:cNvSpPr/>
            <p:nvPr/>
          </p:nvSpPr>
          <p:spPr>
            <a:xfrm>
              <a:off x="1292605" y="3511930"/>
              <a:ext cx="4975098" cy="348996"/>
            </a:xfrm>
            <a:prstGeom prst="rect">
              <a:avLst/>
            </a:prstGeom>
            <a:blipFill>
              <a:blip r:embed="rId1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8" name="object 18"/>
            <p:cNvSpPr/>
            <p:nvPr/>
          </p:nvSpPr>
          <p:spPr>
            <a:xfrm>
              <a:off x="1292605" y="3847464"/>
              <a:ext cx="2495804" cy="684276"/>
            </a:xfrm>
            <a:prstGeom prst="rect">
              <a:avLst/>
            </a:prstGeom>
            <a:blipFill>
              <a:blip r:embed="rId1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9" name="object 19"/>
            <p:cNvSpPr/>
            <p:nvPr/>
          </p:nvSpPr>
          <p:spPr>
            <a:xfrm>
              <a:off x="1292605" y="4518025"/>
              <a:ext cx="3917188" cy="348995"/>
            </a:xfrm>
            <a:prstGeom prst="rect">
              <a:avLst/>
            </a:prstGeom>
            <a:blipFill>
              <a:blip r:embed="rId1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0" name="object 20"/>
            <p:cNvSpPr/>
            <p:nvPr/>
          </p:nvSpPr>
          <p:spPr>
            <a:xfrm>
              <a:off x="1292605" y="4853304"/>
              <a:ext cx="4571238" cy="348995"/>
            </a:xfrm>
            <a:prstGeom prst="rect">
              <a:avLst/>
            </a:prstGeom>
            <a:blipFill>
              <a:blip r:embed="rId1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1" name="object 21"/>
            <p:cNvSpPr/>
            <p:nvPr/>
          </p:nvSpPr>
          <p:spPr>
            <a:xfrm>
              <a:off x="1292605" y="5188661"/>
              <a:ext cx="6258687" cy="349300"/>
            </a:xfrm>
            <a:prstGeom prst="rect">
              <a:avLst/>
            </a:prstGeom>
            <a:blipFill>
              <a:blip r:embed="rId1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2" name="object 22"/>
            <p:cNvSpPr/>
            <p:nvPr/>
          </p:nvSpPr>
          <p:spPr>
            <a:xfrm>
              <a:off x="1292605" y="5457139"/>
              <a:ext cx="4656455" cy="348996"/>
            </a:xfrm>
            <a:prstGeom prst="rect">
              <a:avLst/>
            </a:prstGeom>
            <a:blipFill>
              <a:blip r:embed="rId1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23" name="object 23"/>
          <p:cNvSpPr txBox="1"/>
          <p:nvPr/>
        </p:nvSpPr>
        <p:spPr>
          <a:xfrm>
            <a:off x="993139" y="3141091"/>
            <a:ext cx="180975" cy="297624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9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200" b="0" i="0" u="none" strike="noStrike" kern="1200" cap="none" spc="-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–</a:t>
            </a:r>
            <a:endParaRPr kumimoji="0" sz="2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200" b="0" i="0" u="none" strike="noStrike" kern="1200" cap="none" spc="-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–</a:t>
            </a:r>
            <a:endParaRPr kumimoji="0" sz="2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200" b="0" i="0" u="none" strike="noStrike" kern="1200" cap="none" spc="-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–</a:t>
            </a:r>
            <a:endParaRPr kumimoji="0" sz="2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200" b="0" i="0" u="none" strike="noStrike" kern="1200" cap="none" spc="-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–</a:t>
            </a:r>
            <a:endParaRPr kumimoji="0" sz="2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200" b="0" i="0" u="none" strike="noStrike" kern="1200" cap="none" spc="-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–</a:t>
            </a:r>
            <a:endParaRPr kumimoji="0" sz="2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200" b="0" i="0" u="none" strike="noStrike" kern="1200" cap="none" spc="-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–</a:t>
            </a:r>
            <a:endParaRPr kumimoji="0" sz="2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200" b="0" i="0" u="none" strike="noStrike" kern="1200" cap="none" spc="-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–</a:t>
            </a:r>
            <a:endParaRPr kumimoji="0" sz="2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211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200" b="0" i="0" u="none" strike="noStrike" kern="1200" cap="none" spc="-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–</a:t>
            </a:r>
            <a:endParaRPr kumimoji="0" sz="2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24" name="object 24"/>
          <p:cNvSpPr/>
          <p:nvPr/>
        </p:nvSpPr>
        <p:spPr>
          <a:xfrm>
            <a:off x="1292605" y="5792419"/>
            <a:ext cx="7225538" cy="348995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25" name="object 25"/>
          <p:cNvGrpSpPr/>
          <p:nvPr/>
        </p:nvGrpSpPr>
        <p:grpSpPr>
          <a:xfrm>
            <a:off x="548640" y="6357213"/>
            <a:ext cx="1679575" cy="365760"/>
            <a:chOff x="548640" y="6357213"/>
            <a:chExt cx="1679575" cy="365760"/>
          </a:xfrm>
        </p:grpSpPr>
        <p:sp>
          <p:nvSpPr>
            <p:cNvPr id="26" name="object 26"/>
            <p:cNvSpPr/>
            <p:nvPr/>
          </p:nvSpPr>
          <p:spPr>
            <a:xfrm>
              <a:off x="548640" y="6357213"/>
              <a:ext cx="1679575" cy="182880"/>
            </a:xfrm>
            <a:prstGeom prst="rect">
              <a:avLst/>
            </a:prstGeom>
            <a:blipFill>
              <a:blip r:embed="rId2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7" name="object 27"/>
            <p:cNvSpPr/>
            <p:nvPr/>
          </p:nvSpPr>
          <p:spPr>
            <a:xfrm>
              <a:off x="548640" y="6540093"/>
              <a:ext cx="998004" cy="182880"/>
            </a:xfrm>
            <a:prstGeom prst="rect">
              <a:avLst/>
            </a:prstGeom>
            <a:blipFill>
              <a:blip r:embed="rId2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33" name="object 3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 marR="0" lvl="0" indent="0" algn="l" defTabSz="914400" rtl="0" eaLnBrk="1" fontAlgn="auto" latinLnBrk="0" hangingPunct="1">
              <a:lnSpc>
                <a:spcPts val="124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1D60167-4931-47E6-BA6A-407CBD079E47}" type="slidenum"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pPr marL="38100" marR="0" lvl="0" indent="0" algn="l" defTabSz="914400" rtl="0" eaLnBrk="1" fontAlgn="auto" latinLnBrk="0" hangingPunct="1">
                <a:lnSpc>
                  <a:spcPts val="124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3507281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2420111" y="333756"/>
            <a:ext cx="4345305" cy="899160"/>
            <a:chOff x="2420111" y="333756"/>
            <a:chExt cx="4345305" cy="899160"/>
          </a:xfrm>
        </p:grpSpPr>
        <p:sp>
          <p:nvSpPr>
            <p:cNvPr id="3" name="object 3"/>
            <p:cNvSpPr/>
            <p:nvPr/>
          </p:nvSpPr>
          <p:spPr>
            <a:xfrm>
              <a:off x="2420111" y="333756"/>
              <a:ext cx="4344924" cy="899160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" name="object 4"/>
            <p:cNvSpPr/>
            <p:nvPr/>
          </p:nvSpPr>
          <p:spPr>
            <a:xfrm>
              <a:off x="2765805" y="509346"/>
              <a:ext cx="3872103" cy="672388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5" name="object 5"/>
          <p:cNvSpPr txBox="1"/>
          <p:nvPr/>
        </p:nvSpPr>
        <p:spPr>
          <a:xfrm>
            <a:off x="535940" y="1538986"/>
            <a:ext cx="136525" cy="4064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9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500" b="0" i="0" u="none" strike="noStrike" kern="1200" cap="none" spc="-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•</a:t>
            </a:r>
            <a:endParaRPr kumimoji="0" sz="25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891539" y="1577594"/>
            <a:ext cx="7667625" cy="1616075"/>
            <a:chOff x="891539" y="1577594"/>
            <a:chExt cx="7667625" cy="1616075"/>
          </a:xfrm>
        </p:grpSpPr>
        <p:sp>
          <p:nvSpPr>
            <p:cNvPr id="7" name="object 7"/>
            <p:cNvSpPr/>
            <p:nvPr/>
          </p:nvSpPr>
          <p:spPr>
            <a:xfrm>
              <a:off x="891539" y="1577594"/>
              <a:ext cx="7634605" cy="396239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8" name="object 8"/>
            <p:cNvSpPr/>
            <p:nvPr/>
          </p:nvSpPr>
          <p:spPr>
            <a:xfrm>
              <a:off x="891539" y="1882470"/>
              <a:ext cx="262128" cy="396544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9" name="object 9"/>
            <p:cNvSpPr/>
            <p:nvPr/>
          </p:nvSpPr>
          <p:spPr>
            <a:xfrm>
              <a:off x="1022603" y="1882470"/>
              <a:ext cx="7536560" cy="396544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0" name="object 10"/>
            <p:cNvSpPr/>
            <p:nvPr/>
          </p:nvSpPr>
          <p:spPr>
            <a:xfrm>
              <a:off x="891539" y="2187270"/>
              <a:ext cx="7389876" cy="396544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1" name="object 11"/>
            <p:cNvSpPr/>
            <p:nvPr/>
          </p:nvSpPr>
          <p:spPr>
            <a:xfrm>
              <a:off x="891539" y="2492375"/>
              <a:ext cx="7089394" cy="396239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2" name="object 12"/>
            <p:cNvSpPr/>
            <p:nvPr/>
          </p:nvSpPr>
          <p:spPr>
            <a:xfrm>
              <a:off x="891539" y="2797175"/>
              <a:ext cx="7084822" cy="396239"/>
            </a:xfrm>
            <a:prstGeom prst="rect">
              <a:avLst/>
            </a:prstGeom>
            <a:blipFill>
              <a:blip r:embed="rId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3" name="object 13"/>
            <p:cNvSpPr/>
            <p:nvPr/>
          </p:nvSpPr>
          <p:spPr>
            <a:xfrm>
              <a:off x="7849870" y="2797175"/>
              <a:ext cx="310896" cy="396239"/>
            </a:xfrm>
            <a:prstGeom prst="rect">
              <a:avLst/>
            </a:prstGeom>
            <a:blipFill>
              <a:blip r:embed="rId1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14" name="object 14"/>
          <p:cNvSpPr txBox="1"/>
          <p:nvPr/>
        </p:nvSpPr>
        <p:spPr>
          <a:xfrm>
            <a:off x="535940" y="3520516"/>
            <a:ext cx="136525" cy="4064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9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500" b="0" i="0" u="none" strike="noStrike" kern="1200" cap="none" spc="-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•</a:t>
            </a:r>
            <a:endParaRPr kumimoji="0" sz="25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891539" y="3559505"/>
            <a:ext cx="7889875" cy="1920875"/>
            <a:chOff x="891539" y="3559505"/>
            <a:chExt cx="7889875" cy="1920875"/>
          </a:xfrm>
        </p:grpSpPr>
        <p:sp>
          <p:nvSpPr>
            <p:cNvPr id="16" name="object 16"/>
            <p:cNvSpPr/>
            <p:nvPr/>
          </p:nvSpPr>
          <p:spPr>
            <a:xfrm>
              <a:off x="891539" y="3559505"/>
              <a:ext cx="7889621" cy="396544"/>
            </a:xfrm>
            <a:prstGeom prst="rect">
              <a:avLst/>
            </a:prstGeom>
            <a:blipFill>
              <a:blip r:embed="rId1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7" name="object 17"/>
            <p:cNvSpPr/>
            <p:nvPr/>
          </p:nvSpPr>
          <p:spPr>
            <a:xfrm>
              <a:off x="891539" y="3864229"/>
              <a:ext cx="2947924" cy="396239"/>
            </a:xfrm>
            <a:prstGeom prst="rect">
              <a:avLst/>
            </a:prstGeom>
            <a:blipFill>
              <a:blip r:embed="rId1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8" name="object 18"/>
            <p:cNvSpPr/>
            <p:nvPr/>
          </p:nvSpPr>
          <p:spPr>
            <a:xfrm>
              <a:off x="3705479" y="3864229"/>
              <a:ext cx="4880736" cy="396239"/>
            </a:xfrm>
            <a:prstGeom prst="rect">
              <a:avLst/>
            </a:prstGeom>
            <a:blipFill>
              <a:blip r:embed="rId1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9" name="object 19"/>
            <p:cNvSpPr/>
            <p:nvPr/>
          </p:nvSpPr>
          <p:spPr>
            <a:xfrm>
              <a:off x="891539" y="4169029"/>
              <a:ext cx="7172452" cy="396239"/>
            </a:xfrm>
            <a:prstGeom prst="rect">
              <a:avLst/>
            </a:prstGeom>
            <a:blipFill>
              <a:blip r:embed="rId1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0" name="object 20"/>
            <p:cNvSpPr/>
            <p:nvPr/>
          </p:nvSpPr>
          <p:spPr>
            <a:xfrm>
              <a:off x="891539" y="4473829"/>
              <a:ext cx="7845806" cy="396239"/>
            </a:xfrm>
            <a:prstGeom prst="rect">
              <a:avLst/>
            </a:prstGeom>
            <a:blipFill>
              <a:blip r:embed="rId1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1" name="object 21"/>
            <p:cNvSpPr/>
            <p:nvPr/>
          </p:nvSpPr>
          <p:spPr>
            <a:xfrm>
              <a:off x="891539" y="4778629"/>
              <a:ext cx="7800975" cy="396239"/>
            </a:xfrm>
            <a:prstGeom prst="rect">
              <a:avLst/>
            </a:prstGeom>
            <a:blipFill>
              <a:blip r:embed="rId1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2" name="object 22"/>
            <p:cNvSpPr/>
            <p:nvPr/>
          </p:nvSpPr>
          <p:spPr>
            <a:xfrm>
              <a:off x="891539" y="5083505"/>
              <a:ext cx="1985518" cy="396544"/>
            </a:xfrm>
            <a:prstGeom prst="rect">
              <a:avLst/>
            </a:prstGeom>
            <a:blipFill>
              <a:blip r:embed="rId1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3" name="object 23"/>
            <p:cNvSpPr/>
            <p:nvPr/>
          </p:nvSpPr>
          <p:spPr>
            <a:xfrm>
              <a:off x="2760217" y="5083505"/>
              <a:ext cx="310895" cy="396544"/>
            </a:xfrm>
            <a:prstGeom prst="rect">
              <a:avLst/>
            </a:prstGeom>
            <a:blipFill>
              <a:blip r:embed="rId1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24" name="object 24"/>
          <p:cNvGrpSpPr/>
          <p:nvPr/>
        </p:nvGrpSpPr>
        <p:grpSpPr>
          <a:xfrm>
            <a:off x="548640" y="6357213"/>
            <a:ext cx="1679575" cy="365760"/>
            <a:chOff x="548640" y="6357213"/>
            <a:chExt cx="1679575" cy="365760"/>
          </a:xfrm>
        </p:grpSpPr>
        <p:sp>
          <p:nvSpPr>
            <p:cNvPr id="25" name="object 25"/>
            <p:cNvSpPr/>
            <p:nvPr/>
          </p:nvSpPr>
          <p:spPr>
            <a:xfrm>
              <a:off x="548640" y="6357213"/>
              <a:ext cx="1679575" cy="182880"/>
            </a:xfrm>
            <a:prstGeom prst="rect">
              <a:avLst/>
            </a:prstGeom>
            <a:blipFill>
              <a:blip r:embed="rId1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6" name="object 26"/>
            <p:cNvSpPr/>
            <p:nvPr/>
          </p:nvSpPr>
          <p:spPr>
            <a:xfrm>
              <a:off x="548640" y="6540093"/>
              <a:ext cx="998004" cy="182880"/>
            </a:xfrm>
            <a:prstGeom prst="rect">
              <a:avLst/>
            </a:prstGeom>
            <a:blipFill>
              <a:blip r:embed="rId2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32" name="object 32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 marR="0" lvl="0" indent="0" algn="l" defTabSz="914400" rtl="0" eaLnBrk="1" fontAlgn="auto" latinLnBrk="0" hangingPunct="1">
              <a:lnSpc>
                <a:spcPts val="124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1D60167-4931-47E6-BA6A-407CBD079E47}" type="slidenum"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pPr marL="38100" marR="0" lvl="0" indent="0" algn="l" defTabSz="914400" rtl="0" eaLnBrk="1" fontAlgn="auto" latinLnBrk="0" hangingPunct="1">
                <a:lnSpc>
                  <a:spcPts val="124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844140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8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3687763"/>
            <a:ext cx="1474788" cy="1474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Rectangle 19"/>
          <p:cNvSpPr/>
          <p:nvPr/>
        </p:nvSpPr>
        <p:spPr>
          <a:xfrm>
            <a:off x="442913" y="5037138"/>
            <a:ext cx="8701087" cy="160496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ZA" dirty="0"/>
          </a:p>
        </p:txBody>
      </p:sp>
      <p:sp>
        <p:nvSpPr>
          <p:cNvPr id="13" name="TextBox 12"/>
          <p:cNvSpPr txBox="1"/>
          <p:nvPr/>
        </p:nvSpPr>
        <p:spPr>
          <a:xfrm>
            <a:off x="1196975" y="1414463"/>
            <a:ext cx="6575425" cy="46196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ZA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Futura Std Heavy"/>
                <a:ea typeface="+mn-ea"/>
                <a:cs typeface="Futura Std Heavy"/>
              </a:rPr>
              <a:t>When there are </a:t>
            </a:r>
            <a:r>
              <a:rPr lang="en-ZA" sz="2400" b="1" dirty="0">
                <a:solidFill>
                  <a:srgbClr val="FF0000"/>
                </a:solidFill>
                <a:latin typeface="Futura Std Heavy"/>
                <a:ea typeface="+mn-ea"/>
                <a:cs typeface="Futura Std Heavy"/>
              </a:rPr>
              <a:t>major changes </a:t>
            </a:r>
            <a:r>
              <a:rPr lang="en-ZA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Futura Std Heavy"/>
                <a:ea typeface="+mn-ea"/>
                <a:cs typeface="Futura Std Heavy"/>
              </a:rPr>
              <a:t>in...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65150" y="2105025"/>
            <a:ext cx="1265238" cy="3698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ZA" b="1" dirty="0">
                <a:latin typeface="Futura Std Heavy"/>
                <a:ea typeface="+mn-ea"/>
                <a:cs typeface="Futura Std Heavy"/>
              </a:rPr>
              <a:t>Industry</a:t>
            </a:r>
            <a:endParaRPr lang="en-ZA" dirty="0">
              <a:latin typeface="Futura Std Heavy"/>
              <a:ea typeface="+mn-ea"/>
              <a:cs typeface="Futura Std Heavy"/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>
            <a:off x="1881188" y="2474913"/>
            <a:ext cx="0" cy="657225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>
            <a:off x="1196975" y="2474913"/>
            <a:ext cx="1460500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TextBox 25"/>
          <p:cNvSpPr txBox="1">
            <a:spLocks noChangeArrowheads="1"/>
          </p:cNvSpPr>
          <p:nvPr/>
        </p:nvSpPr>
        <p:spPr bwMode="auto">
          <a:xfrm>
            <a:off x="2159000" y="5264150"/>
            <a:ext cx="6707188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ヒラギノ角ゴ Pro W3" pitchFamily="-8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ヒラギノ角ゴ Pro W3" pitchFamily="-8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ヒラギノ角ゴ Pro W3" pitchFamily="-8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ヒラギノ角ゴ Pro W3" pitchFamily="-8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ヒラギノ角ゴ Pro W3" pitchFamily="-8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ヒラギノ角ゴ Pro W3" pitchFamily="-8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ヒラギノ角ゴ Pro W3" pitchFamily="-8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ヒラギノ角ゴ Pro W3" pitchFamily="-8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ヒラギノ角ゴ Pro W3" pitchFamily="-84" charset="-128"/>
              </a:defRPr>
            </a:lvl9pPr>
          </a:lstStyle>
          <a:p>
            <a:pPr eaLnBrk="1" hangingPunct="1"/>
            <a:r>
              <a:rPr lang="en-ZA" altLang="en-US" sz="2400">
                <a:solidFill>
                  <a:srgbClr val="7F7F7F"/>
                </a:solidFill>
                <a:latin typeface="Futura Std Heavy" pitchFamily="127" charset="0"/>
              </a:rPr>
              <a:t>It’s usually new ways of thinking and doing and new </a:t>
            </a:r>
            <a:r>
              <a:rPr lang="en-ZA" altLang="en-US" sz="2400">
                <a:solidFill>
                  <a:srgbClr val="FF0000"/>
                </a:solidFill>
                <a:latin typeface="Futura Std Heavy" pitchFamily="127" charset="0"/>
              </a:rPr>
              <a:t>technologies</a:t>
            </a:r>
            <a:r>
              <a:rPr lang="en-ZA" altLang="en-US" sz="2400">
                <a:solidFill>
                  <a:srgbClr val="7F7F7F"/>
                </a:solidFill>
                <a:latin typeface="Futura Std Heavy" pitchFamily="127" charset="0"/>
              </a:rPr>
              <a:t> that cause the change to happen.</a:t>
            </a:r>
          </a:p>
        </p:txBody>
      </p:sp>
      <p:sp>
        <p:nvSpPr>
          <p:cNvPr id="4105" name="Title 1"/>
          <p:cNvSpPr>
            <a:spLocks noGrp="1"/>
          </p:cNvSpPr>
          <p:nvPr>
            <p:ph type="title"/>
          </p:nvPr>
        </p:nvSpPr>
        <p:spPr>
          <a:xfrm>
            <a:off x="33001" y="411163"/>
            <a:ext cx="6555223" cy="584200"/>
          </a:xfrm>
        </p:spPr>
        <p:txBody>
          <a:bodyPr/>
          <a:lstStyle/>
          <a:p>
            <a:pPr marL="39688" algn="r"/>
            <a:r>
              <a:rPr lang="en-ZA" altLang="en-US" sz="3200" b="1" dirty="0" smtClean="0">
                <a:solidFill>
                  <a:srgbClr val="7030A0"/>
                </a:solidFill>
                <a:latin typeface="Arial Bold" panose="020B0704020202020204" pitchFamily="34" charset="0"/>
                <a:ea typeface="ヒラギノ角ゴ Pro W3" pitchFamily="-84" charset="-128"/>
                <a:sym typeface="Arial Bold" panose="020B0704020202020204" pitchFamily="34" charset="0"/>
              </a:rPr>
              <a:t>What is an industrial revolution?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3625850" y="2105025"/>
            <a:ext cx="1885950" cy="3698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ZA" b="1" dirty="0">
                <a:latin typeface="Futura Std Heavy"/>
                <a:ea typeface="+mn-ea"/>
                <a:cs typeface="Futura Std Heavy"/>
              </a:rPr>
              <a:t>Transportation</a:t>
            </a:r>
            <a:endParaRPr lang="en-ZA" dirty="0">
              <a:latin typeface="Futura Std Heavy"/>
              <a:ea typeface="+mn-ea"/>
              <a:cs typeface="Futura Std Heavy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993900" y="2105025"/>
            <a:ext cx="1871663" cy="3698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ZA" b="1" dirty="0">
                <a:latin typeface="Futura Std Heavy"/>
                <a:ea typeface="+mn-ea"/>
                <a:cs typeface="Futura Std Heavy"/>
              </a:rPr>
              <a:t>Economy</a:t>
            </a:r>
            <a:endParaRPr lang="en-ZA" dirty="0">
              <a:latin typeface="Futura Std Heavy"/>
              <a:ea typeface="+mn-ea"/>
              <a:cs typeface="Futura Std Heavy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5756275" y="2105025"/>
            <a:ext cx="3219450" cy="3698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ZA" b="1" dirty="0">
                <a:latin typeface="Futura Std Heavy"/>
                <a:ea typeface="+mn-ea"/>
                <a:cs typeface="Futura Std Heavy"/>
              </a:rPr>
              <a:t>Society (social structure)</a:t>
            </a:r>
            <a:endParaRPr lang="en-ZA" dirty="0">
              <a:latin typeface="Futura Std Heavy"/>
              <a:ea typeface="+mn-ea"/>
              <a:cs typeface="Futura Std Heavy"/>
            </a:endParaRPr>
          </a:p>
        </p:txBody>
      </p:sp>
      <p:sp>
        <p:nvSpPr>
          <p:cNvPr id="24" name="TextBox 23"/>
          <p:cNvSpPr txBox="1">
            <a:spLocks noChangeArrowheads="1"/>
          </p:cNvSpPr>
          <p:nvPr/>
        </p:nvSpPr>
        <p:spPr bwMode="auto">
          <a:xfrm>
            <a:off x="442913" y="3160713"/>
            <a:ext cx="2876550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ヒラギノ角ゴ Pro W3" pitchFamily="-8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ヒラギノ角ゴ Pro W3" pitchFamily="-8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ヒラギノ角ゴ Pro W3" pitchFamily="-8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ヒラギノ角ゴ Pro W3" pitchFamily="-8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ヒラギノ角ゴ Pro W3" pitchFamily="-8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ヒラギノ角ゴ Pro W3" pitchFamily="-8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ヒラギノ角ゴ Pro W3" pitchFamily="-8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ヒラギノ角ゴ Pro W3" pitchFamily="-8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ヒラギノ角ゴ Pro W3" pitchFamily="-84" charset="-128"/>
              </a:defRPr>
            </a:lvl9pPr>
          </a:lstStyle>
          <a:p>
            <a:pPr algn="ctr" eaLnBrk="1" hangingPunct="1"/>
            <a:r>
              <a:rPr lang="en-ZA" altLang="en-US" sz="1600">
                <a:solidFill>
                  <a:srgbClr val="7F7F7F"/>
                </a:solidFill>
                <a:latin typeface="Futura Std Heavy" pitchFamily="127" charset="0"/>
              </a:rPr>
              <a:t>The way we work, buy </a:t>
            </a:r>
            <a:br>
              <a:rPr lang="en-ZA" altLang="en-US" sz="1600">
                <a:solidFill>
                  <a:srgbClr val="7F7F7F"/>
                </a:solidFill>
                <a:latin typeface="Futura Std Heavy" pitchFamily="127" charset="0"/>
              </a:rPr>
            </a:br>
            <a:r>
              <a:rPr lang="en-ZA" altLang="en-US" sz="1600">
                <a:solidFill>
                  <a:srgbClr val="7F7F7F"/>
                </a:solidFill>
                <a:latin typeface="Futura Std Heavy" pitchFamily="127" charset="0"/>
              </a:rPr>
              <a:t>and sell things</a:t>
            </a:r>
          </a:p>
        </p:txBody>
      </p:sp>
      <p:cxnSp>
        <p:nvCxnSpPr>
          <p:cNvPr id="25" name="Straight Connector 24"/>
          <p:cNvCxnSpPr/>
          <p:nvPr/>
        </p:nvCxnSpPr>
        <p:spPr>
          <a:xfrm>
            <a:off x="4440238" y="2474913"/>
            <a:ext cx="0" cy="657225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>
            <a:spLocks noChangeArrowheads="1"/>
          </p:cNvSpPr>
          <p:nvPr/>
        </p:nvSpPr>
        <p:spPr bwMode="auto">
          <a:xfrm>
            <a:off x="3001963" y="3160713"/>
            <a:ext cx="2876550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ヒラギノ角ゴ Pro W3" pitchFamily="-8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ヒラギノ角ゴ Pro W3" pitchFamily="-8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ヒラギノ角ゴ Pro W3" pitchFamily="-8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ヒラギノ角ゴ Pro W3" pitchFamily="-8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ヒラギノ角ゴ Pro W3" pitchFamily="-8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ヒラギノ角ゴ Pro W3" pitchFamily="-8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ヒラギノ角ゴ Pro W3" pitchFamily="-8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ヒラギノ角ゴ Pro W3" pitchFamily="-8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ヒラギノ角ゴ Pro W3" pitchFamily="-84" charset="-128"/>
              </a:defRPr>
            </a:lvl9pPr>
          </a:lstStyle>
          <a:p>
            <a:pPr algn="ctr" eaLnBrk="1" hangingPunct="1"/>
            <a:r>
              <a:rPr lang="en-ZA" altLang="en-US" sz="1600">
                <a:solidFill>
                  <a:srgbClr val="7F7F7F"/>
                </a:solidFill>
                <a:latin typeface="Futura Std Heavy" pitchFamily="127" charset="0"/>
              </a:rPr>
              <a:t>The way we travel</a:t>
            </a:r>
          </a:p>
        </p:txBody>
      </p:sp>
      <p:sp>
        <p:nvSpPr>
          <p:cNvPr id="29" name="TextBox 28"/>
          <p:cNvSpPr txBox="1">
            <a:spLocks noChangeArrowheads="1"/>
          </p:cNvSpPr>
          <p:nvPr/>
        </p:nvSpPr>
        <p:spPr bwMode="auto">
          <a:xfrm>
            <a:off x="5756275" y="3160713"/>
            <a:ext cx="2876550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ヒラギノ角ゴ Pro W3" pitchFamily="-8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ヒラギノ角ゴ Pro W3" pitchFamily="-8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ヒラギノ角ゴ Pro W3" pitchFamily="-8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ヒラギノ角ゴ Pro W3" pitchFamily="-8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ヒラギノ角ゴ Pro W3" pitchFamily="-8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ヒラギノ角ゴ Pro W3" pitchFamily="-8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ヒラギノ角ゴ Pro W3" pitchFamily="-8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ヒラギノ角ゴ Pro W3" pitchFamily="-8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ヒラギノ角ゴ Pro W3" pitchFamily="-84" charset="-128"/>
              </a:defRPr>
            </a:lvl9pPr>
          </a:lstStyle>
          <a:p>
            <a:pPr algn="ctr" eaLnBrk="1" hangingPunct="1"/>
            <a:r>
              <a:rPr lang="en-ZA" altLang="en-US" sz="1600">
                <a:solidFill>
                  <a:srgbClr val="7F7F7F"/>
                </a:solidFill>
                <a:latin typeface="Futura Std Heavy" pitchFamily="127" charset="0"/>
              </a:rPr>
              <a:t>The way we live</a:t>
            </a:r>
          </a:p>
        </p:txBody>
      </p:sp>
      <p:cxnSp>
        <p:nvCxnSpPr>
          <p:cNvPr id="30" name="Straight Connector 29"/>
          <p:cNvCxnSpPr/>
          <p:nvPr/>
        </p:nvCxnSpPr>
        <p:spPr>
          <a:xfrm>
            <a:off x="7110413" y="2474913"/>
            <a:ext cx="0" cy="657225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686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3025" y="3498850"/>
            <a:ext cx="1427163" cy="142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867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94113" y="3687763"/>
            <a:ext cx="1490662" cy="1239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60494" y="22686"/>
            <a:ext cx="1365134" cy="8406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49439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13" grpId="0"/>
      <p:bldP spid="14" grpId="0"/>
      <p:bldP spid="26" grpId="0"/>
      <p:bldP spid="17" grpId="0"/>
      <p:bldP spid="18" grpId="0"/>
      <p:bldP spid="19" grpId="0"/>
      <p:bldP spid="24" grpId="0"/>
      <p:bldP spid="28" grpId="0"/>
      <p:bldP spid="29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2095500" y="333756"/>
            <a:ext cx="5043805" cy="899160"/>
            <a:chOff x="2095500" y="333756"/>
            <a:chExt cx="5043805" cy="899160"/>
          </a:xfrm>
        </p:grpSpPr>
        <p:sp>
          <p:nvSpPr>
            <p:cNvPr id="3" name="object 3"/>
            <p:cNvSpPr/>
            <p:nvPr/>
          </p:nvSpPr>
          <p:spPr>
            <a:xfrm>
              <a:off x="2095500" y="333756"/>
              <a:ext cx="2196083" cy="899160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" name="object 4"/>
            <p:cNvSpPr/>
            <p:nvPr/>
          </p:nvSpPr>
          <p:spPr>
            <a:xfrm>
              <a:off x="3560063" y="333756"/>
              <a:ext cx="2660904" cy="899160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" name="object 5"/>
            <p:cNvSpPr/>
            <p:nvPr/>
          </p:nvSpPr>
          <p:spPr>
            <a:xfrm>
              <a:off x="5489447" y="333756"/>
              <a:ext cx="1600200" cy="899160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" name="object 6"/>
            <p:cNvSpPr/>
            <p:nvPr/>
          </p:nvSpPr>
          <p:spPr>
            <a:xfrm>
              <a:off x="2440813" y="509346"/>
              <a:ext cx="1709039" cy="672388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7" name="object 7"/>
            <p:cNvSpPr/>
            <p:nvPr/>
          </p:nvSpPr>
          <p:spPr>
            <a:xfrm>
              <a:off x="3905757" y="509346"/>
              <a:ext cx="2122678" cy="672388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8" name="object 8"/>
            <p:cNvSpPr/>
            <p:nvPr/>
          </p:nvSpPr>
          <p:spPr>
            <a:xfrm>
              <a:off x="5835396" y="509346"/>
              <a:ext cx="1303527" cy="672388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9" name="object 9"/>
          <p:cNvGrpSpPr/>
          <p:nvPr/>
        </p:nvGrpSpPr>
        <p:grpSpPr>
          <a:xfrm>
            <a:off x="891539" y="1630933"/>
            <a:ext cx="7839709" cy="997585"/>
            <a:chOff x="891539" y="1630933"/>
            <a:chExt cx="7839709" cy="997585"/>
          </a:xfrm>
        </p:grpSpPr>
        <p:sp>
          <p:nvSpPr>
            <p:cNvPr id="10" name="object 10"/>
            <p:cNvSpPr/>
            <p:nvPr/>
          </p:nvSpPr>
          <p:spPr>
            <a:xfrm>
              <a:off x="891539" y="1630933"/>
              <a:ext cx="3082671" cy="509015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1" name="object 11"/>
            <p:cNvSpPr/>
            <p:nvPr/>
          </p:nvSpPr>
          <p:spPr>
            <a:xfrm>
              <a:off x="3803014" y="1630933"/>
              <a:ext cx="1095603" cy="509015"/>
            </a:xfrm>
            <a:prstGeom prst="rect">
              <a:avLst/>
            </a:prstGeom>
            <a:blipFill>
              <a:blip r:embed="rId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2" name="object 12"/>
            <p:cNvSpPr/>
            <p:nvPr/>
          </p:nvSpPr>
          <p:spPr>
            <a:xfrm>
              <a:off x="4741799" y="1630933"/>
              <a:ext cx="3550793" cy="509015"/>
            </a:xfrm>
            <a:prstGeom prst="rect">
              <a:avLst/>
            </a:prstGeom>
            <a:blipFill>
              <a:blip r:embed="rId1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3" name="object 13"/>
            <p:cNvSpPr/>
            <p:nvPr/>
          </p:nvSpPr>
          <p:spPr>
            <a:xfrm>
              <a:off x="891539" y="2118690"/>
              <a:ext cx="1282319" cy="509320"/>
            </a:xfrm>
            <a:prstGeom prst="rect">
              <a:avLst/>
            </a:prstGeom>
            <a:blipFill>
              <a:blip r:embed="rId1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4" name="object 14"/>
            <p:cNvSpPr/>
            <p:nvPr/>
          </p:nvSpPr>
          <p:spPr>
            <a:xfrm>
              <a:off x="1990597" y="2118690"/>
              <a:ext cx="3612134" cy="509320"/>
            </a:xfrm>
            <a:prstGeom prst="rect">
              <a:avLst/>
            </a:prstGeom>
            <a:blipFill>
              <a:blip r:embed="rId1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5" name="object 15"/>
            <p:cNvSpPr/>
            <p:nvPr/>
          </p:nvSpPr>
          <p:spPr>
            <a:xfrm>
              <a:off x="5438520" y="2118690"/>
              <a:ext cx="2181352" cy="509320"/>
            </a:xfrm>
            <a:prstGeom prst="rect">
              <a:avLst/>
            </a:prstGeom>
            <a:blipFill>
              <a:blip r:embed="rId1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6" name="object 16"/>
            <p:cNvSpPr/>
            <p:nvPr/>
          </p:nvSpPr>
          <p:spPr>
            <a:xfrm>
              <a:off x="7452106" y="2118690"/>
              <a:ext cx="1278763" cy="509320"/>
            </a:xfrm>
            <a:prstGeom prst="rect">
              <a:avLst/>
            </a:prstGeom>
            <a:blipFill>
              <a:blip r:embed="rId1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17" name="object 17"/>
          <p:cNvGrpSpPr/>
          <p:nvPr/>
        </p:nvGrpSpPr>
        <p:grpSpPr>
          <a:xfrm>
            <a:off x="891539" y="3289427"/>
            <a:ext cx="7622540" cy="996950"/>
            <a:chOff x="891539" y="3289427"/>
            <a:chExt cx="7622540" cy="996950"/>
          </a:xfrm>
        </p:grpSpPr>
        <p:sp>
          <p:nvSpPr>
            <p:cNvPr id="18" name="object 18"/>
            <p:cNvSpPr/>
            <p:nvPr/>
          </p:nvSpPr>
          <p:spPr>
            <a:xfrm>
              <a:off x="891539" y="3289427"/>
              <a:ext cx="2709672" cy="509016"/>
            </a:xfrm>
            <a:prstGeom prst="rect">
              <a:avLst/>
            </a:prstGeom>
            <a:blipFill>
              <a:blip r:embed="rId1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9" name="object 19"/>
            <p:cNvSpPr/>
            <p:nvPr/>
          </p:nvSpPr>
          <p:spPr>
            <a:xfrm>
              <a:off x="3450970" y="3289427"/>
              <a:ext cx="5063109" cy="509016"/>
            </a:xfrm>
            <a:prstGeom prst="rect">
              <a:avLst/>
            </a:prstGeom>
            <a:blipFill>
              <a:blip r:embed="rId1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0" name="object 20"/>
            <p:cNvSpPr/>
            <p:nvPr/>
          </p:nvSpPr>
          <p:spPr>
            <a:xfrm>
              <a:off x="891539" y="3777056"/>
              <a:ext cx="1571752" cy="509320"/>
            </a:xfrm>
            <a:prstGeom prst="rect">
              <a:avLst/>
            </a:prstGeom>
            <a:blipFill>
              <a:blip r:embed="rId1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21" name="object 21"/>
          <p:cNvSpPr txBox="1"/>
          <p:nvPr/>
        </p:nvSpPr>
        <p:spPr>
          <a:xfrm>
            <a:off x="535940" y="1584706"/>
            <a:ext cx="168275" cy="383095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3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•</a:t>
            </a:r>
            <a:endParaRPr kumimoji="0" sz="3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3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4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3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•</a:t>
            </a:r>
            <a:endParaRPr kumimoji="0" sz="3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3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2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4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3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•</a:t>
            </a:r>
            <a:endParaRPr kumimoji="0" sz="3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grpSp>
        <p:nvGrpSpPr>
          <p:cNvPr id="22" name="object 22"/>
          <p:cNvGrpSpPr/>
          <p:nvPr/>
        </p:nvGrpSpPr>
        <p:grpSpPr>
          <a:xfrm>
            <a:off x="891539" y="4947792"/>
            <a:ext cx="7265034" cy="997585"/>
            <a:chOff x="891539" y="4947792"/>
            <a:chExt cx="7265034" cy="997585"/>
          </a:xfrm>
        </p:grpSpPr>
        <p:sp>
          <p:nvSpPr>
            <p:cNvPr id="23" name="object 23"/>
            <p:cNvSpPr/>
            <p:nvPr/>
          </p:nvSpPr>
          <p:spPr>
            <a:xfrm>
              <a:off x="891539" y="4947792"/>
              <a:ext cx="2921381" cy="509016"/>
            </a:xfrm>
            <a:prstGeom prst="rect">
              <a:avLst/>
            </a:prstGeom>
            <a:blipFill>
              <a:blip r:embed="rId1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4" name="object 24"/>
            <p:cNvSpPr/>
            <p:nvPr/>
          </p:nvSpPr>
          <p:spPr>
            <a:xfrm>
              <a:off x="3650614" y="4947792"/>
              <a:ext cx="2043557" cy="509016"/>
            </a:xfrm>
            <a:prstGeom prst="rect">
              <a:avLst/>
            </a:prstGeom>
            <a:blipFill>
              <a:blip r:embed="rId1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5" name="object 25"/>
            <p:cNvSpPr/>
            <p:nvPr/>
          </p:nvSpPr>
          <p:spPr>
            <a:xfrm>
              <a:off x="5523864" y="4947792"/>
              <a:ext cx="2632202" cy="509016"/>
            </a:xfrm>
            <a:prstGeom prst="rect">
              <a:avLst/>
            </a:prstGeom>
            <a:blipFill>
              <a:blip r:embed="rId2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6" name="object 26"/>
            <p:cNvSpPr/>
            <p:nvPr/>
          </p:nvSpPr>
          <p:spPr>
            <a:xfrm>
              <a:off x="891539" y="5435803"/>
              <a:ext cx="1814195" cy="509016"/>
            </a:xfrm>
            <a:prstGeom prst="rect">
              <a:avLst/>
            </a:prstGeom>
            <a:blipFill>
              <a:blip r:embed="rId2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7" name="object 27"/>
            <p:cNvSpPr/>
            <p:nvPr/>
          </p:nvSpPr>
          <p:spPr>
            <a:xfrm>
              <a:off x="2554477" y="5435803"/>
              <a:ext cx="3797427" cy="509016"/>
            </a:xfrm>
            <a:prstGeom prst="rect">
              <a:avLst/>
            </a:prstGeom>
            <a:blipFill>
              <a:blip r:embed="rId2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28" name="object 28"/>
          <p:cNvGrpSpPr/>
          <p:nvPr/>
        </p:nvGrpSpPr>
        <p:grpSpPr>
          <a:xfrm>
            <a:off x="548640" y="6357213"/>
            <a:ext cx="1679575" cy="365760"/>
            <a:chOff x="548640" y="6357213"/>
            <a:chExt cx="1679575" cy="365760"/>
          </a:xfrm>
        </p:grpSpPr>
        <p:sp>
          <p:nvSpPr>
            <p:cNvPr id="29" name="object 29"/>
            <p:cNvSpPr/>
            <p:nvPr/>
          </p:nvSpPr>
          <p:spPr>
            <a:xfrm>
              <a:off x="548640" y="6357213"/>
              <a:ext cx="1679575" cy="182880"/>
            </a:xfrm>
            <a:prstGeom prst="rect">
              <a:avLst/>
            </a:prstGeom>
            <a:blipFill>
              <a:blip r:embed="rId2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0" name="object 30"/>
            <p:cNvSpPr/>
            <p:nvPr/>
          </p:nvSpPr>
          <p:spPr>
            <a:xfrm>
              <a:off x="548640" y="6540093"/>
              <a:ext cx="998004" cy="182880"/>
            </a:xfrm>
            <a:prstGeom prst="rect">
              <a:avLst/>
            </a:prstGeom>
            <a:blipFill>
              <a:blip r:embed="rId2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36" name="object 3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 marR="0" lvl="0" indent="0" algn="l" defTabSz="914400" rtl="0" eaLnBrk="1" fontAlgn="auto" latinLnBrk="0" hangingPunct="1">
              <a:lnSpc>
                <a:spcPts val="124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1D60167-4931-47E6-BA6A-407CBD079E47}" type="slidenum"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pPr marL="38100" marR="0" lvl="0" indent="0" algn="l" defTabSz="914400" rtl="0" eaLnBrk="1" fontAlgn="auto" latinLnBrk="0" hangingPunct="1">
                <a:lnSpc>
                  <a:spcPts val="124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536553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342900" y="333756"/>
            <a:ext cx="8498205" cy="899160"/>
            <a:chOff x="342900" y="333756"/>
            <a:chExt cx="8498205" cy="899160"/>
          </a:xfrm>
        </p:grpSpPr>
        <p:sp>
          <p:nvSpPr>
            <p:cNvPr id="3" name="object 3"/>
            <p:cNvSpPr/>
            <p:nvPr/>
          </p:nvSpPr>
          <p:spPr>
            <a:xfrm>
              <a:off x="342900" y="333756"/>
              <a:ext cx="5513832" cy="899160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" name="object 4"/>
            <p:cNvSpPr/>
            <p:nvPr/>
          </p:nvSpPr>
          <p:spPr>
            <a:xfrm>
              <a:off x="5125211" y="333756"/>
              <a:ext cx="3715512" cy="899160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" name="object 5"/>
            <p:cNvSpPr/>
            <p:nvPr/>
          </p:nvSpPr>
          <p:spPr>
            <a:xfrm>
              <a:off x="687933" y="509346"/>
              <a:ext cx="5022342" cy="672388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" name="object 6"/>
            <p:cNvSpPr/>
            <p:nvPr/>
          </p:nvSpPr>
          <p:spPr>
            <a:xfrm>
              <a:off x="5471159" y="509346"/>
              <a:ext cx="3283076" cy="672388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7" name="object 7"/>
          <p:cNvGrpSpPr/>
          <p:nvPr/>
        </p:nvGrpSpPr>
        <p:grpSpPr>
          <a:xfrm>
            <a:off x="891539" y="1562353"/>
            <a:ext cx="7853045" cy="4010660"/>
            <a:chOff x="891539" y="1562353"/>
            <a:chExt cx="7853045" cy="4010660"/>
          </a:xfrm>
        </p:grpSpPr>
        <p:sp>
          <p:nvSpPr>
            <p:cNvPr id="8" name="object 8"/>
            <p:cNvSpPr/>
            <p:nvPr/>
          </p:nvSpPr>
          <p:spPr>
            <a:xfrm>
              <a:off x="891539" y="1562353"/>
              <a:ext cx="1308988" cy="475488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9" name="object 9"/>
            <p:cNvSpPr/>
            <p:nvPr/>
          </p:nvSpPr>
          <p:spPr>
            <a:xfrm>
              <a:off x="2013457" y="1562353"/>
              <a:ext cx="4776978" cy="475488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0" name="object 10"/>
            <p:cNvSpPr/>
            <p:nvPr/>
          </p:nvSpPr>
          <p:spPr>
            <a:xfrm>
              <a:off x="6613524" y="1562353"/>
              <a:ext cx="2130679" cy="475488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1" name="object 11"/>
            <p:cNvSpPr/>
            <p:nvPr/>
          </p:nvSpPr>
          <p:spPr>
            <a:xfrm>
              <a:off x="891539" y="1927809"/>
              <a:ext cx="1019251" cy="475792"/>
            </a:xfrm>
            <a:prstGeom prst="rect">
              <a:avLst/>
            </a:prstGeom>
            <a:blipFill>
              <a:blip r:embed="rId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2" name="object 12"/>
            <p:cNvSpPr/>
            <p:nvPr/>
          </p:nvSpPr>
          <p:spPr>
            <a:xfrm>
              <a:off x="1292605" y="2385694"/>
              <a:ext cx="6550279" cy="413003"/>
            </a:xfrm>
            <a:prstGeom prst="rect">
              <a:avLst/>
            </a:prstGeom>
            <a:blipFill>
              <a:blip r:embed="rId1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3" name="object 13"/>
            <p:cNvSpPr/>
            <p:nvPr/>
          </p:nvSpPr>
          <p:spPr>
            <a:xfrm>
              <a:off x="1292605" y="2702686"/>
              <a:ext cx="4546092" cy="413003"/>
            </a:xfrm>
            <a:prstGeom prst="rect">
              <a:avLst/>
            </a:prstGeom>
            <a:blipFill>
              <a:blip r:embed="rId1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4" name="object 14"/>
            <p:cNvSpPr/>
            <p:nvPr/>
          </p:nvSpPr>
          <p:spPr>
            <a:xfrm>
              <a:off x="1292605" y="3098926"/>
              <a:ext cx="2973705" cy="413003"/>
            </a:xfrm>
            <a:prstGeom prst="rect">
              <a:avLst/>
            </a:prstGeom>
            <a:blipFill>
              <a:blip r:embed="rId1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5" name="object 15"/>
            <p:cNvSpPr/>
            <p:nvPr/>
          </p:nvSpPr>
          <p:spPr>
            <a:xfrm>
              <a:off x="4136770" y="3098926"/>
              <a:ext cx="1186776" cy="413003"/>
            </a:xfrm>
            <a:prstGeom prst="rect">
              <a:avLst/>
            </a:prstGeom>
            <a:blipFill>
              <a:blip r:embed="rId1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6" name="object 16"/>
            <p:cNvSpPr/>
            <p:nvPr/>
          </p:nvSpPr>
          <p:spPr>
            <a:xfrm>
              <a:off x="5266308" y="3098926"/>
              <a:ext cx="3330702" cy="413003"/>
            </a:xfrm>
            <a:prstGeom prst="rect">
              <a:avLst/>
            </a:prstGeom>
            <a:blipFill>
              <a:blip r:embed="rId1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7" name="object 17"/>
            <p:cNvSpPr/>
            <p:nvPr/>
          </p:nvSpPr>
          <p:spPr>
            <a:xfrm>
              <a:off x="1292605" y="3415868"/>
              <a:ext cx="3229610" cy="413308"/>
            </a:xfrm>
            <a:prstGeom prst="rect">
              <a:avLst/>
            </a:prstGeom>
            <a:blipFill>
              <a:blip r:embed="rId1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8" name="object 18"/>
            <p:cNvSpPr/>
            <p:nvPr/>
          </p:nvSpPr>
          <p:spPr>
            <a:xfrm>
              <a:off x="1292605" y="3812108"/>
              <a:ext cx="7219950" cy="413308"/>
            </a:xfrm>
            <a:prstGeom prst="rect">
              <a:avLst/>
            </a:prstGeom>
            <a:blipFill>
              <a:blip r:embed="rId1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9" name="object 19"/>
            <p:cNvSpPr/>
            <p:nvPr/>
          </p:nvSpPr>
          <p:spPr>
            <a:xfrm>
              <a:off x="1292605" y="4129405"/>
              <a:ext cx="2713355" cy="413004"/>
            </a:xfrm>
            <a:prstGeom prst="rect">
              <a:avLst/>
            </a:prstGeom>
            <a:blipFill>
              <a:blip r:embed="rId1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0" name="object 20"/>
            <p:cNvSpPr/>
            <p:nvPr/>
          </p:nvSpPr>
          <p:spPr>
            <a:xfrm>
              <a:off x="3870070" y="4129405"/>
              <a:ext cx="240791" cy="413004"/>
            </a:xfrm>
            <a:prstGeom prst="rect">
              <a:avLst/>
            </a:prstGeom>
            <a:blipFill>
              <a:blip r:embed="rId1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1" name="object 21"/>
            <p:cNvSpPr/>
            <p:nvPr/>
          </p:nvSpPr>
          <p:spPr>
            <a:xfrm>
              <a:off x="3990466" y="4129405"/>
              <a:ext cx="4309237" cy="413004"/>
            </a:xfrm>
            <a:prstGeom prst="rect">
              <a:avLst/>
            </a:prstGeom>
            <a:blipFill>
              <a:blip r:embed="rId1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2" name="object 22"/>
            <p:cNvSpPr/>
            <p:nvPr/>
          </p:nvSpPr>
          <p:spPr>
            <a:xfrm>
              <a:off x="1292605" y="4525644"/>
              <a:ext cx="6522211" cy="413004"/>
            </a:xfrm>
            <a:prstGeom prst="rect">
              <a:avLst/>
            </a:prstGeom>
            <a:blipFill>
              <a:blip r:embed="rId2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3" name="object 23"/>
            <p:cNvSpPr/>
            <p:nvPr/>
          </p:nvSpPr>
          <p:spPr>
            <a:xfrm>
              <a:off x="1292605" y="4842637"/>
              <a:ext cx="6600063" cy="413003"/>
            </a:xfrm>
            <a:prstGeom prst="rect">
              <a:avLst/>
            </a:prstGeom>
            <a:blipFill>
              <a:blip r:embed="rId2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4" name="object 24"/>
            <p:cNvSpPr/>
            <p:nvPr/>
          </p:nvSpPr>
          <p:spPr>
            <a:xfrm>
              <a:off x="1292605" y="5159705"/>
              <a:ext cx="4918710" cy="413308"/>
            </a:xfrm>
            <a:prstGeom prst="rect">
              <a:avLst/>
            </a:prstGeom>
            <a:blipFill>
              <a:blip r:embed="rId2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25" name="object 25"/>
          <p:cNvSpPr txBox="1"/>
          <p:nvPr/>
        </p:nvSpPr>
        <p:spPr>
          <a:xfrm>
            <a:off x="535940" y="1519173"/>
            <a:ext cx="666750" cy="4419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3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•</a:t>
            </a:r>
            <a:endParaRPr kumimoji="0" sz="3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0" marR="5080" lvl="0" indent="0" algn="r" defTabSz="914400" rtl="0" eaLnBrk="1" fontAlgn="auto" latinLnBrk="0" hangingPunct="1">
              <a:lnSpc>
                <a:spcPct val="100000"/>
              </a:lnSpc>
              <a:spcBef>
                <a:spcPts val="291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–</a:t>
            </a:r>
            <a:endParaRPr kumimoji="0" sz="2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0" marR="5080" lvl="0" indent="0" algn="r" defTabSz="914400" rtl="0" eaLnBrk="1" fontAlgn="auto" latinLnBrk="0" hangingPunct="1">
              <a:lnSpc>
                <a:spcPct val="100000"/>
              </a:lnSpc>
              <a:spcBef>
                <a:spcPts val="249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–</a:t>
            </a:r>
            <a:endParaRPr kumimoji="0" sz="2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0" marR="5080" lvl="0" indent="0" algn="r" defTabSz="914400" rtl="0" eaLnBrk="1" fontAlgn="auto" latinLnBrk="0" hangingPunct="1">
              <a:lnSpc>
                <a:spcPct val="100000"/>
              </a:lnSpc>
              <a:spcBef>
                <a:spcPts val="25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–</a:t>
            </a:r>
            <a:endParaRPr kumimoji="0" sz="2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0" marR="5080" lvl="0" indent="0" algn="r" defTabSz="914400" rtl="0" eaLnBrk="1" fontAlgn="auto" latinLnBrk="0" hangingPunct="1">
              <a:lnSpc>
                <a:spcPct val="100000"/>
              </a:lnSpc>
              <a:spcBef>
                <a:spcPts val="249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–</a:t>
            </a:r>
            <a:endParaRPr kumimoji="0" sz="2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5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4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0" marR="508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–</a:t>
            </a:r>
            <a:endParaRPr kumimoji="0" sz="2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26" name="object 26"/>
          <p:cNvSpPr/>
          <p:nvPr/>
        </p:nvSpPr>
        <p:spPr>
          <a:xfrm>
            <a:off x="1292605" y="5556199"/>
            <a:ext cx="5537073" cy="413003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27" name="object 27"/>
          <p:cNvGrpSpPr/>
          <p:nvPr/>
        </p:nvGrpSpPr>
        <p:grpSpPr>
          <a:xfrm>
            <a:off x="548640" y="6357213"/>
            <a:ext cx="1679575" cy="365760"/>
            <a:chOff x="548640" y="6357213"/>
            <a:chExt cx="1679575" cy="365760"/>
          </a:xfrm>
        </p:grpSpPr>
        <p:sp>
          <p:nvSpPr>
            <p:cNvPr id="28" name="object 28"/>
            <p:cNvSpPr/>
            <p:nvPr/>
          </p:nvSpPr>
          <p:spPr>
            <a:xfrm>
              <a:off x="548640" y="6357213"/>
              <a:ext cx="1679575" cy="182880"/>
            </a:xfrm>
            <a:prstGeom prst="rect">
              <a:avLst/>
            </a:prstGeom>
            <a:blipFill>
              <a:blip r:embed="rId2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9" name="object 29"/>
            <p:cNvSpPr/>
            <p:nvPr/>
          </p:nvSpPr>
          <p:spPr>
            <a:xfrm>
              <a:off x="548640" y="6540093"/>
              <a:ext cx="998004" cy="182880"/>
            </a:xfrm>
            <a:prstGeom prst="rect">
              <a:avLst/>
            </a:prstGeom>
            <a:blipFill>
              <a:blip r:embed="rId2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35" name="object 3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 marR="0" lvl="0" indent="0" algn="l" defTabSz="914400" rtl="0" eaLnBrk="1" fontAlgn="auto" latinLnBrk="0" hangingPunct="1">
              <a:lnSpc>
                <a:spcPts val="124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1D60167-4931-47E6-BA6A-407CBD079E47}" type="slidenum"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pPr marL="38100" marR="0" lvl="0" indent="0" algn="l" defTabSz="914400" rtl="0" eaLnBrk="1" fontAlgn="auto" latinLnBrk="0" hangingPunct="1">
                <a:lnSpc>
                  <a:spcPts val="124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551328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729995" y="74676"/>
            <a:ext cx="7844155" cy="1430020"/>
            <a:chOff x="729995" y="74676"/>
            <a:chExt cx="7844155" cy="1430020"/>
          </a:xfrm>
        </p:grpSpPr>
        <p:sp>
          <p:nvSpPr>
            <p:cNvPr id="3" name="object 3"/>
            <p:cNvSpPr/>
            <p:nvPr/>
          </p:nvSpPr>
          <p:spPr>
            <a:xfrm>
              <a:off x="729995" y="74676"/>
              <a:ext cx="5013960" cy="819912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" name="object 4"/>
            <p:cNvSpPr/>
            <p:nvPr/>
          </p:nvSpPr>
          <p:spPr>
            <a:xfrm>
              <a:off x="5076443" y="74676"/>
              <a:ext cx="3497579" cy="819912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" name="object 5"/>
            <p:cNvSpPr/>
            <p:nvPr/>
          </p:nvSpPr>
          <p:spPr>
            <a:xfrm>
              <a:off x="3491484" y="684276"/>
              <a:ext cx="2199132" cy="819912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" name="object 6"/>
            <p:cNvSpPr/>
            <p:nvPr/>
          </p:nvSpPr>
          <p:spPr>
            <a:xfrm>
              <a:off x="1044854" y="236550"/>
              <a:ext cx="4564380" cy="609904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7" name="object 7"/>
            <p:cNvSpPr/>
            <p:nvPr/>
          </p:nvSpPr>
          <p:spPr>
            <a:xfrm>
              <a:off x="5391911" y="236550"/>
              <a:ext cx="3088005" cy="609904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8" name="object 8"/>
            <p:cNvSpPr/>
            <p:nvPr/>
          </p:nvSpPr>
          <p:spPr>
            <a:xfrm>
              <a:off x="3806697" y="846455"/>
              <a:ext cx="1750822" cy="609600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9" name="object 9"/>
          <p:cNvGrpSpPr/>
          <p:nvPr/>
        </p:nvGrpSpPr>
        <p:grpSpPr>
          <a:xfrm>
            <a:off x="891539" y="1573022"/>
            <a:ext cx="7854315" cy="3681095"/>
            <a:chOff x="891539" y="1573022"/>
            <a:chExt cx="7854315" cy="3681095"/>
          </a:xfrm>
        </p:grpSpPr>
        <p:sp>
          <p:nvSpPr>
            <p:cNvPr id="10" name="object 10"/>
            <p:cNvSpPr/>
            <p:nvPr/>
          </p:nvSpPr>
          <p:spPr>
            <a:xfrm>
              <a:off x="970787" y="1573022"/>
              <a:ext cx="7156323" cy="428243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1" name="object 11"/>
            <p:cNvSpPr/>
            <p:nvPr/>
          </p:nvSpPr>
          <p:spPr>
            <a:xfrm>
              <a:off x="891539" y="1902282"/>
              <a:ext cx="994752" cy="428548"/>
            </a:xfrm>
            <a:prstGeom prst="rect">
              <a:avLst/>
            </a:prstGeom>
            <a:blipFill>
              <a:blip r:embed="rId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2" name="object 12"/>
            <p:cNvSpPr/>
            <p:nvPr/>
          </p:nvSpPr>
          <p:spPr>
            <a:xfrm>
              <a:off x="1292605" y="2312543"/>
              <a:ext cx="1721104" cy="381000"/>
            </a:xfrm>
            <a:prstGeom prst="rect">
              <a:avLst/>
            </a:prstGeom>
            <a:blipFill>
              <a:blip r:embed="rId1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3" name="object 13"/>
            <p:cNvSpPr/>
            <p:nvPr/>
          </p:nvSpPr>
          <p:spPr>
            <a:xfrm>
              <a:off x="2869945" y="2312543"/>
              <a:ext cx="5875655" cy="381000"/>
            </a:xfrm>
            <a:prstGeom prst="rect">
              <a:avLst/>
            </a:prstGeom>
            <a:blipFill>
              <a:blip r:embed="rId1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4" name="object 14"/>
            <p:cNvSpPr/>
            <p:nvPr/>
          </p:nvSpPr>
          <p:spPr>
            <a:xfrm>
              <a:off x="1292605" y="2605150"/>
              <a:ext cx="2381122" cy="381000"/>
            </a:xfrm>
            <a:prstGeom prst="rect">
              <a:avLst/>
            </a:prstGeom>
            <a:blipFill>
              <a:blip r:embed="rId1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5" name="object 15"/>
            <p:cNvSpPr/>
            <p:nvPr/>
          </p:nvSpPr>
          <p:spPr>
            <a:xfrm>
              <a:off x="1292605" y="2970911"/>
              <a:ext cx="7403210" cy="381000"/>
            </a:xfrm>
            <a:prstGeom prst="rect">
              <a:avLst/>
            </a:prstGeom>
            <a:blipFill>
              <a:blip r:embed="rId1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6" name="object 16"/>
            <p:cNvSpPr/>
            <p:nvPr/>
          </p:nvSpPr>
          <p:spPr>
            <a:xfrm>
              <a:off x="1292605" y="3263519"/>
              <a:ext cx="1244219" cy="380999"/>
            </a:xfrm>
            <a:prstGeom prst="rect">
              <a:avLst/>
            </a:prstGeom>
            <a:blipFill>
              <a:blip r:embed="rId1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7" name="object 17"/>
            <p:cNvSpPr/>
            <p:nvPr/>
          </p:nvSpPr>
          <p:spPr>
            <a:xfrm>
              <a:off x="1292605" y="3629228"/>
              <a:ext cx="6839584" cy="381304"/>
            </a:xfrm>
            <a:prstGeom prst="rect">
              <a:avLst/>
            </a:prstGeom>
            <a:blipFill>
              <a:blip r:embed="rId1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8" name="object 18"/>
            <p:cNvSpPr/>
            <p:nvPr/>
          </p:nvSpPr>
          <p:spPr>
            <a:xfrm>
              <a:off x="1292605" y="3922141"/>
              <a:ext cx="7194550" cy="381000"/>
            </a:xfrm>
            <a:prstGeom prst="rect">
              <a:avLst/>
            </a:prstGeom>
            <a:blipFill>
              <a:blip r:embed="rId1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9" name="object 19"/>
            <p:cNvSpPr/>
            <p:nvPr/>
          </p:nvSpPr>
          <p:spPr>
            <a:xfrm>
              <a:off x="1292605" y="4214748"/>
              <a:ext cx="1060361" cy="381000"/>
            </a:xfrm>
            <a:prstGeom prst="rect">
              <a:avLst/>
            </a:prstGeom>
            <a:blipFill>
              <a:blip r:embed="rId1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0" name="object 20"/>
            <p:cNvSpPr/>
            <p:nvPr/>
          </p:nvSpPr>
          <p:spPr>
            <a:xfrm>
              <a:off x="1292605" y="4580508"/>
              <a:ext cx="6795770" cy="381000"/>
            </a:xfrm>
            <a:prstGeom prst="rect">
              <a:avLst/>
            </a:prstGeom>
            <a:blipFill>
              <a:blip r:embed="rId1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1" name="object 21"/>
            <p:cNvSpPr/>
            <p:nvPr/>
          </p:nvSpPr>
          <p:spPr>
            <a:xfrm>
              <a:off x="1292605" y="4873117"/>
              <a:ext cx="6502273" cy="381000"/>
            </a:xfrm>
            <a:prstGeom prst="rect">
              <a:avLst/>
            </a:prstGeom>
            <a:blipFill>
              <a:blip r:embed="rId1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22" name="object 22"/>
          <p:cNvSpPr txBox="1"/>
          <p:nvPr/>
        </p:nvSpPr>
        <p:spPr>
          <a:xfrm>
            <a:off x="535940" y="1531365"/>
            <a:ext cx="652780" cy="40608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7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•</a:t>
            </a:r>
            <a:endParaRPr kumimoji="0" sz="27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0" marR="5080" lvl="0" indent="0" algn="r" defTabSz="914400" rtl="0" eaLnBrk="1" fontAlgn="auto" latinLnBrk="0" hangingPunct="1">
              <a:lnSpc>
                <a:spcPct val="100000"/>
              </a:lnSpc>
              <a:spcBef>
                <a:spcPts val="260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–</a:t>
            </a: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0" marR="5080" lvl="0" indent="0" algn="r" defTabSz="914400" rtl="0" eaLnBrk="1" fontAlgn="auto" latinLnBrk="0" hangingPunct="1">
              <a:lnSpc>
                <a:spcPct val="100000"/>
              </a:lnSpc>
              <a:spcBef>
                <a:spcPts val="230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–</a:t>
            </a: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0" marR="5080" lvl="0" indent="0" algn="r" defTabSz="914400" rtl="0" eaLnBrk="1" fontAlgn="auto" latinLnBrk="0" hangingPunct="1">
              <a:lnSpc>
                <a:spcPct val="100000"/>
              </a:lnSpc>
              <a:spcBef>
                <a:spcPts val="230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–</a:t>
            </a: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4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0" marR="508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–</a:t>
            </a: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0" marR="5080" lvl="0" indent="0" algn="r" defTabSz="914400" rtl="0" eaLnBrk="1" fontAlgn="auto" latinLnBrk="0" hangingPunct="1">
              <a:lnSpc>
                <a:spcPct val="100000"/>
              </a:lnSpc>
              <a:spcBef>
                <a:spcPts val="230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–</a:t>
            </a: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grpSp>
        <p:nvGrpSpPr>
          <p:cNvPr id="23" name="object 23"/>
          <p:cNvGrpSpPr/>
          <p:nvPr/>
        </p:nvGrpSpPr>
        <p:grpSpPr>
          <a:xfrm>
            <a:off x="1292605" y="5238902"/>
            <a:ext cx="7418705" cy="674370"/>
            <a:chOff x="1292605" y="5238902"/>
            <a:chExt cx="7418705" cy="674370"/>
          </a:xfrm>
        </p:grpSpPr>
        <p:sp>
          <p:nvSpPr>
            <p:cNvPr id="24" name="object 24"/>
            <p:cNvSpPr/>
            <p:nvPr/>
          </p:nvSpPr>
          <p:spPr>
            <a:xfrm>
              <a:off x="1292605" y="5238902"/>
              <a:ext cx="7418451" cy="381304"/>
            </a:xfrm>
            <a:prstGeom prst="rect">
              <a:avLst/>
            </a:prstGeom>
            <a:blipFill>
              <a:blip r:embed="rId2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5" name="object 25"/>
            <p:cNvSpPr/>
            <p:nvPr/>
          </p:nvSpPr>
          <p:spPr>
            <a:xfrm>
              <a:off x="1292605" y="5531815"/>
              <a:ext cx="1830324" cy="381000"/>
            </a:xfrm>
            <a:prstGeom prst="rect">
              <a:avLst/>
            </a:prstGeom>
            <a:blipFill>
              <a:blip r:embed="rId2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26" name="object 26"/>
          <p:cNvGrpSpPr/>
          <p:nvPr/>
        </p:nvGrpSpPr>
        <p:grpSpPr>
          <a:xfrm>
            <a:off x="548640" y="6357213"/>
            <a:ext cx="1679575" cy="365760"/>
            <a:chOff x="548640" y="6357213"/>
            <a:chExt cx="1679575" cy="365760"/>
          </a:xfrm>
        </p:grpSpPr>
        <p:sp>
          <p:nvSpPr>
            <p:cNvPr id="27" name="object 27"/>
            <p:cNvSpPr/>
            <p:nvPr/>
          </p:nvSpPr>
          <p:spPr>
            <a:xfrm>
              <a:off x="548640" y="6357213"/>
              <a:ext cx="1679575" cy="182880"/>
            </a:xfrm>
            <a:prstGeom prst="rect">
              <a:avLst/>
            </a:prstGeom>
            <a:blipFill>
              <a:blip r:embed="rId2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8" name="object 28"/>
            <p:cNvSpPr/>
            <p:nvPr/>
          </p:nvSpPr>
          <p:spPr>
            <a:xfrm>
              <a:off x="548640" y="6540093"/>
              <a:ext cx="998004" cy="182880"/>
            </a:xfrm>
            <a:prstGeom prst="rect">
              <a:avLst/>
            </a:prstGeom>
            <a:blipFill>
              <a:blip r:embed="rId2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34" name="object 3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 marR="0" lvl="0" indent="0" algn="l" defTabSz="914400" rtl="0" eaLnBrk="1" fontAlgn="auto" latinLnBrk="0" hangingPunct="1">
              <a:lnSpc>
                <a:spcPts val="124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1D60167-4931-47E6-BA6A-407CBD079E47}" type="slidenum"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pPr marL="38100" marR="0" lvl="0" indent="0" algn="l" defTabSz="914400" rtl="0" eaLnBrk="1" fontAlgn="auto" latinLnBrk="0" hangingPunct="1">
                <a:lnSpc>
                  <a:spcPts val="124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802737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406908" y="379475"/>
            <a:ext cx="8366759" cy="5335905"/>
            <a:chOff x="406908" y="379475"/>
            <a:chExt cx="8366759" cy="5335905"/>
          </a:xfrm>
        </p:grpSpPr>
        <p:sp>
          <p:nvSpPr>
            <p:cNvPr id="3" name="object 3"/>
            <p:cNvSpPr/>
            <p:nvPr/>
          </p:nvSpPr>
          <p:spPr>
            <a:xfrm>
              <a:off x="406908" y="379475"/>
              <a:ext cx="6010656" cy="819912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" name="object 4"/>
            <p:cNvSpPr/>
            <p:nvPr/>
          </p:nvSpPr>
          <p:spPr>
            <a:xfrm>
              <a:off x="5750052" y="379475"/>
              <a:ext cx="3023616" cy="819912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" name="object 5"/>
            <p:cNvSpPr/>
            <p:nvPr/>
          </p:nvSpPr>
          <p:spPr>
            <a:xfrm>
              <a:off x="721766" y="541350"/>
              <a:ext cx="5586984" cy="609904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" name="object 6"/>
            <p:cNvSpPr/>
            <p:nvPr/>
          </p:nvSpPr>
          <p:spPr>
            <a:xfrm>
              <a:off x="6065519" y="541350"/>
              <a:ext cx="2618612" cy="609904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7" name="object 7"/>
            <p:cNvSpPr/>
            <p:nvPr/>
          </p:nvSpPr>
          <p:spPr>
            <a:xfrm>
              <a:off x="914400" y="1142999"/>
              <a:ext cx="7620000" cy="4572000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3051175" y="5886399"/>
            <a:ext cx="304482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800" b="0" i="0" u="none" strike="noStrike" kern="1200" cap="none" spc="-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Gregory’s </a:t>
            </a:r>
            <a:r>
              <a:rPr kumimoji="0" sz="1800" b="0" i="0" u="none" strike="noStrike" kern="1200" cap="none" spc="-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(1995) </a:t>
            </a:r>
            <a:r>
              <a:rPr kumimoji="0" sz="1800" b="0" i="0" u="none" strike="noStrike" kern="1200" cap="none" spc="-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five </a:t>
            </a:r>
            <a:r>
              <a:rPr kumimoji="0" sz="1800" b="0" i="0" u="none" strike="noStrike" kern="1200" cap="none" spc="-1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step</a:t>
            </a:r>
            <a:r>
              <a:rPr kumimoji="0" sz="1800" b="0" i="0" u="none" strike="noStrike" kern="1200" cap="none" spc="-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model</a:t>
            </a: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548640" y="6357213"/>
            <a:ext cx="1679575" cy="365760"/>
            <a:chOff x="548640" y="6357213"/>
            <a:chExt cx="1679575" cy="365760"/>
          </a:xfrm>
        </p:grpSpPr>
        <p:sp>
          <p:nvSpPr>
            <p:cNvPr id="10" name="object 10"/>
            <p:cNvSpPr/>
            <p:nvPr/>
          </p:nvSpPr>
          <p:spPr>
            <a:xfrm>
              <a:off x="548640" y="6357213"/>
              <a:ext cx="1679575" cy="182880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1" name="object 11"/>
            <p:cNvSpPr/>
            <p:nvPr/>
          </p:nvSpPr>
          <p:spPr>
            <a:xfrm>
              <a:off x="548640" y="6540093"/>
              <a:ext cx="998004" cy="182880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17" name="object 1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 marR="0" lvl="0" indent="0" algn="l" defTabSz="914400" rtl="0" eaLnBrk="1" fontAlgn="auto" latinLnBrk="0" hangingPunct="1">
              <a:lnSpc>
                <a:spcPts val="124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1D60167-4931-47E6-BA6A-407CBD079E47}" type="slidenum"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pPr marL="38100" marR="0" lvl="0" indent="0" algn="l" defTabSz="914400" rtl="0" eaLnBrk="1" fontAlgn="auto" latinLnBrk="0" hangingPunct="1">
                <a:lnSpc>
                  <a:spcPts val="124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639944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347472" y="379475"/>
            <a:ext cx="8610600" cy="820419"/>
            <a:chOff x="347472" y="379475"/>
            <a:chExt cx="8610600" cy="820419"/>
          </a:xfrm>
        </p:grpSpPr>
        <p:sp>
          <p:nvSpPr>
            <p:cNvPr id="3" name="object 3"/>
            <p:cNvSpPr/>
            <p:nvPr/>
          </p:nvSpPr>
          <p:spPr>
            <a:xfrm>
              <a:off x="347472" y="379475"/>
              <a:ext cx="8610600" cy="819912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" name="object 4"/>
            <p:cNvSpPr/>
            <p:nvPr/>
          </p:nvSpPr>
          <p:spPr>
            <a:xfrm>
              <a:off x="662025" y="541350"/>
              <a:ext cx="8171307" cy="609904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5" name="object 5"/>
          <p:cNvGrpSpPr/>
          <p:nvPr/>
        </p:nvGrpSpPr>
        <p:grpSpPr>
          <a:xfrm>
            <a:off x="891539" y="1577594"/>
            <a:ext cx="7713345" cy="4207510"/>
            <a:chOff x="891539" y="1577594"/>
            <a:chExt cx="7713345" cy="4207510"/>
          </a:xfrm>
        </p:grpSpPr>
        <p:sp>
          <p:nvSpPr>
            <p:cNvPr id="6" name="object 6"/>
            <p:cNvSpPr/>
            <p:nvPr/>
          </p:nvSpPr>
          <p:spPr>
            <a:xfrm>
              <a:off x="891539" y="1577594"/>
              <a:ext cx="1363472" cy="396239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7" name="object 7"/>
            <p:cNvSpPr/>
            <p:nvPr/>
          </p:nvSpPr>
          <p:spPr>
            <a:xfrm>
              <a:off x="2118613" y="1577594"/>
              <a:ext cx="6485763" cy="396239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8" name="object 8"/>
            <p:cNvSpPr/>
            <p:nvPr/>
          </p:nvSpPr>
          <p:spPr>
            <a:xfrm>
              <a:off x="891539" y="1958670"/>
              <a:ext cx="1363472" cy="396544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9" name="object 9"/>
            <p:cNvSpPr/>
            <p:nvPr/>
          </p:nvSpPr>
          <p:spPr>
            <a:xfrm>
              <a:off x="2118613" y="1958670"/>
              <a:ext cx="4354703" cy="396544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0" name="object 10"/>
            <p:cNvSpPr/>
            <p:nvPr/>
          </p:nvSpPr>
          <p:spPr>
            <a:xfrm>
              <a:off x="891539" y="2339975"/>
              <a:ext cx="1363472" cy="396239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1" name="object 11"/>
            <p:cNvSpPr/>
            <p:nvPr/>
          </p:nvSpPr>
          <p:spPr>
            <a:xfrm>
              <a:off x="2118613" y="2339975"/>
              <a:ext cx="4704842" cy="396239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2" name="object 12"/>
            <p:cNvSpPr/>
            <p:nvPr/>
          </p:nvSpPr>
          <p:spPr>
            <a:xfrm>
              <a:off x="891539" y="2720975"/>
              <a:ext cx="1363472" cy="396239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3" name="object 13"/>
            <p:cNvSpPr/>
            <p:nvPr/>
          </p:nvSpPr>
          <p:spPr>
            <a:xfrm>
              <a:off x="2118613" y="2720975"/>
              <a:ext cx="4797044" cy="396239"/>
            </a:xfrm>
            <a:prstGeom prst="rect">
              <a:avLst/>
            </a:prstGeom>
            <a:blipFill>
              <a:blip r:embed="rId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4" name="object 14"/>
            <p:cNvSpPr/>
            <p:nvPr/>
          </p:nvSpPr>
          <p:spPr>
            <a:xfrm>
              <a:off x="891539" y="3101975"/>
              <a:ext cx="1363472" cy="396239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5" name="object 15"/>
            <p:cNvSpPr/>
            <p:nvPr/>
          </p:nvSpPr>
          <p:spPr>
            <a:xfrm>
              <a:off x="2118613" y="3101975"/>
              <a:ext cx="4554982" cy="396239"/>
            </a:xfrm>
            <a:prstGeom prst="rect">
              <a:avLst/>
            </a:prstGeom>
            <a:blipFill>
              <a:blip r:embed="rId1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6" name="object 16"/>
            <p:cNvSpPr/>
            <p:nvPr/>
          </p:nvSpPr>
          <p:spPr>
            <a:xfrm>
              <a:off x="891539" y="3482924"/>
              <a:ext cx="1363472" cy="396544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7" name="object 17"/>
            <p:cNvSpPr/>
            <p:nvPr/>
          </p:nvSpPr>
          <p:spPr>
            <a:xfrm>
              <a:off x="2118613" y="3482924"/>
              <a:ext cx="5931535" cy="396544"/>
            </a:xfrm>
            <a:prstGeom prst="rect">
              <a:avLst/>
            </a:prstGeom>
            <a:blipFill>
              <a:blip r:embed="rId1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8" name="object 18"/>
            <p:cNvSpPr/>
            <p:nvPr/>
          </p:nvSpPr>
          <p:spPr>
            <a:xfrm>
              <a:off x="891539" y="3864229"/>
              <a:ext cx="1363472" cy="396239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9" name="object 19"/>
            <p:cNvSpPr/>
            <p:nvPr/>
          </p:nvSpPr>
          <p:spPr>
            <a:xfrm>
              <a:off x="2118613" y="3864229"/>
              <a:ext cx="6124828" cy="396239"/>
            </a:xfrm>
            <a:prstGeom prst="rect">
              <a:avLst/>
            </a:prstGeom>
            <a:blipFill>
              <a:blip r:embed="rId1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0" name="object 20"/>
            <p:cNvSpPr/>
            <p:nvPr/>
          </p:nvSpPr>
          <p:spPr>
            <a:xfrm>
              <a:off x="891539" y="4245229"/>
              <a:ext cx="1363472" cy="396239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1" name="object 21"/>
            <p:cNvSpPr/>
            <p:nvPr/>
          </p:nvSpPr>
          <p:spPr>
            <a:xfrm>
              <a:off x="2118613" y="4245229"/>
              <a:ext cx="6458330" cy="396239"/>
            </a:xfrm>
            <a:prstGeom prst="rect">
              <a:avLst/>
            </a:prstGeom>
            <a:blipFill>
              <a:blip r:embed="rId1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2" name="object 22"/>
            <p:cNvSpPr/>
            <p:nvPr/>
          </p:nvSpPr>
          <p:spPr>
            <a:xfrm>
              <a:off x="891539" y="4626229"/>
              <a:ext cx="1363472" cy="396239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3" name="object 23"/>
            <p:cNvSpPr/>
            <p:nvPr/>
          </p:nvSpPr>
          <p:spPr>
            <a:xfrm>
              <a:off x="2118613" y="4626229"/>
              <a:ext cx="5923788" cy="396239"/>
            </a:xfrm>
            <a:prstGeom prst="rect">
              <a:avLst/>
            </a:prstGeom>
            <a:blipFill>
              <a:blip r:embed="rId1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4" name="object 24"/>
            <p:cNvSpPr/>
            <p:nvPr/>
          </p:nvSpPr>
          <p:spPr>
            <a:xfrm>
              <a:off x="891539" y="5007228"/>
              <a:ext cx="1363472" cy="396239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5" name="object 25"/>
            <p:cNvSpPr/>
            <p:nvPr/>
          </p:nvSpPr>
          <p:spPr>
            <a:xfrm>
              <a:off x="2118613" y="5007228"/>
              <a:ext cx="6467728" cy="396239"/>
            </a:xfrm>
            <a:prstGeom prst="rect">
              <a:avLst/>
            </a:prstGeom>
            <a:blipFill>
              <a:blip r:embed="rId1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6" name="object 26"/>
            <p:cNvSpPr/>
            <p:nvPr/>
          </p:nvSpPr>
          <p:spPr>
            <a:xfrm>
              <a:off x="891539" y="5388254"/>
              <a:ext cx="1363472" cy="396544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7" name="object 27"/>
            <p:cNvSpPr/>
            <p:nvPr/>
          </p:nvSpPr>
          <p:spPr>
            <a:xfrm>
              <a:off x="2118613" y="5388254"/>
              <a:ext cx="6467728" cy="396544"/>
            </a:xfrm>
            <a:prstGeom prst="rect">
              <a:avLst/>
            </a:prstGeom>
            <a:blipFill>
              <a:blip r:embed="rId1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28" name="object 28"/>
          <p:cNvSpPr txBox="1"/>
          <p:nvPr/>
        </p:nvSpPr>
        <p:spPr>
          <a:xfrm>
            <a:off x="535940" y="1538986"/>
            <a:ext cx="136525" cy="421703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9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500" b="0" i="0" u="none" strike="noStrike" kern="1200" cap="none" spc="-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•</a:t>
            </a:r>
            <a:endParaRPr kumimoji="0" sz="25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500" b="0" i="0" u="none" strike="noStrike" kern="1200" cap="none" spc="-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•</a:t>
            </a:r>
            <a:endParaRPr kumimoji="0" sz="25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500" b="0" i="0" u="none" strike="noStrike" kern="1200" cap="none" spc="-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•</a:t>
            </a:r>
            <a:endParaRPr kumimoji="0" sz="25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500" b="0" i="0" u="none" strike="noStrike" kern="1200" cap="none" spc="-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•</a:t>
            </a:r>
            <a:endParaRPr kumimoji="0" sz="25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500" b="0" i="0" u="none" strike="noStrike" kern="1200" cap="none" spc="-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•</a:t>
            </a:r>
            <a:endParaRPr kumimoji="0" sz="25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500" b="0" i="0" u="none" strike="noStrike" kern="1200" cap="none" spc="-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•</a:t>
            </a:r>
            <a:endParaRPr kumimoji="0" sz="25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500" b="0" i="0" u="none" strike="noStrike" kern="1200" cap="none" spc="-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•</a:t>
            </a:r>
            <a:endParaRPr kumimoji="0" sz="25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500" b="0" i="0" u="none" strike="noStrike" kern="1200" cap="none" spc="-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•</a:t>
            </a:r>
            <a:endParaRPr kumimoji="0" sz="25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500" b="0" i="0" u="none" strike="noStrike" kern="1200" cap="none" spc="-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•</a:t>
            </a:r>
            <a:endParaRPr kumimoji="0" sz="25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500" b="0" i="0" u="none" strike="noStrike" kern="1200" cap="none" spc="-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•</a:t>
            </a:r>
            <a:endParaRPr kumimoji="0" sz="25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500" b="0" i="0" u="none" strike="noStrike" kern="1200" cap="none" spc="-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•</a:t>
            </a:r>
            <a:endParaRPr kumimoji="0" sz="25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grpSp>
        <p:nvGrpSpPr>
          <p:cNvPr id="29" name="object 29"/>
          <p:cNvGrpSpPr/>
          <p:nvPr/>
        </p:nvGrpSpPr>
        <p:grpSpPr>
          <a:xfrm>
            <a:off x="548640" y="6357213"/>
            <a:ext cx="1679575" cy="365760"/>
            <a:chOff x="548640" y="6357213"/>
            <a:chExt cx="1679575" cy="365760"/>
          </a:xfrm>
        </p:grpSpPr>
        <p:sp>
          <p:nvSpPr>
            <p:cNvPr id="30" name="object 30"/>
            <p:cNvSpPr/>
            <p:nvPr/>
          </p:nvSpPr>
          <p:spPr>
            <a:xfrm>
              <a:off x="548640" y="6357213"/>
              <a:ext cx="1679575" cy="182880"/>
            </a:xfrm>
            <a:prstGeom prst="rect">
              <a:avLst/>
            </a:prstGeom>
            <a:blipFill>
              <a:blip r:embed="rId1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1" name="object 31"/>
            <p:cNvSpPr/>
            <p:nvPr/>
          </p:nvSpPr>
          <p:spPr>
            <a:xfrm>
              <a:off x="548640" y="6540093"/>
              <a:ext cx="998004" cy="182880"/>
            </a:xfrm>
            <a:prstGeom prst="rect">
              <a:avLst/>
            </a:prstGeom>
            <a:blipFill>
              <a:blip r:embed="rId1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37" name="object 3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 marR="0" lvl="0" indent="0" algn="l" defTabSz="914400" rtl="0" eaLnBrk="1" fontAlgn="auto" latinLnBrk="0" hangingPunct="1">
              <a:lnSpc>
                <a:spcPts val="124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1D60167-4931-47E6-BA6A-407CBD079E47}" type="slidenum"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pPr marL="38100" marR="0" lvl="0" indent="0" algn="l" defTabSz="914400" rtl="0" eaLnBrk="1" fontAlgn="auto" latinLnBrk="0" hangingPunct="1">
                <a:lnSpc>
                  <a:spcPts val="124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743399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5787DF6-A755-4C75-B123-64EDC269F5F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51520" y="1412776"/>
            <a:ext cx="8712968" cy="5256584"/>
          </a:xfrm>
        </p:spPr>
        <p:txBody>
          <a:bodyPr>
            <a:normAutofit/>
          </a:bodyPr>
          <a:lstStyle/>
          <a:p>
            <a:r>
              <a:rPr lang="en-ZA" sz="2400" dirty="0"/>
              <a:t>Objective of the course:</a:t>
            </a:r>
          </a:p>
          <a:p>
            <a:pPr lvl="1"/>
            <a:r>
              <a:rPr lang="en-ZA" sz="2400" dirty="0"/>
              <a:t>To teach the student how to use </a:t>
            </a:r>
            <a:r>
              <a:rPr lang="en-ZA" sz="2400" dirty="0" smtClean="0"/>
              <a:t>and manage technology </a:t>
            </a:r>
            <a:r>
              <a:rPr lang="en-ZA" sz="2400" dirty="0"/>
              <a:t>for ultimate success</a:t>
            </a:r>
          </a:p>
          <a:p>
            <a:r>
              <a:rPr lang="en-ZA" sz="2400" dirty="0"/>
              <a:t>How will this be achieved?</a:t>
            </a:r>
          </a:p>
          <a:p>
            <a:pPr lvl="1"/>
            <a:r>
              <a:rPr lang="en-ZA" sz="2400" dirty="0" smtClean="0"/>
              <a:t>Digitization &amp; Innovation </a:t>
            </a:r>
            <a:r>
              <a:rPr lang="en-ZA" sz="2400" dirty="0"/>
              <a:t>will be discussed in detail</a:t>
            </a:r>
          </a:p>
          <a:p>
            <a:pPr lvl="1"/>
            <a:r>
              <a:rPr lang="en-ZA" sz="2400" dirty="0" smtClean="0"/>
              <a:t>Specific </a:t>
            </a:r>
            <a:r>
              <a:rPr lang="en-ZA" sz="2400" dirty="0"/>
              <a:t>new technologies will be discussed</a:t>
            </a:r>
          </a:p>
          <a:p>
            <a:pPr lvl="1"/>
            <a:r>
              <a:rPr lang="en-ZA" sz="2400" dirty="0"/>
              <a:t>Review specific case </a:t>
            </a:r>
            <a:r>
              <a:rPr lang="en-ZA" sz="2400" dirty="0" smtClean="0"/>
              <a:t>studies (Prescribed book)</a:t>
            </a:r>
            <a:endParaRPr lang="en-ZA" sz="2400" dirty="0"/>
          </a:p>
          <a:p>
            <a:pPr lvl="1"/>
            <a:r>
              <a:rPr lang="en-ZA" sz="2400" dirty="0"/>
              <a:t>Class discussions of the abovementioned </a:t>
            </a:r>
            <a:r>
              <a:rPr lang="en-ZA" sz="2400" dirty="0" smtClean="0"/>
              <a:t>cases</a:t>
            </a:r>
          </a:p>
          <a:p>
            <a:pPr lvl="1"/>
            <a:r>
              <a:rPr lang="en-ZA" sz="2400" dirty="0" smtClean="0"/>
              <a:t>Group presentations</a:t>
            </a:r>
            <a:endParaRPr lang="en-ZA" sz="2400" dirty="0"/>
          </a:p>
          <a:p>
            <a:r>
              <a:rPr lang="en-ZA" sz="2400" dirty="0"/>
              <a:t>Contact</a:t>
            </a:r>
          </a:p>
          <a:p>
            <a:pPr lvl="1"/>
            <a:r>
              <a:rPr lang="en-ZA" sz="2400" dirty="0"/>
              <a:t>1</a:t>
            </a:r>
            <a:r>
              <a:rPr lang="en-ZA" sz="2400" dirty="0" smtClean="0"/>
              <a:t> session </a:t>
            </a:r>
            <a:r>
              <a:rPr lang="en-ZA" sz="2400" dirty="0"/>
              <a:t>during the study school</a:t>
            </a:r>
          </a:p>
          <a:p>
            <a:pPr lvl="1"/>
            <a:r>
              <a:rPr lang="en-ZA" sz="2400" dirty="0"/>
              <a:t>8 contact sessions</a:t>
            </a:r>
          </a:p>
          <a:p>
            <a:pPr lvl="1"/>
            <a:endParaRPr lang="en-ZA" sz="1500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92CC3F68-13A1-451F-A22C-6C57CE7CE5B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48879" y="537710"/>
            <a:ext cx="8199584" cy="731050"/>
          </a:xfrm>
        </p:spPr>
        <p:txBody>
          <a:bodyPr/>
          <a:lstStyle/>
          <a:p>
            <a:pPr marL="0" indent="0" algn="ctr">
              <a:buNone/>
            </a:pPr>
            <a:r>
              <a:rPr lang="en-ZA" sz="3200" dirty="0"/>
              <a:t>The course in context</a:t>
            </a:r>
          </a:p>
        </p:txBody>
      </p:sp>
    </p:spTree>
    <p:extLst>
      <p:ext uri="{BB962C8B-B14F-4D97-AF65-F5344CB8AC3E}">
        <p14:creationId xmlns:p14="http://schemas.microsoft.com/office/powerpoint/2010/main" val="4294278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23728" y="889092"/>
            <a:ext cx="4608512" cy="6003089"/>
          </a:xfrm>
          <a:prstGeom prst="rect">
            <a:avLst/>
          </a:prstGeom>
        </p:spPr>
      </p:pic>
      <p:sp>
        <p:nvSpPr>
          <p:cNvPr id="2" name="Text Placeholder 1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ZA" dirty="0" smtClean="0"/>
              <a:t>Prescribed book available on efundi under resources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52829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5787DF6-A755-4C75-B123-64EDC269F5F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95536" y="1484784"/>
            <a:ext cx="8568952" cy="5040560"/>
          </a:xfrm>
        </p:spPr>
        <p:txBody>
          <a:bodyPr>
            <a:normAutofit/>
          </a:bodyPr>
          <a:lstStyle/>
          <a:p>
            <a:r>
              <a:rPr lang="en-ZA" sz="2400" dirty="0"/>
              <a:t>To pass the course you have to:</a:t>
            </a:r>
          </a:p>
          <a:p>
            <a:pPr lvl="1"/>
            <a:r>
              <a:rPr lang="en-ZA" sz="2400" dirty="0"/>
              <a:t>Hand in assignments and demonstrate participation in class activities:</a:t>
            </a:r>
          </a:p>
          <a:p>
            <a:pPr lvl="2"/>
            <a:r>
              <a:rPr lang="en-ZA" sz="2400" dirty="0"/>
              <a:t>Individual assignment – 50%</a:t>
            </a:r>
          </a:p>
          <a:p>
            <a:pPr lvl="2"/>
            <a:r>
              <a:rPr lang="en-ZA" sz="2400" dirty="0"/>
              <a:t>Group </a:t>
            </a:r>
            <a:r>
              <a:rPr lang="en-ZA" sz="2400" dirty="0" smtClean="0"/>
              <a:t>assignments </a:t>
            </a:r>
            <a:r>
              <a:rPr lang="en-ZA" sz="2400" dirty="0"/>
              <a:t>– 50%</a:t>
            </a:r>
          </a:p>
          <a:p>
            <a:pPr lvl="2"/>
            <a:r>
              <a:rPr lang="en-ZA" sz="2400" dirty="0"/>
              <a:t>The above contributes to 50% of final mark</a:t>
            </a:r>
          </a:p>
          <a:p>
            <a:pPr lvl="1"/>
            <a:r>
              <a:rPr lang="en-ZA" sz="2400" dirty="0" err="1" smtClean="0"/>
              <a:t>PoE</a:t>
            </a:r>
            <a:r>
              <a:rPr lang="en-ZA" sz="2400" dirty="0" smtClean="0"/>
              <a:t>/Online Exam/Case Study </a:t>
            </a:r>
            <a:r>
              <a:rPr lang="en-ZA" sz="2400" dirty="0"/>
              <a:t>– 50% continuation to final mark </a:t>
            </a:r>
          </a:p>
          <a:p>
            <a:pPr lvl="2"/>
            <a:r>
              <a:rPr lang="en-ZA" sz="2400" dirty="0" smtClean="0"/>
              <a:t>Take home/Open </a:t>
            </a:r>
            <a:r>
              <a:rPr lang="en-ZA" sz="2400" dirty="0"/>
              <a:t>book – 4 hours</a:t>
            </a:r>
          </a:p>
          <a:p>
            <a:pPr lvl="2"/>
            <a:r>
              <a:rPr lang="en-ZA" sz="2400" dirty="0"/>
              <a:t>Based on </a:t>
            </a:r>
            <a:r>
              <a:rPr lang="en-ZA" sz="2400" dirty="0" smtClean="0"/>
              <a:t>one or two </a:t>
            </a:r>
            <a:r>
              <a:rPr lang="en-ZA" sz="2400" dirty="0"/>
              <a:t>of the cases discussed during the semester</a:t>
            </a:r>
          </a:p>
          <a:p>
            <a:pPr lvl="1"/>
            <a:endParaRPr lang="en-ZA" sz="1500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92CC3F68-13A1-451F-A22C-6C57CE7CE5B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48878" y="537710"/>
            <a:ext cx="7983561" cy="803058"/>
          </a:xfrm>
        </p:spPr>
        <p:txBody>
          <a:bodyPr/>
          <a:lstStyle/>
          <a:p>
            <a:pPr marL="0" indent="0">
              <a:buNone/>
            </a:pPr>
            <a:r>
              <a:rPr lang="en-ZA" sz="3600" dirty="0"/>
              <a:t>The course in context - continued</a:t>
            </a:r>
          </a:p>
        </p:txBody>
      </p:sp>
    </p:spTree>
    <p:extLst>
      <p:ext uri="{BB962C8B-B14F-4D97-AF65-F5344CB8AC3E}">
        <p14:creationId xmlns:p14="http://schemas.microsoft.com/office/powerpoint/2010/main" val="41191974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5787DF6-A755-4C75-B123-64EDC269F5F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95536" y="1412776"/>
            <a:ext cx="8046245" cy="4608512"/>
          </a:xfrm>
        </p:spPr>
        <p:txBody>
          <a:bodyPr>
            <a:normAutofit/>
          </a:bodyPr>
          <a:lstStyle/>
          <a:p>
            <a:r>
              <a:rPr lang="en-ZA" sz="2400" dirty="0"/>
              <a:t>Who am I:</a:t>
            </a:r>
          </a:p>
          <a:p>
            <a:pPr lvl="1"/>
            <a:r>
              <a:rPr lang="en-ZA" sz="2400" dirty="0"/>
              <a:t>Dr </a:t>
            </a:r>
            <a:r>
              <a:rPr lang="en-ZA" sz="2400" dirty="0" smtClean="0"/>
              <a:t>Nkanyiso Ndlovu preferred name </a:t>
            </a:r>
            <a:r>
              <a:rPr lang="en-ZA" sz="2400" dirty="0" err="1" smtClean="0"/>
              <a:t>Kaizer</a:t>
            </a:r>
            <a:endParaRPr lang="en-ZA" sz="2400" dirty="0"/>
          </a:p>
          <a:p>
            <a:pPr lvl="1"/>
            <a:r>
              <a:rPr lang="en-ZA" sz="2400" dirty="0" smtClean="0"/>
              <a:t>PhD in Computer Science/ </a:t>
            </a:r>
            <a:r>
              <a:rPr lang="en-ZA" sz="2400" dirty="0"/>
              <a:t>Master in Business </a:t>
            </a:r>
            <a:r>
              <a:rPr lang="en-ZA" sz="2400" dirty="0" smtClean="0"/>
              <a:t>Administration</a:t>
            </a:r>
            <a:endParaRPr lang="en-ZA" sz="2400" dirty="0"/>
          </a:p>
          <a:p>
            <a:pPr lvl="1"/>
            <a:r>
              <a:rPr lang="en-ZA" sz="2400" dirty="0" smtClean="0"/>
              <a:t>Java</a:t>
            </a:r>
            <a:r>
              <a:rPr lang="en-ZA" sz="2400" dirty="0"/>
              <a:t> </a:t>
            </a:r>
            <a:r>
              <a:rPr lang="en-ZA" sz="2400" dirty="0" smtClean="0"/>
              <a:t>&amp; CCNA/CCNP </a:t>
            </a:r>
            <a:r>
              <a:rPr lang="en-ZA" sz="2400" dirty="0" err="1" smtClean="0"/>
              <a:t>certfied</a:t>
            </a:r>
            <a:endParaRPr lang="en-ZA" sz="2400" dirty="0"/>
          </a:p>
          <a:p>
            <a:pPr lvl="1"/>
            <a:r>
              <a:rPr lang="en-ZA" sz="2400" dirty="0" smtClean="0"/>
              <a:t>Very </a:t>
            </a:r>
            <a:r>
              <a:rPr lang="en-ZA" sz="2400" dirty="0"/>
              <a:t>interested in </a:t>
            </a:r>
            <a:r>
              <a:rPr lang="en-ZA" sz="2400" dirty="0" smtClean="0"/>
              <a:t>ICT4D, Big Data, Wireless Sensor Networks</a:t>
            </a:r>
            <a:endParaRPr lang="en-ZA" sz="2400" dirty="0"/>
          </a:p>
          <a:p>
            <a:pPr lvl="1"/>
            <a:r>
              <a:rPr lang="en-ZA" sz="2400" dirty="0"/>
              <a:t>Hobbies: </a:t>
            </a:r>
            <a:r>
              <a:rPr lang="en-ZA" sz="2400" dirty="0" smtClean="0"/>
              <a:t>Watching soccer EPL – An Arsenal FC fan</a:t>
            </a:r>
          </a:p>
          <a:p>
            <a:pPr lvl="1"/>
            <a:r>
              <a:rPr lang="en-ZA" sz="2400" dirty="0" smtClean="0"/>
              <a:t>Email: 35181680@nwu.ac.za</a:t>
            </a:r>
            <a:endParaRPr lang="en-ZA" sz="2400" dirty="0"/>
          </a:p>
          <a:p>
            <a:pPr lvl="1"/>
            <a:endParaRPr lang="en-ZA" sz="1500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92CC3F68-13A1-451F-A22C-6C57CE7CE5B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48878" y="537710"/>
            <a:ext cx="7695529" cy="875066"/>
          </a:xfrm>
        </p:spPr>
        <p:txBody>
          <a:bodyPr/>
          <a:lstStyle/>
          <a:p>
            <a:pPr marL="0" indent="0">
              <a:buNone/>
            </a:pPr>
            <a:r>
              <a:rPr lang="en-ZA" sz="3600" dirty="0"/>
              <a:t>The course in context - continued</a:t>
            </a:r>
          </a:p>
        </p:txBody>
      </p:sp>
    </p:spTree>
    <p:extLst>
      <p:ext uri="{BB962C8B-B14F-4D97-AF65-F5344CB8AC3E}">
        <p14:creationId xmlns:p14="http://schemas.microsoft.com/office/powerpoint/2010/main" val="36648965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5787DF6-A755-4C75-B123-64EDC269F5F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32646" y="1556792"/>
            <a:ext cx="8431842" cy="4968552"/>
          </a:xfrm>
        </p:spPr>
        <p:txBody>
          <a:bodyPr>
            <a:normAutofit/>
          </a:bodyPr>
          <a:lstStyle/>
          <a:p>
            <a:r>
              <a:rPr lang="en-ZA" sz="2400" dirty="0"/>
              <a:t>Code of conduct:</a:t>
            </a:r>
          </a:p>
          <a:p>
            <a:pPr lvl="1"/>
            <a:r>
              <a:rPr lang="en-ZA" sz="2400" dirty="0"/>
              <a:t>Avoid being late for class – </a:t>
            </a:r>
            <a:r>
              <a:rPr lang="en-ZA" sz="2400" dirty="0" smtClean="0"/>
              <a:t>we are already behind</a:t>
            </a:r>
            <a:endParaRPr lang="en-ZA" sz="2400" dirty="0"/>
          </a:p>
          <a:p>
            <a:pPr lvl="1"/>
            <a:r>
              <a:rPr lang="en-ZA" sz="2400" dirty="0"/>
              <a:t>Always attend class – make arrangements if it is impossible to attend</a:t>
            </a:r>
          </a:p>
          <a:p>
            <a:pPr lvl="1"/>
            <a:r>
              <a:rPr lang="en-ZA" sz="2400" dirty="0"/>
              <a:t>A class register will be maintained</a:t>
            </a:r>
          </a:p>
          <a:p>
            <a:pPr lvl="1"/>
            <a:r>
              <a:rPr lang="en-ZA" sz="2400" dirty="0"/>
              <a:t>Only one discussion during lectures</a:t>
            </a:r>
          </a:p>
          <a:p>
            <a:pPr lvl="1"/>
            <a:r>
              <a:rPr lang="en-ZA" sz="2400" dirty="0" smtClean="0"/>
              <a:t>I encourage teamwork and group discussions</a:t>
            </a:r>
            <a:endParaRPr lang="en-ZA" sz="2400" dirty="0"/>
          </a:p>
          <a:p>
            <a:pPr lvl="1"/>
            <a:r>
              <a:rPr lang="en-ZA" sz="2400" dirty="0"/>
              <a:t>Work hard – the course will be challenging!</a:t>
            </a:r>
          </a:p>
          <a:p>
            <a:pPr lvl="1"/>
            <a:r>
              <a:rPr lang="en-ZA" sz="2400" dirty="0"/>
              <a:t>Enjoy yourself!</a:t>
            </a:r>
          </a:p>
          <a:p>
            <a:pPr lvl="1"/>
            <a:endParaRPr lang="en-ZA" sz="1500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92CC3F68-13A1-451F-A22C-6C57CE7CE5B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48878" y="537710"/>
            <a:ext cx="8055569" cy="731050"/>
          </a:xfrm>
        </p:spPr>
        <p:txBody>
          <a:bodyPr/>
          <a:lstStyle/>
          <a:p>
            <a:pPr marL="0" indent="0">
              <a:buNone/>
            </a:pPr>
            <a:r>
              <a:rPr lang="en-ZA" sz="3200" dirty="0"/>
              <a:t>The course in context - continued</a:t>
            </a:r>
          </a:p>
        </p:txBody>
      </p:sp>
    </p:spTree>
    <p:extLst>
      <p:ext uri="{BB962C8B-B14F-4D97-AF65-F5344CB8AC3E}">
        <p14:creationId xmlns:p14="http://schemas.microsoft.com/office/powerpoint/2010/main" val="31682101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Rectangle 46"/>
          <p:cNvSpPr/>
          <p:nvPr/>
        </p:nvSpPr>
        <p:spPr>
          <a:xfrm>
            <a:off x="-19050" y="5326063"/>
            <a:ext cx="9144000" cy="1016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ZA" dirty="0"/>
          </a:p>
        </p:txBody>
      </p:sp>
      <p:sp>
        <p:nvSpPr>
          <p:cNvPr id="46" name="Rectangle 45"/>
          <p:cNvSpPr/>
          <p:nvPr/>
        </p:nvSpPr>
        <p:spPr>
          <a:xfrm>
            <a:off x="0" y="3324225"/>
            <a:ext cx="9144000" cy="83343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ZA" dirty="0"/>
          </a:p>
        </p:txBody>
      </p:sp>
      <p:sp>
        <p:nvSpPr>
          <p:cNvPr id="13" name="TextBox 12"/>
          <p:cNvSpPr txBox="1"/>
          <p:nvPr/>
        </p:nvSpPr>
        <p:spPr>
          <a:xfrm>
            <a:off x="5654675" y="1066800"/>
            <a:ext cx="1233488" cy="19399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ZA" sz="12000" b="1" dirty="0">
                <a:solidFill>
                  <a:srgbClr val="FF0000"/>
                </a:solidFill>
                <a:latin typeface="Futura Std Heavy"/>
                <a:ea typeface="+mn-ea"/>
                <a:cs typeface="Futura Std Heavy"/>
              </a:rPr>
              <a:t>3</a:t>
            </a:r>
            <a:endParaRPr lang="en-ZA" sz="12000" dirty="0">
              <a:solidFill>
                <a:schemeClr val="tx1">
                  <a:lumMod val="50000"/>
                  <a:lumOff val="50000"/>
                </a:schemeClr>
              </a:solidFill>
              <a:latin typeface="Futura Std Heavy"/>
              <a:ea typeface="+mn-ea"/>
              <a:cs typeface="Futura Std Heavy"/>
            </a:endParaRPr>
          </a:p>
        </p:txBody>
      </p:sp>
      <p:sp>
        <p:nvSpPr>
          <p:cNvPr id="26" name="TextBox 25"/>
          <p:cNvSpPr txBox="1">
            <a:spLocks noChangeArrowheads="1"/>
          </p:cNvSpPr>
          <p:nvPr/>
        </p:nvSpPr>
        <p:spPr bwMode="auto">
          <a:xfrm>
            <a:off x="442913" y="2814638"/>
            <a:ext cx="836295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ヒラギノ角ゴ Pro W3" pitchFamily="-8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ヒラギノ角ゴ Pro W3" pitchFamily="-8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ヒラギノ角ゴ Pro W3" pitchFamily="-8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ヒラギノ角ゴ Pro W3" pitchFamily="-8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ヒラギノ角ゴ Pro W3" pitchFamily="-8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ヒラギノ角ゴ Pro W3" pitchFamily="-8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ヒラギノ角ゴ Pro W3" pitchFamily="-8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ヒラギノ角ゴ Pro W3" pitchFamily="-8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ヒラギノ角ゴ Pro W3" pitchFamily="-84" charset="-128"/>
              </a:defRPr>
            </a:lvl9pPr>
          </a:lstStyle>
          <a:p>
            <a:pPr eaLnBrk="1" hangingPunct="1"/>
            <a:r>
              <a:rPr lang="en-ZA" altLang="en-US" sz="2400">
                <a:solidFill>
                  <a:srgbClr val="7F7F7F"/>
                </a:solidFill>
                <a:latin typeface="Futura Std Heavy" pitchFamily="127" charset="0"/>
              </a:rPr>
              <a:t>And we are now starting number 4. It is changing... </a:t>
            </a:r>
          </a:p>
        </p:txBody>
      </p:sp>
      <p:sp>
        <p:nvSpPr>
          <p:cNvPr id="5126" name="Title 1"/>
          <p:cNvSpPr>
            <a:spLocks noGrp="1"/>
          </p:cNvSpPr>
          <p:nvPr>
            <p:ph type="title"/>
          </p:nvPr>
        </p:nvSpPr>
        <p:spPr>
          <a:xfrm>
            <a:off x="0" y="820738"/>
            <a:ext cx="8021266" cy="584200"/>
          </a:xfrm>
        </p:spPr>
        <p:txBody>
          <a:bodyPr/>
          <a:lstStyle/>
          <a:p>
            <a:pPr marL="39688" algn="r"/>
            <a:r>
              <a:rPr lang="en-ZA" altLang="en-US" sz="3200" b="1" dirty="0" smtClean="0">
                <a:solidFill>
                  <a:srgbClr val="7030A0"/>
                </a:solidFill>
                <a:latin typeface="Arial Bold" panose="020B0704020202020204" pitchFamily="34" charset="0"/>
                <a:ea typeface="ヒラギノ角ゴ Pro W3" pitchFamily="-84" charset="-128"/>
                <a:sym typeface="Arial Bold" panose="020B0704020202020204" pitchFamily="34" charset="0"/>
              </a:rPr>
              <a:t>Number of industrial revolutions so far?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0" y="5326063"/>
            <a:ext cx="9144000" cy="10160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ZA" sz="6000" b="1" dirty="0">
                <a:solidFill>
                  <a:srgbClr val="FF0000"/>
                </a:solidFill>
                <a:latin typeface="Futura Std Heavy"/>
                <a:ea typeface="+mn-ea"/>
                <a:cs typeface="Futura Std Heavy"/>
              </a:rPr>
              <a:t>4</a:t>
            </a:r>
            <a:r>
              <a:rPr lang="en-ZA" sz="6000" b="1" baseline="30000" dirty="0">
                <a:solidFill>
                  <a:srgbClr val="FF0000"/>
                </a:solidFill>
                <a:latin typeface="Futura Std Heavy"/>
                <a:ea typeface="+mn-ea"/>
                <a:cs typeface="Futura Std Heavy"/>
              </a:rPr>
              <a:t>th</a:t>
            </a:r>
            <a:r>
              <a:rPr lang="en-ZA" sz="6000" b="1" dirty="0">
                <a:solidFill>
                  <a:srgbClr val="FF0000"/>
                </a:solidFill>
                <a:latin typeface="Futura Std Heavy"/>
                <a:ea typeface="+mn-ea"/>
                <a:cs typeface="Futura Std Heavy"/>
              </a:rPr>
              <a:t> Industrial Revolution</a:t>
            </a:r>
            <a:endParaRPr lang="en-ZA" sz="6000" dirty="0">
              <a:solidFill>
                <a:schemeClr val="tx1">
                  <a:lumMod val="50000"/>
                  <a:lumOff val="50000"/>
                </a:schemeClr>
              </a:solidFill>
              <a:latin typeface="Futura Std Heavy"/>
              <a:ea typeface="+mn-ea"/>
              <a:cs typeface="Futura Std Heavy"/>
            </a:endParaRPr>
          </a:p>
        </p:txBody>
      </p:sp>
      <p:pic>
        <p:nvPicPr>
          <p:cNvPr id="39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4463" y="4186238"/>
            <a:ext cx="876300" cy="877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" name="TextBox 39"/>
          <p:cNvSpPr txBox="1">
            <a:spLocks noChangeArrowheads="1"/>
          </p:cNvSpPr>
          <p:nvPr/>
        </p:nvSpPr>
        <p:spPr bwMode="auto">
          <a:xfrm>
            <a:off x="442913" y="3495675"/>
            <a:ext cx="287655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ヒラギノ角ゴ Pro W3" pitchFamily="-8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ヒラギノ角ゴ Pro W3" pitchFamily="-8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ヒラギノ角ゴ Pro W3" pitchFamily="-8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ヒラギノ角ゴ Pro W3" pitchFamily="-8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ヒラギノ角ゴ Pro W3" pitchFamily="-8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ヒラギノ角ゴ Pro W3" pitchFamily="-8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ヒラギノ角ゴ Pro W3" pitchFamily="-8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ヒラギノ角ゴ Pro W3" pitchFamily="-8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ヒラギノ角ゴ Pro W3" pitchFamily="-84" charset="-128"/>
              </a:defRPr>
            </a:lvl9pPr>
          </a:lstStyle>
          <a:p>
            <a:pPr algn="ctr" eaLnBrk="1" hangingPunct="1"/>
            <a:r>
              <a:rPr lang="en-ZA" altLang="en-US" sz="1600">
                <a:solidFill>
                  <a:srgbClr val="7F7F7F"/>
                </a:solidFill>
                <a:latin typeface="Futura Std Heavy" pitchFamily="127" charset="0"/>
              </a:rPr>
              <a:t>The way we work, buy </a:t>
            </a:r>
            <a:br>
              <a:rPr lang="en-ZA" altLang="en-US" sz="1600">
                <a:solidFill>
                  <a:srgbClr val="7F7F7F"/>
                </a:solidFill>
                <a:latin typeface="Futura Std Heavy" pitchFamily="127" charset="0"/>
              </a:rPr>
            </a:br>
            <a:r>
              <a:rPr lang="en-ZA" altLang="en-US" sz="1600">
                <a:solidFill>
                  <a:srgbClr val="7F7F7F"/>
                </a:solidFill>
                <a:latin typeface="Futura Std Heavy" pitchFamily="127" charset="0"/>
              </a:rPr>
              <a:t>and sell things</a:t>
            </a:r>
          </a:p>
        </p:txBody>
      </p:sp>
      <p:sp>
        <p:nvSpPr>
          <p:cNvPr id="41" name="TextBox 40"/>
          <p:cNvSpPr txBox="1">
            <a:spLocks noChangeArrowheads="1"/>
          </p:cNvSpPr>
          <p:nvPr/>
        </p:nvSpPr>
        <p:spPr bwMode="auto">
          <a:xfrm>
            <a:off x="3001963" y="3495675"/>
            <a:ext cx="287655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ヒラギノ角ゴ Pro W3" pitchFamily="-8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ヒラギノ角ゴ Pro W3" pitchFamily="-8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ヒラギノ角ゴ Pro W3" pitchFamily="-8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ヒラギノ角ゴ Pro W3" pitchFamily="-8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ヒラギノ角ゴ Pro W3" pitchFamily="-8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ヒラギノ角ゴ Pro W3" pitchFamily="-8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ヒラギノ角ゴ Pro W3" pitchFamily="-8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ヒラギノ角ゴ Pro W3" pitchFamily="-8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ヒラギノ角ゴ Pro W3" pitchFamily="-84" charset="-128"/>
              </a:defRPr>
            </a:lvl9pPr>
          </a:lstStyle>
          <a:p>
            <a:pPr algn="ctr" eaLnBrk="1" hangingPunct="1"/>
            <a:r>
              <a:rPr lang="en-ZA" altLang="en-US" sz="1600">
                <a:solidFill>
                  <a:srgbClr val="7F7F7F"/>
                </a:solidFill>
                <a:latin typeface="Futura Std Heavy" pitchFamily="127" charset="0"/>
              </a:rPr>
              <a:t>The way we travel</a:t>
            </a:r>
          </a:p>
        </p:txBody>
      </p:sp>
      <p:sp>
        <p:nvSpPr>
          <p:cNvPr id="42" name="TextBox 41"/>
          <p:cNvSpPr txBox="1">
            <a:spLocks noChangeArrowheads="1"/>
          </p:cNvSpPr>
          <p:nvPr/>
        </p:nvSpPr>
        <p:spPr bwMode="auto">
          <a:xfrm>
            <a:off x="5756275" y="3495675"/>
            <a:ext cx="287655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ヒラギノ角ゴ Pro W3" pitchFamily="-8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ヒラギノ角ゴ Pro W3" pitchFamily="-8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ヒラギノ角ゴ Pro W3" pitchFamily="-8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ヒラギノ角ゴ Pro W3" pitchFamily="-8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ヒラギノ角ゴ Pro W3" pitchFamily="-8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ヒラギノ角ゴ Pro W3" pitchFamily="-8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ヒラギノ角ゴ Pro W3" pitchFamily="-8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ヒラギノ角ゴ Pro W3" pitchFamily="-8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ヒラギノ角ゴ Pro W3" pitchFamily="-84" charset="-128"/>
              </a:defRPr>
            </a:lvl9pPr>
          </a:lstStyle>
          <a:p>
            <a:pPr algn="ctr" eaLnBrk="1" hangingPunct="1"/>
            <a:r>
              <a:rPr lang="en-ZA" altLang="en-US" sz="1600" dirty="0">
                <a:solidFill>
                  <a:srgbClr val="7F7F7F"/>
                </a:solidFill>
                <a:latin typeface="Futura Std Heavy" pitchFamily="127" charset="0"/>
              </a:rPr>
              <a:t>The way we live</a:t>
            </a:r>
          </a:p>
        </p:txBody>
      </p:sp>
      <p:pic>
        <p:nvPicPr>
          <p:cNvPr id="43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8163" y="4292600"/>
            <a:ext cx="709612" cy="709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2238" y="4292600"/>
            <a:ext cx="927100" cy="77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60494" y="22686"/>
            <a:ext cx="1365134" cy="8406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43435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6" grpId="0" animBg="1"/>
      <p:bldP spid="13" grpId="0"/>
      <p:bldP spid="26" grpId="0"/>
      <p:bldP spid="35" grpId="0"/>
      <p:bldP spid="40" grpId="0"/>
      <p:bldP spid="41" grpId="0"/>
      <p:bldP spid="42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5787DF6-A755-4C75-B123-64EDC269F5F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79512" y="1268760"/>
            <a:ext cx="8784976" cy="5328592"/>
          </a:xfrm>
        </p:spPr>
        <p:txBody>
          <a:bodyPr>
            <a:normAutofit/>
          </a:bodyPr>
          <a:lstStyle/>
          <a:p>
            <a:pPr lvl="5"/>
            <a:endParaRPr lang="en-ZA" sz="2400" b="1" dirty="0" smtClean="0"/>
          </a:p>
          <a:p>
            <a:pPr lvl="5"/>
            <a:endParaRPr lang="en-ZA" sz="2400" b="1" dirty="0"/>
          </a:p>
          <a:p>
            <a:pPr lvl="5"/>
            <a:endParaRPr lang="en-ZA" sz="2400" b="1" dirty="0" smtClean="0"/>
          </a:p>
          <a:p>
            <a:pPr lvl="5"/>
            <a:endParaRPr lang="en-ZA" sz="2400" b="1" dirty="0"/>
          </a:p>
          <a:p>
            <a:pPr lvl="5"/>
            <a:endParaRPr lang="en-ZA" sz="2400" b="1" dirty="0" smtClean="0"/>
          </a:p>
          <a:p>
            <a:pPr lvl="5"/>
            <a:r>
              <a:rPr lang="en-ZA" sz="2400" b="1" dirty="0" smtClean="0"/>
              <a:t>TOTAL </a:t>
            </a:r>
            <a:r>
              <a:rPr lang="en-ZA" sz="2400" b="1" dirty="0"/>
              <a:t>100 points.</a:t>
            </a:r>
          </a:p>
          <a:p>
            <a:endParaRPr lang="en-ZA" dirty="0"/>
          </a:p>
          <a:p>
            <a:pPr lvl="1"/>
            <a:endParaRPr lang="en-ZA" sz="1500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92CC3F68-13A1-451F-A22C-6C57CE7CE5B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48878" y="476672"/>
            <a:ext cx="7695530" cy="576064"/>
          </a:xfrm>
        </p:spPr>
        <p:txBody>
          <a:bodyPr/>
          <a:lstStyle/>
          <a:p>
            <a:pPr marL="0" indent="0" algn="ctr">
              <a:buNone/>
            </a:pPr>
            <a:r>
              <a:rPr lang="en-ZA" sz="3600" dirty="0"/>
              <a:t>Individual assignment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512" y="1268760"/>
            <a:ext cx="7416824" cy="20591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8775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5787DF6-A755-4C75-B123-64EDC269F5F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07504" y="1124744"/>
            <a:ext cx="8928992" cy="5472608"/>
          </a:xfrm>
        </p:spPr>
        <p:txBody>
          <a:bodyPr>
            <a:normAutofit/>
          </a:bodyPr>
          <a:lstStyle/>
          <a:p>
            <a:endParaRPr lang="en-ZA" sz="2400" dirty="0" smtClean="0"/>
          </a:p>
          <a:p>
            <a:endParaRPr lang="en-ZA" sz="2400" dirty="0"/>
          </a:p>
          <a:p>
            <a:endParaRPr lang="en-ZA" sz="2400" dirty="0" smtClean="0"/>
          </a:p>
          <a:p>
            <a:endParaRPr lang="en-ZA" sz="2400" dirty="0"/>
          </a:p>
          <a:p>
            <a:endParaRPr lang="en-ZA" sz="2400" dirty="0"/>
          </a:p>
          <a:p>
            <a:pPr lvl="5"/>
            <a:endParaRPr lang="en-ZA" sz="2400" b="1" dirty="0" smtClean="0"/>
          </a:p>
          <a:p>
            <a:pPr lvl="5"/>
            <a:r>
              <a:rPr lang="en-ZA" sz="2400" b="1" dirty="0" smtClean="0"/>
              <a:t>TOTAL </a:t>
            </a:r>
            <a:r>
              <a:rPr lang="en-ZA" sz="2400" b="1" dirty="0"/>
              <a:t>100 points</a:t>
            </a:r>
            <a:r>
              <a:rPr lang="en-ZA" sz="2400" b="1" dirty="0" smtClean="0"/>
              <a:t>.</a:t>
            </a:r>
          </a:p>
          <a:p>
            <a:pPr lvl="5"/>
            <a:endParaRPr lang="en-ZA" sz="2400" b="1" dirty="0"/>
          </a:p>
          <a:p>
            <a:pPr lvl="5"/>
            <a:r>
              <a:rPr lang="en-ZA" sz="2400" b="1" dirty="0" smtClean="0"/>
              <a:t>Class group assignments that would contribute to the final mark during different lectures</a:t>
            </a:r>
            <a:endParaRPr lang="en-ZA" sz="2400" b="1" dirty="0"/>
          </a:p>
          <a:p>
            <a:endParaRPr lang="en-ZA" dirty="0"/>
          </a:p>
          <a:p>
            <a:pPr lvl="1"/>
            <a:endParaRPr lang="en-ZA" sz="1500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92CC3F68-13A1-451F-A22C-6C57CE7CE5B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48878" y="537710"/>
            <a:ext cx="7479505" cy="587034"/>
          </a:xfrm>
        </p:spPr>
        <p:txBody>
          <a:bodyPr/>
          <a:lstStyle/>
          <a:p>
            <a:pPr marL="0" indent="0" algn="ctr">
              <a:buNone/>
            </a:pPr>
            <a:r>
              <a:rPr lang="en-ZA" sz="3200" dirty="0"/>
              <a:t>GROUP </a:t>
            </a:r>
            <a:r>
              <a:rPr lang="en-ZA" sz="3200" dirty="0" smtClean="0"/>
              <a:t>assignment</a:t>
            </a:r>
            <a:endParaRPr lang="en-ZA" sz="32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3527" y="1340767"/>
            <a:ext cx="7975860" cy="2232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488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548879" y="537710"/>
            <a:ext cx="6750000" cy="803058"/>
          </a:xfrm>
        </p:spPr>
        <p:txBody>
          <a:bodyPr/>
          <a:lstStyle/>
          <a:p>
            <a:pPr marL="0" indent="0" algn="ctr">
              <a:buNone/>
            </a:pPr>
            <a:r>
              <a:rPr lang="en-ZA" sz="4000" dirty="0" smtClean="0"/>
              <a:t>BACKUP YOUR WORK</a:t>
            </a:r>
            <a:endParaRPr lang="en-GB" sz="40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7824" y="1515314"/>
            <a:ext cx="3672408" cy="443626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9792" y="4260471"/>
            <a:ext cx="2232248" cy="2020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13163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5787DF6-A755-4C75-B123-64EDC269F5F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79512" y="1340768"/>
            <a:ext cx="8712968" cy="5328592"/>
          </a:xfrm>
        </p:spPr>
        <p:txBody>
          <a:bodyPr>
            <a:normAutofit lnSpcReduction="10000"/>
          </a:bodyPr>
          <a:lstStyle/>
          <a:p>
            <a:r>
              <a:rPr lang="en-ZA" sz="2400" dirty="0"/>
              <a:t>Point 1: The </a:t>
            </a:r>
            <a:r>
              <a:rPr lang="en-ZA" sz="2400" dirty="0" smtClean="0"/>
              <a:t>online exam </a:t>
            </a:r>
            <a:r>
              <a:rPr lang="en-ZA" sz="2400" dirty="0"/>
              <a:t>is 4 hours and it is open book</a:t>
            </a:r>
          </a:p>
          <a:p>
            <a:r>
              <a:rPr lang="en-ZA" sz="2400" dirty="0"/>
              <a:t>Point 2: The exam will draw on all the case studies discussed in class</a:t>
            </a:r>
          </a:p>
          <a:p>
            <a:r>
              <a:rPr lang="en-ZA" sz="2400" dirty="0"/>
              <a:t>Point 3: Use diagrams where possible – you will be credited for this</a:t>
            </a:r>
          </a:p>
          <a:p>
            <a:r>
              <a:rPr lang="en-ZA" sz="2400" dirty="0"/>
              <a:t>Point 4: Answer questions in point form/ be brief and to the point – elaborate discussion will be penalised</a:t>
            </a:r>
          </a:p>
          <a:p>
            <a:r>
              <a:rPr lang="en-ZA" sz="2400" dirty="0"/>
              <a:t>Point 5: If I cannot read your handwriting you will loose points for obvious reasons</a:t>
            </a:r>
          </a:p>
          <a:p>
            <a:r>
              <a:rPr lang="en-ZA" sz="2400" dirty="0"/>
              <a:t>Point 6: Watch the time – a 10 point question should use 10% of the time, e.g. 10% of 4 hours – 24 minutes</a:t>
            </a:r>
          </a:p>
          <a:p>
            <a:r>
              <a:rPr lang="en-ZA" sz="2400" dirty="0"/>
              <a:t>Point 7: If you attend class and you participate the exam question will NOT be a surprise</a:t>
            </a:r>
          </a:p>
          <a:p>
            <a:r>
              <a:rPr lang="en-ZA" sz="2400" dirty="0"/>
              <a:t>Point 8: Total exam marks = 100</a:t>
            </a:r>
          </a:p>
          <a:p>
            <a:endParaRPr lang="en-ZA" dirty="0"/>
          </a:p>
          <a:p>
            <a:pPr lvl="1"/>
            <a:endParaRPr lang="en-ZA" sz="1500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92CC3F68-13A1-451F-A22C-6C57CE7CE5B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48878" y="537710"/>
            <a:ext cx="7407498" cy="659042"/>
          </a:xfrm>
        </p:spPr>
        <p:txBody>
          <a:bodyPr/>
          <a:lstStyle/>
          <a:p>
            <a:pPr marL="0" indent="0">
              <a:buNone/>
            </a:pPr>
            <a:r>
              <a:rPr lang="en-ZA" sz="3600" dirty="0"/>
              <a:t>Examination – important points</a:t>
            </a:r>
          </a:p>
        </p:txBody>
      </p:sp>
    </p:spTree>
    <p:extLst>
      <p:ext uri="{BB962C8B-B14F-4D97-AF65-F5344CB8AC3E}">
        <p14:creationId xmlns:p14="http://schemas.microsoft.com/office/powerpoint/2010/main" val="6142320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5787DF6-A755-4C75-B123-64EDC269F5F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48878" y="1556792"/>
            <a:ext cx="8046245" cy="3912939"/>
          </a:xfrm>
        </p:spPr>
        <p:txBody>
          <a:bodyPr>
            <a:normAutofit/>
          </a:bodyPr>
          <a:lstStyle/>
          <a:p>
            <a:r>
              <a:rPr lang="en-ZA" sz="2400" dirty="0"/>
              <a:t>Each group to supply me with the following information:</a:t>
            </a:r>
          </a:p>
          <a:p>
            <a:pPr lvl="1"/>
            <a:r>
              <a:rPr lang="en-ZA" sz="2400" dirty="0"/>
              <a:t>Group name</a:t>
            </a:r>
          </a:p>
          <a:p>
            <a:pPr lvl="1"/>
            <a:r>
              <a:rPr lang="en-ZA" sz="2400" dirty="0"/>
              <a:t>Each group member: Name, Student number, contact details</a:t>
            </a:r>
          </a:p>
          <a:p>
            <a:endParaRPr lang="en-ZA" dirty="0"/>
          </a:p>
          <a:p>
            <a:pPr lvl="1"/>
            <a:endParaRPr lang="en-ZA" sz="1500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92CC3F68-13A1-451F-A22C-6C57CE7CE5B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ZA" dirty="0" smtClean="0"/>
              <a:t>Logistics</a:t>
            </a:r>
            <a:endParaRPr lang="en-ZA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ABB4BDC-4003-429E-B70B-E715DD26D4CC}"/>
              </a:ext>
            </a:extLst>
          </p:cNvPr>
          <p:cNvSpPr txBox="1"/>
          <p:nvPr/>
        </p:nvSpPr>
        <p:spPr>
          <a:xfrm>
            <a:off x="548877" y="4777233"/>
            <a:ext cx="6097191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ZA" sz="1350" dirty="0"/>
          </a:p>
        </p:txBody>
      </p:sp>
    </p:spTree>
    <p:extLst>
      <p:ext uri="{BB962C8B-B14F-4D97-AF65-F5344CB8AC3E}">
        <p14:creationId xmlns:p14="http://schemas.microsoft.com/office/powerpoint/2010/main" val="750483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 rot="21150423">
            <a:off x="1649360" y="2084875"/>
            <a:ext cx="650100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ln>
                  <a:solidFill>
                    <a:prstClr val="white">
                      <a:lumMod val="75000"/>
                    </a:prstClr>
                  </a:solidFill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T H A N K   Y O U </a:t>
            </a:r>
          </a:p>
          <a:p>
            <a:pPr algn="ctr"/>
            <a:r>
              <a:rPr lang="af-ZA" sz="4800" b="1" dirty="0">
                <a:ln>
                  <a:solidFill>
                    <a:prstClr val="white">
                      <a:lumMod val="75000"/>
                    </a:prstClr>
                  </a:solidFill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Baie dankie</a:t>
            </a:r>
          </a:p>
          <a:p>
            <a:pPr algn="ctr"/>
            <a:r>
              <a:rPr lang="af-ZA" sz="4800" b="1" dirty="0">
                <a:solidFill>
                  <a:prstClr val="black"/>
                </a:solidFill>
              </a:rPr>
              <a:t>KE A </a:t>
            </a:r>
            <a:r>
              <a:rPr lang="af-ZA" sz="4800" b="1" dirty="0" smtClean="0">
                <a:solidFill>
                  <a:prstClr val="black"/>
                </a:solidFill>
              </a:rPr>
              <a:t>LEBOGA</a:t>
            </a:r>
            <a:endParaRPr lang="en-ZA" sz="4800" b="1" dirty="0">
              <a:ln>
                <a:solidFill>
                  <a:prstClr val="white">
                    <a:lumMod val="75000"/>
                  </a:prstClr>
                </a:solidFill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6622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extBox 3"/>
          <p:cNvSpPr txBox="1">
            <a:spLocks noChangeArrowheads="1"/>
          </p:cNvSpPr>
          <p:nvPr/>
        </p:nvSpPr>
        <p:spPr bwMode="auto">
          <a:xfrm>
            <a:off x="622300" y="719138"/>
            <a:ext cx="3354388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ヒラギノ角ゴ Pro W3" pitchFamily="-8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ヒラギノ角ゴ Pro W3" pitchFamily="-8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ヒラギノ角ゴ Pro W3" pitchFamily="-8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ヒラギノ角ゴ Pro W3" pitchFamily="-8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ヒラギノ角ゴ Pro W3" pitchFamily="-8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ヒラギノ角ゴ Pro W3" pitchFamily="-8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ヒラギノ角ゴ Pro W3" pitchFamily="-8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ヒラギノ角ゴ Pro W3" pitchFamily="-8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ヒラギノ角ゴ Pro W3" pitchFamily="-84" charset="-128"/>
              </a:defRPr>
            </a:lvl9pPr>
          </a:lstStyle>
          <a:p>
            <a:pPr eaLnBrk="1" hangingPunct="1"/>
            <a:r>
              <a:rPr lang="en-US" altLang="en-US" sz="2000">
                <a:solidFill>
                  <a:schemeClr val="bg1"/>
                </a:solidFill>
                <a:latin typeface="Futura Std Heavy" pitchFamily="127" charset="0"/>
              </a:rPr>
              <a:t>HEADING: 2030 COVFEFE</a:t>
            </a:r>
          </a:p>
        </p:txBody>
      </p:sp>
      <p:pic>
        <p:nvPicPr>
          <p:cNvPr id="614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66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/>
          <p:cNvSpPr/>
          <p:nvPr/>
        </p:nvSpPr>
        <p:spPr>
          <a:xfrm>
            <a:off x="2039938" y="719138"/>
            <a:ext cx="5857875" cy="433546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ZA" dirty="0"/>
          </a:p>
        </p:txBody>
      </p:sp>
      <p:sp>
        <p:nvSpPr>
          <p:cNvPr id="5" name="Rectangle 4"/>
          <p:cNvSpPr/>
          <p:nvPr/>
        </p:nvSpPr>
        <p:spPr>
          <a:xfrm>
            <a:off x="2962275" y="4759325"/>
            <a:ext cx="4935538" cy="89535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ZA" dirty="0"/>
          </a:p>
        </p:txBody>
      </p:sp>
      <p:cxnSp>
        <p:nvCxnSpPr>
          <p:cNvPr id="7" name="Straight Arrow Connector 6"/>
          <p:cNvCxnSpPr/>
          <p:nvPr/>
        </p:nvCxnSpPr>
        <p:spPr>
          <a:xfrm>
            <a:off x="1798638" y="1119188"/>
            <a:ext cx="6240462" cy="4225925"/>
          </a:xfrm>
          <a:prstGeom prst="straightConnector1">
            <a:avLst/>
          </a:prstGeom>
          <a:ln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809086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Box 3"/>
          <p:cNvSpPr txBox="1">
            <a:spLocks noChangeArrowheads="1"/>
          </p:cNvSpPr>
          <p:nvPr/>
        </p:nvSpPr>
        <p:spPr bwMode="auto">
          <a:xfrm>
            <a:off x="622300" y="719138"/>
            <a:ext cx="3354388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ヒラギノ角ゴ Pro W3" pitchFamily="-8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ヒラギノ角ゴ Pro W3" pitchFamily="-8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ヒラギノ角ゴ Pro W3" pitchFamily="-8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ヒラギノ角ゴ Pro W3" pitchFamily="-8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ヒラギノ角ゴ Pro W3" pitchFamily="-8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ヒラギノ角ゴ Pro W3" pitchFamily="-8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ヒラギノ角ゴ Pro W3" pitchFamily="-8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ヒラギノ角ゴ Pro W3" pitchFamily="-8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ヒラギノ角ゴ Pro W3" pitchFamily="-84" charset="-128"/>
              </a:defRPr>
            </a:lvl9pPr>
          </a:lstStyle>
          <a:p>
            <a:pPr eaLnBrk="1" hangingPunct="1"/>
            <a:r>
              <a:rPr lang="en-US" altLang="en-US" sz="2000">
                <a:solidFill>
                  <a:schemeClr val="bg1"/>
                </a:solidFill>
                <a:latin typeface="Futura Std Heavy" pitchFamily="127" charset="0"/>
              </a:rPr>
              <a:t>HEADING: 2030 COVFEFE</a:t>
            </a:r>
          </a:p>
        </p:txBody>
      </p:sp>
      <p:pic>
        <p:nvPicPr>
          <p:cNvPr id="7171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66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/>
          <p:cNvSpPr/>
          <p:nvPr/>
        </p:nvSpPr>
        <p:spPr>
          <a:xfrm>
            <a:off x="4270375" y="719138"/>
            <a:ext cx="3627438" cy="433546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ZA" dirty="0"/>
          </a:p>
        </p:txBody>
      </p:sp>
      <p:sp>
        <p:nvSpPr>
          <p:cNvPr id="5" name="Rectangle 4"/>
          <p:cNvSpPr/>
          <p:nvPr/>
        </p:nvSpPr>
        <p:spPr>
          <a:xfrm>
            <a:off x="4822825" y="4759325"/>
            <a:ext cx="3074988" cy="89535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ZA" dirty="0"/>
          </a:p>
        </p:txBody>
      </p:sp>
      <p:cxnSp>
        <p:nvCxnSpPr>
          <p:cNvPr id="6" name="Straight Arrow Connector 5"/>
          <p:cNvCxnSpPr/>
          <p:nvPr/>
        </p:nvCxnSpPr>
        <p:spPr>
          <a:xfrm>
            <a:off x="3757613" y="1476375"/>
            <a:ext cx="4281487" cy="3135313"/>
          </a:xfrm>
          <a:prstGeom prst="straightConnector1">
            <a:avLst/>
          </a:prstGeom>
          <a:ln>
            <a:solidFill>
              <a:srgbClr val="00B05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575575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extBox 3"/>
          <p:cNvSpPr txBox="1">
            <a:spLocks noChangeArrowheads="1"/>
          </p:cNvSpPr>
          <p:nvPr/>
        </p:nvSpPr>
        <p:spPr bwMode="auto">
          <a:xfrm>
            <a:off x="622300" y="719138"/>
            <a:ext cx="3354388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ヒラギノ角ゴ Pro W3" pitchFamily="-8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ヒラギノ角ゴ Pro W3" pitchFamily="-8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ヒラギノ角ゴ Pro W3" pitchFamily="-8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ヒラギノ角ゴ Pro W3" pitchFamily="-8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ヒラギノ角ゴ Pro W3" pitchFamily="-8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ヒラギノ角ゴ Pro W3" pitchFamily="-8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ヒラギノ角ゴ Pro W3" pitchFamily="-8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ヒラギノ角ゴ Pro W3" pitchFamily="-8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ヒラギノ角ゴ Pro W3" pitchFamily="-84" charset="-128"/>
              </a:defRPr>
            </a:lvl9pPr>
          </a:lstStyle>
          <a:p>
            <a:pPr eaLnBrk="1" hangingPunct="1"/>
            <a:r>
              <a:rPr lang="en-US" altLang="en-US" sz="2000">
                <a:solidFill>
                  <a:schemeClr val="bg1"/>
                </a:solidFill>
                <a:latin typeface="Futura Std Heavy" pitchFamily="127" charset="0"/>
              </a:rPr>
              <a:t>HEADING: 2030 COVFEFE</a:t>
            </a:r>
          </a:p>
        </p:txBody>
      </p:sp>
      <p:pic>
        <p:nvPicPr>
          <p:cNvPr id="8195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66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/>
          <p:cNvSpPr/>
          <p:nvPr/>
        </p:nvSpPr>
        <p:spPr>
          <a:xfrm>
            <a:off x="6264275" y="719138"/>
            <a:ext cx="1633538" cy="317817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ZA" dirty="0"/>
          </a:p>
        </p:txBody>
      </p:sp>
      <p:sp>
        <p:nvSpPr>
          <p:cNvPr id="5" name="Rectangle 4"/>
          <p:cNvSpPr/>
          <p:nvPr/>
        </p:nvSpPr>
        <p:spPr>
          <a:xfrm>
            <a:off x="6664325" y="3897313"/>
            <a:ext cx="1233488" cy="175736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ZA" dirty="0"/>
          </a:p>
        </p:txBody>
      </p:sp>
      <p:cxnSp>
        <p:nvCxnSpPr>
          <p:cNvPr id="6" name="Straight Arrow Connector 5"/>
          <p:cNvCxnSpPr/>
          <p:nvPr/>
        </p:nvCxnSpPr>
        <p:spPr>
          <a:xfrm>
            <a:off x="5222875" y="1119188"/>
            <a:ext cx="2816225" cy="2138362"/>
          </a:xfrm>
          <a:prstGeom prst="straightConnector1">
            <a:avLst/>
          </a:prstGeom>
          <a:ln>
            <a:solidFill>
              <a:schemeClr val="accent6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500217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extBox 3"/>
          <p:cNvSpPr txBox="1">
            <a:spLocks noChangeArrowheads="1"/>
          </p:cNvSpPr>
          <p:nvPr/>
        </p:nvSpPr>
        <p:spPr bwMode="auto">
          <a:xfrm>
            <a:off x="622300" y="719138"/>
            <a:ext cx="3354388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ヒラギノ角ゴ Pro W3" pitchFamily="-8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ヒラギノ角ゴ Pro W3" pitchFamily="-8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ヒラギノ角ゴ Pro W3" pitchFamily="-8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ヒラギノ角ゴ Pro W3" pitchFamily="-8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ヒラギノ角ゴ Pro W3" pitchFamily="-8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ヒラギノ角ゴ Pro W3" pitchFamily="-8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ヒラギノ角ゴ Pro W3" pitchFamily="-8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ヒラギノ角ゴ Pro W3" pitchFamily="-8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ヒラギノ角ゴ Pro W3" pitchFamily="-84" charset="-128"/>
              </a:defRPr>
            </a:lvl9pPr>
          </a:lstStyle>
          <a:p>
            <a:pPr eaLnBrk="1" hangingPunct="1"/>
            <a:r>
              <a:rPr lang="en-US" altLang="en-US" sz="2000">
                <a:solidFill>
                  <a:schemeClr val="bg1"/>
                </a:solidFill>
                <a:latin typeface="Futura Std Heavy" pitchFamily="127" charset="0"/>
              </a:rPr>
              <a:t>HEADING: 2030 COVFEFE</a:t>
            </a:r>
          </a:p>
        </p:txBody>
      </p:sp>
      <p:pic>
        <p:nvPicPr>
          <p:cNvPr id="9219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66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4" name="Straight Arrow Connector 3"/>
          <p:cNvCxnSpPr/>
          <p:nvPr/>
        </p:nvCxnSpPr>
        <p:spPr>
          <a:xfrm>
            <a:off x="7132638" y="1119188"/>
            <a:ext cx="906462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397916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tangle 30"/>
          <p:cNvSpPr/>
          <p:nvPr/>
        </p:nvSpPr>
        <p:spPr>
          <a:xfrm>
            <a:off x="0" y="3130550"/>
            <a:ext cx="9144000" cy="117951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ZA" dirty="0"/>
          </a:p>
        </p:txBody>
      </p:sp>
      <p:pic>
        <p:nvPicPr>
          <p:cNvPr id="20" name="Picture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30975" y="1239838"/>
            <a:ext cx="1717675" cy="1597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/>
          <p:cNvSpPr txBox="1"/>
          <p:nvPr/>
        </p:nvSpPr>
        <p:spPr bwMode="auto">
          <a:xfrm>
            <a:off x="3044825" y="4394200"/>
            <a:ext cx="5295900" cy="33813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ZA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Futura Std Heavy"/>
                <a:ea typeface="+mn-ea"/>
                <a:cs typeface="Futura Std Heavy"/>
              </a:rPr>
              <a:t>This affects social &amp; economic sectors</a:t>
            </a:r>
            <a:endParaRPr lang="en-US" sz="1600" dirty="0">
              <a:solidFill>
                <a:schemeClr val="tx1">
                  <a:lumMod val="50000"/>
                  <a:lumOff val="50000"/>
                </a:schemeClr>
              </a:solidFill>
              <a:latin typeface="Futura Std Heavy"/>
              <a:ea typeface="+mn-ea"/>
              <a:cs typeface="Futura Std Heavy"/>
            </a:endParaRPr>
          </a:p>
        </p:txBody>
      </p:sp>
      <p:sp>
        <p:nvSpPr>
          <p:cNvPr id="45" name="Rectangle 44"/>
          <p:cNvSpPr/>
          <p:nvPr/>
        </p:nvSpPr>
        <p:spPr>
          <a:xfrm>
            <a:off x="525463" y="1985963"/>
            <a:ext cx="6005512" cy="757237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ZA" dirty="0"/>
          </a:p>
        </p:txBody>
      </p:sp>
      <p:sp>
        <p:nvSpPr>
          <p:cNvPr id="10246" name="Title 1"/>
          <p:cNvSpPr>
            <a:spLocks noGrp="1"/>
          </p:cNvSpPr>
          <p:nvPr>
            <p:ph type="title"/>
          </p:nvPr>
        </p:nvSpPr>
        <p:spPr>
          <a:xfrm>
            <a:off x="33698" y="409576"/>
            <a:ext cx="5021263" cy="584200"/>
          </a:xfrm>
        </p:spPr>
        <p:txBody>
          <a:bodyPr/>
          <a:lstStyle/>
          <a:p>
            <a:pPr marL="39688" algn="r"/>
            <a:r>
              <a:rPr lang="en-ZA" altLang="en-US" sz="3200" b="1" dirty="0" smtClean="0">
                <a:solidFill>
                  <a:srgbClr val="7030A0"/>
                </a:solidFill>
                <a:latin typeface="Arial Bold" panose="020B0704020202020204" pitchFamily="34" charset="0"/>
                <a:ea typeface="ヒラギノ角ゴ Pro W3" pitchFamily="-84" charset="-128"/>
                <a:sym typeface="Arial Bold" panose="020B0704020202020204" pitchFamily="34" charset="0"/>
              </a:rPr>
              <a:t>4th Industrial Revolution</a:t>
            </a:r>
          </a:p>
        </p:txBody>
      </p:sp>
      <p:sp>
        <p:nvSpPr>
          <p:cNvPr id="24" name="Oval 23"/>
          <p:cNvSpPr/>
          <p:nvPr/>
        </p:nvSpPr>
        <p:spPr bwMode="auto">
          <a:xfrm>
            <a:off x="6300788" y="3265488"/>
            <a:ext cx="460375" cy="460375"/>
          </a:xfrm>
          <a:prstGeom prst="ellipse">
            <a:avLst/>
          </a:prstGeom>
          <a:noFill/>
          <a:ln>
            <a:solidFill>
              <a:srgbClr val="FF0000">
                <a:alpha val="50000"/>
              </a:srgb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ZA" dirty="0"/>
          </a:p>
        </p:txBody>
      </p:sp>
      <p:sp>
        <p:nvSpPr>
          <p:cNvPr id="26" name="Oval 25"/>
          <p:cNvSpPr/>
          <p:nvPr/>
        </p:nvSpPr>
        <p:spPr bwMode="auto">
          <a:xfrm>
            <a:off x="6300788" y="3444875"/>
            <a:ext cx="460375" cy="460375"/>
          </a:xfrm>
          <a:prstGeom prst="ellipse">
            <a:avLst/>
          </a:prstGeom>
          <a:noFill/>
          <a:ln>
            <a:solidFill>
              <a:srgbClr val="FF0000">
                <a:alpha val="50000"/>
              </a:srgb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ZA" dirty="0"/>
          </a:p>
        </p:txBody>
      </p:sp>
      <p:sp>
        <p:nvSpPr>
          <p:cNvPr id="27" name="Oval 26"/>
          <p:cNvSpPr/>
          <p:nvPr/>
        </p:nvSpPr>
        <p:spPr bwMode="auto">
          <a:xfrm>
            <a:off x="6300788" y="3627438"/>
            <a:ext cx="460375" cy="460375"/>
          </a:xfrm>
          <a:prstGeom prst="ellipse">
            <a:avLst/>
          </a:prstGeom>
          <a:noFill/>
          <a:ln>
            <a:solidFill>
              <a:srgbClr val="FF0000">
                <a:alpha val="50000"/>
              </a:srgb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ZA" dirty="0"/>
          </a:p>
        </p:txBody>
      </p:sp>
      <p:sp>
        <p:nvSpPr>
          <p:cNvPr id="28" name="TextBox 27"/>
          <p:cNvSpPr txBox="1"/>
          <p:nvPr/>
        </p:nvSpPr>
        <p:spPr bwMode="auto">
          <a:xfrm>
            <a:off x="6804025" y="3265488"/>
            <a:ext cx="1670050" cy="8318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ZA" sz="16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Futura Std Heavy"/>
                <a:ea typeface="+mn-ea"/>
                <a:cs typeface="Futura Std Heavy"/>
              </a:rPr>
              <a:t>Physical</a:t>
            </a:r>
            <a:br>
              <a:rPr lang="en-ZA" sz="16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Futura Std Heavy"/>
                <a:ea typeface="+mn-ea"/>
                <a:cs typeface="Futura Std Heavy"/>
              </a:rPr>
            </a:br>
            <a:r>
              <a:rPr lang="en-ZA" sz="16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Futura Std Heavy"/>
                <a:ea typeface="+mn-ea"/>
                <a:cs typeface="Futura Std Heavy"/>
              </a:rPr>
              <a:t>Digital</a:t>
            </a:r>
            <a:r>
              <a:rPr lang="en-ZA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Futura Std Heavy"/>
                <a:ea typeface="+mn-ea"/>
                <a:cs typeface="Futura Std Heavy"/>
              </a:rPr>
              <a:t/>
            </a:r>
            <a:br>
              <a:rPr lang="en-ZA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Futura Std Heavy"/>
                <a:ea typeface="+mn-ea"/>
                <a:cs typeface="Futura Std Heavy"/>
              </a:rPr>
            </a:br>
            <a:r>
              <a:rPr lang="en-ZA" sz="16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Futura Std Heavy"/>
                <a:ea typeface="+mn-ea"/>
                <a:cs typeface="Futura Std Heavy"/>
              </a:rPr>
              <a:t>Biological</a:t>
            </a:r>
            <a:endParaRPr lang="en-US" sz="1600" dirty="0">
              <a:solidFill>
                <a:schemeClr val="tx1">
                  <a:lumMod val="50000"/>
                  <a:lumOff val="50000"/>
                </a:schemeClr>
              </a:solidFill>
              <a:latin typeface="Futura Std Heavy"/>
              <a:ea typeface="+mn-ea"/>
              <a:cs typeface="Futura Std Heavy"/>
            </a:endParaRPr>
          </a:p>
        </p:txBody>
      </p:sp>
      <p:sp>
        <p:nvSpPr>
          <p:cNvPr id="29" name="TextBox 28"/>
          <p:cNvSpPr txBox="1">
            <a:spLocks noChangeArrowheads="1"/>
          </p:cNvSpPr>
          <p:nvPr/>
        </p:nvSpPr>
        <p:spPr bwMode="auto">
          <a:xfrm>
            <a:off x="525463" y="1239838"/>
            <a:ext cx="3268662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ヒラギノ角ゴ Pro W3" pitchFamily="-8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ヒラギノ角ゴ Pro W3" pitchFamily="-8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ヒラギノ角ゴ Pro W3" pitchFamily="-8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ヒラギノ角ゴ Pro W3" pitchFamily="-8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ヒラギノ角ゴ Pro W3" pitchFamily="-8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ヒラギノ角ゴ Pro W3" pitchFamily="-8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ヒラギノ角ゴ Pro W3" pitchFamily="-8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ヒラギノ角ゴ Pro W3" pitchFamily="-8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ヒラギノ角ゴ Pro W3" pitchFamily="-84" charset="-128"/>
              </a:defRPr>
            </a:lvl9pPr>
          </a:lstStyle>
          <a:p>
            <a:pPr eaLnBrk="1" hangingPunct="1"/>
            <a:r>
              <a:rPr lang="en-ZA" altLang="en-US" sz="2400">
                <a:latin typeface="Futura Std Heavy" pitchFamily="127" charset="0"/>
              </a:rPr>
              <a:t>What’s happening?</a:t>
            </a:r>
          </a:p>
        </p:txBody>
      </p:sp>
      <p:sp>
        <p:nvSpPr>
          <p:cNvPr id="32" name="TextBox 31"/>
          <p:cNvSpPr txBox="1">
            <a:spLocks noChangeArrowheads="1"/>
          </p:cNvSpPr>
          <p:nvPr/>
        </p:nvSpPr>
        <p:spPr bwMode="auto">
          <a:xfrm>
            <a:off x="525463" y="2136775"/>
            <a:ext cx="6005512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ヒラギノ角ゴ Pro W3" pitchFamily="-8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ヒラギノ角ゴ Pro W3" pitchFamily="-8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ヒラギノ角ゴ Pro W3" pitchFamily="-8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ヒラギノ角ゴ Pro W3" pitchFamily="-8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ヒラギノ角ゴ Pro W3" pitchFamily="-8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ヒラギノ角ゴ Pro W3" pitchFamily="-8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ヒラギノ角ゴ Pro W3" pitchFamily="-8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ヒラギノ角ゴ Pro W3" pitchFamily="-8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ヒラギノ角ゴ Pro W3" pitchFamily="-84" charset="-128"/>
              </a:defRPr>
            </a:lvl9pPr>
          </a:lstStyle>
          <a:p>
            <a:pPr eaLnBrk="1" hangingPunct="1"/>
            <a:r>
              <a:rPr lang="en-ZA" altLang="en-US" sz="2400">
                <a:solidFill>
                  <a:srgbClr val="7F7F7F"/>
                </a:solidFill>
                <a:latin typeface="Futura Std Heavy" pitchFamily="127" charset="0"/>
              </a:rPr>
              <a:t>Different technologies are </a:t>
            </a:r>
            <a:r>
              <a:rPr lang="en-ZA" altLang="en-US" sz="2400">
                <a:solidFill>
                  <a:srgbClr val="FF0000"/>
                </a:solidFill>
                <a:latin typeface="Futura Std Heavy" pitchFamily="127" charset="0"/>
              </a:rPr>
              <a:t>coming together</a:t>
            </a:r>
            <a:endParaRPr lang="en-ZA" altLang="en-US" sz="2400">
              <a:solidFill>
                <a:srgbClr val="7F7F7F"/>
              </a:solidFill>
              <a:latin typeface="Futura Std Heavy" pitchFamily="127" charset="0"/>
            </a:endParaRPr>
          </a:p>
        </p:txBody>
      </p:sp>
      <p:sp>
        <p:nvSpPr>
          <p:cNvPr id="34" name="TextBox 33"/>
          <p:cNvSpPr txBox="1">
            <a:spLocks noChangeArrowheads="1"/>
          </p:cNvSpPr>
          <p:nvPr/>
        </p:nvSpPr>
        <p:spPr bwMode="auto">
          <a:xfrm>
            <a:off x="3571875" y="2668588"/>
            <a:ext cx="3268663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ヒラギノ角ゴ Pro W3" pitchFamily="-8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ヒラギノ角ゴ Pro W3" pitchFamily="-8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ヒラギノ角ゴ Pro W3" pitchFamily="-8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ヒラギノ角ゴ Pro W3" pitchFamily="-8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ヒラギノ角ゴ Pro W3" pitchFamily="-8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ヒラギノ角ゴ Pro W3" pitchFamily="-8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ヒラギノ角ゴ Pro W3" pitchFamily="-8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ヒラギノ角ゴ Pro W3" pitchFamily="-8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ヒラギノ角ゴ Pro W3" pitchFamily="-84" charset="-128"/>
              </a:defRPr>
            </a:lvl9pPr>
          </a:lstStyle>
          <a:p>
            <a:pPr algn="ctr" eaLnBrk="1" hangingPunct="1"/>
            <a:r>
              <a:rPr lang="en-ZA" altLang="en-US" sz="2400">
                <a:solidFill>
                  <a:srgbClr val="FF0000"/>
                </a:solidFill>
                <a:latin typeface="Futura Std Heavy" pitchFamily="127" charset="0"/>
              </a:rPr>
              <a:t>(convergence)</a:t>
            </a:r>
          </a:p>
        </p:txBody>
      </p:sp>
      <p:sp>
        <p:nvSpPr>
          <p:cNvPr id="22" name="TextBox 21"/>
          <p:cNvSpPr txBox="1">
            <a:spLocks noChangeArrowheads="1"/>
          </p:cNvSpPr>
          <p:nvPr/>
        </p:nvSpPr>
        <p:spPr bwMode="auto">
          <a:xfrm>
            <a:off x="525463" y="3395663"/>
            <a:ext cx="6005512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ヒラギノ角ゴ Pro W3" pitchFamily="-8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ヒラギノ角ゴ Pro W3" pitchFamily="-8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ヒラギノ角ゴ Pro W3" pitchFamily="-8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ヒラギノ角ゴ Pro W3" pitchFamily="-8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ヒラギノ角ゴ Pro W3" pitchFamily="-8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ヒラギノ角ゴ Pro W3" pitchFamily="-8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ヒラギノ角ゴ Pro W3" pitchFamily="-8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ヒラギノ角ゴ Pro W3" pitchFamily="-8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ヒラギノ角ゴ Pro W3" pitchFamily="-84" charset="-128"/>
              </a:defRPr>
            </a:lvl9pPr>
          </a:lstStyle>
          <a:p>
            <a:pPr eaLnBrk="1" hangingPunct="1"/>
            <a:r>
              <a:rPr lang="en-ZA" altLang="en-US" sz="2400">
                <a:solidFill>
                  <a:srgbClr val="7F7F7F"/>
                </a:solidFill>
                <a:latin typeface="Futura Std Heavy" pitchFamily="127" charset="0"/>
              </a:rPr>
              <a:t>This is bringing different areas together</a:t>
            </a:r>
          </a:p>
        </p:txBody>
      </p:sp>
      <p:grpSp>
        <p:nvGrpSpPr>
          <p:cNvPr id="2" name="Group 42"/>
          <p:cNvGrpSpPr>
            <a:grpSpLocks/>
          </p:cNvGrpSpPr>
          <p:nvPr/>
        </p:nvGrpSpPr>
        <p:grpSpPr bwMode="auto">
          <a:xfrm>
            <a:off x="1196975" y="5022850"/>
            <a:ext cx="8189913" cy="1568450"/>
            <a:chOff x="442913" y="5022971"/>
            <a:chExt cx="8189912" cy="1568450"/>
          </a:xfrm>
        </p:grpSpPr>
        <p:pic>
          <p:nvPicPr>
            <p:cNvPr id="10260" name="Picture 4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14463" y="5713534"/>
              <a:ext cx="876300" cy="8778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0261" name="TextBox 34"/>
            <p:cNvSpPr txBox="1">
              <a:spLocks noChangeArrowheads="1"/>
            </p:cNvSpPr>
            <p:nvPr/>
          </p:nvSpPr>
          <p:spPr bwMode="auto">
            <a:xfrm>
              <a:off x="442913" y="5022971"/>
              <a:ext cx="2876550" cy="584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ヒラギノ角ゴ Pro W3" pitchFamily="-84" charset="-128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ヒラギノ角ゴ Pro W3" pitchFamily="-84" charset="-128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ヒラギノ角ゴ Pro W3" pitchFamily="-84" charset="-128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ヒラギノ角ゴ Pro W3" pitchFamily="-84" charset="-128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ヒラギノ角ゴ Pro W3" pitchFamily="-84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ヒラギノ角ゴ Pro W3" pitchFamily="-84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ヒラギノ角ゴ Pro W3" pitchFamily="-84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ヒラギノ角ゴ Pro W3" pitchFamily="-84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ヒラギノ角ゴ Pro W3" pitchFamily="-84" charset="-128"/>
                </a:defRPr>
              </a:lvl9pPr>
            </a:lstStyle>
            <a:p>
              <a:pPr algn="ctr" eaLnBrk="1" hangingPunct="1"/>
              <a:r>
                <a:rPr lang="en-ZA" altLang="en-US" sz="1600">
                  <a:solidFill>
                    <a:srgbClr val="7F7F7F"/>
                  </a:solidFill>
                  <a:latin typeface="Futura Std Heavy" pitchFamily="127" charset="0"/>
                </a:rPr>
                <a:t>The way we work, buy </a:t>
              </a:r>
              <a:br>
                <a:rPr lang="en-ZA" altLang="en-US" sz="1600">
                  <a:solidFill>
                    <a:srgbClr val="7F7F7F"/>
                  </a:solidFill>
                  <a:latin typeface="Futura Std Heavy" pitchFamily="127" charset="0"/>
                </a:rPr>
              </a:br>
              <a:r>
                <a:rPr lang="en-ZA" altLang="en-US" sz="1600">
                  <a:solidFill>
                    <a:srgbClr val="7F7F7F"/>
                  </a:solidFill>
                  <a:latin typeface="Futura Std Heavy" pitchFamily="127" charset="0"/>
                </a:rPr>
                <a:t>and sell things</a:t>
              </a:r>
            </a:p>
          </p:txBody>
        </p:sp>
        <p:sp>
          <p:nvSpPr>
            <p:cNvPr id="10262" name="TextBox 35"/>
            <p:cNvSpPr txBox="1">
              <a:spLocks noChangeArrowheads="1"/>
            </p:cNvSpPr>
            <p:nvPr/>
          </p:nvSpPr>
          <p:spPr bwMode="auto">
            <a:xfrm>
              <a:off x="3001963" y="5022971"/>
              <a:ext cx="2876550" cy="3381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ヒラギノ角ゴ Pro W3" pitchFamily="-84" charset="-128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ヒラギノ角ゴ Pro W3" pitchFamily="-84" charset="-128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ヒラギノ角ゴ Pro W3" pitchFamily="-84" charset="-128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ヒラギノ角ゴ Pro W3" pitchFamily="-84" charset="-128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ヒラギノ角ゴ Pro W3" pitchFamily="-84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ヒラギノ角ゴ Pro W3" pitchFamily="-84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ヒラギノ角ゴ Pro W3" pitchFamily="-84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ヒラギノ角ゴ Pro W3" pitchFamily="-84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ヒラギノ角ゴ Pro W3" pitchFamily="-84" charset="-128"/>
                </a:defRPr>
              </a:lvl9pPr>
            </a:lstStyle>
            <a:p>
              <a:pPr algn="ctr" eaLnBrk="1" hangingPunct="1"/>
              <a:r>
                <a:rPr lang="en-ZA" altLang="en-US" sz="1600">
                  <a:solidFill>
                    <a:srgbClr val="7F7F7F"/>
                  </a:solidFill>
                  <a:latin typeface="Futura Std Heavy" pitchFamily="127" charset="0"/>
                </a:rPr>
                <a:t>The way we travel</a:t>
              </a:r>
            </a:p>
          </p:txBody>
        </p:sp>
        <p:sp>
          <p:nvSpPr>
            <p:cNvPr id="10263" name="TextBox 38"/>
            <p:cNvSpPr txBox="1">
              <a:spLocks noChangeArrowheads="1"/>
            </p:cNvSpPr>
            <p:nvPr/>
          </p:nvSpPr>
          <p:spPr bwMode="auto">
            <a:xfrm>
              <a:off x="5756275" y="5022971"/>
              <a:ext cx="2876550" cy="3381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ヒラギノ角ゴ Pro W3" pitchFamily="-84" charset="-128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ヒラギノ角ゴ Pro W3" pitchFamily="-84" charset="-128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ヒラギノ角ゴ Pro W3" pitchFamily="-84" charset="-128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ヒラギノ角ゴ Pro W3" pitchFamily="-84" charset="-128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ヒラギノ角ゴ Pro W3" pitchFamily="-84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ヒラギノ角ゴ Pro W3" pitchFamily="-84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ヒラギノ角ゴ Pro W3" pitchFamily="-84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ヒラギノ角ゴ Pro W3" pitchFamily="-84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ヒラギノ角ゴ Pro W3" pitchFamily="-84" charset="-128"/>
                </a:defRPr>
              </a:lvl9pPr>
            </a:lstStyle>
            <a:p>
              <a:pPr algn="ctr" eaLnBrk="1" hangingPunct="1"/>
              <a:r>
                <a:rPr lang="en-ZA" altLang="en-US" sz="1600">
                  <a:solidFill>
                    <a:srgbClr val="7F7F7F"/>
                  </a:solidFill>
                  <a:latin typeface="Futura Std Heavy" pitchFamily="127" charset="0"/>
                </a:rPr>
                <a:t>The way we live</a:t>
              </a:r>
            </a:p>
          </p:txBody>
        </p:sp>
        <p:pic>
          <p:nvPicPr>
            <p:cNvPr id="10264" name="Picture 2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88163" y="5819896"/>
              <a:ext cx="709612" cy="7096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265" name="Picture 3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32238" y="5819896"/>
              <a:ext cx="927100" cy="7715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3" name="Group 52"/>
          <p:cNvGrpSpPr>
            <a:grpSpLocks/>
          </p:cNvGrpSpPr>
          <p:nvPr/>
        </p:nvGrpSpPr>
        <p:grpSpPr bwMode="auto">
          <a:xfrm>
            <a:off x="3465513" y="4710113"/>
            <a:ext cx="4545012" cy="369887"/>
            <a:chOff x="3464896" y="4709537"/>
            <a:chExt cx="4546283" cy="370584"/>
          </a:xfrm>
        </p:grpSpPr>
        <p:cxnSp>
          <p:nvCxnSpPr>
            <p:cNvPr id="23" name="Straight Connector 22"/>
            <p:cNvCxnSpPr/>
            <p:nvPr/>
          </p:nvCxnSpPr>
          <p:spPr bwMode="auto">
            <a:xfrm flipH="1">
              <a:off x="3464896" y="4709537"/>
              <a:ext cx="1549833" cy="370584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Connector 45"/>
            <p:cNvCxnSpPr/>
            <p:nvPr/>
          </p:nvCxnSpPr>
          <p:spPr bwMode="auto">
            <a:xfrm>
              <a:off x="5014729" y="4709537"/>
              <a:ext cx="128623" cy="370584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Connector 48"/>
            <p:cNvCxnSpPr/>
            <p:nvPr/>
          </p:nvCxnSpPr>
          <p:spPr bwMode="auto">
            <a:xfrm>
              <a:off x="5008378" y="4709537"/>
              <a:ext cx="3002801" cy="370584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30" name="Picture 2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60494" y="22686"/>
            <a:ext cx="1365134" cy="8406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00640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animBg="1"/>
      <p:bldP spid="8" grpId="0"/>
      <p:bldP spid="45" grpId="0" animBg="1"/>
      <p:bldP spid="24" grpId="0" animBg="1"/>
      <p:bldP spid="26" grpId="0" animBg="1"/>
      <p:bldP spid="27" grpId="0" animBg="1"/>
      <p:bldP spid="28" grpId="0"/>
      <p:bldP spid="29" grpId="0"/>
      <p:bldP spid="32" grpId="0"/>
      <p:bldP spid="34" grpId="0"/>
      <p:bldP spid="2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96981" y="1"/>
            <a:ext cx="7609056" cy="6858000"/>
          </a:xfrm>
          <a:prstGeom prst="rect">
            <a:avLst/>
          </a:prstGeom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3192" y="1"/>
            <a:ext cx="1223588" cy="11247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218" y="6165304"/>
            <a:ext cx="2085743" cy="6926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6296" y="-93662"/>
            <a:ext cx="1907704" cy="12653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5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6296" y="5813073"/>
            <a:ext cx="1907704" cy="10449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15641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3358</TotalTime>
  <Words>898</Words>
  <Application>Microsoft Office PowerPoint</Application>
  <PresentationFormat>On-screen Show (4:3)</PresentationFormat>
  <Paragraphs>217</Paragraphs>
  <Slides>35</Slides>
  <Notes>8</Notes>
  <HiddenSlides>0</HiddenSlides>
  <MMClips>2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35</vt:i4>
      </vt:variant>
    </vt:vector>
  </HeadingPairs>
  <TitlesOfParts>
    <vt:vector size="43" baseType="lpstr">
      <vt:lpstr>Arial</vt:lpstr>
      <vt:lpstr>Arial Bold</vt:lpstr>
      <vt:lpstr>Calibri</vt:lpstr>
      <vt:lpstr>Futura Std Heavy</vt:lpstr>
      <vt:lpstr>Futura Std Medium</vt:lpstr>
      <vt:lpstr>ヒラギノ角ゴ Pro W3</vt:lpstr>
      <vt:lpstr>Office Theme</vt:lpstr>
      <vt:lpstr>1_Office Theme</vt:lpstr>
      <vt:lpstr>Technology Management MBAB821</vt:lpstr>
      <vt:lpstr>What is an industrial revolution?</vt:lpstr>
      <vt:lpstr>Number of industrial revolutions so far?</vt:lpstr>
      <vt:lpstr>PowerPoint Presentation</vt:lpstr>
      <vt:lpstr>PowerPoint Presentation</vt:lpstr>
      <vt:lpstr>PowerPoint Presentation</vt:lpstr>
      <vt:lpstr>PowerPoint Presentation</vt:lpstr>
      <vt:lpstr>4th Industrial Revolution</vt:lpstr>
      <vt:lpstr>PowerPoint Presentation</vt:lpstr>
      <vt:lpstr>3min – BrainHQ Challenge</vt:lpstr>
      <vt:lpstr>How many words did you rewrite correct?</vt:lpstr>
      <vt:lpstr> The 4IR is in your pocket  </vt:lpstr>
      <vt:lpstr>Changes for Better</vt:lpstr>
      <vt:lpstr>Changes for Worse</vt:lpstr>
      <vt:lpstr>PowerPoint Presentation</vt:lpstr>
      <vt:lpstr>4IR is disruptive &amp; affects everything</vt:lpstr>
      <vt:lpstr>Critical skills needed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Remote Patient Monitoring System for Diabetic Adults PROJECT</dc:title>
  <dc:creator>Administrator</dc:creator>
  <cp:lastModifiedBy>NWUUSER</cp:lastModifiedBy>
  <cp:revision>79</cp:revision>
  <dcterms:created xsi:type="dcterms:W3CDTF">2017-11-19T22:00:11Z</dcterms:created>
  <dcterms:modified xsi:type="dcterms:W3CDTF">2021-06-06T20:12:23Z</dcterms:modified>
</cp:coreProperties>
</file>