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  <p:sldMasterId id="2147483655" r:id="rId2"/>
  </p:sldMasterIdLst>
  <p:notesMasterIdLst>
    <p:notesMasterId r:id="rId30"/>
  </p:notesMasterIdLst>
  <p:handoutMasterIdLst>
    <p:handoutMasterId r:id="rId31"/>
  </p:handoutMasterIdLst>
  <p:sldIdLst>
    <p:sldId id="264" r:id="rId3"/>
    <p:sldId id="257" r:id="rId4"/>
    <p:sldId id="263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1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82C2"/>
    <a:srgbClr val="4C1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081F0-8602-4C4A-B4EA-976F0ACCE89B}" type="datetime1">
              <a:rPr lang="en-ZA" smtClean="0"/>
              <a:t>2021/01/19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DA72C7-118D-8541-80B5-DC48299D23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2233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A8E3F2-1D26-1D4F-892F-F4E2278F37E6}" type="datetime1">
              <a:rPr lang="en-ZA" smtClean="0"/>
              <a:t>2021/01/19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043D5-AE62-D641-BED9-69F8E3637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58406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53819" y="425361"/>
            <a:ext cx="7333655" cy="711349"/>
          </a:xfrm>
        </p:spPr>
        <p:txBody>
          <a:bodyPr/>
          <a:lstStyle/>
          <a:p>
            <a:r>
              <a:rPr lang="en-GB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53818" y="1142112"/>
            <a:ext cx="7333655" cy="63399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Presentation Subtitle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44266" cy="6858000"/>
          </a:xfrm>
          <a:prstGeom prst="rect">
            <a:avLst/>
          </a:prstGeom>
        </p:spPr>
      </p:pic>
      <p:pic>
        <p:nvPicPr>
          <p:cNvPr id="9" name="Picture 8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637" y="2627744"/>
            <a:ext cx="6123672" cy="238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663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667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951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367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018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493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048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188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53593" y="1502514"/>
            <a:ext cx="4033206" cy="4525963"/>
          </a:xfrm>
        </p:spPr>
        <p:txBody>
          <a:bodyPr>
            <a:normAutofit/>
          </a:bodyPr>
          <a:lstStyle>
            <a:lvl1pPr marL="514350" indent="-514350">
              <a:lnSpc>
                <a:spcPct val="150000"/>
              </a:lnSpc>
              <a:buAutoNum type="arabicPeriod"/>
              <a:defRPr sz="240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Introduction</a:t>
            </a:r>
          </a:p>
          <a:p>
            <a:pPr lvl="0"/>
            <a:r>
              <a:rPr lang="en-US" dirty="0" smtClean="0"/>
              <a:t>Topic 1</a:t>
            </a:r>
          </a:p>
          <a:p>
            <a:pPr lvl="0"/>
            <a:r>
              <a:rPr lang="en-US" dirty="0" smtClean="0"/>
              <a:t>Topic 2</a:t>
            </a:r>
          </a:p>
          <a:p>
            <a:pPr lvl="0"/>
            <a:r>
              <a:rPr lang="en-US" dirty="0" smtClean="0"/>
              <a:t>Topic 3</a:t>
            </a:r>
          </a:p>
          <a:p>
            <a:pPr lvl="0"/>
            <a:r>
              <a:rPr lang="en-US" dirty="0" smtClean="0"/>
              <a:t>Topic 4</a:t>
            </a:r>
          </a:p>
          <a:p>
            <a:pPr lvl="0"/>
            <a:r>
              <a:rPr lang="en-US" dirty="0" smtClean="0"/>
              <a:t>Examples</a:t>
            </a:r>
          </a:p>
          <a:p>
            <a:pPr lvl="0"/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3010627" y="355222"/>
            <a:ext cx="5443993" cy="1062416"/>
          </a:xfrm>
          <a:prstGeom prst="rect">
            <a:avLst/>
          </a:prstGeom>
          <a:solidFill>
            <a:srgbClr val="4C19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10626" y="532832"/>
            <a:ext cx="5443993" cy="763727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Table of Content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3873" y="617378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africa blok_Artboard 4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0"/>
            <a:ext cx="4263831" cy="669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37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83" y="5806536"/>
            <a:ext cx="1811704" cy="70439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" y="532832"/>
            <a:ext cx="9144000" cy="76372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Content Title</a:t>
            </a:r>
            <a:endParaRPr lang="en-US" dirty="0"/>
          </a:p>
        </p:txBody>
      </p:sp>
      <p:pic>
        <p:nvPicPr>
          <p:cNvPr id="6" name="Picture 5" descr="africa-06.png"/>
          <p:cNvPicPr>
            <a:picLocks noChangeAspect="1"/>
          </p:cNvPicPr>
          <p:nvPr userDrawn="1"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471" y="-186492"/>
            <a:ext cx="3447288" cy="3624072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3873" y="617378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995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pic>
        <p:nvPicPr>
          <p:cNvPr id="9" name="Picture 8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471" y="-186492"/>
            <a:ext cx="3447288" cy="3624072"/>
          </a:xfrm>
          <a:prstGeom prst="rect">
            <a:avLst/>
          </a:prstGeom>
        </p:spPr>
      </p:pic>
      <p:pic>
        <p:nvPicPr>
          <p:cNvPr id="6" name="Picture 5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83" y="5806536"/>
            <a:ext cx="1811704" cy="704390"/>
          </a:xfrm>
          <a:prstGeom prst="rect">
            <a:avLst/>
          </a:prstGeom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3873" y="617378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963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2390" y="891977"/>
            <a:ext cx="6247859" cy="1143000"/>
          </a:xfrm>
        </p:spPr>
        <p:txBody>
          <a:bodyPr/>
          <a:lstStyle/>
          <a:p>
            <a:r>
              <a:rPr lang="en-GB" dirty="0" smtClean="0"/>
              <a:t>Thank you!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44266" cy="6858000"/>
          </a:xfrm>
          <a:prstGeom prst="rect">
            <a:avLst/>
          </a:prstGeom>
        </p:spPr>
      </p:pic>
      <p:pic>
        <p:nvPicPr>
          <p:cNvPr id="8" name="Picture 7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391" y="3504521"/>
            <a:ext cx="6247858" cy="242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76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633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103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179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996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3484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pic>
        <p:nvPicPr>
          <p:cNvPr id="7" name="Picture 6" descr="dun strepie langer-05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05838"/>
            <a:ext cx="9161762" cy="26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74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6BA6-C6AB-9149-8AE6-858FB7C85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959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2482C2"/>
                </a:solidFill>
              </a:rPr>
              <a:t>Faculty of Economic and</a:t>
            </a:r>
            <a:br>
              <a:rPr lang="en-US" b="1" dirty="0" smtClean="0">
                <a:solidFill>
                  <a:srgbClr val="2482C2"/>
                </a:solidFill>
              </a:rPr>
            </a:br>
            <a:r>
              <a:rPr lang="en-US" b="1" dirty="0" smtClean="0">
                <a:solidFill>
                  <a:srgbClr val="2482C2"/>
                </a:solidFill>
              </a:rPr>
              <a:t>Management Sciences</a:t>
            </a:r>
            <a:endParaRPr lang="en-US" b="1" dirty="0">
              <a:solidFill>
                <a:srgbClr val="2482C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3819" y="1625437"/>
            <a:ext cx="7333655" cy="1156952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4C1966"/>
                </a:solidFill>
              </a:rPr>
              <a:t>STRATEGIC THINKING</a:t>
            </a:r>
          </a:p>
          <a:p>
            <a:r>
              <a:rPr lang="en-US" sz="3600" b="1" dirty="0" smtClean="0">
                <a:solidFill>
                  <a:srgbClr val="4C1966"/>
                </a:solidFill>
              </a:rPr>
              <a:t>The Company Project</a:t>
            </a:r>
            <a:endParaRPr lang="en-US" sz="3600" b="1" dirty="0">
              <a:solidFill>
                <a:srgbClr val="4C1966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075167" y="5050417"/>
            <a:ext cx="3695312" cy="1080119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smtClean="0">
                <a:solidFill>
                  <a:srgbClr val="2482C2"/>
                </a:solidFill>
              </a:rPr>
              <a:t>Prof Tommy du Plessis</a:t>
            </a:r>
          </a:p>
          <a:p>
            <a:r>
              <a:rPr lang="en-US" b="1" smtClean="0">
                <a:solidFill>
                  <a:srgbClr val="2482C2"/>
                </a:solidFill>
              </a:rPr>
              <a:t>January 2021</a:t>
            </a:r>
            <a:endParaRPr lang="en-ZA" b="1" smtClean="0">
              <a:solidFill>
                <a:srgbClr val="2482C2"/>
              </a:solidFill>
            </a:endParaRPr>
          </a:p>
          <a:p>
            <a:endParaRPr lang="en-US" dirty="0">
              <a:solidFill>
                <a:srgbClr val="2482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601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9</a:t>
            </a:fld>
            <a:endParaRPr lang="en-US"/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7F6C6963-62C4-450A-950D-FB585BBF96CD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5361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 smtClean="0">
                <a:cs typeface="Times New Roman" pitchFamily="18" charset="0"/>
              </a:rPr>
              <a:t>  This Company Project should contribute significantly 	to the profile of your chosen </a:t>
            </a:r>
            <a:r>
              <a:rPr lang="en-US" sz="2400" b="1" dirty="0" err="1" smtClean="0">
                <a:cs typeface="Times New Roman" pitchFamily="18" charset="0"/>
              </a:rPr>
              <a:t>organisation</a:t>
            </a:r>
            <a:r>
              <a:rPr lang="en-US" sz="2400" b="1" dirty="0" smtClean="0">
                <a:cs typeface="Times New Roman" pitchFamily="18" charset="0"/>
              </a:rPr>
              <a:t> and its 	positioning within its industry.</a:t>
            </a:r>
          </a:p>
          <a:p>
            <a:pPr algn="l">
              <a:buClr>
                <a:srgbClr val="7030A0"/>
              </a:buClr>
              <a:buSzPct val="200000"/>
              <a:defRPr/>
            </a:pPr>
            <a:endParaRPr lang="en-US" sz="2400" b="1" dirty="0" smtClean="0">
              <a:cs typeface="Times New Roman" pitchFamily="18" charset="0"/>
            </a:endParaRPr>
          </a:p>
          <a:p>
            <a:pPr algn="l"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 smtClean="0">
                <a:cs typeface="Times New Roman" pitchFamily="18" charset="0"/>
              </a:rPr>
              <a:t>  For that you should, inter alia, give special attention 	to: </a:t>
            </a:r>
          </a:p>
          <a:p>
            <a:pPr marL="1071563" indent="-534988" algn="l"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 smtClean="0">
                <a:cs typeface="Times New Roman" pitchFamily="18" charset="0"/>
              </a:rPr>
              <a:t>The industry</a:t>
            </a:r>
          </a:p>
          <a:p>
            <a:pPr marL="1071563" indent="-534988" algn="l"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 smtClean="0">
                <a:cs typeface="Times New Roman" pitchFamily="18" charset="0"/>
              </a:rPr>
              <a:t>The market(s)</a:t>
            </a:r>
          </a:p>
          <a:p>
            <a:pPr marL="1071563" indent="-534988" algn="l"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 smtClean="0">
                <a:cs typeface="Times New Roman" pitchFamily="18" charset="0"/>
              </a:rPr>
              <a:t>The (major) competitors</a:t>
            </a:r>
          </a:p>
          <a:p>
            <a:pPr algn="l"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199821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10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18863" y="764703"/>
            <a:ext cx="7815239" cy="5035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US" sz="2400" b="1" u="sng" dirty="0">
                <a:cs typeface="Times New Roman" pitchFamily="18" charset="0"/>
              </a:rPr>
              <a:t>Structure of the “Company Project” (± 90 pages) supported by appendices.</a:t>
            </a:r>
          </a:p>
          <a:p>
            <a:pPr>
              <a:spcBef>
                <a:spcPct val="20000"/>
              </a:spcBef>
              <a:defRPr/>
            </a:pPr>
            <a:endParaRPr lang="en-US" sz="2400" b="1" u="sng" dirty="0">
              <a:cs typeface="Times New Roman" pitchFamily="18" charset="0"/>
            </a:endParaRPr>
          </a:p>
          <a:p>
            <a:pPr lvl="1">
              <a:spcBef>
                <a:spcPct val="20000"/>
              </a:spcBef>
              <a:defRPr/>
            </a:pPr>
            <a:r>
              <a:rPr lang="en-US" sz="2400" b="1" dirty="0" smtClean="0">
                <a:cs typeface="Times New Roman" pitchFamily="18" charset="0"/>
              </a:rPr>
              <a:t>Chapter 1 </a:t>
            </a:r>
            <a:r>
              <a:rPr lang="en-US" sz="2400" b="1" dirty="0">
                <a:cs typeface="Times New Roman" pitchFamily="18" charset="0"/>
              </a:rPr>
              <a:t>– Case Study (± 30 pages)</a:t>
            </a:r>
          </a:p>
          <a:p>
            <a:pPr lvl="1">
              <a:spcBef>
                <a:spcPct val="20000"/>
              </a:spcBef>
              <a:defRPr/>
            </a:pPr>
            <a:r>
              <a:rPr lang="en-US" sz="2400" b="1" dirty="0" smtClean="0">
                <a:cs typeface="Times New Roman" pitchFamily="18" charset="0"/>
              </a:rPr>
              <a:t>Chapter 2 </a:t>
            </a:r>
            <a:r>
              <a:rPr lang="en-US" sz="2400" b="1" dirty="0">
                <a:cs typeface="Times New Roman" pitchFamily="18" charset="0"/>
              </a:rPr>
              <a:t>– External Analysis (± 20 pages)</a:t>
            </a:r>
          </a:p>
          <a:p>
            <a:pPr lvl="1">
              <a:spcBef>
                <a:spcPct val="20000"/>
              </a:spcBef>
              <a:defRPr/>
            </a:pPr>
            <a:r>
              <a:rPr lang="en-US" sz="2400" b="1" dirty="0" smtClean="0">
                <a:cs typeface="Times New Roman" pitchFamily="18" charset="0"/>
              </a:rPr>
              <a:t>Chapter 3 </a:t>
            </a:r>
            <a:r>
              <a:rPr lang="en-US" sz="2400" b="1" dirty="0">
                <a:cs typeface="Times New Roman" pitchFamily="18" charset="0"/>
              </a:rPr>
              <a:t>– Internal Analysis (± 20 pages)</a:t>
            </a:r>
          </a:p>
          <a:p>
            <a:pPr lvl="1">
              <a:spcBef>
                <a:spcPct val="20000"/>
              </a:spcBef>
              <a:defRPr/>
            </a:pPr>
            <a:r>
              <a:rPr lang="en-US" sz="2400" b="1" dirty="0" smtClean="0">
                <a:cs typeface="Times New Roman" pitchFamily="18" charset="0"/>
              </a:rPr>
              <a:t>Chapter 4 </a:t>
            </a:r>
            <a:r>
              <a:rPr lang="en-US" sz="2400" b="1" dirty="0">
                <a:cs typeface="Times New Roman" pitchFamily="18" charset="0"/>
              </a:rPr>
              <a:t>– Strategy Formulation </a:t>
            </a:r>
            <a:r>
              <a:rPr lang="en-US" sz="2400" b="1" dirty="0" smtClean="0">
                <a:cs typeface="Times New Roman" pitchFamily="18" charset="0"/>
              </a:rPr>
              <a:t>(± </a:t>
            </a:r>
            <a:r>
              <a:rPr lang="en-US" sz="2400" b="1" dirty="0">
                <a:cs typeface="Times New Roman" pitchFamily="18" charset="0"/>
              </a:rPr>
              <a:t>10 </a:t>
            </a:r>
            <a:r>
              <a:rPr lang="en-US" sz="2400" b="1" dirty="0" smtClean="0">
                <a:cs typeface="Times New Roman" pitchFamily="18" charset="0"/>
              </a:rPr>
              <a:t>pages) 		     and Implementation </a:t>
            </a:r>
            <a:r>
              <a:rPr lang="en-US" sz="2400" b="1" dirty="0">
                <a:cs typeface="Times New Roman" pitchFamily="18" charset="0"/>
              </a:rPr>
              <a:t>(± </a:t>
            </a:r>
            <a:r>
              <a:rPr lang="en-US" sz="2400" b="1" dirty="0" smtClean="0">
                <a:cs typeface="Times New Roman" pitchFamily="18" charset="0"/>
              </a:rPr>
              <a:t>10 pages)</a:t>
            </a:r>
            <a:endParaRPr lang="en-US" sz="2400" b="1" dirty="0">
              <a:cs typeface="Times New Roman" pitchFamily="18" charset="0"/>
            </a:endParaRPr>
          </a:p>
          <a:p>
            <a:pPr>
              <a:spcBef>
                <a:spcPts val="3000"/>
              </a:spcBef>
              <a:defRPr/>
            </a:pPr>
            <a:r>
              <a:rPr lang="en-US" sz="2400" b="1" dirty="0">
                <a:cs typeface="Times New Roman" pitchFamily="18" charset="0"/>
              </a:rPr>
              <a:t>(Appendices are not included in the 90 pages.)</a:t>
            </a:r>
          </a:p>
          <a:p>
            <a:pPr>
              <a:spcBef>
                <a:spcPct val="20000"/>
              </a:spcBef>
              <a:defRPr/>
            </a:pPr>
            <a:endParaRPr lang="en-US" sz="2400" b="1" dirty="0">
              <a:cs typeface="Times New Roman" pitchFamily="18" charset="0"/>
            </a:endParaRPr>
          </a:p>
          <a:p>
            <a:pPr>
              <a:spcBef>
                <a:spcPct val="20000"/>
              </a:spcBef>
              <a:defRPr/>
            </a:pPr>
            <a:endParaRPr lang="en-US" sz="2400" b="1" dirty="0">
              <a:cs typeface="Times New Roman" pitchFamily="18" charset="0"/>
            </a:endParaRPr>
          </a:p>
          <a:p>
            <a:pPr marL="342900" indent="-342900" algn="r">
              <a:spcBef>
                <a:spcPct val="20000"/>
              </a:spcBef>
              <a:defRPr/>
            </a:pPr>
            <a:r>
              <a:rPr lang="en-US" sz="2400" b="1" dirty="0">
                <a:cs typeface="Times New Roman" pitchFamily="18" charset="0"/>
              </a:rPr>
              <a:t>	</a:t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831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11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46856" y="476672"/>
            <a:ext cx="8229600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US" sz="2400" b="1" u="sng" dirty="0" smtClean="0">
                <a:cs typeface="Times New Roman" pitchFamily="18" charset="0"/>
              </a:rPr>
              <a:t>Chapter 1: </a:t>
            </a:r>
            <a:r>
              <a:rPr lang="en-US" sz="2400" b="1" u="sng" dirty="0">
                <a:cs typeface="Times New Roman" pitchFamily="18" charset="0"/>
              </a:rPr>
              <a:t>Case </a:t>
            </a:r>
            <a:r>
              <a:rPr lang="en-US" sz="2400" b="1" u="sng" dirty="0" smtClean="0">
                <a:cs typeface="Times New Roman" pitchFamily="18" charset="0"/>
              </a:rPr>
              <a:t>Study</a:t>
            </a:r>
          </a:p>
          <a:p>
            <a:pPr>
              <a:spcBef>
                <a:spcPct val="20000"/>
              </a:spcBef>
              <a:defRPr/>
            </a:pPr>
            <a:endParaRPr lang="en-US" sz="1400" b="1" u="sng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Times New Roman" pitchFamily="18" charset="0"/>
              </a:rPr>
              <a:t>Developed, written and presented in the format of a teaching case study to be used by students in Business </a:t>
            </a:r>
            <a:r>
              <a:rPr lang="en-US" sz="2400" b="1" dirty="0" smtClean="0">
                <a:cs typeface="Times New Roman" pitchFamily="18" charset="0"/>
              </a:rPr>
              <a:t>Management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 smtClean="0">
                <a:cs typeface="Times New Roman" pitchFamily="18" charset="0"/>
              </a:rPr>
              <a:t>Will </a:t>
            </a:r>
            <a:r>
              <a:rPr lang="en-US" sz="2400" b="1" dirty="0">
                <a:cs typeface="Times New Roman" pitchFamily="18" charset="0"/>
              </a:rPr>
              <a:t>constitute ± </a:t>
            </a:r>
            <a:r>
              <a:rPr lang="en-US" sz="2400" b="1" dirty="0" smtClean="0">
                <a:cs typeface="Times New Roman" pitchFamily="18" charset="0"/>
              </a:rPr>
              <a:t>15 </a:t>
            </a:r>
            <a:r>
              <a:rPr lang="en-US" sz="2400" b="1" dirty="0">
                <a:cs typeface="Times New Roman" pitchFamily="18" charset="0"/>
              </a:rPr>
              <a:t>pages of the 90 </a:t>
            </a:r>
            <a:r>
              <a:rPr lang="en-US" sz="2400" b="1" dirty="0" smtClean="0">
                <a:cs typeface="Times New Roman" pitchFamily="18" charset="0"/>
              </a:rPr>
              <a:t>pages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 smtClean="0">
                <a:cs typeface="Times New Roman" pitchFamily="18" charset="0"/>
              </a:rPr>
              <a:t>Format </a:t>
            </a:r>
            <a:r>
              <a:rPr lang="en-US" sz="2400" b="1" dirty="0">
                <a:cs typeface="Times New Roman" pitchFamily="18" charset="0"/>
              </a:rPr>
              <a:t>could include the following:</a:t>
            </a:r>
          </a:p>
          <a:p>
            <a:pPr lvl="2"/>
            <a:r>
              <a:rPr lang="en-ZA" b="1" dirty="0"/>
              <a:t>a. Introduction</a:t>
            </a:r>
            <a:endParaRPr lang="en-US" sz="1600" b="1" dirty="0"/>
          </a:p>
          <a:p>
            <a:pPr lvl="2"/>
            <a:r>
              <a:rPr lang="en-ZA" b="1" dirty="0" smtClean="0"/>
              <a:t>b. Background/History</a:t>
            </a:r>
            <a:endParaRPr lang="en-US" sz="1600" b="1" dirty="0"/>
          </a:p>
          <a:p>
            <a:pPr lvl="2"/>
            <a:r>
              <a:rPr lang="en-ZA" b="1" dirty="0" smtClean="0"/>
              <a:t>c. Strategic </a:t>
            </a:r>
            <a:r>
              <a:rPr lang="en-ZA" b="1" dirty="0"/>
              <a:t>decisions made in the past in respect of:</a:t>
            </a:r>
            <a:endParaRPr lang="en-US" sz="1600" b="1" dirty="0"/>
          </a:p>
          <a:p>
            <a:pPr lvl="3"/>
            <a:r>
              <a:rPr lang="en-ZA" b="1" dirty="0" smtClean="0"/>
              <a:t>- Operations</a:t>
            </a:r>
            <a:endParaRPr lang="en-US" sz="1600" b="1" dirty="0"/>
          </a:p>
          <a:p>
            <a:pPr lvl="3"/>
            <a:r>
              <a:rPr lang="en-ZA" b="1" dirty="0" smtClean="0"/>
              <a:t>- Marketing</a:t>
            </a:r>
            <a:endParaRPr lang="en-US" sz="1600" b="1" dirty="0"/>
          </a:p>
          <a:p>
            <a:pPr lvl="3"/>
            <a:r>
              <a:rPr lang="en-ZA" b="1" dirty="0" smtClean="0"/>
              <a:t>- Finance</a:t>
            </a:r>
            <a:endParaRPr lang="en-US" sz="1600" b="1" dirty="0"/>
          </a:p>
          <a:p>
            <a:pPr lvl="3"/>
            <a:r>
              <a:rPr lang="en-ZA" b="1" dirty="0" smtClean="0"/>
              <a:t>- Human </a:t>
            </a:r>
            <a:r>
              <a:rPr lang="en-ZA" b="1" dirty="0"/>
              <a:t>Resources</a:t>
            </a:r>
            <a:endParaRPr lang="en-US" sz="1600" b="1" dirty="0"/>
          </a:p>
          <a:p>
            <a:pPr lvl="3"/>
            <a:r>
              <a:rPr lang="en-ZA" b="1" dirty="0" smtClean="0"/>
              <a:t>- Other</a:t>
            </a:r>
            <a:endParaRPr lang="en-US" sz="1600" b="1" dirty="0"/>
          </a:p>
          <a:p>
            <a:pPr lvl="2"/>
            <a:r>
              <a:rPr lang="en-ZA" b="1" dirty="0" smtClean="0"/>
              <a:t>d. Sketch </a:t>
            </a:r>
            <a:r>
              <a:rPr lang="en-ZA" b="1" dirty="0"/>
              <a:t>current </a:t>
            </a:r>
            <a:r>
              <a:rPr lang="en-ZA" b="1" dirty="0" smtClean="0"/>
              <a:t>situation</a:t>
            </a:r>
          </a:p>
          <a:p>
            <a:pPr lvl="2"/>
            <a:r>
              <a:rPr lang="en-ZA" b="1" dirty="0" smtClean="0"/>
              <a:t>e. Formulate some academic questions</a:t>
            </a:r>
            <a:endParaRPr lang="en-US" b="1" dirty="0"/>
          </a:p>
          <a:p>
            <a:pPr lvl="2"/>
            <a:endParaRPr lang="en-US" sz="20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40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12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57200" y="561703"/>
            <a:ext cx="8229600" cy="5243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US" sz="2400" b="1" u="sng" dirty="0">
                <a:cs typeface="Times New Roman" pitchFamily="18" charset="0"/>
              </a:rPr>
              <a:t>Composition of Case Study </a:t>
            </a:r>
          </a:p>
          <a:p>
            <a:endParaRPr lang="en-ZA" b="1" dirty="0"/>
          </a:p>
          <a:p>
            <a:r>
              <a:rPr lang="en-ZA" sz="2400" b="1" dirty="0"/>
              <a:t>a.</a:t>
            </a:r>
            <a:r>
              <a:rPr lang="en-ZA" sz="2400" dirty="0"/>
              <a:t> </a:t>
            </a:r>
            <a:r>
              <a:rPr lang="en-ZA" sz="2400" b="1" dirty="0"/>
              <a:t>Introduction </a:t>
            </a:r>
          </a:p>
          <a:p>
            <a:endParaRPr lang="en-ZA" sz="2400" dirty="0"/>
          </a:p>
          <a:p>
            <a:r>
              <a:rPr lang="en-ZA" sz="2400" b="1" dirty="0"/>
              <a:t>b.</a:t>
            </a:r>
            <a:r>
              <a:rPr lang="en-ZA" sz="2400" dirty="0"/>
              <a:t> </a:t>
            </a:r>
            <a:r>
              <a:rPr lang="en-ZA" sz="2400" b="1" dirty="0"/>
              <a:t>Background of the business </a:t>
            </a:r>
            <a:r>
              <a:rPr lang="en-ZA" sz="2400" dirty="0"/>
              <a:t>- Where is it situated, what type of business it is, size of Business, how long in business, strategic infliction points, background on management etc. This section should be a brief, overall description. Think about having </a:t>
            </a:r>
            <a:r>
              <a:rPr lang="en-ZA" sz="2400" dirty="0" smtClean="0"/>
              <a:t>4 pages </a:t>
            </a:r>
            <a:r>
              <a:rPr lang="en-ZA" sz="2400" dirty="0"/>
              <a:t>of written material, photos, or even a video, so that your readers can really get a feel for what the place. looks like. Summarise the main features of the place. What makes it special?</a:t>
            </a:r>
          </a:p>
          <a:p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275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13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95536" y="332656"/>
            <a:ext cx="8280920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2400" b="1" u="sng" dirty="0">
                <a:cs typeface="Times New Roman" pitchFamily="18" charset="0"/>
              </a:rPr>
              <a:t>Composition of Case Study (</a:t>
            </a:r>
            <a:r>
              <a:rPr lang="en-US" sz="2400" b="1" u="sng" dirty="0" err="1">
                <a:cs typeface="Times New Roman" pitchFamily="18" charset="0"/>
              </a:rPr>
              <a:t>cont</a:t>
            </a:r>
            <a:r>
              <a:rPr lang="en-US" sz="2400" b="1" u="sng" dirty="0">
                <a:cs typeface="Times New Roman" pitchFamily="18" charset="0"/>
              </a:rPr>
              <a:t>) </a:t>
            </a:r>
          </a:p>
          <a:p>
            <a:pPr lvl="1"/>
            <a:endParaRPr lang="en-US" sz="1600" dirty="0"/>
          </a:p>
          <a:p>
            <a:pPr lvl="1"/>
            <a:r>
              <a:rPr lang="en-ZA" sz="2400" b="1" dirty="0" smtClean="0"/>
              <a:t>c.</a:t>
            </a:r>
            <a:r>
              <a:rPr lang="en-ZA" sz="2400" dirty="0" smtClean="0"/>
              <a:t> </a:t>
            </a:r>
            <a:r>
              <a:rPr lang="en-ZA" sz="2400" b="1" dirty="0" smtClean="0"/>
              <a:t>Strategic </a:t>
            </a:r>
            <a:r>
              <a:rPr lang="en-ZA" sz="2400" b="1" dirty="0"/>
              <a:t>decisions made in the past in respect of:</a:t>
            </a:r>
            <a:endParaRPr lang="en-US" sz="2400" b="1" dirty="0"/>
          </a:p>
          <a:p>
            <a:pPr lvl="2"/>
            <a:r>
              <a:rPr lang="en-ZA" sz="2400" dirty="0" smtClean="0"/>
              <a:t>-   Operations</a:t>
            </a:r>
            <a:endParaRPr lang="en-US" sz="2400" dirty="0"/>
          </a:p>
          <a:p>
            <a:pPr marL="1257300" lvl="2" indent="-342900">
              <a:buFontTx/>
              <a:buChar char="-"/>
            </a:pPr>
            <a:r>
              <a:rPr lang="en-ZA" sz="2400" dirty="0" smtClean="0"/>
              <a:t>Marketing</a:t>
            </a:r>
          </a:p>
          <a:p>
            <a:pPr marL="1257300" lvl="2" indent="-342900">
              <a:buFontTx/>
              <a:buChar char="-"/>
            </a:pPr>
            <a:r>
              <a:rPr lang="en-ZA" sz="2400" dirty="0" smtClean="0"/>
              <a:t>Finance</a:t>
            </a:r>
          </a:p>
          <a:p>
            <a:pPr marL="1257300" lvl="2" indent="-342900">
              <a:buFontTx/>
              <a:buChar char="-"/>
            </a:pPr>
            <a:r>
              <a:rPr lang="en-ZA" sz="2400" dirty="0" smtClean="0"/>
              <a:t>Human </a:t>
            </a:r>
            <a:r>
              <a:rPr lang="en-ZA" sz="2400" dirty="0"/>
              <a:t>Resources</a:t>
            </a:r>
            <a:endParaRPr lang="en-US" sz="2400" dirty="0"/>
          </a:p>
          <a:p>
            <a:pPr lvl="2"/>
            <a:r>
              <a:rPr lang="en-ZA" sz="2400" dirty="0" smtClean="0"/>
              <a:t>-   Other</a:t>
            </a:r>
            <a:endParaRPr lang="en-US" sz="2400" dirty="0"/>
          </a:p>
          <a:p>
            <a:pPr lvl="1"/>
            <a:r>
              <a:rPr lang="en-ZA" sz="2400" dirty="0" smtClean="0"/>
              <a:t>This should be the crux of the case study! What decisions were made by whom and what was the result – good or bad. The reader must decide for themselves whether it was to the benefit or not for the company</a:t>
            </a:r>
          </a:p>
          <a:p>
            <a:pPr lvl="1"/>
            <a:endParaRPr lang="en-ZA" dirty="0" smtClean="0"/>
          </a:p>
          <a:p>
            <a:pPr lvl="1"/>
            <a:r>
              <a:rPr lang="en-ZA" sz="2400" b="1" dirty="0" smtClean="0"/>
              <a:t>d.</a:t>
            </a:r>
            <a:r>
              <a:rPr lang="en-ZA" sz="2400" dirty="0" smtClean="0"/>
              <a:t>  </a:t>
            </a:r>
            <a:r>
              <a:rPr lang="en-ZA" sz="2400" b="1" dirty="0" smtClean="0"/>
              <a:t>Sketch </a:t>
            </a:r>
            <a:r>
              <a:rPr lang="en-ZA" sz="2400" b="1" dirty="0"/>
              <a:t>current situation</a:t>
            </a:r>
            <a:endParaRPr lang="en-US" sz="2400" b="1" dirty="0"/>
          </a:p>
          <a:p>
            <a:r>
              <a:rPr lang="en-US" sz="2400" b="1" dirty="0">
                <a:cs typeface="Times New Roman" pitchFamily="18" charset="0"/>
              </a:rPr>
              <a:t> </a:t>
            </a:r>
            <a:r>
              <a:rPr lang="en-US" sz="2400" b="1" dirty="0" smtClean="0">
                <a:cs typeface="Times New Roman" pitchFamily="18" charset="0"/>
              </a:rPr>
              <a:t>     </a:t>
            </a:r>
            <a:r>
              <a:rPr lang="en-US" sz="2400" dirty="0" smtClean="0">
                <a:cs typeface="Times New Roman" pitchFamily="18" charset="0"/>
              </a:rPr>
              <a:t>Where is the company today in respect of its </a:t>
            </a:r>
          </a:p>
          <a:p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smtClean="0">
                <a:cs typeface="Times New Roman" pitchFamily="18" charset="0"/>
              </a:rPr>
              <a:t>     strategy/business plan/business model?</a:t>
            </a:r>
            <a:endParaRPr lang="en-US" sz="24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643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14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46856" y="764704"/>
            <a:ext cx="822960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US" sz="2400" b="1" u="sng" dirty="0" smtClean="0">
                <a:cs typeface="Times New Roman" pitchFamily="18" charset="0"/>
              </a:rPr>
              <a:t>Chapters 2 + 3</a:t>
            </a:r>
            <a:r>
              <a:rPr lang="en-US" sz="2400" b="1" dirty="0" smtClean="0">
                <a:cs typeface="Times New Roman" pitchFamily="18" charset="0"/>
              </a:rPr>
              <a:t>: </a:t>
            </a:r>
            <a:r>
              <a:rPr lang="en-US" sz="2400" b="1" u="sng" dirty="0" smtClean="0">
                <a:cs typeface="Times New Roman" pitchFamily="18" charset="0"/>
              </a:rPr>
              <a:t>External and Internal Analyses</a:t>
            </a:r>
            <a:endParaRPr lang="en-US" sz="2400" b="1" u="sng" dirty="0">
              <a:cs typeface="Times New Roman" pitchFamily="18" charset="0"/>
            </a:endParaRPr>
          </a:p>
          <a:p>
            <a:pPr>
              <a:spcBef>
                <a:spcPts val="3000"/>
              </a:spcBef>
              <a:defRPr/>
            </a:pPr>
            <a:r>
              <a:rPr lang="en-US" sz="2400" b="1" dirty="0">
                <a:cs typeface="Times New Roman" pitchFamily="18" charset="0"/>
              </a:rPr>
              <a:t>Analysis of relevant strategic building blocks which will lead to the integration and formulation of a “winning strategy” for the chosen </a:t>
            </a:r>
            <a:r>
              <a:rPr lang="en-US" sz="2400" b="1" dirty="0" err="1">
                <a:cs typeface="Times New Roman" pitchFamily="18" charset="0"/>
              </a:rPr>
              <a:t>organisation</a:t>
            </a:r>
            <a:endParaRPr lang="en-US" sz="2400" b="1" dirty="0">
              <a:cs typeface="Times New Roman" pitchFamily="18" charset="0"/>
            </a:endParaRPr>
          </a:p>
          <a:p>
            <a:pPr marL="342900" indent="-342900" algn="r">
              <a:spcBef>
                <a:spcPct val="20000"/>
              </a:spcBef>
              <a:defRPr/>
            </a:pPr>
            <a:r>
              <a:rPr lang="en-US" sz="2400" b="1" dirty="0">
                <a:cs typeface="Times New Roman" pitchFamily="18" charset="0"/>
              </a:rPr>
              <a:t>	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Times New Roman" pitchFamily="18" charset="0"/>
              </a:rPr>
              <a:t>Will constitute ± </a:t>
            </a:r>
            <a:r>
              <a:rPr lang="en-US" sz="2400" b="1" dirty="0" smtClean="0">
                <a:cs typeface="Times New Roman" pitchFamily="18" charset="0"/>
              </a:rPr>
              <a:t>50 </a:t>
            </a:r>
            <a:r>
              <a:rPr lang="en-US" sz="2400" b="1" dirty="0">
                <a:cs typeface="Times New Roman" pitchFamily="18" charset="0"/>
              </a:rPr>
              <a:t>pages of the 90 pages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Times New Roman" pitchFamily="18" charset="0"/>
              </a:rPr>
              <a:t>Based on the specifically developed strategic/ </a:t>
            </a:r>
            <a:r>
              <a:rPr lang="en-US" sz="2400" b="1" dirty="0" err="1">
                <a:cs typeface="Times New Roman" pitchFamily="18" charset="0"/>
              </a:rPr>
              <a:t>organisational</a:t>
            </a:r>
            <a:r>
              <a:rPr lang="en-US" sz="2400" b="1" dirty="0">
                <a:cs typeface="Times New Roman" pitchFamily="18" charset="0"/>
              </a:rPr>
              <a:t> profile</a:t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61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15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67544" y="747863"/>
            <a:ext cx="8229600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Times New Roman" pitchFamily="18" charset="0"/>
              </a:rPr>
              <a:t>Analysis of the immediate past (Financial years </a:t>
            </a:r>
            <a:r>
              <a:rPr lang="en-US" sz="2400" b="1" dirty="0" smtClean="0">
                <a:cs typeface="Times New Roman" pitchFamily="18" charset="0"/>
              </a:rPr>
              <a:t>2017-2019 </a:t>
            </a:r>
            <a:r>
              <a:rPr lang="en-US" sz="2400" b="1" dirty="0">
                <a:cs typeface="Times New Roman" pitchFamily="18" charset="0"/>
              </a:rPr>
              <a:t>(base years)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Times New Roman" pitchFamily="18" charset="0"/>
              </a:rPr>
              <a:t>More often encountered aspects:</a:t>
            </a: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	Vision statement</a:t>
            </a: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	Mission statement</a:t>
            </a: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	Shared / central values</a:t>
            </a: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	Strategic stance (ways of adding value and competing effectively)</a:t>
            </a: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	Strategic objectives</a:t>
            </a: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Financial objectives</a:t>
            </a: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	Strategic performance gaps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2400" b="1" dirty="0">
                <a:cs typeface="Times New Roman" pitchFamily="18" charset="0"/>
              </a:rPr>
              <a:t/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136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16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39020" y="713910"/>
            <a:ext cx="8229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Times New Roman" pitchFamily="18" charset="0"/>
              </a:rPr>
              <a:t>More often encountered aspects:</a:t>
            </a:r>
          </a:p>
          <a:p>
            <a:pPr marL="898525" indent="-361950">
              <a:spcBef>
                <a:spcPts val="3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	Critical issues that might impact the future macro environment of the </a:t>
            </a:r>
            <a:r>
              <a:rPr lang="en-US" sz="2400" b="1" dirty="0" err="1">
                <a:cs typeface="Times New Roman" pitchFamily="18" charset="0"/>
              </a:rPr>
              <a:t>organisation</a:t>
            </a:r>
            <a:endParaRPr lang="en-US" sz="2400" b="1" dirty="0">
              <a:cs typeface="Times New Roman" pitchFamily="18" charset="0"/>
            </a:endParaRP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	Critical issues that might impact the future operating environment of the </a:t>
            </a:r>
            <a:r>
              <a:rPr lang="en-US" sz="2400" b="1" dirty="0" err="1">
                <a:cs typeface="Times New Roman" pitchFamily="18" charset="0"/>
              </a:rPr>
              <a:t>organisation</a:t>
            </a:r>
            <a:endParaRPr lang="en-US" sz="2400" b="1" dirty="0">
              <a:cs typeface="Times New Roman" pitchFamily="18" charset="0"/>
            </a:endParaRP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	Internal </a:t>
            </a:r>
            <a:r>
              <a:rPr lang="en-US" sz="2400" b="1" dirty="0" err="1">
                <a:cs typeface="Times New Roman" pitchFamily="18" charset="0"/>
              </a:rPr>
              <a:t>organisational</a:t>
            </a:r>
            <a:r>
              <a:rPr lang="en-US" sz="2400" b="1" dirty="0">
                <a:cs typeface="Times New Roman" pitchFamily="18" charset="0"/>
              </a:rPr>
              <a:t> assessment</a:t>
            </a: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	Core and distinctive competencies</a:t>
            </a: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Competitive capabilities and </a:t>
            </a:r>
            <a:r>
              <a:rPr lang="en-US" sz="2400" b="1" dirty="0" err="1">
                <a:cs typeface="Times New Roman" pitchFamily="18" charset="0"/>
              </a:rPr>
              <a:t>SWOT</a:t>
            </a:r>
            <a:endParaRPr lang="en-US" sz="2400" b="1" dirty="0">
              <a:cs typeface="Times New Roman" pitchFamily="18" charset="0"/>
            </a:endParaRP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	The golden thread: Pulling all the foregoing together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000704" y="323364"/>
            <a:ext cx="35317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b="1" dirty="0"/>
              <a:t>Continued from previous page</a:t>
            </a:r>
            <a:endParaRPr lang="en-ZA" b="1" dirty="0"/>
          </a:p>
        </p:txBody>
      </p:sp>
    </p:spTree>
    <p:extLst>
      <p:ext uri="{BB962C8B-B14F-4D97-AF65-F5344CB8AC3E}">
        <p14:creationId xmlns:p14="http://schemas.microsoft.com/office/powerpoint/2010/main" val="3344652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17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45997" y="722004"/>
            <a:ext cx="8229600" cy="47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US" sz="2400" b="1" u="sng" dirty="0" smtClean="0">
                <a:cs typeface="Times New Roman" pitchFamily="18" charset="0"/>
              </a:rPr>
              <a:t>Chapter 4</a:t>
            </a:r>
            <a:r>
              <a:rPr lang="en-US" sz="2400" b="1" dirty="0" smtClean="0">
                <a:cs typeface="Times New Roman" pitchFamily="18" charset="0"/>
              </a:rPr>
              <a:t>: </a:t>
            </a:r>
            <a:r>
              <a:rPr lang="en-US" sz="2400" b="1" u="sng" dirty="0" smtClean="0">
                <a:cs typeface="Times New Roman" pitchFamily="18" charset="0"/>
              </a:rPr>
              <a:t>Effective </a:t>
            </a:r>
            <a:r>
              <a:rPr lang="en-US" sz="2400" b="1" u="sng" dirty="0">
                <a:cs typeface="Times New Roman" pitchFamily="18" charset="0"/>
              </a:rPr>
              <a:t>Formulation and Implementation of a winning strategy</a:t>
            </a:r>
          </a:p>
          <a:p>
            <a:pPr marL="342900" indent="-342900" algn="r">
              <a:spcBef>
                <a:spcPct val="20000"/>
              </a:spcBef>
              <a:defRPr/>
            </a:pPr>
            <a:r>
              <a:rPr lang="en-US" sz="2400" b="1" dirty="0">
                <a:cs typeface="Times New Roman" pitchFamily="18" charset="0"/>
              </a:rPr>
              <a:t>	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Times New Roman" pitchFamily="18" charset="0"/>
              </a:rPr>
              <a:t>Will constitute ± 20 pages of the 90 </a:t>
            </a:r>
            <a:r>
              <a:rPr lang="en-US" sz="2400" b="1" dirty="0" smtClean="0">
                <a:cs typeface="Times New Roman" pitchFamily="18" charset="0"/>
              </a:rPr>
              <a:t>pages</a:t>
            </a:r>
          </a:p>
          <a:p>
            <a:pPr>
              <a:spcBef>
                <a:spcPct val="20000"/>
              </a:spcBef>
              <a:buClr>
                <a:srgbClr val="7030A0"/>
              </a:buClr>
              <a:buSzPct val="200000"/>
              <a:defRPr/>
            </a:pPr>
            <a:endParaRPr lang="en-US" sz="2400" b="1" dirty="0" smtClean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 smtClean="0">
                <a:cs typeface="Times New Roman" pitchFamily="18" charset="0"/>
              </a:rPr>
              <a:t>Formulation of Effective Strategy (to be handed in as assignment for MBAC 811 Strategy Management)</a:t>
            </a: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 smtClean="0">
                <a:cs typeface="Times New Roman" pitchFamily="18" charset="0"/>
              </a:rPr>
              <a:t>Special attention </a:t>
            </a:r>
            <a:r>
              <a:rPr lang="en-US" sz="2400" b="1" dirty="0">
                <a:cs typeface="Times New Roman" pitchFamily="18" charset="0"/>
              </a:rPr>
              <a:t>on the implementation of </a:t>
            </a:r>
            <a:r>
              <a:rPr lang="en-US" sz="2400" b="1" dirty="0" smtClean="0">
                <a:cs typeface="Times New Roman" pitchFamily="18" charset="0"/>
              </a:rPr>
              <a:t>the Winning Strategy</a:t>
            </a: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009900"/>
              </a:buClr>
              <a:defRPr/>
            </a:pPr>
            <a:r>
              <a:rPr lang="en-US" sz="2400" b="1" dirty="0">
                <a:cs typeface="Times New Roman" pitchFamily="18" charset="0"/>
              </a:rPr>
              <a:t/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93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18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46856" y="764703"/>
            <a:ext cx="8229600" cy="41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Successful implementation will achieve the formulated strategic, as well as financial objectives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An integrative and multi-disciplinary viewpoint should be brought to gear on the relevant strategic issues and “how” they will be implemented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Maintain an overall, macro-perspective (supported by appendices) … do not descend into too much detail.</a:t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709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Outcomes of Module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1</a:t>
            </a:fld>
            <a:endParaRPr 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idx="1"/>
          </p:nvPr>
        </p:nvSpPr>
        <p:spPr bwMode="auto">
          <a:xfrm>
            <a:off x="4323806" y="1502514"/>
            <a:ext cx="449362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normAutofit fontScale="55000" lnSpcReduction="20000"/>
          </a:bodyPr>
          <a:lstStyle/>
          <a:p>
            <a:pPr marL="0" indent="0">
              <a:buNone/>
              <a:defRPr/>
            </a:pPr>
            <a:r>
              <a:rPr lang="en-US" sz="2400" b="1" dirty="0"/>
              <a:t>				</a:t>
            </a:r>
          </a:p>
          <a:p>
            <a:pPr marL="342900" lvl="0" indent="-342900">
              <a:spcBef>
                <a:spcPts val="6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i="1" dirty="0"/>
              <a:t>Practical application of Strategic Management</a:t>
            </a:r>
          </a:p>
          <a:p>
            <a:pPr marL="342900" lvl="0" indent="-342900">
              <a:spcBef>
                <a:spcPts val="6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i="1" dirty="0"/>
              <a:t>How to do Business Modelling</a:t>
            </a:r>
            <a:endParaRPr lang="en-ZA" sz="2400" b="1" dirty="0"/>
          </a:p>
          <a:p>
            <a:pPr marL="342900" lvl="0" indent="-342900">
              <a:spcBef>
                <a:spcPts val="6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i="1" dirty="0"/>
              <a:t>How to do an External Business Analysis</a:t>
            </a:r>
            <a:endParaRPr lang="en-ZA" sz="2400" b="1" dirty="0"/>
          </a:p>
          <a:p>
            <a:pPr marL="342900" lvl="0" indent="-342900">
              <a:spcBef>
                <a:spcPts val="6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i="1" dirty="0"/>
              <a:t>How to do an Internal Environmental Analysis</a:t>
            </a:r>
            <a:endParaRPr lang="en-ZA" sz="2400" b="1" dirty="0"/>
          </a:p>
          <a:p>
            <a:pPr marL="342900" lvl="0" indent="-342900">
              <a:spcBef>
                <a:spcPts val="6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i="1" dirty="0"/>
              <a:t>How to Formulate a Business Strategy</a:t>
            </a:r>
            <a:endParaRPr lang="en-ZA" sz="2400" b="1" dirty="0"/>
          </a:p>
          <a:p>
            <a:pPr marL="342900" lvl="0" indent="-342900">
              <a:spcBef>
                <a:spcPts val="6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i="1" dirty="0"/>
              <a:t>How to Implement a Business Strategy</a:t>
            </a:r>
            <a:endParaRPr lang="en-ZA" sz="2400" b="1" dirty="0"/>
          </a:p>
          <a:p>
            <a:pPr marL="342900" lvl="0" indent="-342900">
              <a:spcBef>
                <a:spcPts val="6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i="1" dirty="0"/>
              <a:t>How to write a case study</a:t>
            </a:r>
            <a:endParaRPr lang="en-ZA" sz="2400" b="1" dirty="0"/>
          </a:p>
          <a:p>
            <a:pPr marL="342900" lvl="0" indent="-342900">
              <a:spcBef>
                <a:spcPts val="6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i="1" dirty="0"/>
              <a:t>Add-ons</a:t>
            </a:r>
            <a:endParaRPr lang="en-ZA" sz="2400" b="1" dirty="0"/>
          </a:p>
          <a:p>
            <a:pPr marL="800100" lvl="1" indent="-342900">
              <a:buClr>
                <a:schemeClr val="accent2">
                  <a:lumMod val="60000"/>
                  <a:lumOff val="40000"/>
                </a:schemeClr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2400" b="1" i="1" dirty="0"/>
              <a:t>How to facilitate a Strategic Planning session</a:t>
            </a:r>
            <a:endParaRPr lang="en-ZA" sz="2400" b="1" dirty="0"/>
          </a:p>
          <a:p>
            <a:pPr marL="800100" lvl="1" indent="-342900">
              <a:buClr>
                <a:schemeClr val="accent2">
                  <a:lumMod val="60000"/>
                  <a:lumOff val="40000"/>
                </a:schemeClr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2400" b="1" i="1" dirty="0"/>
              <a:t>How to write a 3/5-year Strategic </a:t>
            </a:r>
            <a:r>
              <a:rPr lang="en-US" sz="2400" b="1" i="1" dirty="0" smtClean="0"/>
              <a:t>plan</a:t>
            </a:r>
          </a:p>
          <a:p>
            <a:pPr marL="800100" lvl="1" indent="-342900">
              <a:buClr>
                <a:schemeClr val="accent2">
                  <a:lumMod val="60000"/>
                  <a:lumOff val="40000"/>
                </a:schemeClr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2400" b="1" i="1" dirty="0" smtClean="0"/>
              <a:t>Business Consulting</a:t>
            </a:r>
            <a:endParaRPr lang="en-ZA" sz="2400" b="1" dirty="0"/>
          </a:p>
          <a:p>
            <a:pPr marL="457200" indent="-457200">
              <a:buClr>
                <a:schemeClr val="accent2">
                  <a:lumMod val="60000"/>
                  <a:lumOff val="40000"/>
                </a:schemeClr>
              </a:buClr>
              <a:buSzPct val="60000"/>
              <a:buFont typeface="Arial" panose="020B0604020202020204" pitchFamily="34" charset="0"/>
              <a:buChar char="•"/>
            </a:pPr>
            <a:r>
              <a:rPr lang="en-US" sz="2800" b="1" dirty="0"/>
              <a:t> </a:t>
            </a:r>
            <a:endParaRPr lang="en-ZA" sz="2800" b="1" dirty="0"/>
          </a:p>
          <a:p>
            <a:pPr>
              <a:spcBef>
                <a:spcPct val="20000"/>
              </a:spcBef>
              <a:buClr>
                <a:srgbClr val="009900"/>
              </a:buClr>
              <a:defRPr/>
            </a:pP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305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19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67544" y="741222"/>
            <a:ext cx="8229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100000"/>
              <a:buFont typeface="Wingdings 2" pitchFamily="18" charset="2"/>
              <a:buChar char=""/>
              <a:defRPr/>
            </a:pPr>
            <a:r>
              <a:rPr lang="en-US" sz="2400" b="1" dirty="0">
                <a:cs typeface="Times New Roman" pitchFamily="18" charset="0"/>
              </a:rPr>
              <a:t>Only the relevant aspects covering the planned period </a:t>
            </a:r>
            <a:r>
              <a:rPr lang="en-US" sz="2400" b="1" dirty="0" smtClean="0">
                <a:cs typeface="Times New Roman" pitchFamily="18" charset="0"/>
              </a:rPr>
              <a:t>2020 </a:t>
            </a:r>
            <a:r>
              <a:rPr lang="en-US" sz="2400" b="1" dirty="0">
                <a:cs typeface="Times New Roman" pitchFamily="18" charset="0"/>
              </a:rPr>
              <a:t>to </a:t>
            </a:r>
            <a:r>
              <a:rPr lang="en-US" sz="2400" b="1" dirty="0" smtClean="0">
                <a:cs typeface="Times New Roman" pitchFamily="18" charset="0"/>
              </a:rPr>
              <a:t>2022 </a:t>
            </a:r>
            <a:r>
              <a:rPr lang="en-US" sz="2400" b="1" dirty="0">
                <a:cs typeface="Times New Roman" pitchFamily="18" charset="0"/>
              </a:rPr>
              <a:t>must be addressed:</a:t>
            </a:r>
          </a:p>
          <a:p>
            <a:pPr marL="536575" indent="-536575">
              <a:spcBef>
                <a:spcPct val="20000"/>
              </a:spcBef>
              <a:buClr>
                <a:srgbClr val="009900"/>
              </a:buClr>
              <a:buFont typeface="Wingdings 2" pitchFamily="18" charset="2"/>
              <a:buChar char=""/>
              <a:defRPr/>
            </a:pPr>
            <a:endParaRPr lang="en-US" sz="2400" b="1" dirty="0">
              <a:cs typeface="Times New Roman" pitchFamily="18" charset="0"/>
            </a:endParaRP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Financial Strategy</a:t>
            </a: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Marketing Strategy</a:t>
            </a: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Human Resource Strategy</a:t>
            </a: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Operational Strategy</a:t>
            </a: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Risk aspects</a:t>
            </a: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Entrepreneurial aspects</a:t>
            </a: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Project management aspects</a:t>
            </a: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Information and technology aspects</a:t>
            </a:r>
          </a:p>
          <a:p>
            <a:pPr marL="536575" indent="-536575">
              <a:spcBef>
                <a:spcPct val="20000"/>
              </a:spcBef>
              <a:buClr>
                <a:srgbClr val="009900"/>
              </a:buClr>
              <a:defRPr/>
            </a:pPr>
            <a:r>
              <a:rPr lang="en-US" sz="2400" b="1" dirty="0">
                <a:cs typeface="Times New Roman" pitchFamily="18" charset="0"/>
              </a:rPr>
              <a:t/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77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20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67544" y="1124744"/>
            <a:ext cx="8352606" cy="4968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US" sz="2400" b="1" u="sng" dirty="0">
                <a:cs typeface="Times New Roman" pitchFamily="18" charset="0"/>
              </a:rPr>
              <a:t>THE PRESENTATION TO PANEL</a:t>
            </a:r>
          </a:p>
          <a:p>
            <a:pPr>
              <a:spcBef>
                <a:spcPct val="20000"/>
              </a:spcBef>
              <a:defRPr/>
            </a:pPr>
            <a:r>
              <a:rPr lang="en-US" sz="2000" b="1" dirty="0">
                <a:cs typeface="Times New Roman" pitchFamily="18" charset="0"/>
              </a:rPr>
              <a:t>	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Panel both NWU Business School lecturers, as well as a few representatives of the top management team of the chosen </a:t>
            </a:r>
            <a:r>
              <a:rPr lang="en-US" sz="2400" b="1" dirty="0" err="1">
                <a:cs typeface="Times New Roman" pitchFamily="18" charset="0"/>
              </a:rPr>
              <a:t>organisation</a:t>
            </a: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45 minutes for the Company Project as a whole</a:t>
            </a:r>
          </a:p>
          <a:p>
            <a:pPr marL="1257300" lvl="2" indent="-34290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ü"/>
              <a:defRPr/>
            </a:pPr>
            <a:r>
              <a:rPr lang="en-US" sz="2400" b="1" dirty="0">
                <a:cs typeface="Times New Roman" pitchFamily="18" charset="0"/>
              </a:rPr>
              <a:t>	</a:t>
            </a:r>
            <a:r>
              <a:rPr lang="en-US" sz="2000" b="1" dirty="0" smtClean="0">
                <a:cs typeface="Times New Roman" pitchFamily="18" charset="0"/>
              </a:rPr>
              <a:t>Feedback on Case </a:t>
            </a:r>
            <a:r>
              <a:rPr lang="en-US" sz="2000" b="1" dirty="0">
                <a:cs typeface="Times New Roman" pitchFamily="18" charset="0"/>
              </a:rPr>
              <a:t>Study (5 </a:t>
            </a:r>
            <a:r>
              <a:rPr lang="en-US" sz="2000" b="1" dirty="0" smtClean="0">
                <a:cs typeface="Times New Roman" pitchFamily="18" charset="0"/>
              </a:rPr>
              <a:t>min)</a:t>
            </a:r>
          </a:p>
          <a:p>
            <a:pPr marL="1257300" lvl="2" indent="-34290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ü"/>
              <a:defRPr/>
            </a:pPr>
            <a:r>
              <a:rPr lang="en-US" sz="2400" b="1" dirty="0">
                <a:cs typeface="Times New Roman" pitchFamily="18" charset="0"/>
              </a:rPr>
              <a:t> </a:t>
            </a:r>
            <a:r>
              <a:rPr lang="en-US" sz="2400" b="1" dirty="0" smtClean="0">
                <a:cs typeface="Times New Roman" pitchFamily="18" charset="0"/>
              </a:rPr>
              <a:t>      </a:t>
            </a:r>
            <a:r>
              <a:rPr lang="en-US" sz="2000" b="1" dirty="0" smtClean="0">
                <a:cs typeface="Times New Roman" pitchFamily="18" charset="0"/>
              </a:rPr>
              <a:t>Feedback </a:t>
            </a:r>
            <a:r>
              <a:rPr lang="en-US" sz="2000" b="1" dirty="0">
                <a:cs typeface="Times New Roman" pitchFamily="18" charset="0"/>
              </a:rPr>
              <a:t>on </a:t>
            </a:r>
            <a:r>
              <a:rPr lang="en-US" sz="2000" b="1" dirty="0" smtClean="0">
                <a:cs typeface="Times New Roman" pitchFamily="18" charset="0"/>
              </a:rPr>
              <a:t>analyses </a:t>
            </a:r>
            <a:r>
              <a:rPr lang="en-US" sz="2000" b="1" dirty="0">
                <a:cs typeface="Times New Roman" pitchFamily="18" charset="0"/>
              </a:rPr>
              <a:t>(10min)</a:t>
            </a:r>
          </a:p>
          <a:p>
            <a:pPr marL="1257300" lvl="2" indent="-34290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ü"/>
              <a:defRPr/>
            </a:pPr>
            <a:r>
              <a:rPr lang="en-US" sz="2000" b="1" dirty="0">
                <a:cs typeface="Times New Roman" pitchFamily="18" charset="0"/>
              </a:rPr>
              <a:t>	Formulation of strategies (15 min) </a:t>
            </a:r>
          </a:p>
          <a:p>
            <a:pPr marL="1257300" lvl="2" indent="-34290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ü"/>
              <a:defRPr/>
            </a:pPr>
            <a:r>
              <a:rPr lang="en-US" sz="2000" b="1" dirty="0">
                <a:cs typeface="Times New Roman" pitchFamily="18" charset="0"/>
              </a:rPr>
              <a:t>	Implementation of strategies (15 </a:t>
            </a:r>
            <a:r>
              <a:rPr lang="en-US" sz="2000" b="1" dirty="0" smtClean="0">
                <a:cs typeface="Times New Roman" pitchFamily="18" charset="0"/>
              </a:rPr>
              <a:t>min)</a:t>
            </a:r>
          </a:p>
          <a:p>
            <a:pPr marL="342900" indent="-34290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 smtClean="0">
                <a:cs typeface="Times New Roman" pitchFamily="18" charset="0"/>
              </a:rPr>
              <a:t>   15 minutes for the effective answering of questions  </a:t>
            </a:r>
          </a:p>
          <a:p>
            <a:pPr>
              <a:spcBef>
                <a:spcPct val="20000"/>
              </a:spcBef>
              <a:buClr>
                <a:srgbClr val="7030A0"/>
              </a:buClr>
              <a:defRPr/>
            </a:pPr>
            <a:r>
              <a:rPr lang="en-US" sz="2400" b="1" dirty="0">
                <a:cs typeface="Times New Roman" pitchFamily="18" charset="0"/>
              </a:rPr>
              <a:t> </a:t>
            </a:r>
            <a:r>
              <a:rPr lang="en-US" sz="2400" b="1" dirty="0" smtClean="0">
                <a:cs typeface="Times New Roman" pitchFamily="18" charset="0"/>
              </a:rPr>
              <a:t>       from the panel</a:t>
            </a:r>
          </a:p>
          <a:p>
            <a:pPr>
              <a:spcBef>
                <a:spcPct val="20000"/>
              </a:spcBef>
              <a:buClr>
                <a:srgbClr val="009900"/>
              </a:buClr>
              <a:defRPr/>
            </a:pPr>
            <a:endParaRPr lang="en-US" sz="2000" b="1" dirty="0">
              <a:cs typeface="Times New Roman" pitchFamily="18" charset="0"/>
            </a:endParaRPr>
          </a:p>
          <a:p>
            <a:pPr>
              <a:spcBef>
                <a:spcPct val="20000"/>
              </a:spcBef>
              <a:buClr>
                <a:srgbClr val="009900"/>
              </a:buClr>
              <a:defRPr/>
            </a:pPr>
            <a:r>
              <a:rPr lang="en-US" sz="2400" b="1" dirty="0">
                <a:cs typeface="Times New Roman" pitchFamily="18" charset="0"/>
              </a:rPr>
              <a:t/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979712" y="116632"/>
            <a:ext cx="5616624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800" b="1" dirty="0">
                <a:cs typeface="Times New Roman" pitchFamily="18" charset="0"/>
              </a:rPr>
              <a:t>CONCLUDING COMMENTS ON </a:t>
            </a:r>
          </a:p>
          <a:p>
            <a:pPr algn="ctr" eaLnBrk="0" hangingPunct="0"/>
            <a:r>
              <a:rPr lang="en-US" sz="2800" b="1" dirty="0">
                <a:cs typeface="Times New Roman" pitchFamily="18" charset="0"/>
              </a:rPr>
              <a:t>THE COMPANY PROJECT</a:t>
            </a:r>
            <a:endParaRPr lang="en-ZA" sz="2800" b="1" dirty="0"/>
          </a:p>
        </p:txBody>
      </p:sp>
    </p:spTree>
    <p:extLst>
      <p:ext uri="{BB962C8B-B14F-4D97-AF65-F5344CB8AC3E}">
        <p14:creationId xmlns:p14="http://schemas.microsoft.com/office/powerpoint/2010/main" val="3813399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21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67544" y="1340768"/>
            <a:ext cx="8352606" cy="4752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US" sz="2400" b="1" u="sng" dirty="0">
                <a:cs typeface="Times New Roman" pitchFamily="18" charset="0"/>
              </a:rPr>
              <a:t>THE PRESENTATION TO FELLOW STUDENTS</a:t>
            </a:r>
          </a:p>
          <a:p>
            <a:pPr>
              <a:spcBef>
                <a:spcPct val="20000"/>
              </a:spcBef>
              <a:defRPr/>
            </a:pPr>
            <a:r>
              <a:rPr lang="en-US" sz="2000" b="1" dirty="0">
                <a:cs typeface="Times New Roman" pitchFamily="18" charset="0"/>
              </a:rPr>
              <a:t>	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Font typeface="Wingdings 2" pitchFamily="18" charset="2"/>
              <a:buChar char=""/>
              <a:defRPr/>
            </a:pPr>
            <a:r>
              <a:rPr lang="en-US" sz="2400" b="1" dirty="0">
                <a:cs typeface="Times New Roman" pitchFamily="18" charset="0"/>
              </a:rPr>
              <a:t>25 minutes for the Company Project as a whole</a:t>
            </a:r>
          </a:p>
          <a:p>
            <a:pPr marL="1450975" lvl="2" indent="-536575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	</a:t>
            </a:r>
            <a:r>
              <a:rPr lang="en-US" sz="2000" b="1" dirty="0">
                <a:cs typeface="Times New Roman" pitchFamily="18" charset="0"/>
              </a:rPr>
              <a:t>Feedback on </a:t>
            </a:r>
            <a:r>
              <a:rPr lang="en-US" sz="2000" b="1" dirty="0" smtClean="0">
                <a:cs typeface="Times New Roman" pitchFamily="18" charset="0"/>
              </a:rPr>
              <a:t>analyses </a:t>
            </a:r>
            <a:r>
              <a:rPr lang="en-US" sz="2000" b="1" dirty="0">
                <a:cs typeface="Times New Roman" pitchFamily="18" charset="0"/>
              </a:rPr>
              <a:t>(±5 min)</a:t>
            </a:r>
          </a:p>
          <a:p>
            <a:pPr marL="1450975" lvl="2" indent="-536575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000" b="1" dirty="0">
                <a:cs typeface="Times New Roman" pitchFamily="18" charset="0"/>
              </a:rPr>
              <a:t>	Formulation of strategies (±10 min) </a:t>
            </a:r>
          </a:p>
          <a:p>
            <a:pPr marL="1450975" lvl="2" indent="-536575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000" b="1" dirty="0">
                <a:cs typeface="Times New Roman" pitchFamily="18" charset="0"/>
              </a:rPr>
              <a:t>	Implementation of strategies (±10 min)</a:t>
            </a:r>
          </a:p>
          <a:p>
            <a:pPr lvl="2">
              <a:spcBef>
                <a:spcPct val="20000"/>
              </a:spcBef>
              <a:buClr>
                <a:srgbClr val="009900"/>
              </a:buClr>
              <a:defRPr/>
            </a:pPr>
            <a:endParaRPr lang="en-US" sz="20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Font typeface="Wingdings 2" pitchFamily="18" charset="2"/>
              <a:buChar char=""/>
              <a:defRPr/>
            </a:pPr>
            <a:r>
              <a:rPr lang="en-US" sz="2400" b="1" dirty="0">
                <a:cs typeface="Times New Roman" pitchFamily="18" charset="0"/>
              </a:rPr>
              <a:t>5 minutes for the effective answering of questions from the peer group</a:t>
            </a:r>
          </a:p>
          <a:p>
            <a:pPr>
              <a:spcBef>
                <a:spcPct val="20000"/>
              </a:spcBef>
              <a:buClr>
                <a:srgbClr val="009900"/>
              </a:buClr>
              <a:defRPr/>
            </a:pPr>
            <a:endParaRPr lang="en-US" sz="2000" b="1" dirty="0">
              <a:cs typeface="Times New Roman" pitchFamily="18" charset="0"/>
            </a:endParaRPr>
          </a:p>
          <a:p>
            <a:pPr>
              <a:spcBef>
                <a:spcPct val="20000"/>
              </a:spcBef>
              <a:buClr>
                <a:srgbClr val="009900"/>
              </a:buClr>
              <a:defRPr/>
            </a:pPr>
            <a:r>
              <a:rPr lang="en-US" sz="2400" b="1" dirty="0">
                <a:cs typeface="Times New Roman" pitchFamily="18" charset="0"/>
              </a:rPr>
              <a:t/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979712" y="116632"/>
            <a:ext cx="5616624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800" b="1" dirty="0">
                <a:cs typeface="Times New Roman" pitchFamily="18" charset="0"/>
              </a:rPr>
              <a:t>CONCLUDING COMMENTS ON </a:t>
            </a:r>
          </a:p>
          <a:p>
            <a:pPr algn="ctr" eaLnBrk="0" hangingPunct="0"/>
            <a:r>
              <a:rPr lang="en-US" sz="2800" b="1" dirty="0">
                <a:cs typeface="Times New Roman" pitchFamily="18" charset="0"/>
              </a:rPr>
              <a:t>THE COMPANY PROJECT</a:t>
            </a:r>
            <a:endParaRPr lang="en-ZA" sz="2800" b="1" dirty="0"/>
          </a:p>
        </p:txBody>
      </p:sp>
    </p:spTree>
    <p:extLst>
      <p:ext uri="{BB962C8B-B14F-4D97-AF65-F5344CB8AC3E}">
        <p14:creationId xmlns:p14="http://schemas.microsoft.com/office/powerpoint/2010/main" val="1086533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22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66725" y="703428"/>
            <a:ext cx="8066088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Careful planning of the presentation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Add value to the written (± 90 page) document …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	do not just </a:t>
            </a:r>
            <a:r>
              <a:rPr lang="en-US" sz="2400" b="1" dirty="0" err="1">
                <a:cs typeface="Times New Roman" pitchFamily="18" charset="0"/>
              </a:rPr>
              <a:t>summarise</a:t>
            </a:r>
            <a:r>
              <a:rPr lang="en-US" sz="2400" b="1" dirty="0">
                <a:cs typeface="Times New Roman" pitchFamily="18" charset="0"/>
              </a:rPr>
              <a:t> the document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Concentrate on the future: 2019, 2020, 2021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Concentrate on the student group’s recommendations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Use available and value-adding presentation technology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Choose the speaker(s) carefully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Practice the presentation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Stick to the time limits</a:t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394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23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66352" y="594887"/>
            <a:ext cx="8066088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36575" indent="-536575">
              <a:spcBef>
                <a:spcPts val="2400"/>
              </a:spcBef>
              <a:spcAft>
                <a:spcPts val="0"/>
              </a:spcAft>
              <a:buClr>
                <a:srgbClr val="009900"/>
              </a:buClr>
            </a:pPr>
            <a:r>
              <a:rPr lang="en-US" sz="2400" b="1" u="sng" dirty="0">
                <a:cs typeface="Times New Roman" pitchFamily="18" charset="0"/>
              </a:rPr>
              <a:t>GENERAL TIPS</a:t>
            </a:r>
          </a:p>
          <a:p>
            <a:pPr marL="536575" indent="-536575">
              <a:spcBef>
                <a:spcPts val="2400"/>
              </a:spcBef>
              <a:spcAft>
                <a:spcPts val="0"/>
              </a:spcAft>
              <a:buClr>
                <a:srgbClr val="7030A0"/>
              </a:buClr>
              <a:buSzPct val="100000"/>
              <a:buFont typeface="Wingdings 2" pitchFamily="18" charset="2"/>
              <a:buChar char=""/>
            </a:pPr>
            <a:r>
              <a:rPr lang="en-US" sz="2400" b="1" dirty="0">
                <a:cs typeface="Times New Roman" pitchFamily="18" charset="0"/>
              </a:rPr>
              <a:t>Make sure your syndicate group is of a viable size – if not, discuss this with </a:t>
            </a:r>
            <a:r>
              <a:rPr lang="en-US" sz="2400" b="1" dirty="0" err="1" smtClean="0">
                <a:cs typeface="Times New Roman" pitchFamily="18" charset="0"/>
              </a:rPr>
              <a:t>Dr</a:t>
            </a:r>
            <a:r>
              <a:rPr lang="en-US" sz="2400" b="1" dirty="0" smtClean="0">
                <a:cs typeface="Times New Roman" pitchFamily="18" charset="0"/>
              </a:rPr>
              <a:t> </a:t>
            </a:r>
            <a:r>
              <a:rPr lang="en-US" sz="2400" b="1" dirty="0" err="1" smtClean="0">
                <a:cs typeface="Times New Roman" pitchFamily="18" charset="0"/>
              </a:rPr>
              <a:t>Jordaan</a:t>
            </a:r>
            <a:r>
              <a:rPr lang="en-US" sz="2400" b="1" dirty="0" smtClean="0">
                <a:cs typeface="Times New Roman" pitchFamily="18" charset="0"/>
              </a:rPr>
              <a:t>/</a:t>
            </a:r>
            <a:r>
              <a:rPr lang="en-US" sz="2400" b="1" dirty="0" err="1" smtClean="0">
                <a:cs typeface="Times New Roman" pitchFamily="18" charset="0"/>
              </a:rPr>
              <a:t>Antonett</a:t>
            </a: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ts val="2400"/>
              </a:spcBef>
              <a:spcAft>
                <a:spcPts val="0"/>
              </a:spcAft>
              <a:buClr>
                <a:srgbClr val="7030A0"/>
              </a:buClr>
              <a:buSzPct val="100000"/>
              <a:buFont typeface="Wingdings 2" pitchFamily="18" charset="2"/>
              <a:buChar char=""/>
            </a:pPr>
            <a:r>
              <a:rPr lang="en-US" sz="2400" b="1" dirty="0">
                <a:cs typeface="Times New Roman" pitchFamily="18" charset="0"/>
              </a:rPr>
              <a:t>Choose your company / </a:t>
            </a:r>
            <a:r>
              <a:rPr lang="en-US" sz="2400" b="1" dirty="0" err="1">
                <a:cs typeface="Times New Roman" pitchFamily="18" charset="0"/>
              </a:rPr>
              <a:t>organisation</a:t>
            </a:r>
            <a:r>
              <a:rPr lang="en-US" sz="2400" b="1" dirty="0">
                <a:cs typeface="Times New Roman" pitchFamily="18" charset="0"/>
              </a:rPr>
              <a:t> / division very carefully</a:t>
            </a:r>
          </a:p>
          <a:p>
            <a:pPr marL="536575" indent="-536575">
              <a:spcBef>
                <a:spcPts val="2400"/>
              </a:spcBef>
              <a:spcAft>
                <a:spcPts val="0"/>
              </a:spcAft>
              <a:buClr>
                <a:srgbClr val="7030A0"/>
              </a:buClr>
              <a:buSzPct val="100000"/>
              <a:buFont typeface="Wingdings 2" pitchFamily="18" charset="2"/>
              <a:buChar char=""/>
            </a:pPr>
            <a:r>
              <a:rPr lang="en-US" sz="2400" b="1" dirty="0">
                <a:cs typeface="Times New Roman" pitchFamily="18" charset="0"/>
              </a:rPr>
              <a:t>Make sure that most business / managerial functions are included</a:t>
            </a:r>
          </a:p>
          <a:p>
            <a:pPr marL="536575" indent="-536575">
              <a:spcBef>
                <a:spcPts val="2400"/>
              </a:spcBef>
              <a:spcAft>
                <a:spcPts val="0"/>
              </a:spcAft>
              <a:buClr>
                <a:srgbClr val="7030A0"/>
              </a:buClr>
              <a:buSzPct val="100000"/>
              <a:buFont typeface="Wingdings 2" pitchFamily="18" charset="2"/>
              <a:buChar char=""/>
            </a:pPr>
            <a:r>
              <a:rPr lang="en-US" sz="2400" b="1" dirty="0">
                <a:cs typeface="Times New Roman" pitchFamily="18" charset="0"/>
              </a:rPr>
              <a:t>Meet with key decision makers in chosen </a:t>
            </a:r>
            <a:r>
              <a:rPr lang="en-US" sz="2400" b="1" dirty="0" err="1">
                <a:cs typeface="Times New Roman" pitchFamily="18" charset="0"/>
              </a:rPr>
              <a:t>organisation</a:t>
            </a:r>
            <a:r>
              <a:rPr lang="en-US" sz="2400" b="1" dirty="0">
                <a:cs typeface="Times New Roman" pitchFamily="18" charset="0"/>
              </a:rPr>
              <a:t> and ensure that cooperation will be there and that information will be supplied …. Confidentiality</a:t>
            </a:r>
          </a:p>
          <a:p>
            <a:pPr marL="536575" indent="-536575">
              <a:spcBef>
                <a:spcPts val="2400"/>
              </a:spcBef>
              <a:buClr>
                <a:srgbClr val="009900"/>
              </a:buClr>
            </a:pPr>
            <a:r>
              <a:rPr lang="en-US" sz="2400" b="1" dirty="0">
                <a:cs typeface="Times New Roman" pitchFamily="18" charset="0"/>
              </a:rPr>
              <a:t/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2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24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67544" y="764704"/>
            <a:ext cx="7922072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36575" indent="-536575">
              <a:spcBef>
                <a:spcPct val="20000"/>
              </a:spcBef>
              <a:spcAft>
                <a:spcPts val="1200"/>
              </a:spcAft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Every group member must be 100% </a:t>
            </a:r>
            <a:r>
              <a:rPr lang="en-US" sz="2400" b="1" dirty="0" err="1">
                <a:cs typeface="Times New Roman" pitchFamily="18" charset="0"/>
              </a:rPr>
              <a:t>utilised</a:t>
            </a: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spcAft>
                <a:spcPts val="1200"/>
              </a:spcAft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 smtClean="0">
                <a:cs typeface="Times New Roman" pitchFamily="18" charset="0"/>
              </a:rPr>
              <a:t>His/her  </a:t>
            </a:r>
            <a:r>
              <a:rPr lang="en-US" sz="2400" b="1" dirty="0">
                <a:cs typeface="Times New Roman" pitchFamily="18" charset="0"/>
              </a:rPr>
              <a:t>competencies must be </a:t>
            </a:r>
            <a:r>
              <a:rPr lang="en-US" sz="2400" b="1" dirty="0" err="1">
                <a:cs typeface="Times New Roman" pitchFamily="18" charset="0"/>
              </a:rPr>
              <a:t>optimised</a:t>
            </a: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spcAft>
                <a:spcPts val="1200"/>
              </a:spcAft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 smtClean="0">
                <a:cs typeface="Times New Roman" pitchFamily="18" charset="0"/>
              </a:rPr>
              <a:t>Plus/minus </a:t>
            </a:r>
            <a:r>
              <a:rPr lang="en-US" sz="2400" b="1" dirty="0">
                <a:cs typeface="Times New Roman" pitchFamily="18" charset="0"/>
              </a:rPr>
              <a:t>equal work loads must be ensured … do not allow passengers</a:t>
            </a:r>
          </a:p>
          <a:p>
            <a:pPr marL="536575" indent="-536575">
              <a:spcBef>
                <a:spcPct val="20000"/>
              </a:spcBef>
              <a:spcAft>
                <a:spcPts val="1200"/>
              </a:spcAft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 smtClean="0">
                <a:cs typeface="Times New Roman" pitchFamily="18" charset="0"/>
              </a:rPr>
              <a:t>Planning </a:t>
            </a:r>
            <a:r>
              <a:rPr lang="en-US" sz="2400" b="1" dirty="0">
                <a:cs typeface="Times New Roman" pitchFamily="18" charset="0"/>
              </a:rPr>
              <a:t>the project and the work load and period rebalancing</a:t>
            </a:r>
          </a:p>
          <a:p>
            <a:pPr marL="536575" indent="-536575">
              <a:spcBef>
                <a:spcPct val="20000"/>
              </a:spcBef>
              <a:spcAft>
                <a:spcPts val="1200"/>
              </a:spcAft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Appointment of syndicate group leader (liaison)</a:t>
            </a:r>
          </a:p>
          <a:p>
            <a:pPr marL="536575" indent="-536575">
              <a:spcBef>
                <a:spcPct val="20000"/>
              </a:spcBef>
              <a:spcAft>
                <a:spcPts val="1200"/>
              </a:spcAft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Careful time planning with sense of urgency …</a:t>
            </a:r>
          </a:p>
          <a:p>
            <a:pPr marL="536575" indent="-536575">
              <a:spcBef>
                <a:spcPct val="20000"/>
              </a:spcBef>
              <a:spcAft>
                <a:spcPts val="1200"/>
              </a:spcAft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 smtClean="0">
                <a:cs typeface="Times New Roman" pitchFamily="18" charset="0"/>
              </a:rPr>
              <a:t>Start </a:t>
            </a:r>
            <a:r>
              <a:rPr lang="en-US" sz="2400" b="1" dirty="0">
                <a:cs typeface="Times New Roman" pitchFamily="18" charset="0"/>
              </a:rPr>
              <a:t>working </a:t>
            </a:r>
            <a:r>
              <a:rPr lang="en-US" sz="2400" b="1" u="sng" dirty="0">
                <a:cs typeface="Times New Roman" pitchFamily="18" charset="0"/>
              </a:rPr>
              <a:t>NOW</a:t>
            </a:r>
            <a:r>
              <a:rPr lang="en-US" sz="2400" b="1" dirty="0">
                <a:cs typeface="Times New Roman" pitchFamily="18" charset="0"/>
              </a:rPr>
              <a:t> or else catastrophe looms”</a:t>
            </a:r>
          </a:p>
          <a:p>
            <a:pPr marL="536575" indent="-536575">
              <a:spcBef>
                <a:spcPct val="20000"/>
              </a:spcBef>
              <a:buClr>
                <a:srgbClr val="009900"/>
              </a:buClr>
            </a:pPr>
            <a:r>
              <a:rPr lang="en-US" sz="2400" b="1" dirty="0">
                <a:cs typeface="Times New Roman" pitchFamily="18" charset="0"/>
              </a:rPr>
              <a:t/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291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25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66725" y="713039"/>
            <a:ext cx="8066088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36575" indent="-536575">
              <a:spcBef>
                <a:spcPct val="20000"/>
              </a:spcBef>
              <a:spcAft>
                <a:spcPts val="1200"/>
              </a:spcAft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Marks awarded for company project the same as for  the module: 16 credits each</a:t>
            </a:r>
          </a:p>
          <a:p>
            <a:pPr marL="536575" indent="-536575">
              <a:spcBef>
                <a:spcPct val="20000"/>
              </a:spcBef>
              <a:spcAft>
                <a:spcPts val="1200"/>
              </a:spcAft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Remember that a few senior management representatives of chosen </a:t>
            </a:r>
            <a:r>
              <a:rPr lang="en-US" sz="2400" b="1" dirty="0" err="1">
                <a:cs typeface="Times New Roman" pitchFamily="18" charset="0"/>
              </a:rPr>
              <a:t>organisation</a:t>
            </a:r>
            <a:r>
              <a:rPr lang="en-US" sz="2400" b="1" dirty="0">
                <a:cs typeface="Times New Roman" pitchFamily="18" charset="0"/>
              </a:rPr>
              <a:t> will attend the presentation … image of syndicate group</a:t>
            </a:r>
          </a:p>
          <a:p>
            <a:pPr marL="536575" indent="-536575">
              <a:spcBef>
                <a:spcPct val="20000"/>
              </a:spcBef>
              <a:spcAft>
                <a:spcPts val="1200"/>
              </a:spcAft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Document in all cases must be in English</a:t>
            </a:r>
          </a:p>
          <a:p>
            <a:pPr marL="536575" indent="-536575">
              <a:spcBef>
                <a:spcPct val="20000"/>
              </a:spcBef>
              <a:spcAft>
                <a:spcPts val="1200"/>
              </a:spcAft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 smtClean="0">
                <a:cs typeface="Times New Roman" pitchFamily="18" charset="0"/>
              </a:rPr>
              <a:t>The </a:t>
            </a:r>
            <a:r>
              <a:rPr lang="en-US" sz="2400" b="1" dirty="0">
                <a:cs typeface="Times New Roman" pitchFamily="18" charset="0"/>
              </a:rPr>
              <a:t>presentation can be in English or Afrikaans according the group’s preference</a:t>
            </a:r>
          </a:p>
          <a:p>
            <a:pPr marL="536575" indent="-536575">
              <a:spcBef>
                <a:spcPct val="20000"/>
              </a:spcBef>
              <a:buClr>
                <a:srgbClr val="009900"/>
              </a:buClr>
            </a:pPr>
            <a:r>
              <a:rPr lang="en-US" sz="2400" b="1" dirty="0">
                <a:cs typeface="Times New Roman" pitchFamily="18" charset="0"/>
              </a:rPr>
              <a:t/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804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 noGrp="1"/>
          </p:cNvSpPr>
          <p:nvPr>
            <p:ph type="ctrTitle"/>
          </p:nvPr>
        </p:nvSpPr>
        <p:spPr>
          <a:xfrm>
            <a:off x="3497070" y="1338273"/>
            <a:ext cx="3647152" cy="92333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Thank you</a:t>
            </a:r>
            <a:endParaRPr lang="en-ZA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72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2</a:t>
            </a:fld>
            <a:endParaRPr lang="en-US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261257" y="532832"/>
            <a:ext cx="8882744" cy="5293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normAutofit/>
          </a:bodyPr>
          <a:lstStyle/>
          <a:p>
            <a:pPr algn="l">
              <a:defRPr/>
            </a:pPr>
            <a:r>
              <a:rPr lang="en-US" sz="2800" b="1" dirty="0"/>
              <a:t>Session 1 : </a:t>
            </a:r>
            <a:r>
              <a:rPr lang="en-US" sz="2800" b="1" dirty="0" smtClean="0"/>
              <a:t>11:00 </a:t>
            </a:r>
            <a:r>
              <a:rPr lang="en-US" sz="2800" b="1" dirty="0"/>
              <a:t>– </a:t>
            </a:r>
            <a:r>
              <a:rPr lang="en-US" sz="2800" b="1" dirty="0" smtClean="0"/>
              <a:t>13:00</a:t>
            </a:r>
            <a:endParaRPr lang="en-US" sz="2800" b="1" dirty="0"/>
          </a:p>
          <a:p>
            <a:pPr>
              <a:defRPr/>
            </a:pPr>
            <a:r>
              <a:rPr lang="en-US" sz="2800" b="1" dirty="0"/>
              <a:t>						</a:t>
            </a:r>
            <a:endParaRPr lang="en-US" sz="2800" b="1" dirty="0">
              <a:cs typeface="Times New Roman" pitchFamily="18" charset="0"/>
            </a:endParaRPr>
          </a:p>
          <a:p>
            <a:pPr marL="536575" indent="-536575" algn="l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800" b="1" dirty="0" smtClean="0">
                <a:cs typeface="Times New Roman" pitchFamily="18" charset="0"/>
              </a:rPr>
              <a:t>Introduction: A culture of Strategic Thinking</a:t>
            </a:r>
          </a:p>
          <a:p>
            <a:pPr algn="l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defRPr/>
            </a:pPr>
            <a:endParaRPr lang="en-US" sz="2800" b="1" dirty="0" smtClean="0">
              <a:cs typeface="Times New Roman" pitchFamily="18" charset="0"/>
            </a:endParaRPr>
          </a:p>
          <a:p>
            <a:pPr marL="536575" indent="-536575" algn="l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800" b="1" dirty="0">
                <a:cs typeface="Times New Roman" pitchFamily="18" charset="0"/>
              </a:rPr>
              <a:t>Business Model Intro</a:t>
            </a:r>
          </a:p>
          <a:p>
            <a:pPr marL="536575" indent="-536575" algn="l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  <a:defRPr/>
            </a:pPr>
            <a:endParaRPr lang="en-US" sz="2800" b="1" dirty="0">
              <a:cs typeface="Times New Roman" pitchFamily="18" charset="0"/>
            </a:endParaRPr>
          </a:p>
          <a:p>
            <a:pPr marL="536575" indent="-536575" algn="l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800" b="1" dirty="0" err="1">
                <a:cs typeface="Times New Roman" pitchFamily="18" charset="0"/>
              </a:rPr>
              <a:t>Osterwalder’s</a:t>
            </a:r>
            <a:r>
              <a:rPr lang="en-US" sz="2800" b="1" dirty="0">
                <a:cs typeface="Times New Roman" pitchFamily="18" charset="0"/>
              </a:rPr>
              <a:t> Business Model</a:t>
            </a:r>
          </a:p>
          <a:p>
            <a:pPr marL="536575" indent="-536575" algn="l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  <a:defRPr/>
            </a:pPr>
            <a:endParaRPr lang="en-US" sz="2800" b="1" dirty="0">
              <a:cs typeface="Times New Roman" pitchFamily="18" charset="0"/>
            </a:endParaRPr>
          </a:p>
          <a:p>
            <a:pPr marL="536575" indent="-536575" algn="l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800" b="1" dirty="0">
                <a:cs typeface="Times New Roman" pitchFamily="18" charset="0"/>
              </a:rPr>
              <a:t>Practical Applications of Business </a:t>
            </a:r>
            <a:r>
              <a:rPr lang="en-US" sz="2800" b="1" dirty="0" smtClean="0">
                <a:cs typeface="Times New Roman" pitchFamily="18" charset="0"/>
              </a:rPr>
              <a:t>Models</a:t>
            </a:r>
            <a:endParaRPr lang="en-US" sz="28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  <a:defRPr/>
            </a:pPr>
            <a:endParaRPr lang="en-US" sz="28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  <a:defRPr/>
            </a:pPr>
            <a:endParaRPr lang="en-US" sz="28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924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3</a:t>
            </a:fld>
            <a:endParaRPr lang="en-US"/>
          </a:p>
        </p:txBody>
      </p:sp>
      <p:sp>
        <p:nvSpPr>
          <p:cNvPr id="6" name="Rectangle 22"/>
          <p:cNvSpPr>
            <a:spLocks noChangeArrowheads="1"/>
          </p:cNvSpPr>
          <p:nvPr/>
        </p:nvSpPr>
        <p:spPr bwMode="auto">
          <a:xfrm>
            <a:off x="467866" y="719940"/>
            <a:ext cx="8424614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US" sz="3200" b="1" dirty="0"/>
              <a:t>Session 2 : </a:t>
            </a:r>
            <a:r>
              <a:rPr lang="en-US" sz="3200" b="1" dirty="0" smtClean="0"/>
              <a:t>14:00 </a:t>
            </a:r>
            <a:r>
              <a:rPr lang="en-US" sz="3200" b="1" dirty="0"/>
              <a:t>– </a:t>
            </a:r>
            <a:r>
              <a:rPr lang="en-US" sz="3200" b="1" dirty="0" smtClean="0"/>
              <a:t>17:00 </a:t>
            </a:r>
            <a:endParaRPr lang="en-US" sz="3200" b="1" dirty="0"/>
          </a:p>
          <a:p>
            <a:pPr>
              <a:defRPr/>
            </a:pPr>
            <a:r>
              <a:rPr lang="en-US" sz="3200" b="1" dirty="0"/>
              <a:t>						</a:t>
            </a:r>
            <a:endParaRPr lang="en-US" sz="32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3200" b="1" dirty="0" smtClean="0">
                <a:cs typeface="Times New Roman" pitchFamily="18" charset="0"/>
              </a:rPr>
              <a:t>Flip-Class and the Company Project </a:t>
            </a:r>
          </a:p>
          <a:p>
            <a:pPr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defRPr/>
            </a:pPr>
            <a:r>
              <a:rPr lang="en-US" sz="3200" b="1" dirty="0">
                <a:cs typeface="Times New Roman" pitchFamily="18" charset="0"/>
              </a:rPr>
              <a:t>	</a:t>
            </a:r>
            <a:r>
              <a:rPr lang="en-US" sz="3200" b="1" dirty="0" smtClean="0">
                <a:cs typeface="Times New Roman" pitchFamily="18" charset="0"/>
              </a:rPr>
              <a:t>– Prof Alfred Enrico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  <a:defRPr/>
            </a:pPr>
            <a:endParaRPr lang="en-US" sz="3200" b="1" dirty="0" smtClean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3200" b="1" dirty="0">
                <a:cs typeface="Times New Roman" pitchFamily="18" charset="0"/>
              </a:rPr>
              <a:t>Case Study</a:t>
            </a: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3200" b="1" dirty="0" smtClean="0">
                <a:cs typeface="Times New Roman" pitchFamily="18" charset="0"/>
              </a:rPr>
              <a:t>How </a:t>
            </a:r>
            <a:r>
              <a:rPr lang="en-US" sz="3200" b="1" dirty="0">
                <a:cs typeface="Times New Roman" pitchFamily="18" charset="0"/>
              </a:rPr>
              <a:t>to write a case </a:t>
            </a:r>
            <a:r>
              <a:rPr lang="en-US" sz="3200" b="1" dirty="0" smtClean="0">
                <a:cs typeface="Times New Roman" pitchFamily="18" charset="0"/>
              </a:rPr>
              <a:t>study</a:t>
            </a: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3200" b="1" dirty="0" smtClean="0">
                <a:cs typeface="Times New Roman" pitchFamily="18" charset="0"/>
              </a:rPr>
              <a:t>Writing </a:t>
            </a:r>
            <a:r>
              <a:rPr lang="en-US" sz="3200" b="1" dirty="0">
                <a:cs typeface="Times New Roman" pitchFamily="18" charset="0"/>
              </a:rPr>
              <a:t>a case </a:t>
            </a:r>
            <a:r>
              <a:rPr lang="en-US" sz="3200" b="1" dirty="0" smtClean="0">
                <a:cs typeface="Times New Roman" pitchFamily="18" charset="0"/>
              </a:rPr>
              <a:t>study</a:t>
            </a: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3200" b="1" dirty="0" smtClean="0">
                <a:cs typeface="Times New Roman" pitchFamily="18" charset="0"/>
              </a:rPr>
              <a:t>Practical</a:t>
            </a:r>
          </a:p>
          <a:p>
            <a:pPr lvl="1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100000"/>
              <a:defRPr/>
            </a:pPr>
            <a:endParaRPr lang="en-US" sz="3200" b="1" dirty="0"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  <a:defRPr/>
            </a:pPr>
            <a:endParaRPr lang="en-US" sz="3200" b="1" dirty="0" smtClean="0">
              <a:cs typeface="Times New Roman" pitchFamily="18" charset="0"/>
            </a:endParaRPr>
          </a:p>
          <a:p>
            <a:pPr>
              <a:spcBef>
                <a:spcPct val="20000"/>
              </a:spcBef>
              <a:buClr>
                <a:srgbClr val="009900"/>
              </a:buClr>
              <a:defRPr/>
            </a:pPr>
            <a:endParaRPr lang="en-US" sz="3200" b="1" dirty="0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232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532832"/>
            <a:ext cx="9144000" cy="524095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b="1" dirty="0"/>
              <a:t>Session 3 : 14:00 – 17:00 </a:t>
            </a:r>
            <a:br>
              <a:rPr lang="en-US" b="1" dirty="0"/>
            </a:br>
            <a:r>
              <a:rPr lang="en-US" b="1" dirty="0"/>
              <a:t>						</a:t>
            </a:r>
            <a:r>
              <a:rPr lang="en-US" b="1" dirty="0">
                <a:cs typeface="Times New Roman" pitchFamily="18" charset="0"/>
              </a:rPr>
              <a:t/>
            </a:r>
            <a:br>
              <a:rPr lang="en-US" b="1" dirty="0">
                <a:cs typeface="Times New Roman" pitchFamily="18" charset="0"/>
              </a:rPr>
            </a:br>
            <a:r>
              <a:rPr lang="en-US" b="1" dirty="0">
                <a:cs typeface="Times New Roman" pitchFamily="18" charset="0"/>
              </a:rPr>
              <a:t>Flip-Class and the Company Project </a:t>
            </a:r>
            <a:br>
              <a:rPr lang="en-US" b="1" dirty="0">
                <a:cs typeface="Times New Roman" pitchFamily="18" charset="0"/>
              </a:rPr>
            </a:br>
            <a:r>
              <a:rPr lang="en-US" b="1" dirty="0">
                <a:cs typeface="Times New Roman" pitchFamily="18" charset="0"/>
              </a:rPr>
              <a:t>	– </a:t>
            </a:r>
            <a:r>
              <a:rPr lang="en-US" b="1" dirty="0" err="1">
                <a:cs typeface="Times New Roman" pitchFamily="18" charset="0"/>
              </a:rPr>
              <a:t>Mr</a:t>
            </a:r>
            <a:r>
              <a:rPr lang="en-US" b="1" dirty="0">
                <a:cs typeface="Times New Roman" pitchFamily="18" charset="0"/>
              </a:rPr>
              <a:t> Theo Venter</a:t>
            </a:r>
            <a:br>
              <a:rPr lang="en-US" b="1" dirty="0">
                <a:cs typeface="Times New Roman" pitchFamily="18" charset="0"/>
              </a:rPr>
            </a:b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440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5</a:t>
            </a:fld>
            <a:endParaRPr lang="en-US"/>
          </a:p>
        </p:txBody>
      </p:sp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467866" y="470263"/>
            <a:ext cx="8424614" cy="5506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US" sz="2400" b="1" dirty="0"/>
              <a:t>BACKGROUND</a:t>
            </a:r>
          </a:p>
          <a:p>
            <a:pPr>
              <a:defRPr/>
            </a:pPr>
            <a:r>
              <a:rPr lang="en-US" sz="2400" b="1" dirty="0"/>
              <a:t> </a:t>
            </a:r>
          </a:p>
          <a:p>
            <a:pPr>
              <a:defRPr/>
            </a:pPr>
            <a:r>
              <a:rPr lang="en-US" sz="2400" b="1" dirty="0"/>
              <a:t>A Culture of Strategic thinking</a:t>
            </a:r>
          </a:p>
          <a:p>
            <a:pPr>
              <a:defRPr/>
            </a:pPr>
            <a:r>
              <a:rPr lang="en-US" sz="2400" b="1" dirty="0"/>
              <a:t>						</a:t>
            </a: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Times New Roman" pitchFamily="18" charset="0"/>
              </a:rPr>
              <a:t>Continuing increase in general, global levels of change, uncertainty and turbulence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Times New Roman" pitchFamily="18" charset="0"/>
              </a:rPr>
              <a:t>An operating environment in which the past is not a reliable guide to the </a:t>
            </a:r>
            <a:r>
              <a:rPr lang="en-US" sz="2400" b="1" dirty="0" smtClean="0">
                <a:cs typeface="Times New Roman" pitchFamily="18" charset="0"/>
              </a:rPr>
              <a:t>future – think about </a:t>
            </a:r>
            <a:r>
              <a:rPr lang="en-US" sz="2400" b="1" dirty="0" err="1" smtClean="0">
                <a:cs typeface="Times New Roman" pitchFamily="18" charset="0"/>
              </a:rPr>
              <a:t>Covid</a:t>
            </a: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Times New Roman" pitchFamily="18" charset="0"/>
              </a:rPr>
              <a:t>Continuing high levels of competition; effects of </a:t>
            </a:r>
            <a:r>
              <a:rPr lang="en-US" sz="2400" b="1" dirty="0" err="1">
                <a:cs typeface="Times New Roman" pitchFamily="18" charset="0"/>
              </a:rPr>
              <a:t>globalisation</a:t>
            </a:r>
            <a:r>
              <a:rPr lang="en-US" sz="2400" b="1" dirty="0">
                <a:cs typeface="Times New Roman" pitchFamily="18" charset="0"/>
              </a:rPr>
              <a:t> … leads to hyper-competition</a:t>
            </a:r>
          </a:p>
          <a:p>
            <a:pPr marL="536575" indent="-536575">
              <a:spcBef>
                <a:spcPct val="20000"/>
              </a:spcBef>
              <a:buClr>
                <a:srgbClr val="009900"/>
              </a:buClr>
              <a:defRPr/>
            </a:pP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714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6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67544" y="561703"/>
            <a:ext cx="8280920" cy="5388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This requires the cultivation and maintenance of a strategic thinking culture in all </a:t>
            </a:r>
            <a:r>
              <a:rPr lang="en-US" sz="2400" b="1" dirty="0" err="1">
                <a:cs typeface="Times New Roman" pitchFamily="18" charset="0"/>
              </a:rPr>
              <a:t>organisations</a:t>
            </a:r>
            <a:r>
              <a:rPr lang="en-US" sz="2400" b="1" dirty="0">
                <a:cs typeface="Times New Roman" pitchFamily="18" charset="0"/>
              </a:rPr>
              <a:t>.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endParaRPr lang="en-US" sz="1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Strategic thinking activities are guided overall by continuing efforts to gain and sustain competitive advantage for the </a:t>
            </a:r>
            <a:r>
              <a:rPr lang="en-US" sz="2400" b="1" dirty="0" err="1">
                <a:cs typeface="Times New Roman" pitchFamily="18" charset="0"/>
              </a:rPr>
              <a:t>organisation</a:t>
            </a:r>
            <a:r>
              <a:rPr lang="en-US" sz="2400" b="1" dirty="0">
                <a:cs typeface="Times New Roman" pitchFamily="18" charset="0"/>
              </a:rPr>
              <a:t> in it is industry</a:t>
            </a:r>
            <a:br>
              <a:rPr lang="en-US" sz="2400" b="1" dirty="0">
                <a:cs typeface="Times New Roman" pitchFamily="18" charset="0"/>
              </a:rPr>
            </a:br>
            <a:endParaRPr lang="en-US" sz="1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An overall focus is on creating sensitivity to strategic thinking issues, rather than on just providing the answers to such issues … the issues change … so do the answers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endParaRPr lang="en-US" sz="1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Strategic planning efforts should be supported by an ongoing strategic culture in the </a:t>
            </a:r>
            <a:r>
              <a:rPr lang="en-US" sz="2400" b="1" dirty="0" err="1">
                <a:cs typeface="Times New Roman" pitchFamily="18" charset="0"/>
              </a:rPr>
              <a:t>organisation</a:t>
            </a:r>
            <a:r>
              <a:rPr lang="en-US" sz="2400" b="1" dirty="0">
                <a:cs typeface="Times New Roman" pitchFamily="18" charset="0"/>
              </a:rPr>
              <a:t/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303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7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67544" y="758443"/>
            <a:ext cx="8229600" cy="459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Times New Roman" pitchFamily="18" charset="0"/>
              </a:rPr>
              <a:t>This strategic thinking culture should be supported by and integrated with a dynamic learning climate in the </a:t>
            </a:r>
            <a:r>
              <a:rPr lang="en-US" sz="2400" b="1" dirty="0" err="1">
                <a:cs typeface="Times New Roman" pitchFamily="18" charset="0"/>
              </a:rPr>
              <a:t>organisation</a:t>
            </a:r>
            <a:r>
              <a:rPr lang="en-US" sz="2400" b="1" dirty="0">
                <a:cs typeface="Times New Roman" pitchFamily="18" charset="0"/>
              </a:rPr>
              <a:t/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Times New Roman" pitchFamily="18" charset="0"/>
              </a:rPr>
              <a:t>Achieving strategic success in the 21</a:t>
            </a:r>
            <a:r>
              <a:rPr lang="en-US" sz="2400" b="1" baseline="30000" dirty="0">
                <a:cs typeface="Times New Roman" pitchFamily="18" charset="0"/>
              </a:rPr>
              <a:t>st</a:t>
            </a:r>
            <a:r>
              <a:rPr lang="en-US" sz="2400" b="1" dirty="0">
                <a:cs typeface="Times New Roman" pitchFamily="18" charset="0"/>
              </a:rPr>
              <a:t> century requires peak performance</a:t>
            </a:r>
          </a:p>
          <a:p>
            <a:pPr marL="536575" indent="-536575">
              <a:spcBef>
                <a:spcPct val="20000"/>
              </a:spcBef>
              <a:buClr>
                <a:srgbClr val="009900"/>
              </a:buClr>
              <a:defRPr/>
            </a:pPr>
            <a:endParaRPr lang="en-US" sz="2400" b="1" dirty="0">
              <a:cs typeface="Times New Roman" pitchFamily="18" charset="0"/>
            </a:endParaRPr>
          </a:p>
          <a:p>
            <a:pPr marL="1071563" indent="-534988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Existing business</a:t>
            </a:r>
          </a:p>
          <a:p>
            <a:pPr marL="1071563" indent="-534988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New business</a:t>
            </a:r>
          </a:p>
          <a:p>
            <a:pPr marL="1071563" indent="-534988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Maintenance of an optimal balance</a:t>
            </a:r>
          </a:p>
          <a:p>
            <a:pPr>
              <a:spcBef>
                <a:spcPct val="20000"/>
              </a:spcBef>
              <a:buClr>
                <a:srgbClr val="7030A0"/>
              </a:buClr>
              <a:defRPr/>
            </a:pPr>
            <a:r>
              <a:rPr lang="en-US" sz="2400" b="1" dirty="0">
                <a:cs typeface="Times New Roman" pitchFamily="18" charset="0"/>
              </a:rPr>
              <a:t/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5DA6BA6-C6AB-9149-8AE6-858FB7C85058}" type="slidenum">
              <a:rPr lang="en-US" smtClean="0"/>
              <a:t>8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67544" y="754886"/>
            <a:ext cx="8280920" cy="446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Times New Roman" pitchFamily="18" charset="0"/>
              </a:rPr>
              <a:t>Achieving peak performance in existing business</a:t>
            </a:r>
            <a:r>
              <a:rPr lang="en-US" sz="2400" b="1" dirty="0" smtClean="0">
                <a:cs typeface="Times New Roman" pitchFamily="18" charset="0"/>
              </a:rPr>
              <a:t>: Operational </a:t>
            </a:r>
            <a:r>
              <a:rPr lang="en-US" sz="2400" b="1" dirty="0">
                <a:cs typeface="Times New Roman" pitchFamily="18" charset="0"/>
              </a:rPr>
              <a:t>efficiency … doing more with less</a:t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Times New Roman" pitchFamily="18" charset="0"/>
              </a:rPr>
              <a:t>Achieving peak performance in new business: Strategic effectiveness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en-US" sz="2400" b="1" dirty="0">
              <a:cs typeface="Times New Roman" pitchFamily="18" charset="0"/>
            </a:endParaRPr>
          </a:p>
          <a:p>
            <a:pPr marL="1071563" indent="-534988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New products / services</a:t>
            </a:r>
          </a:p>
          <a:p>
            <a:pPr marL="1071563" indent="-534988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New markets</a:t>
            </a:r>
          </a:p>
          <a:p>
            <a:pPr marL="1071563" indent="-534988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New processes</a:t>
            </a:r>
          </a:p>
          <a:p>
            <a:pPr marL="1071563" indent="-534988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New approaches</a:t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666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nwu 2">
      <a:dk1>
        <a:srgbClr val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842</Words>
  <Application>Microsoft Office PowerPoint</Application>
  <PresentationFormat>On-screen Show (4:3)</PresentationFormat>
  <Paragraphs>246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Calibri</vt:lpstr>
      <vt:lpstr>Times New Roman</vt:lpstr>
      <vt:lpstr>Trebuchet MS</vt:lpstr>
      <vt:lpstr>Wingdings</vt:lpstr>
      <vt:lpstr>Wingdings 2</vt:lpstr>
      <vt:lpstr>Office Theme</vt:lpstr>
      <vt:lpstr>Custom Design</vt:lpstr>
      <vt:lpstr>Faculty of Economic and Management Sciences</vt:lpstr>
      <vt:lpstr>Outcomes of Module</vt:lpstr>
      <vt:lpstr>Session 1 : 11:00 – 13:00        Introduction: A culture of Strategic Thinking  Business Model Intro  Osterwalder’s Business Model  Practical Applications of Business Models  </vt:lpstr>
      <vt:lpstr>PowerPoint Presentation</vt:lpstr>
      <vt:lpstr>Session 3 : 14:00 – 17:00         Flip-Class and the Company Project   – Mr Theo Venter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>Karina Nortje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Karina Nortje</dc:creator>
  <cp:lastModifiedBy>31528740</cp:lastModifiedBy>
  <cp:revision>35</cp:revision>
  <dcterms:created xsi:type="dcterms:W3CDTF">2020-08-03T09:06:40Z</dcterms:created>
  <dcterms:modified xsi:type="dcterms:W3CDTF">2021-01-19T08:00:29Z</dcterms:modified>
</cp:coreProperties>
</file>