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3" r:id="rId7"/>
    <p:sldId id="265" r:id="rId8"/>
    <p:sldId id="274" r:id="rId9"/>
    <p:sldId id="275" r:id="rId10"/>
    <p:sldId id="278" r:id="rId11"/>
    <p:sldId id="293" r:id="rId12"/>
    <p:sldId id="295" r:id="rId13"/>
    <p:sldId id="296" r:id="rId14"/>
    <p:sldId id="28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900C4-65D4-4ECB-A4B7-E4C635723199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BA816-1967-47A7-922A-2F5322C49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0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245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82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93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=vHS2DMZUrtA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202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317AA-4B28-2049-9F98-76963EF5F9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51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5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7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3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11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75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69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9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31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2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0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49118-77EA-41F1-BC56-18A10A07D2B2}" type="datetimeFigureOut">
              <a:rPr lang="en-US" smtClean="0"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64BD4-4988-44F5-AC1B-CEDF3AE32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4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SAsupport@mheducation.co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hyperlink" Target="https://www.youtube.com/watch?v=vHS2DMZUrt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67"/>
          <a:stretch/>
        </p:blipFill>
        <p:spPr>
          <a:xfrm>
            <a:off x="312058" y="130508"/>
            <a:ext cx="3787698" cy="7930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4375026"/>
            <a:ext cx="9144000" cy="2482974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1328622"/>
            <a:ext cx="7692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5827">
              <a:defRPr/>
            </a:pPr>
            <a:r>
              <a:rPr lang="en-US" sz="2800" b="1" dirty="0">
                <a:solidFill>
                  <a:srgbClr val="7030A0"/>
                </a:solidFill>
              </a:rPr>
              <a:t>MBAC811</a:t>
            </a:r>
          </a:p>
          <a:p>
            <a:pPr defTabSz="465827">
              <a:defRPr/>
            </a:pPr>
            <a:r>
              <a:rPr lang="en-US" sz="2800" b="1" dirty="0">
                <a:solidFill>
                  <a:srgbClr val="7030A0"/>
                </a:solidFill>
                <a:latin typeface="VectipedeBk-Regular"/>
                <a:cs typeface="VectipedeBk-Regular"/>
              </a:rPr>
              <a:t>NWU Business School</a:t>
            </a:r>
          </a:p>
        </p:txBody>
      </p:sp>
      <p:pic>
        <p:nvPicPr>
          <p:cNvPr id="8" name="Picture 7" descr="computer-alon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793" y="1447800"/>
            <a:ext cx="4514498" cy="45144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257" y="5616513"/>
            <a:ext cx="8445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ArumSans Regular"/>
                <a:cs typeface="ArumSans Regular"/>
              </a:rPr>
              <a:t>Making the Most of your Course Tools</a:t>
            </a:r>
          </a:p>
          <a:p>
            <a:pPr algn="ctr"/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04"/>
          <a:stretch/>
        </p:blipFill>
        <p:spPr>
          <a:xfrm>
            <a:off x="5711707" y="2903473"/>
            <a:ext cx="1781856" cy="345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1C1B5D-65C6-4BCD-B324-3C9405BC0395}"/>
              </a:ext>
            </a:extLst>
          </p:cNvPr>
          <p:cNvSpPr txBox="1"/>
          <p:nvPr/>
        </p:nvSpPr>
        <p:spPr>
          <a:xfrm>
            <a:off x="5486400" y="3609014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Prof Ronnie </a:t>
            </a:r>
            <a:r>
              <a:rPr lang="en-US" sz="2400" dirty="0" err="1">
                <a:solidFill>
                  <a:srgbClr val="FF0000"/>
                </a:solidFill>
              </a:rPr>
              <a:t>Lotriet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811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986" y="1773680"/>
            <a:ext cx="7369814" cy="455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19943" y="304800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How to Register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0" y="1143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Option 1 -  enter your code purchased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19800" y="1219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Option 2 – purchase online</a:t>
            </a:r>
          </a:p>
        </p:txBody>
      </p:sp>
    </p:spTree>
    <p:extLst>
      <p:ext uri="{BB962C8B-B14F-4D97-AF65-F5344CB8AC3E}">
        <p14:creationId xmlns:p14="http://schemas.microsoft.com/office/powerpoint/2010/main" val="390152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How to Register</a:t>
            </a:r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676400"/>
            <a:ext cx="59531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8400" y="1143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Complete the registration form</a:t>
            </a:r>
          </a:p>
        </p:txBody>
      </p:sp>
    </p:spTree>
    <p:extLst>
      <p:ext uri="{BB962C8B-B14F-4D97-AF65-F5344CB8AC3E}">
        <p14:creationId xmlns:p14="http://schemas.microsoft.com/office/powerpoint/2010/main" val="651113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Welcome to Connect</a:t>
            </a:r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50423"/>
            <a:ext cx="70866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595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70" y="1447800"/>
            <a:ext cx="7447848" cy="525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52600" y="152400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Ensure your device is compatible</a:t>
            </a:r>
            <a:r>
              <a:rPr lang="en-GB" sz="2000" b="1" dirty="0">
                <a:solidFill>
                  <a:srgbClr val="FF0000"/>
                </a:solidFill>
              </a:rPr>
              <a:t> – </a:t>
            </a:r>
            <a:r>
              <a:rPr lang="en-GB" sz="2800" b="1" dirty="0">
                <a:solidFill>
                  <a:srgbClr val="FF0000"/>
                </a:solidFill>
              </a:rPr>
              <a:t>bottom of Connect – click on 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3293417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1994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Support</a:t>
            </a:r>
          </a:p>
        </p:txBody>
      </p:sp>
      <p:pic>
        <p:nvPicPr>
          <p:cNvPr id="11" name="Picture 10" descr="MHE-Connect-logo-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05000" y="160020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latin typeface="ArumSans Rg" pitchFamily="34" charset="0"/>
              </a:rPr>
              <a:t>Need help? Connect with </a:t>
            </a:r>
            <a:br>
              <a:rPr lang="en-US" sz="3200" dirty="0">
                <a:latin typeface="ArumSans Rg" pitchFamily="34" charset="0"/>
              </a:rPr>
            </a:br>
            <a:r>
              <a:rPr lang="en-US" sz="3200" dirty="0">
                <a:latin typeface="ArumSans Rg" pitchFamily="34" charset="0"/>
              </a:rPr>
              <a:t>McGraw-Hill Education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981200" y="3200400"/>
            <a:ext cx="6553199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hlinkClick r:id="rId3"/>
              </a:rPr>
              <a:t>SAsupport@mheducation.com</a:t>
            </a:r>
            <a:endParaRPr lang="en-US" sz="3600" b="1" dirty="0">
              <a:solidFill>
                <a:srgbClr val="FF0000"/>
              </a:solidFill>
            </a:endParaRPr>
          </a:p>
          <a:p>
            <a:endParaRPr lang="en-US" sz="36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Please include in your email: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Course you are doing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Description of error or photo of error message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1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2363" y="441718"/>
            <a:ext cx="85888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E21A23"/>
                </a:solidFill>
                <a:latin typeface="VectipedeBk-Regular"/>
                <a:cs typeface="VectipedeBk-Regular"/>
              </a:rPr>
              <a:t>Connect</a:t>
            </a:r>
            <a:r>
              <a:rPr lang="en-US" sz="3000" baseline="30000" dirty="0">
                <a:solidFill>
                  <a:srgbClr val="E21A23"/>
                </a:solidFill>
                <a:latin typeface="VectipedeBk-Regular"/>
                <a:cs typeface="VectipedeBk-Regular"/>
              </a:rPr>
              <a:t>®</a:t>
            </a:r>
            <a:r>
              <a:rPr lang="en-US" sz="4000" dirty="0">
                <a:solidFill>
                  <a:srgbClr val="E21A23"/>
                </a:solidFill>
                <a:latin typeface="VectipedeBk-Regular"/>
                <a:cs typeface="VectipedeBk-Regular"/>
              </a:rPr>
              <a:t> is </a:t>
            </a:r>
            <a:r>
              <a:rPr lang="en-US" sz="4000" dirty="0">
                <a:solidFill>
                  <a:srgbClr val="E21A23"/>
                </a:solidFill>
                <a:latin typeface="VectipedeBl-Regular"/>
                <a:cs typeface="VectipedeBl-Regular"/>
              </a:rPr>
              <a:t>Required</a:t>
            </a:r>
            <a:r>
              <a:rPr lang="en-US" sz="4000" dirty="0">
                <a:solidFill>
                  <a:srgbClr val="E21A23"/>
                </a:solidFill>
                <a:latin typeface="VectipedeBk-Regular"/>
                <a:cs typeface="VectipedeBk-Regular"/>
              </a:rPr>
              <a:t> for this course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4294967295"/>
          </p:nvPr>
        </p:nvSpPr>
        <p:spPr>
          <a:xfrm>
            <a:off x="4343400" y="1600200"/>
            <a:ext cx="45720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MBAC811</a:t>
            </a:r>
          </a:p>
          <a:p>
            <a:pPr marL="0" indent="0">
              <a:buNone/>
            </a:pPr>
            <a:r>
              <a:rPr lang="en-GB" sz="2000" dirty="0">
                <a:latin typeface="ArumSans Rg" pitchFamily="34" charset="0"/>
                <a:cs typeface="Arial" panose="020B0604020202020204" pitchFamily="34" charset="0"/>
              </a:rPr>
              <a:t>1</a:t>
            </a:r>
            <a:r>
              <a:rPr lang="en-GB" sz="2000" baseline="30000" dirty="0">
                <a:latin typeface="ArumSans Rg" pitchFamily="34" charset="0"/>
                <a:cs typeface="Arial" panose="020B0604020202020204" pitchFamily="34" charset="0"/>
              </a:rPr>
              <a:t>st</a:t>
            </a:r>
            <a:r>
              <a:rPr lang="en-GB" sz="2000" dirty="0">
                <a:latin typeface="ArumSans Rg" pitchFamily="34" charset="0"/>
                <a:cs typeface="Arial" panose="020B0604020202020204" pitchFamily="34" charset="0"/>
              </a:rPr>
              <a:t> Semester 2021</a:t>
            </a: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C00000"/>
              </a:solidFill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b="1" i="1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umSans Rg" pitchFamily="34" charset="0"/>
                <a:cs typeface="Arial" panose="020B0604020202020204" pitchFamily="34" charset="0"/>
              </a:rPr>
              <a:t>Crafting and Executing Strategy</a:t>
            </a:r>
          </a:p>
          <a:p>
            <a:pPr marL="0" indent="0">
              <a:buNone/>
            </a:pPr>
            <a:r>
              <a:rPr lang="en-GB" sz="2000" dirty="0">
                <a:latin typeface="ArumSans Rg" pitchFamily="34" charset="0"/>
                <a:cs typeface="Arial" panose="020B0604020202020204" pitchFamily="34" charset="0"/>
              </a:rPr>
              <a:t>Janes</a:t>
            </a: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umSans Rg" pitchFamily="34" charset="0"/>
                <a:cs typeface="Arial" panose="020B0604020202020204" pitchFamily="34" charset="0"/>
              </a:rPr>
              <a:t>– includes Connect with </a:t>
            </a:r>
            <a:r>
              <a:rPr lang="en-US" sz="2000" b="1" dirty="0" err="1">
                <a:latin typeface="ArumSans Rg" pitchFamily="34" charset="0"/>
                <a:cs typeface="Arial" panose="020B0604020202020204" pitchFamily="34" charset="0"/>
              </a:rPr>
              <a:t>SmartBook</a:t>
            </a: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umSans Rg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MHE_tagline_red_ba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083"/>
            <a:ext cx="9144000" cy="747917"/>
          </a:xfrm>
          <a:prstGeom prst="rect">
            <a:avLst/>
          </a:prstGeom>
        </p:spPr>
      </p:pic>
      <p:pic>
        <p:nvPicPr>
          <p:cNvPr id="3" name="Picture 2" descr="Crafting and Executing Strate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2590800" cy="3368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7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udent-life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13" t="11049" r="-22" b="10661"/>
          <a:stretch/>
        </p:blipFill>
        <p:spPr>
          <a:xfrm>
            <a:off x="1614996" y="3024347"/>
            <a:ext cx="6364555" cy="353085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64457" y="421825"/>
            <a:ext cx="8244115" cy="489102"/>
            <a:chOff x="464457" y="421825"/>
            <a:chExt cx="8244115" cy="489102"/>
          </a:xfrm>
        </p:grpSpPr>
        <p:sp>
          <p:nvSpPr>
            <p:cNvPr id="8" name="Rectangle 7"/>
            <p:cNvSpPr/>
            <p:nvPr/>
          </p:nvSpPr>
          <p:spPr>
            <a:xfrm flipV="1">
              <a:off x="464457" y="421825"/>
              <a:ext cx="8244115" cy="489102"/>
            </a:xfrm>
            <a:prstGeom prst="rect">
              <a:avLst/>
            </a:prstGeom>
            <a:solidFill>
              <a:srgbClr val="80275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4743" y="456104"/>
              <a:ext cx="6785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What is Connect</a:t>
              </a:r>
              <a:r>
                <a:rPr lang="en-US" sz="2000" baseline="30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®</a:t>
              </a:r>
              <a:r>
                <a:rPr lang="en-US" sz="2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64457" y="1023935"/>
            <a:ext cx="8244115" cy="489102"/>
            <a:chOff x="464457" y="1016849"/>
            <a:chExt cx="8244115" cy="489102"/>
          </a:xfrm>
        </p:grpSpPr>
        <p:sp>
          <p:nvSpPr>
            <p:cNvPr id="9" name="Rectangle 8"/>
            <p:cNvSpPr/>
            <p:nvPr/>
          </p:nvSpPr>
          <p:spPr>
            <a:xfrm flipV="1">
              <a:off x="464457" y="1016849"/>
              <a:ext cx="8244115" cy="489102"/>
            </a:xfrm>
            <a:prstGeom prst="rect">
              <a:avLst/>
            </a:prstGeom>
            <a:solidFill>
              <a:srgbClr val="F4795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4743" y="1034607"/>
              <a:ext cx="6785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What are my purchase options?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64457" y="1626045"/>
            <a:ext cx="8244115" cy="489102"/>
            <a:chOff x="464457" y="1611873"/>
            <a:chExt cx="8244115" cy="489102"/>
          </a:xfrm>
        </p:grpSpPr>
        <p:sp>
          <p:nvSpPr>
            <p:cNvPr id="10" name="Rectangle 9"/>
            <p:cNvSpPr/>
            <p:nvPr/>
          </p:nvSpPr>
          <p:spPr>
            <a:xfrm flipV="1">
              <a:off x="464457" y="1611873"/>
              <a:ext cx="8244115" cy="489102"/>
            </a:xfrm>
            <a:prstGeom prst="rect">
              <a:avLst/>
            </a:prstGeom>
            <a:solidFill>
              <a:srgbClr val="7AC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4743" y="1644192"/>
              <a:ext cx="6785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How do I register?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71555" y="2228154"/>
            <a:ext cx="8244115" cy="489102"/>
            <a:chOff x="471555" y="2228154"/>
            <a:chExt cx="8244115" cy="489102"/>
          </a:xfrm>
        </p:grpSpPr>
        <p:sp>
          <p:nvSpPr>
            <p:cNvPr id="14" name="Rectangle 13"/>
            <p:cNvSpPr/>
            <p:nvPr/>
          </p:nvSpPr>
          <p:spPr>
            <a:xfrm flipV="1">
              <a:off x="471555" y="2228154"/>
              <a:ext cx="8244115" cy="48910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1841" y="2250621"/>
              <a:ext cx="67854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VectipedeBk-Regular"/>
                  <a:cs typeface="VectipedeBk-Regular"/>
                </a:rPr>
                <a:t>How can I get support?</a:t>
              </a: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18"/>
          <a:stretch/>
        </p:blipFill>
        <p:spPr>
          <a:xfrm>
            <a:off x="128158" y="6465057"/>
            <a:ext cx="1383238" cy="29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8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nnect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14" y="1529102"/>
            <a:ext cx="6558643" cy="53288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8027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94114" y="441718"/>
            <a:ext cx="6785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802754"/>
                </a:solidFill>
                <a:latin typeface="VectipedeBk-Regular"/>
                <a:cs typeface="VectipedeBk-Regular"/>
              </a:rPr>
              <a:t>What is Connect</a:t>
            </a:r>
            <a:r>
              <a:rPr lang="en-US" sz="4000" baseline="30000" dirty="0">
                <a:solidFill>
                  <a:srgbClr val="802754"/>
                </a:solidFill>
                <a:latin typeface="VectipedeBk-Regular"/>
                <a:cs typeface="VectipedeBk-Regular"/>
              </a:rPr>
              <a:t>®</a:t>
            </a:r>
            <a:r>
              <a:rPr lang="en-US" sz="4000" dirty="0">
                <a:solidFill>
                  <a:srgbClr val="802754"/>
                </a:solidFill>
                <a:latin typeface="VectipedeBk-Regular"/>
                <a:cs typeface="VectipedeBk-Regular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94114" y="1124857"/>
            <a:ext cx="668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umSans" pitchFamily="34" charset="0"/>
                <a:cs typeface="ArumSans Regular"/>
              </a:rPr>
              <a:t>Connect is an online home for all your course resources.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081488" y="2726338"/>
            <a:ext cx="1545771" cy="1545771"/>
            <a:chOff x="6400800" y="2489200"/>
            <a:chExt cx="1545771" cy="1545771"/>
          </a:xfrm>
        </p:grpSpPr>
        <p:sp>
          <p:nvSpPr>
            <p:cNvPr id="12" name="Oval 11"/>
            <p:cNvSpPr/>
            <p:nvPr/>
          </p:nvSpPr>
          <p:spPr>
            <a:xfrm>
              <a:off x="6400800" y="2489200"/>
              <a:ext cx="1545771" cy="1545771"/>
            </a:xfrm>
            <a:prstGeom prst="ellipse">
              <a:avLst/>
            </a:prstGeom>
            <a:solidFill>
              <a:srgbClr val="7AC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45942" y="2903602"/>
              <a:ext cx="1291771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umSans" pitchFamily="34" charset="0"/>
                  <a:cs typeface="ArumSans Regular"/>
                </a:rPr>
                <a:t>Study Tools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342493" y="1589315"/>
            <a:ext cx="1661885" cy="1545771"/>
            <a:chOff x="6342742" y="2489200"/>
            <a:chExt cx="1661885" cy="1545771"/>
          </a:xfrm>
        </p:grpSpPr>
        <p:sp>
          <p:nvSpPr>
            <p:cNvPr id="16" name="Oval 15"/>
            <p:cNvSpPr/>
            <p:nvPr/>
          </p:nvSpPr>
          <p:spPr>
            <a:xfrm>
              <a:off x="6400800" y="2489200"/>
              <a:ext cx="1545771" cy="1545771"/>
            </a:xfrm>
            <a:prstGeom prst="ellipse">
              <a:avLst/>
            </a:prstGeom>
            <a:solidFill>
              <a:srgbClr val="7AC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42742" y="3004453"/>
              <a:ext cx="166188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umSans" pitchFamily="34" charset="0"/>
                  <a:cs typeface="ArumSans Regular"/>
                </a:rPr>
                <a:t>Assignments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619822" y="2726338"/>
            <a:ext cx="1545771" cy="1545771"/>
            <a:chOff x="6400800" y="2489200"/>
            <a:chExt cx="1545771" cy="1545771"/>
          </a:xfrm>
        </p:grpSpPr>
        <p:sp>
          <p:nvSpPr>
            <p:cNvPr id="19" name="Oval 18"/>
            <p:cNvSpPr/>
            <p:nvPr/>
          </p:nvSpPr>
          <p:spPr>
            <a:xfrm>
              <a:off x="6400800" y="2489200"/>
              <a:ext cx="1545771" cy="1545771"/>
            </a:xfrm>
            <a:prstGeom prst="ellipse">
              <a:avLst/>
            </a:prstGeom>
            <a:solidFill>
              <a:srgbClr val="7AC1A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545942" y="2852056"/>
              <a:ext cx="1291771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umSans" pitchFamily="34" charset="0"/>
                  <a:cs typeface="ArumSans Regular"/>
                </a:rPr>
                <a:t>Adaptive eBook</a:t>
              </a:r>
            </a:p>
          </p:txBody>
        </p:sp>
      </p:grpSp>
      <p:pic>
        <p:nvPicPr>
          <p:cNvPr id="21" name="Picture 20" descr="MHE-Connect-logo-whit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7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8027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59429" y="1146629"/>
            <a:ext cx="6444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ArumSans" pitchFamily="34" charset="0"/>
                <a:cs typeface="ArumSans Regular"/>
              </a:rPr>
              <a:t>SmartBook</a:t>
            </a:r>
            <a:r>
              <a:rPr lang="en-US" b="1" dirty="0">
                <a:latin typeface="ArumSans" pitchFamily="34" charset="0"/>
                <a:cs typeface="ArumSans Regular"/>
              </a:rPr>
              <a:t>  identifies what you know and don’t know </a:t>
            </a:r>
            <a:r>
              <a:rPr lang="en-US" dirty="0">
                <a:latin typeface="ArumSans" pitchFamily="34" charset="0"/>
                <a:cs typeface="ArumSans Regular"/>
              </a:rPr>
              <a:t>and then tailors the study session to  your knowledge gaps, creating an adaptive and personalized experience.</a:t>
            </a:r>
          </a:p>
        </p:txBody>
      </p:sp>
      <p:pic>
        <p:nvPicPr>
          <p:cNvPr id="6" name="Picture 5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10" name="Picture 9" descr="smartbook vide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457" y="2895425"/>
            <a:ext cx="4503708" cy="2318007"/>
          </a:xfrm>
          <a:prstGeom prst="rect">
            <a:avLst/>
          </a:prstGeom>
        </p:spPr>
      </p:pic>
      <p:pic>
        <p:nvPicPr>
          <p:cNvPr id="7" name="Picture 6" descr="computer-alo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724" y="3552484"/>
            <a:ext cx="3544610" cy="35446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04"/>
          <a:stretch/>
        </p:blipFill>
        <p:spPr>
          <a:xfrm>
            <a:off x="6147286" y="4313540"/>
            <a:ext cx="959138" cy="185983"/>
          </a:xfrm>
          <a:prstGeom prst="rect">
            <a:avLst/>
          </a:prstGeom>
        </p:spPr>
      </p:pic>
      <p:pic>
        <p:nvPicPr>
          <p:cNvPr id="3" name="Picture 2" descr="video-button.png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277" y="4563379"/>
            <a:ext cx="650053" cy="650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94114" y="441718"/>
            <a:ext cx="678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802754"/>
                </a:solidFill>
                <a:latin typeface="VectipedeBk-Regular"/>
                <a:cs typeface="VectipedeBk-Regular"/>
              </a:rPr>
              <a:t>Connect includes </a:t>
            </a:r>
            <a:r>
              <a:rPr lang="en-US" sz="3600" dirty="0" err="1">
                <a:solidFill>
                  <a:srgbClr val="802754"/>
                </a:solidFill>
                <a:latin typeface="VectipedeBk-Regular"/>
                <a:cs typeface="VectipedeBk-Regular"/>
              </a:rPr>
              <a:t>SmartBook</a:t>
            </a:r>
            <a:endParaRPr lang="en-US" sz="3600" dirty="0">
              <a:solidFill>
                <a:srgbClr val="802754"/>
              </a:solidFill>
              <a:latin typeface="VectipedeBk-Regular"/>
              <a:cs typeface="VectipedeBk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3420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F479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47954"/>
                </a:solidFill>
                <a:latin typeface="VectipedeBk-Regular"/>
                <a:cs typeface="VectipedeBk-Regular"/>
              </a:rPr>
              <a:t>Purchase Options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6675" y="4040246"/>
            <a:ext cx="42056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b="1" dirty="0">
              <a:latin typeface="ArumSans Rg" pitchFamily="34" charset="0"/>
            </a:endParaRPr>
          </a:p>
          <a:p>
            <a:r>
              <a:rPr lang="en-GB" sz="1600" b="1" dirty="0">
                <a:latin typeface="ArumSans Rg" pitchFamily="34" charset="0"/>
              </a:rPr>
              <a:t>Visit  the bookshop and purchase a standalone Connect code or purchase online</a:t>
            </a:r>
          </a:p>
          <a:p>
            <a:endParaRPr lang="en-GB" sz="1600" b="1" dirty="0">
              <a:latin typeface="ArumSans Rg" pitchFamily="34" charset="0"/>
            </a:endParaRPr>
          </a:p>
          <a:p>
            <a:r>
              <a:rPr lang="en-GB" sz="1600" b="1" dirty="0">
                <a:latin typeface="ArumSans Rg" pitchFamily="34" charset="0"/>
              </a:rPr>
              <a:t>Access:</a:t>
            </a:r>
          </a:p>
          <a:p>
            <a:pPr marL="285750" indent="-285750">
              <a:buFont typeface="Arial" charset="0"/>
              <a:buChar char="•"/>
            </a:pPr>
            <a:r>
              <a:rPr lang="en-GB" sz="1600" b="1" dirty="0">
                <a:latin typeface="ArumSans Rg" pitchFamily="34" charset="0"/>
              </a:rPr>
              <a:t>Assignment &amp; Coursework</a:t>
            </a:r>
          </a:p>
          <a:p>
            <a:pPr marL="285750" indent="-285750">
              <a:buFont typeface="Arial" charset="0"/>
              <a:buChar char="•"/>
            </a:pPr>
            <a:r>
              <a:rPr lang="en-GB" sz="1600" b="1" dirty="0" err="1">
                <a:latin typeface="ArumSans Rg" pitchFamily="34" charset="0"/>
              </a:rPr>
              <a:t>SmartBook</a:t>
            </a:r>
            <a:endParaRPr lang="en-GB" sz="1600" b="1" dirty="0">
              <a:latin typeface="ArumSans Rg" pitchFamily="34" charset="0"/>
            </a:endParaRPr>
          </a:p>
          <a:p>
            <a:endParaRPr lang="en-US" sz="1600" b="1" dirty="0">
              <a:latin typeface="ArumSans Rg" pitchFamily="34" charset="0"/>
            </a:endParaRPr>
          </a:p>
          <a:p>
            <a:endParaRPr lang="en-US" sz="1600" b="1" dirty="0">
              <a:latin typeface="ArumSans Rg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34102" y="3332163"/>
            <a:ext cx="812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latin typeface="ArumSans" pitchFamily="34" charset="0"/>
            </a:endParaRPr>
          </a:p>
          <a:p>
            <a:pPr algn="ctr"/>
            <a:r>
              <a:rPr lang="en-US" sz="3600" b="1" dirty="0">
                <a:solidFill>
                  <a:srgbClr val="7AC1AC"/>
                </a:solidFill>
              </a:rPr>
              <a:t>+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4"/>
          <a:stretch/>
        </p:blipFill>
        <p:spPr>
          <a:xfrm>
            <a:off x="6756273" y="4138674"/>
            <a:ext cx="1168458" cy="9144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925360" y="1654634"/>
            <a:ext cx="2830285" cy="732971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15000" y="5473984"/>
            <a:ext cx="2855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</a:pPr>
            <a:r>
              <a:rPr lang="en-GB" sz="1600" b="1" dirty="0">
                <a:latin typeface="ArumSans Rg" pitchFamily="34" charset="0"/>
              </a:rPr>
              <a:t>Visit your bookshop and purchase a shrink-wrap bundle, consisting of a hardcopy textbook as well as Connect  Access code</a:t>
            </a:r>
            <a:endParaRPr lang="en-US" sz="1600" b="1" dirty="0">
              <a:latin typeface="ArumSans Rg" pitchFamily="34" charset="0"/>
            </a:endParaRPr>
          </a:p>
          <a:p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1995715" y="1654634"/>
            <a:ext cx="2830285" cy="732971"/>
          </a:xfrm>
          <a:prstGeom prst="rect">
            <a:avLst/>
          </a:prstGeom>
          <a:solidFill>
            <a:srgbClr val="8027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572148" y="1836057"/>
            <a:ext cx="1353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VectipedeBk-Regular"/>
                <a:cs typeface="VectipedeBk-Regular"/>
              </a:rPr>
              <a:t>OPTION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3520" y="1836057"/>
            <a:ext cx="1353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VectipedeBk-Regular"/>
                <a:cs typeface="VectipedeBk-Regular"/>
              </a:rPr>
              <a:t>OPTION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95715" y="2461296"/>
            <a:ext cx="42056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umSans Rg" pitchFamily="34" charset="0"/>
              </a:rPr>
              <a:t>• Connect: digital only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25360" y="2461296"/>
            <a:ext cx="2645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umSans Rg" pitchFamily="34" charset="0"/>
              </a:rPr>
              <a:t>• Connect + print textbook</a:t>
            </a:r>
          </a:p>
        </p:txBody>
      </p:sp>
      <p:pic>
        <p:nvPicPr>
          <p:cNvPr id="3" name="Picture 2" descr="computer-icon-seafoa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886" y="2900360"/>
            <a:ext cx="1634149" cy="980489"/>
          </a:xfrm>
          <a:prstGeom prst="rect">
            <a:avLst/>
          </a:prstGeom>
        </p:spPr>
      </p:pic>
      <p:pic>
        <p:nvPicPr>
          <p:cNvPr id="13" name="Picture 12" descr="computer-icon-plu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148" y="2901055"/>
            <a:ext cx="1632990" cy="979794"/>
          </a:xfrm>
          <a:prstGeom prst="rect">
            <a:avLst/>
          </a:prstGeom>
        </p:spPr>
      </p:pic>
      <p:pic>
        <p:nvPicPr>
          <p:cNvPr id="20" name="Picture 19" descr="MHE-Connect-logo-whi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4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How to Register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4586514" y="1487715"/>
            <a:ext cx="4542205" cy="653142"/>
          </a:xfrm>
          <a:prstGeom prst="rect">
            <a:avLst/>
          </a:prstGeom>
          <a:solidFill>
            <a:srgbClr val="8027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86514" y="2293257"/>
            <a:ext cx="4542205" cy="653142"/>
          </a:xfrm>
          <a:prstGeom prst="rect">
            <a:avLst/>
          </a:prstGeom>
          <a:solidFill>
            <a:srgbClr val="F479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HE-Connect-logo-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7" y="1953585"/>
            <a:ext cx="4084637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190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How to Register</a:t>
            </a:r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94113" y="2286001"/>
            <a:ext cx="724988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				</a:t>
            </a:r>
            <a:r>
              <a:rPr lang="en-GB" dirty="0">
                <a:solidFill>
                  <a:srgbClr val="FF0000"/>
                </a:solidFill>
              </a:rPr>
              <a:t>1. Copy and paste the below URL 				     into your browser.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http://connect.mheducation.com/class/r-lotriet-overview-of-strategy</a:t>
            </a:r>
          </a:p>
        </p:txBody>
      </p:sp>
      <p:pic>
        <p:nvPicPr>
          <p:cNvPr id="3" name="Picture 2" descr="Crafting and Executing Strateg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19200"/>
            <a:ext cx="3200400" cy="4160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96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640114" cy="6858000"/>
          </a:xfrm>
          <a:prstGeom prst="rect">
            <a:avLst/>
          </a:prstGeom>
          <a:solidFill>
            <a:srgbClr val="7AC1A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94113" y="441718"/>
            <a:ext cx="742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AC1AC"/>
                </a:solidFill>
                <a:latin typeface="VectipedeBk-Regular"/>
                <a:cs typeface="VectipedeBk-Regular"/>
              </a:rPr>
              <a:t>How to Register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990600"/>
            <a:ext cx="39297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Click on Register now. </a:t>
            </a:r>
          </a:p>
          <a:p>
            <a:pPr marL="342900" indent="-342900">
              <a:buAutoNum type="arabicPeriod"/>
            </a:pPr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Enter your email address.  </a:t>
            </a:r>
          </a:p>
          <a:p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                               IF</a:t>
            </a:r>
          </a:p>
          <a:p>
            <a:pPr algn="ctr"/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      You have used the system before it       will recognise your email and </a:t>
            </a:r>
          </a:p>
          <a:p>
            <a:pPr algn="ctr"/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ask for a password</a:t>
            </a:r>
          </a:p>
          <a:p>
            <a:r>
              <a:rPr lang="en-GB" b="1" dirty="0">
                <a:solidFill>
                  <a:srgbClr val="FF0000"/>
                </a:solidFill>
                <a:latin typeface="ArumSans" pitchFamily="34" charset="0"/>
                <a:cs typeface="ArumSans Regular"/>
              </a:rPr>
              <a:t>3.  Click submit</a:t>
            </a:r>
          </a:p>
          <a:p>
            <a:pPr algn="ctr"/>
            <a:endParaRPr lang="en-GB" dirty="0">
              <a:latin typeface="ArumSans" pitchFamily="34" charset="0"/>
              <a:cs typeface="ArumSans Regular"/>
            </a:endParaRPr>
          </a:p>
        </p:txBody>
      </p:sp>
      <p:pic>
        <p:nvPicPr>
          <p:cNvPr id="9" name="Picture 8" descr="MHE-Connect-logo-whi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8" y="6476162"/>
            <a:ext cx="1383238" cy="4426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134332"/>
            <a:ext cx="6553200" cy="354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5181600" y="5943600"/>
            <a:ext cx="25146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503155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328</Words>
  <Application>Microsoft Office PowerPoint</Application>
  <PresentationFormat>On-screen Show (4:3)</PresentationFormat>
  <Paragraphs>85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ArumSans</vt:lpstr>
      <vt:lpstr>ArumSans Regular</vt:lpstr>
      <vt:lpstr>ArumSans Rg</vt:lpstr>
      <vt:lpstr>Calibri</vt:lpstr>
      <vt:lpstr>VectipedeBk-Regular</vt:lpstr>
      <vt:lpstr>VectipedeBl-Regular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Cloney, Mike</dc:creator>
  <cp:lastModifiedBy>RONNIE LOTRIET</cp:lastModifiedBy>
  <cp:revision>37</cp:revision>
  <dcterms:created xsi:type="dcterms:W3CDTF">2016-11-15T21:45:14Z</dcterms:created>
  <dcterms:modified xsi:type="dcterms:W3CDTF">2021-01-26T21:04:10Z</dcterms:modified>
</cp:coreProperties>
</file>