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activeX/activeX1.xml" ContentType="application/vnd.ms-office.activeX+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15"/>
  </p:notesMasterIdLst>
  <p:handoutMasterIdLst>
    <p:handoutMasterId r:id="rId116"/>
  </p:handoutMasterIdLst>
  <p:sldIdLst>
    <p:sldId id="264" r:id="rId2"/>
    <p:sldId id="530" r:id="rId3"/>
    <p:sldId id="531" r:id="rId4"/>
    <p:sldId id="532" r:id="rId5"/>
    <p:sldId id="540" r:id="rId6"/>
    <p:sldId id="544" r:id="rId7"/>
    <p:sldId id="415" r:id="rId8"/>
    <p:sldId id="416" r:id="rId9"/>
    <p:sldId id="417" r:id="rId10"/>
    <p:sldId id="418" r:id="rId11"/>
    <p:sldId id="419" r:id="rId12"/>
    <p:sldId id="420" r:id="rId13"/>
    <p:sldId id="539" r:id="rId14"/>
    <p:sldId id="422" r:id="rId15"/>
    <p:sldId id="423" r:id="rId16"/>
    <p:sldId id="424" r:id="rId17"/>
    <p:sldId id="425" r:id="rId18"/>
    <p:sldId id="426" r:id="rId19"/>
    <p:sldId id="427" r:id="rId20"/>
    <p:sldId id="428" r:id="rId21"/>
    <p:sldId id="429" r:id="rId22"/>
    <p:sldId id="430" r:id="rId23"/>
    <p:sldId id="431" r:id="rId24"/>
    <p:sldId id="432" r:id="rId25"/>
    <p:sldId id="433" r:id="rId26"/>
    <p:sldId id="434" r:id="rId27"/>
    <p:sldId id="435" r:id="rId28"/>
    <p:sldId id="436" r:id="rId29"/>
    <p:sldId id="437" r:id="rId30"/>
    <p:sldId id="438" r:id="rId31"/>
    <p:sldId id="439" r:id="rId32"/>
    <p:sldId id="440" r:id="rId33"/>
    <p:sldId id="546" r:id="rId34"/>
    <p:sldId id="533" r:id="rId35"/>
    <p:sldId id="538" r:id="rId36"/>
    <p:sldId id="448" r:id="rId37"/>
    <p:sldId id="449" r:id="rId38"/>
    <p:sldId id="450" r:id="rId39"/>
    <p:sldId id="451" r:id="rId40"/>
    <p:sldId id="452" r:id="rId41"/>
    <p:sldId id="453" r:id="rId42"/>
    <p:sldId id="454" r:id="rId43"/>
    <p:sldId id="455" r:id="rId44"/>
    <p:sldId id="456" r:id="rId45"/>
    <p:sldId id="457" r:id="rId46"/>
    <p:sldId id="458" r:id="rId47"/>
    <p:sldId id="459" r:id="rId48"/>
    <p:sldId id="460" r:id="rId49"/>
    <p:sldId id="461" r:id="rId50"/>
    <p:sldId id="462" r:id="rId51"/>
    <p:sldId id="463" r:id="rId52"/>
    <p:sldId id="464" r:id="rId53"/>
    <p:sldId id="465" r:id="rId54"/>
    <p:sldId id="466" r:id="rId55"/>
    <p:sldId id="467" r:id="rId56"/>
    <p:sldId id="468" r:id="rId57"/>
    <p:sldId id="469" r:id="rId58"/>
    <p:sldId id="470" r:id="rId59"/>
    <p:sldId id="541" r:id="rId60"/>
    <p:sldId id="472" r:id="rId61"/>
    <p:sldId id="473" r:id="rId62"/>
    <p:sldId id="474" r:id="rId63"/>
    <p:sldId id="475" r:id="rId64"/>
    <p:sldId id="476" r:id="rId65"/>
    <p:sldId id="477" r:id="rId66"/>
    <p:sldId id="478" r:id="rId67"/>
    <p:sldId id="479" r:id="rId68"/>
    <p:sldId id="480" r:id="rId69"/>
    <p:sldId id="481" r:id="rId70"/>
    <p:sldId id="482" r:id="rId71"/>
    <p:sldId id="483" r:id="rId72"/>
    <p:sldId id="484" r:id="rId73"/>
    <p:sldId id="486" r:id="rId74"/>
    <p:sldId id="534" r:id="rId75"/>
    <p:sldId id="535" r:id="rId76"/>
    <p:sldId id="489" r:id="rId77"/>
    <p:sldId id="490" r:id="rId78"/>
    <p:sldId id="491" r:id="rId79"/>
    <p:sldId id="492" r:id="rId80"/>
    <p:sldId id="542" r:id="rId81"/>
    <p:sldId id="536" r:id="rId82"/>
    <p:sldId id="496" r:id="rId83"/>
    <p:sldId id="497" r:id="rId84"/>
    <p:sldId id="543" r:id="rId85"/>
    <p:sldId id="499" r:id="rId86"/>
    <p:sldId id="500" r:id="rId87"/>
    <p:sldId id="501" r:id="rId88"/>
    <p:sldId id="502" r:id="rId89"/>
    <p:sldId id="503" r:id="rId90"/>
    <p:sldId id="504" r:id="rId91"/>
    <p:sldId id="505" r:id="rId92"/>
    <p:sldId id="506" r:id="rId93"/>
    <p:sldId id="507" r:id="rId94"/>
    <p:sldId id="508" r:id="rId95"/>
    <p:sldId id="509" r:id="rId96"/>
    <p:sldId id="510" r:id="rId97"/>
    <p:sldId id="511" r:id="rId98"/>
    <p:sldId id="512" r:id="rId99"/>
    <p:sldId id="513" r:id="rId100"/>
    <p:sldId id="514" r:id="rId101"/>
    <p:sldId id="515" r:id="rId102"/>
    <p:sldId id="545" r:id="rId103"/>
    <p:sldId id="517" r:id="rId104"/>
    <p:sldId id="518" r:id="rId105"/>
    <p:sldId id="519" r:id="rId106"/>
    <p:sldId id="520" r:id="rId107"/>
    <p:sldId id="521" r:id="rId108"/>
    <p:sldId id="522" r:id="rId109"/>
    <p:sldId id="523" r:id="rId110"/>
    <p:sldId id="537" r:id="rId111"/>
    <p:sldId id="525" r:id="rId112"/>
    <p:sldId id="526" r:id="rId113"/>
    <p:sldId id="265" r:id="rId114"/>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snapToObjects="1">
      <p:cViewPr varScale="1">
        <p:scale>
          <a:sx n="113" d="100"/>
          <a:sy n="113" d="100"/>
        </p:scale>
        <p:origin x="1050" y="102"/>
      </p:cViewPr>
      <p:guideLst>
        <p:guide orient="horz" pos="1800"/>
        <p:guide pos="2880"/>
      </p:guideLst>
    </p:cSldViewPr>
  </p:slideViewPr>
  <p:outlineViewPr>
    <p:cViewPr>
      <p:scale>
        <a:sx n="33" d="100"/>
        <a:sy n="33" d="100"/>
      </p:scale>
      <p:origin x="0" y="-4248"/>
    </p:cViewPr>
  </p:outlineViewPr>
  <p:notesTextViewPr>
    <p:cViewPr>
      <p:scale>
        <a:sx n="3" d="2"/>
        <a:sy n="3" d="2"/>
      </p:scale>
      <p:origin x="0" y="0"/>
    </p:cViewPr>
  </p:notesTextViewPr>
  <p:sorterViewPr>
    <p:cViewPr>
      <p:scale>
        <a:sx n="180" d="100"/>
        <a:sy n="180" d="100"/>
      </p:scale>
      <p:origin x="0" y="-5118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5512D11C-5CC6-11CF-8D67-00AA00BDCE1D}" ax:persistence="persistStream" r:id="rId1"/>
</file>

<file path=ppt/activeX/activeX2.xml><?xml version="1.0" encoding="utf-8"?>
<ax:ocx xmlns:ax="http://schemas.microsoft.com/office/2006/activeX" xmlns:r="http://schemas.openxmlformats.org/officeDocument/2006/relationships" ax:classid="{5512D11C-5CC6-11CF-8D67-00AA00BDCE1D}" ax:persistence="persistStream"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629A8D-8228-4EB4-82E2-E301EFCECC7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ZA"/>
        </a:p>
      </dgm:t>
    </dgm:pt>
    <dgm:pt modelId="{782B0FFC-401B-40B3-ADF0-2A1F7E4739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Introduction to Entrepreneurship</a:t>
          </a:r>
        </a:p>
      </dgm:t>
    </dgm:pt>
    <dgm:pt modelId="{18E60629-3D1B-43C2-BE09-8416D0491EA7}" type="parTrans" cxnId="{1E859A6C-A407-49AB-9484-984985E90EE4}">
      <dgm:prSet/>
      <dgm:spPr/>
      <dgm:t>
        <a:bodyPr/>
        <a:lstStyle/>
        <a:p>
          <a:endParaRPr lang="en-ZA"/>
        </a:p>
      </dgm:t>
    </dgm:pt>
    <dgm:pt modelId="{4D691357-4564-4FEA-B4EA-4D9FDE60C1A7}" type="sibTrans" cxnId="{1E859A6C-A407-49AB-9484-984985E90EE4}">
      <dgm:prSet/>
      <dgm:spPr>
        <a:solidFill>
          <a:schemeClr val="accent1"/>
        </a:solidFill>
      </dgm:spPr>
      <dgm:t>
        <a:bodyPr/>
        <a:lstStyle/>
        <a:p>
          <a:endParaRPr lang="en-ZA" sz="1800" b="1">
            <a:solidFill>
              <a:schemeClr val="tx1"/>
            </a:solidFill>
            <a:latin typeface="Arial" pitchFamily="34" charset="0"/>
            <a:cs typeface="Arial" pitchFamily="34" charset="0"/>
          </a:endParaRPr>
        </a:p>
      </dgm:t>
    </dgm:pt>
    <dgm:pt modelId="{2851424B-DAD0-4810-B246-83FF46484ECD}">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Entrepreneurial mind and fit</a:t>
          </a:r>
        </a:p>
      </dgm:t>
    </dgm:pt>
    <dgm:pt modelId="{0D768FBE-03BC-4712-8EC0-6CB16674337A}" type="parTrans" cxnId="{BF0D60FC-F18C-40F1-8A90-0DD641167663}">
      <dgm:prSet/>
      <dgm:spPr/>
      <dgm:t>
        <a:bodyPr/>
        <a:lstStyle/>
        <a:p>
          <a:endParaRPr lang="en-ZA"/>
        </a:p>
      </dgm:t>
    </dgm:pt>
    <dgm:pt modelId="{4689CB11-DC54-44DC-9D98-2CF9F7478F21}" type="sibTrans" cxnId="{BF0D60FC-F18C-40F1-8A90-0DD641167663}">
      <dgm:prSet/>
      <dgm:spPr/>
      <dgm:t>
        <a:bodyPr/>
        <a:lstStyle/>
        <a:p>
          <a:endParaRPr lang="en-ZA"/>
        </a:p>
      </dgm:t>
    </dgm:pt>
    <dgm:pt modelId="{4DDE82C2-72D3-49FD-B3E9-78808C67A0E3}">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Idea generation</a:t>
          </a:r>
        </a:p>
      </dgm:t>
    </dgm:pt>
    <dgm:pt modelId="{8A7850D3-23A8-4B26-B616-43ABEBB7DBD6}" type="parTrans" cxnId="{1B599E83-D6ED-4AD0-A468-E70A87FC47AC}">
      <dgm:prSet/>
      <dgm:spPr/>
      <dgm:t>
        <a:bodyPr/>
        <a:lstStyle/>
        <a:p>
          <a:endParaRPr lang="en-ZA"/>
        </a:p>
      </dgm:t>
    </dgm:pt>
    <dgm:pt modelId="{96C6060B-A8D2-4735-8A13-1492A50363E2}" type="sibTrans" cxnId="{1B599E83-D6ED-4AD0-A468-E70A87FC47AC}">
      <dgm:prSet/>
      <dgm:spPr/>
      <dgm:t>
        <a:bodyPr/>
        <a:lstStyle/>
        <a:p>
          <a:endParaRPr lang="en-ZA"/>
        </a:p>
      </dgm:t>
    </dgm:pt>
    <dgm:pt modelId="{277FDF84-2622-4A9C-A34F-23C2D63134FB}">
      <dgm:prSet phldrT="[Text]" custT="1"/>
      <dgm:spPr>
        <a:solidFill>
          <a:schemeClr val="accent1">
            <a:lumMod val="60000"/>
            <a:lumOff val="40000"/>
          </a:schemeClr>
        </a:solidFill>
      </dgm:spPr>
      <dgm:t>
        <a:bodyPr/>
        <a:lstStyle/>
        <a:p>
          <a:r>
            <a:rPr lang="en-US" sz="1800" b="1" dirty="0">
              <a:solidFill>
                <a:schemeClr val="bg1"/>
              </a:solidFill>
              <a:latin typeface="Arial" pitchFamily="34" charset="0"/>
              <a:cs typeface="Arial" pitchFamily="34" charset="0"/>
            </a:rPr>
            <a:t>Design thinking</a:t>
          </a:r>
          <a:endParaRPr lang="en-ZA" sz="1800" b="1" dirty="0">
            <a:solidFill>
              <a:schemeClr val="bg1"/>
            </a:solidFill>
            <a:latin typeface="Arial" pitchFamily="34" charset="0"/>
            <a:cs typeface="Arial" pitchFamily="34" charset="0"/>
          </a:endParaRPr>
        </a:p>
      </dgm:t>
    </dgm:pt>
    <dgm:pt modelId="{73F46AC8-BBF9-4D0C-89DA-0B3D5260D453}" type="parTrans" cxnId="{0CC039CD-A568-4EF4-A11D-BA8EEA7561C6}">
      <dgm:prSet/>
      <dgm:spPr/>
      <dgm:t>
        <a:bodyPr/>
        <a:lstStyle/>
        <a:p>
          <a:endParaRPr lang="en-ZA"/>
        </a:p>
      </dgm:t>
    </dgm:pt>
    <dgm:pt modelId="{40BB7A66-A1A5-4DE8-A20D-A8578B8DE1A7}" type="sibTrans" cxnId="{0CC039CD-A568-4EF4-A11D-BA8EEA7561C6}">
      <dgm:prSet/>
      <dgm:spPr/>
      <dgm:t>
        <a:bodyPr/>
        <a:lstStyle/>
        <a:p>
          <a:endParaRPr lang="en-ZA"/>
        </a:p>
      </dgm:t>
    </dgm:pt>
    <dgm:pt modelId="{2B3BAB06-9A3A-41C3-85B7-8C8E132E6044}">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Lean start-up &amp; Agile development</a:t>
          </a:r>
        </a:p>
      </dgm:t>
    </dgm:pt>
    <dgm:pt modelId="{7D8FEE40-4F83-40FE-9238-F82A692ADE98}" type="parTrans" cxnId="{C3B21493-6917-4BF2-8394-F7600C5BA1AA}">
      <dgm:prSet/>
      <dgm:spPr/>
      <dgm:t>
        <a:bodyPr/>
        <a:lstStyle/>
        <a:p>
          <a:endParaRPr lang="en-ZA"/>
        </a:p>
      </dgm:t>
    </dgm:pt>
    <dgm:pt modelId="{2D59B3C8-3643-494D-A0D5-77589C81F9C1}" type="sibTrans" cxnId="{C3B21493-6917-4BF2-8394-F7600C5BA1AA}">
      <dgm:prSet/>
      <dgm:spPr/>
      <dgm:t>
        <a:bodyPr/>
        <a:lstStyle/>
        <a:p>
          <a:endParaRPr lang="en-ZA"/>
        </a:p>
      </dgm:t>
    </dgm:pt>
    <dgm:pt modelId="{48EC7067-1BAC-4575-A486-226961C9B5A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process</a:t>
          </a:r>
        </a:p>
      </dgm:t>
    </dgm:pt>
    <dgm:pt modelId="{8C4B2A84-ADF0-4DD9-B5E3-FDCDE79E2B2B}" type="parTrans" cxnId="{73E0AD3F-5AE7-48EE-8C9C-DE36066E77FC}">
      <dgm:prSet/>
      <dgm:spPr/>
      <dgm:t>
        <a:bodyPr/>
        <a:lstStyle/>
        <a:p>
          <a:endParaRPr lang="en-ZA"/>
        </a:p>
      </dgm:t>
    </dgm:pt>
    <dgm:pt modelId="{E59B87F3-82DD-44BF-BC92-83E806DE8A61}" type="sibTrans" cxnId="{73E0AD3F-5AE7-48EE-8C9C-DE36066E77FC}">
      <dgm:prSet/>
      <dgm:spPr/>
      <dgm:t>
        <a:bodyPr/>
        <a:lstStyle/>
        <a:p>
          <a:endParaRPr lang="en-ZA"/>
        </a:p>
      </dgm:t>
    </dgm:pt>
    <dgm:pt modelId="{59F96FCB-8DCF-41C2-84FA-A36C30936C00}">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Feasibility &amp; planning</a:t>
          </a:r>
        </a:p>
      </dgm:t>
    </dgm:pt>
    <dgm:pt modelId="{45A33AEF-D831-43D8-B1E5-E88ED6212DC3}" type="parTrans" cxnId="{6205E2B4-B0BC-4FC1-9328-97F0F0D14BBF}">
      <dgm:prSet/>
      <dgm:spPr/>
      <dgm:t>
        <a:bodyPr/>
        <a:lstStyle/>
        <a:p>
          <a:endParaRPr lang="en-ZA"/>
        </a:p>
      </dgm:t>
    </dgm:pt>
    <dgm:pt modelId="{D821F38B-134E-4C6B-8FA9-5289AA24ADD7}" type="sibTrans" cxnId="{6205E2B4-B0BC-4FC1-9328-97F0F0D14BBF}">
      <dgm:prSet/>
      <dgm:spPr/>
      <dgm:t>
        <a:bodyPr/>
        <a:lstStyle/>
        <a:p>
          <a:endParaRPr lang="en-ZA"/>
        </a:p>
      </dgm:t>
    </dgm:pt>
    <dgm:pt modelId="{6A96B669-3722-4024-8BE3-BDB3D8CE3385}">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Family businesses</a:t>
          </a:r>
        </a:p>
      </dgm:t>
    </dgm:pt>
    <dgm:pt modelId="{EA0188D3-E27C-490B-9465-231E14A4070F}" type="parTrans" cxnId="{30AC51A3-5C6A-4BE4-89E8-A3413B61C329}">
      <dgm:prSet/>
      <dgm:spPr/>
      <dgm:t>
        <a:bodyPr/>
        <a:lstStyle/>
        <a:p>
          <a:endParaRPr lang="en-ZA"/>
        </a:p>
      </dgm:t>
    </dgm:pt>
    <dgm:pt modelId="{48E77420-3F0B-42E2-A824-02BC0C2D3025}" type="sibTrans" cxnId="{30AC51A3-5C6A-4BE4-89E8-A3413B61C329}">
      <dgm:prSet/>
      <dgm:spPr/>
      <dgm:t>
        <a:bodyPr/>
        <a:lstStyle/>
        <a:p>
          <a:endParaRPr lang="en-ZA"/>
        </a:p>
      </dgm:t>
    </dgm:pt>
    <dgm:pt modelId="{0D3DB2B5-68A4-4028-B6C7-3B03A156428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Women entrepreneurship</a:t>
          </a:r>
        </a:p>
      </dgm:t>
    </dgm:pt>
    <dgm:pt modelId="{68CFE8D5-6DF3-409E-994B-CF7C053081C9}" type="parTrans" cxnId="{E466D808-1DE0-433F-81BC-6887C0F5385D}">
      <dgm:prSet/>
      <dgm:spPr/>
      <dgm:t>
        <a:bodyPr/>
        <a:lstStyle/>
        <a:p>
          <a:endParaRPr lang="en-ZA"/>
        </a:p>
      </dgm:t>
    </dgm:pt>
    <dgm:pt modelId="{6D1E1E9C-4F92-444F-B54B-2F34CF19CB93}" type="sibTrans" cxnId="{E466D808-1DE0-433F-81BC-6887C0F5385D}">
      <dgm:prSet/>
      <dgm:spPr/>
      <dgm:t>
        <a:bodyPr/>
        <a:lstStyle/>
        <a:p>
          <a:endParaRPr lang="en-ZA"/>
        </a:p>
      </dgm:t>
    </dgm:pt>
    <dgm:pt modelId="{0AE2A343-5A96-4F70-BC41-3142B16AFE9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Corporate entrepreneurs</a:t>
          </a:r>
        </a:p>
      </dgm:t>
    </dgm:pt>
    <dgm:pt modelId="{77B4C200-31CE-46B6-8716-4375620C46B1}" type="parTrans" cxnId="{8FBE1413-9E70-458B-841A-F88D1FC7B79C}">
      <dgm:prSet/>
      <dgm:spPr/>
      <dgm:t>
        <a:bodyPr/>
        <a:lstStyle/>
        <a:p>
          <a:endParaRPr lang="en-ZA"/>
        </a:p>
      </dgm:t>
    </dgm:pt>
    <dgm:pt modelId="{5DD14D23-EAAE-415B-8682-3EB9FB5F51BA}" type="sibTrans" cxnId="{8FBE1413-9E70-458B-841A-F88D1FC7B79C}">
      <dgm:prSet/>
      <dgm:spPr/>
      <dgm:t>
        <a:bodyPr/>
        <a:lstStyle/>
        <a:p>
          <a:endParaRPr lang="en-ZA"/>
        </a:p>
      </dgm:t>
    </dgm:pt>
    <dgm:pt modelId="{E3856372-FF98-4B37-8213-7AB60BCF7F8F}">
      <dgm:prSet phldrT="[Text]" custT="1"/>
      <dgm:spPr>
        <a:solidFill>
          <a:schemeClr val="accent1">
            <a:lumMod val="50000"/>
          </a:schemeClr>
        </a:solidFill>
      </dgm:spPr>
      <dgm:t>
        <a:bodyPr/>
        <a:lstStyle/>
        <a:p>
          <a:r>
            <a:rPr lang="en-ZA" sz="1800" b="1">
              <a:solidFill>
                <a:schemeClr val="bg1"/>
              </a:solidFill>
              <a:latin typeface="Arial" pitchFamily="34" charset="0"/>
              <a:cs typeface="Arial" pitchFamily="34" charset="0"/>
            </a:rPr>
            <a:t>Logic &amp; Effectuation</a:t>
          </a:r>
          <a:endParaRPr lang="en-ZA" sz="1800" b="1" dirty="0">
            <a:solidFill>
              <a:schemeClr val="bg1"/>
            </a:solidFill>
            <a:latin typeface="Arial" pitchFamily="34" charset="0"/>
            <a:cs typeface="Arial" pitchFamily="34" charset="0"/>
          </a:endParaRPr>
        </a:p>
      </dgm:t>
    </dgm:pt>
    <dgm:pt modelId="{924BB868-5984-4A75-9E9D-6E830F52AA29}" type="parTrans" cxnId="{2AE528B5-BBD3-476C-88D3-C2BD01D8105F}">
      <dgm:prSet/>
      <dgm:spPr/>
      <dgm:t>
        <a:bodyPr/>
        <a:lstStyle/>
        <a:p>
          <a:endParaRPr lang="en-GB"/>
        </a:p>
      </dgm:t>
    </dgm:pt>
    <dgm:pt modelId="{89083F57-37F7-4DA7-B040-1C298D9875A8}" type="sibTrans" cxnId="{2AE528B5-BBD3-476C-88D3-C2BD01D8105F}">
      <dgm:prSet/>
      <dgm:spPr/>
      <dgm:t>
        <a:bodyPr/>
        <a:lstStyle/>
        <a:p>
          <a:endParaRPr lang="en-GB"/>
        </a:p>
      </dgm:t>
    </dgm:pt>
    <dgm:pt modelId="{2E4AB7EC-8692-46FB-BBD6-AEBA9CAD0D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Social entrepreneurship</a:t>
          </a:r>
        </a:p>
      </dgm:t>
    </dgm:pt>
    <dgm:pt modelId="{7FF57BE0-26F7-4967-90C7-DFD233059E54}" type="parTrans" cxnId="{CE7D759B-55C2-4B0B-8BFD-313C74BB2D1E}">
      <dgm:prSet/>
      <dgm:spPr/>
      <dgm:t>
        <a:bodyPr/>
        <a:lstStyle/>
        <a:p>
          <a:endParaRPr lang="en-GB"/>
        </a:p>
      </dgm:t>
    </dgm:pt>
    <dgm:pt modelId="{79EF4274-6D41-4FF4-9B7D-5CFC8EA6F413}" type="sibTrans" cxnId="{CE7D759B-55C2-4B0B-8BFD-313C74BB2D1E}">
      <dgm:prSet/>
      <dgm:spPr/>
      <dgm:t>
        <a:bodyPr/>
        <a:lstStyle/>
        <a:p>
          <a:endParaRPr lang="en-GB"/>
        </a:p>
      </dgm:t>
    </dgm:pt>
    <dgm:pt modelId="{54248195-23FC-4C01-A80D-4D679EFE2760}">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ecosystems</a:t>
          </a:r>
        </a:p>
      </dgm:t>
    </dgm:pt>
    <dgm:pt modelId="{E47355B7-F0C7-488E-A2DD-E8A6F40E9CB2}" type="parTrans" cxnId="{A14FCA71-FDFE-42C4-A977-E7A975B6C5A7}">
      <dgm:prSet/>
      <dgm:spPr/>
      <dgm:t>
        <a:bodyPr/>
        <a:lstStyle/>
        <a:p>
          <a:endParaRPr lang="en-GB"/>
        </a:p>
      </dgm:t>
    </dgm:pt>
    <dgm:pt modelId="{21B51E0D-4D25-4C5B-83D2-4476506DFA7B}" type="sibTrans" cxnId="{A14FCA71-FDFE-42C4-A977-E7A975B6C5A7}">
      <dgm:prSet/>
      <dgm:spPr/>
      <dgm:t>
        <a:bodyPr/>
        <a:lstStyle/>
        <a:p>
          <a:endParaRPr lang="en-GB"/>
        </a:p>
      </dgm:t>
    </dgm:pt>
    <dgm:pt modelId="{E58A76F3-932A-4801-9635-D54ED0DC7CE9}">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Managing the business</a:t>
          </a:r>
        </a:p>
      </dgm:t>
    </dgm:pt>
    <dgm:pt modelId="{7C877EA9-069C-4375-B997-C60BBE3004A4}" type="parTrans" cxnId="{7305EF5D-948A-4BC7-B2ED-D60126F70D14}">
      <dgm:prSet/>
      <dgm:spPr/>
      <dgm:t>
        <a:bodyPr/>
        <a:lstStyle/>
        <a:p>
          <a:endParaRPr lang="en-GB"/>
        </a:p>
      </dgm:t>
    </dgm:pt>
    <dgm:pt modelId="{35BA77D3-1062-4255-8B2F-6FD0EE2BADF7}" type="sibTrans" cxnId="{7305EF5D-948A-4BC7-B2ED-D60126F70D14}">
      <dgm:prSet/>
      <dgm:spPr/>
      <dgm:t>
        <a:bodyPr/>
        <a:lstStyle/>
        <a:p>
          <a:endParaRPr lang="en-GB"/>
        </a:p>
      </dgm:t>
    </dgm:pt>
    <dgm:pt modelId="{1C3E06A8-4FE5-4D2E-BB2F-44E2D6CD3D23}" type="pres">
      <dgm:prSet presAssocID="{7A629A8D-8228-4EB4-82E2-E301EFCECC76}" presName="Name0" presStyleCnt="0">
        <dgm:presLayoutVars>
          <dgm:dir/>
          <dgm:resizeHandles val="exact"/>
        </dgm:presLayoutVars>
      </dgm:prSet>
      <dgm:spPr/>
    </dgm:pt>
    <dgm:pt modelId="{C1174C91-D321-424D-BA77-B2CFD05BB905}" type="pres">
      <dgm:prSet presAssocID="{7A629A8D-8228-4EB4-82E2-E301EFCECC76}" presName="cycle" presStyleCnt="0"/>
      <dgm:spPr/>
    </dgm:pt>
    <dgm:pt modelId="{19C730FF-DB80-4469-8C54-ECE3CA1B38FB}" type="pres">
      <dgm:prSet presAssocID="{782B0FFC-401B-40B3-ADF0-2A1F7E47398B}" presName="nodeFirstNode" presStyleLbl="node1" presStyleIdx="0" presStyleCnt="14" custScaleX="225958" custRadScaleRad="100122" custRadScaleInc="-633">
        <dgm:presLayoutVars>
          <dgm:bulletEnabled val="1"/>
        </dgm:presLayoutVars>
      </dgm:prSet>
      <dgm:spPr/>
    </dgm:pt>
    <dgm:pt modelId="{AD16567C-BF54-4D67-BFD7-D7A6BC4CFDF9}" type="pres">
      <dgm:prSet presAssocID="{4D691357-4564-4FEA-B4EA-4D9FDE60C1A7}" presName="sibTransFirstNode" presStyleLbl="bgShp" presStyleIdx="0" presStyleCnt="1"/>
      <dgm:spPr/>
    </dgm:pt>
    <dgm:pt modelId="{829E3F31-1568-4493-9F66-0DA8F155ABE0}" type="pres">
      <dgm:prSet presAssocID="{2851424B-DAD0-4810-B246-83FF46484ECD}" presName="nodeFollowingNodes" presStyleLbl="node1" presStyleIdx="1" presStyleCnt="14" custScaleX="188697" custRadScaleRad="107276" custRadScaleInc="159653">
        <dgm:presLayoutVars>
          <dgm:bulletEnabled val="1"/>
        </dgm:presLayoutVars>
      </dgm:prSet>
      <dgm:spPr/>
    </dgm:pt>
    <dgm:pt modelId="{AE1D5F75-0433-46E0-A309-61A992FBFCE5}" type="pres">
      <dgm:prSet presAssocID="{4DDE82C2-72D3-49FD-B3E9-78808C67A0E3}" presName="nodeFollowingNodes" presStyleLbl="node1" presStyleIdx="2" presStyleCnt="14" custScaleX="178643" custRadScaleRad="101319" custRadScaleInc="117969">
        <dgm:presLayoutVars>
          <dgm:bulletEnabled val="1"/>
        </dgm:presLayoutVars>
      </dgm:prSet>
      <dgm:spPr/>
    </dgm:pt>
    <dgm:pt modelId="{413E9D58-9C26-45A3-ABCE-91C7D679D0A0}" type="pres">
      <dgm:prSet presAssocID="{277FDF84-2622-4A9C-A34F-23C2D63134FB}" presName="nodeFollowingNodes" presStyleLbl="node1" presStyleIdx="3" presStyleCnt="14" custScaleX="178191" custRadScaleRad="102082" custRadScaleInc="151843">
        <dgm:presLayoutVars>
          <dgm:bulletEnabled val="1"/>
        </dgm:presLayoutVars>
      </dgm:prSet>
      <dgm:spPr/>
    </dgm:pt>
    <dgm:pt modelId="{55735224-DD7C-48C1-941A-B8F337D831EB}" type="pres">
      <dgm:prSet presAssocID="{2B3BAB06-9A3A-41C3-85B7-8C8E132E6044}" presName="nodeFollowingNodes" presStyleLbl="node1" presStyleIdx="4" presStyleCnt="14" custScaleX="224132" custScaleY="94798" custRadScaleRad="103157" custRadScaleInc="121294">
        <dgm:presLayoutVars>
          <dgm:bulletEnabled val="1"/>
        </dgm:presLayoutVars>
      </dgm:prSet>
      <dgm:spPr/>
    </dgm:pt>
    <dgm:pt modelId="{7B0CA882-EF57-4420-8B6E-860A3711E783}" type="pres">
      <dgm:prSet presAssocID="{48EC7067-1BAC-4575-A486-226961C9B5AB}" presName="nodeFollowingNodes" presStyleLbl="node1" presStyleIdx="5" presStyleCnt="14" custScaleX="230687" custRadScaleRad="102840" custRadScaleInc="-132986">
        <dgm:presLayoutVars>
          <dgm:bulletEnabled val="1"/>
        </dgm:presLayoutVars>
      </dgm:prSet>
      <dgm:spPr/>
    </dgm:pt>
    <dgm:pt modelId="{A770B34D-0E8D-4786-9745-64AAA5E1089B}" type="pres">
      <dgm:prSet presAssocID="{59F96FCB-8DCF-41C2-84FA-A36C30936C00}" presName="nodeFollowingNodes" presStyleLbl="node1" presStyleIdx="6" presStyleCnt="14" custScaleX="197455" custRadScaleRad="96103" custRadScaleInc="123362">
        <dgm:presLayoutVars>
          <dgm:bulletEnabled val="1"/>
        </dgm:presLayoutVars>
      </dgm:prSet>
      <dgm:spPr/>
    </dgm:pt>
    <dgm:pt modelId="{E70D3B70-6380-41B2-83BB-91189FB37F18}" type="pres">
      <dgm:prSet presAssocID="{6A96B669-3722-4024-8BE3-BDB3D8CE3385}" presName="nodeFollowingNodes" presStyleLbl="node1" presStyleIdx="7" presStyleCnt="14" custScaleX="147103" custRadScaleRad="104670" custRadScaleInc="415771">
        <dgm:presLayoutVars>
          <dgm:bulletEnabled val="1"/>
        </dgm:presLayoutVars>
      </dgm:prSet>
      <dgm:spPr/>
    </dgm:pt>
    <dgm:pt modelId="{B5C252C8-F768-4D3F-A239-D1A9B7E34612}" type="pres">
      <dgm:prSet presAssocID="{0D3DB2B5-68A4-4028-B6C7-3B03A1564287}" presName="nodeFollowingNodes" presStyleLbl="node1" presStyleIdx="8" presStyleCnt="14" custScaleX="227068" custRadScaleRad="101998" custRadScaleInc="242664">
        <dgm:presLayoutVars>
          <dgm:bulletEnabled val="1"/>
        </dgm:presLayoutVars>
      </dgm:prSet>
      <dgm:spPr/>
    </dgm:pt>
    <dgm:pt modelId="{72770B7E-28B8-4D68-A765-2A2613F69A22}" type="pres">
      <dgm:prSet presAssocID="{0AE2A343-5A96-4F70-BC41-3142B16AFE97}" presName="nodeFollowingNodes" presStyleLbl="node1" presStyleIdx="9" presStyleCnt="14" custScaleX="206514" custRadScaleRad="105167" custRadScaleInc="270573">
        <dgm:presLayoutVars>
          <dgm:bulletEnabled val="1"/>
        </dgm:presLayoutVars>
      </dgm:prSet>
      <dgm:spPr/>
    </dgm:pt>
    <dgm:pt modelId="{BD196D76-CF52-49C3-8020-E72816A6472F}" type="pres">
      <dgm:prSet presAssocID="{E3856372-FF98-4B37-8213-7AB60BCF7F8F}" presName="nodeFollowingNodes" presStyleLbl="node1" presStyleIdx="10" presStyleCnt="14" custScaleX="201606" custRadScaleRad="107584" custRadScaleInc="616229">
        <dgm:presLayoutVars>
          <dgm:bulletEnabled val="1"/>
        </dgm:presLayoutVars>
      </dgm:prSet>
      <dgm:spPr/>
    </dgm:pt>
    <dgm:pt modelId="{ECE01F0F-4F1B-48DE-B71E-F1F329617C78}" type="pres">
      <dgm:prSet presAssocID="{2E4AB7EC-8692-46FB-BBD6-AEBA9CAD0D8B}" presName="nodeFollowingNodes" presStyleLbl="node1" presStyleIdx="11" presStyleCnt="14" custScaleX="236461" custRadScaleRad="99765" custRadScaleInc="-150026">
        <dgm:presLayoutVars>
          <dgm:bulletEnabled val="1"/>
        </dgm:presLayoutVars>
      </dgm:prSet>
      <dgm:spPr/>
    </dgm:pt>
    <dgm:pt modelId="{DBB1A0B5-8F23-48C7-8AB1-191934370504}" type="pres">
      <dgm:prSet presAssocID="{54248195-23FC-4C01-A80D-4D679EFE2760}" presName="nodeFollowingNodes" presStyleLbl="node1" presStyleIdx="12" presStyleCnt="14" custScaleX="201606" custRadScaleRad="108593" custRadScaleInc="24727">
        <dgm:presLayoutVars>
          <dgm:bulletEnabled val="1"/>
        </dgm:presLayoutVars>
      </dgm:prSet>
      <dgm:spPr/>
    </dgm:pt>
    <dgm:pt modelId="{15570338-BA85-4C5B-BAEE-552D8A60CBAC}" type="pres">
      <dgm:prSet presAssocID="{E58A76F3-932A-4801-9635-D54ED0DC7CE9}" presName="nodeFollowingNodes" presStyleLbl="node1" presStyleIdx="13" presStyleCnt="14" custScaleX="201606" custRadScaleRad="102815" custRadScaleInc="-441995">
        <dgm:presLayoutVars>
          <dgm:bulletEnabled val="1"/>
        </dgm:presLayoutVars>
      </dgm:prSet>
      <dgm:spPr/>
    </dgm:pt>
  </dgm:ptLst>
  <dgm:cxnLst>
    <dgm:cxn modelId="{E466D808-1DE0-433F-81BC-6887C0F5385D}" srcId="{7A629A8D-8228-4EB4-82E2-E301EFCECC76}" destId="{0D3DB2B5-68A4-4028-B6C7-3B03A1564287}" srcOrd="8" destOrd="0" parTransId="{68CFE8D5-6DF3-409E-994B-CF7C053081C9}" sibTransId="{6D1E1E9C-4F92-444F-B54B-2F34CF19CB93}"/>
    <dgm:cxn modelId="{8FBE1413-9E70-458B-841A-F88D1FC7B79C}" srcId="{7A629A8D-8228-4EB4-82E2-E301EFCECC76}" destId="{0AE2A343-5A96-4F70-BC41-3142B16AFE97}" srcOrd="9" destOrd="0" parTransId="{77B4C200-31CE-46B6-8716-4375620C46B1}" sibTransId="{5DD14D23-EAAE-415B-8682-3EB9FB5F51BA}"/>
    <dgm:cxn modelId="{BDDBC31F-D76C-49F5-B143-AF41184D8172}" type="presOf" srcId="{0D3DB2B5-68A4-4028-B6C7-3B03A1564287}" destId="{B5C252C8-F768-4D3F-A239-D1A9B7E34612}" srcOrd="0" destOrd="0" presId="urn:microsoft.com/office/officeart/2005/8/layout/cycle3"/>
    <dgm:cxn modelId="{5D6DD224-D45B-4C3C-A75C-D606C0D4744D}" type="presOf" srcId="{4DDE82C2-72D3-49FD-B3E9-78808C67A0E3}" destId="{AE1D5F75-0433-46E0-A309-61A992FBFCE5}" srcOrd="0" destOrd="0" presId="urn:microsoft.com/office/officeart/2005/8/layout/cycle3"/>
    <dgm:cxn modelId="{A6FB662F-6BEC-44D7-9F15-9C08D03AA97E}" type="presOf" srcId="{2851424B-DAD0-4810-B246-83FF46484ECD}" destId="{829E3F31-1568-4493-9F66-0DA8F155ABE0}" srcOrd="0" destOrd="0" presId="urn:microsoft.com/office/officeart/2005/8/layout/cycle3"/>
    <dgm:cxn modelId="{A41A083F-7671-45A9-A1EB-E5CF527A3679}" type="presOf" srcId="{782B0FFC-401B-40B3-ADF0-2A1F7E47398B}" destId="{19C730FF-DB80-4469-8C54-ECE3CA1B38FB}" srcOrd="0" destOrd="0" presId="urn:microsoft.com/office/officeart/2005/8/layout/cycle3"/>
    <dgm:cxn modelId="{73E0AD3F-5AE7-48EE-8C9C-DE36066E77FC}" srcId="{7A629A8D-8228-4EB4-82E2-E301EFCECC76}" destId="{48EC7067-1BAC-4575-A486-226961C9B5AB}" srcOrd="5" destOrd="0" parTransId="{8C4B2A84-ADF0-4DD9-B5E3-FDCDE79E2B2B}" sibTransId="{E59B87F3-82DD-44BF-BC92-83E806DE8A61}"/>
    <dgm:cxn modelId="{ADFD225D-5C16-4866-B6B8-2E5EC825F4AD}" type="presOf" srcId="{E58A76F3-932A-4801-9635-D54ED0DC7CE9}" destId="{15570338-BA85-4C5B-BAEE-552D8A60CBAC}" srcOrd="0" destOrd="0" presId="urn:microsoft.com/office/officeart/2005/8/layout/cycle3"/>
    <dgm:cxn modelId="{7305EF5D-948A-4BC7-B2ED-D60126F70D14}" srcId="{7A629A8D-8228-4EB4-82E2-E301EFCECC76}" destId="{E58A76F3-932A-4801-9635-D54ED0DC7CE9}" srcOrd="13" destOrd="0" parTransId="{7C877EA9-069C-4375-B997-C60BBE3004A4}" sibTransId="{35BA77D3-1062-4255-8B2F-6FD0EE2BADF7}"/>
    <dgm:cxn modelId="{1E859A6C-A407-49AB-9484-984985E90EE4}" srcId="{7A629A8D-8228-4EB4-82E2-E301EFCECC76}" destId="{782B0FFC-401B-40B3-ADF0-2A1F7E47398B}" srcOrd="0" destOrd="0" parTransId="{18E60629-3D1B-43C2-BE09-8416D0491EA7}" sibTransId="{4D691357-4564-4FEA-B4EA-4D9FDE60C1A7}"/>
    <dgm:cxn modelId="{A14FCA71-FDFE-42C4-A977-E7A975B6C5A7}" srcId="{7A629A8D-8228-4EB4-82E2-E301EFCECC76}" destId="{54248195-23FC-4C01-A80D-4D679EFE2760}" srcOrd="12" destOrd="0" parTransId="{E47355B7-F0C7-488E-A2DD-E8A6F40E9CB2}" sibTransId="{21B51E0D-4D25-4C5B-83D2-4476506DFA7B}"/>
    <dgm:cxn modelId="{1B599E83-D6ED-4AD0-A468-E70A87FC47AC}" srcId="{7A629A8D-8228-4EB4-82E2-E301EFCECC76}" destId="{4DDE82C2-72D3-49FD-B3E9-78808C67A0E3}" srcOrd="2" destOrd="0" parTransId="{8A7850D3-23A8-4B26-B616-43ABEBB7DBD6}" sibTransId="{96C6060B-A8D2-4735-8A13-1492A50363E2}"/>
    <dgm:cxn modelId="{F31B8184-1669-46B7-BEDD-B7C5253C33F3}" type="presOf" srcId="{7A629A8D-8228-4EB4-82E2-E301EFCECC76}" destId="{1C3E06A8-4FE5-4D2E-BB2F-44E2D6CD3D23}" srcOrd="0" destOrd="0" presId="urn:microsoft.com/office/officeart/2005/8/layout/cycle3"/>
    <dgm:cxn modelId="{C82A0B8E-A178-4C10-8502-4465D3569722}" type="presOf" srcId="{6A96B669-3722-4024-8BE3-BDB3D8CE3385}" destId="{E70D3B70-6380-41B2-83BB-91189FB37F18}" srcOrd="0" destOrd="0" presId="urn:microsoft.com/office/officeart/2005/8/layout/cycle3"/>
    <dgm:cxn modelId="{C3B21493-6917-4BF2-8394-F7600C5BA1AA}" srcId="{7A629A8D-8228-4EB4-82E2-E301EFCECC76}" destId="{2B3BAB06-9A3A-41C3-85B7-8C8E132E6044}" srcOrd="4" destOrd="0" parTransId="{7D8FEE40-4F83-40FE-9238-F82A692ADE98}" sibTransId="{2D59B3C8-3643-494D-A0D5-77589C81F9C1}"/>
    <dgm:cxn modelId="{CE7D759B-55C2-4B0B-8BFD-313C74BB2D1E}" srcId="{7A629A8D-8228-4EB4-82E2-E301EFCECC76}" destId="{2E4AB7EC-8692-46FB-BBD6-AEBA9CAD0D8B}" srcOrd="11" destOrd="0" parTransId="{7FF57BE0-26F7-4967-90C7-DFD233059E54}" sibTransId="{79EF4274-6D41-4FF4-9B7D-5CFC8EA6F413}"/>
    <dgm:cxn modelId="{B2FB55A1-7F3E-4B18-9377-A5F5B121AB3B}" type="presOf" srcId="{2B3BAB06-9A3A-41C3-85B7-8C8E132E6044}" destId="{55735224-DD7C-48C1-941A-B8F337D831EB}" srcOrd="0" destOrd="0" presId="urn:microsoft.com/office/officeart/2005/8/layout/cycle3"/>
    <dgm:cxn modelId="{30AC51A3-5C6A-4BE4-89E8-A3413B61C329}" srcId="{7A629A8D-8228-4EB4-82E2-E301EFCECC76}" destId="{6A96B669-3722-4024-8BE3-BDB3D8CE3385}" srcOrd="7" destOrd="0" parTransId="{EA0188D3-E27C-490B-9465-231E14A4070F}" sibTransId="{48E77420-3F0B-42E2-A824-02BC0C2D3025}"/>
    <dgm:cxn modelId="{525E83A5-CFAF-40BE-B16E-0941EF4C612B}" type="presOf" srcId="{59F96FCB-8DCF-41C2-84FA-A36C30936C00}" destId="{A770B34D-0E8D-4786-9745-64AAA5E1089B}" srcOrd="0" destOrd="0" presId="urn:microsoft.com/office/officeart/2005/8/layout/cycle3"/>
    <dgm:cxn modelId="{FA47F0AC-3A89-4A2C-85E0-F4EC0A032DFF}" type="presOf" srcId="{4D691357-4564-4FEA-B4EA-4D9FDE60C1A7}" destId="{AD16567C-BF54-4D67-BFD7-D7A6BC4CFDF9}" srcOrd="0" destOrd="0" presId="urn:microsoft.com/office/officeart/2005/8/layout/cycle3"/>
    <dgm:cxn modelId="{6205E2B4-B0BC-4FC1-9328-97F0F0D14BBF}" srcId="{7A629A8D-8228-4EB4-82E2-E301EFCECC76}" destId="{59F96FCB-8DCF-41C2-84FA-A36C30936C00}" srcOrd="6" destOrd="0" parTransId="{45A33AEF-D831-43D8-B1E5-E88ED6212DC3}" sibTransId="{D821F38B-134E-4C6B-8FA9-5289AA24ADD7}"/>
    <dgm:cxn modelId="{2AE528B5-BBD3-476C-88D3-C2BD01D8105F}" srcId="{7A629A8D-8228-4EB4-82E2-E301EFCECC76}" destId="{E3856372-FF98-4B37-8213-7AB60BCF7F8F}" srcOrd="10" destOrd="0" parTransId="{924BB868-5984-4A75-9E9D-6E830F52AA29}" sibTransId="{89083F57-37F7-4DA7-B040-1C298D9875A8}"/>
    <dgm:cxn modelId="{02CC6DC7-FCDB-4AD0-BA42-F7C682F890C1}" type="presOf" srcId="{E3856372-FF98-4B37-8213-7AB60BCF7F8F}" destId="{BD196D76-CF52-49C3-8020-E72816A6472F}" srcOrd="0" destOrd="0" presId="urn:microsoft.com/office/officeart/2005/8/layout/cycle3"/>
    <dgm:cxn modelId="{47FA07CB-D4BB-461E-83BA-FCF8561A12A4}" type="presOf" srcId="{277FDF84-2622-4A9C-A34F-23C2D63134FB}" destId="{413E9D58-9C26-45A3-ABCE-91C7D679D0A0}" srcOrd="0" destOrd="0" presId="urn:microsoft.com/office/officeart/2005/8/layout/cycle3"/>
    <dgm:cxn modelId="{0CC039CD-A568-4EF4-A11D-BA8EEA7561C6}" srcId="{7A629A8D-8228-4EB4-82E2-E301EFCECC76}" destId="{277FDF84-2622-4A9C-A34F-23C2D63134FB}" srcOrd="3" destOrd="0" parTransId="{73F46AC8-BBF9-4D0C-89DA-0B3D5260D453}" sibTransId="{40BB7A66-A1A5-4DE8-A20D-A8578B8DE1A7}"/>
    <dgm:cxn modelId="{EE7907DA-0136-481C-B5A1-5BE41F300B34}" type="presOf" srcId="{54248195-23FC-4C01-A80D-4D679EFE2760}" destId="{DBB1A0B5-8F23-48C7-8AB1-191934370504}" srcOrd="0" destOrd="0" presId="urn:microsoft.com/office/officeart/2005/8/layout/cycle3"/>
    <dgm:cxn modelId="{D68038E5-316A-40C9-A21F-123793119635}" type="presOf" srcId="{0AE2A343-5A96-4F70-BC41-3142B16AFE97}" destId="{72770B7E-28B8-4D68-A765-2A2613F69A22}" srcOrd="0" destOrd="0" presId="urn:microsoft.com/office/officeart/2005/8/layout/cycle3"/>
    <dgm:cxn modelId="{6C6246E8-3E1A-4549-9028-18F8CE69BB46}" type="presOf" srcId="{48EC7067-1BAC-4575-A486-226961C9B5AB}" destId="{7B0CA882-EF57-4420-8B6E-860A3711E783}" srcOrd="0" destOrd="0" presId="urn:microsoft.com/office/officeart/2005/8/layout/cycle3"/>
    <dgm:cxn modelId="{792E2EF4-31A4-475B-931F-667E0A1FE718}" type="presOf" srcId="{2E4AB7EC-8692-46FB-BBD6-AEBA9CAD0D8B}" destId="{ECE01F0F-4F1B-48DE-B71E-F1F329617C78}" srcOrd="0" destOrd="0" presId="urn:microsoft.com/office/officeart/2005/8/layout/cycle3"/>
    <dgm:cxn modelId="{BF0D60FC-F18C-40F1-8A90-0DD641167663}" srcId="{7A629A8D-8228-4EB4-82E2-E301EFCECC76}" destId="{2851424B-DAD0-4810-B246-83FF46484ECD}" srcOrd="1" destOrd="0" parTransId="{0D768FBE-03BC-4712-8EC0-6CB16674337A}" sibTransId="{4689CB11-DC54-44DC-9D98-2CF9F7478F21}"/>
    <dgm:cxn modelId="{1B7E7129-62C9-4E15-A034-99CD1B68EF75}" type="presParOf" srcId="{1C3E06A8-4FE5-4D2E-BB2F-44E2D6CD3D23}" destId="{C1174C91-D321-424D-BA77-B2CFD05BB905}" srcOrd="0" destOrd="0" presId="urn:microsoft.com/office/officeart/2005/8/layout/cycle3"/>
    <dgm:cxn modelId="{BF55EC53-DD79-40AF-BF2E-A65E582AD94A}" type="presParOf" srcId="{C1174C91-D321-424D-BA77-B2CFD05BB905}" destId="{19C730FF-DB80-4469-8C54-ECE3CA1B38FB}" srcOrd="0" destOrd="0" presId="urn:microsoft.com/office/officeart/2005/8/layout/cycle3"/>
    <dgm:cxn modelId="{8D9F09B3-2A23-40AE-B0B8-F465D11F9C34}" type="presParOf" srcId="{C1174C91-D321-424D-BA77-B2CFD05BB905}" destId="{AD16567C-BF54-4D67-BFD7-D7A6BC4CFDF9}" srcOrd="1" destOrd="0" presId="urn:microsoft.com/office/officeart/2005/8/layout/cycle3"/>
    <dgm:cxn modelId="{25C23E6F-DE78-43C3-8414-0C21ECB99060}" type="presParOf" srcId="{C1174C91-D321-424D-BA77-B2CFD05BB905}" destId="{829E3F31-1568-4493-9F66-0DA8F155ABE0}" srcOrd="2" destOrd="0" presId="urn:microsoft.com/office/officeart/2005/8/layout/cycle3"/>
    <dgm:cxn modelId="{C16086A7-E79F-4EA3-B4F6-4E6B6D38BC7D}" type="presParOf" srcId="{C1174C91-D321-424D-BA77-B2CFD05BB905}" destId="{AE1D5F75-0433-46E0-A309-61A992FBFCE5}" srcOrd="3" destOrd="0" presId="urn:microsoft.com/office/officeart/2005/8/layout/cycle3"/>
    <dgm:cxn modelId="{BD969E59-26F6-44B0-9B7E-100F7230DAF0}" type="presParOf" srcId="{C1174C91-D321-424D-BA77-B2CFD05BB905}" destId="{413E9D58-9C26-45A3-ABCE-91C7D679D0A0}" srcOrd="4" destOrd="0" presId="urn:microsoft.com/office/officeart/2005/8/layout/cycle3"/>
    <dgm:cxn modelId="{3D4A6E09-5DEE-4FDA-B662-9A9C4979A4D7}" type="presParOf" srcId="{C1174C91-D321-424D-BA77-B2CFD05BB905}" destId="{55735224-DD7C-48C1-941A-B8F337D831EB}" srcOrd="5" destOrd="0" presId="urn:microsoft.com/office/officeart/2005/8/layout/cycle3"/>
    <dgm:cxn modelId="{413E0C41-5E64-4D22-A857-EC286D6EA7A7}" type="presParOf" srcId="{C1174C91-D321-424D-BA77-B2CFD05BB905}" destId="{7B0CA882-EF57-4420-8B6E-860A3711E783}" srcOrd="6" destOrd="0" presId="urn:microsoft.com/office/officeart/2005/8/layout/cycle3"/>
    <dgm:cxn modelId="{15291715-42EB-49F5-8486-1AFBF449E2F4}" type="presParOf" srcId="{C1174C91-D321-424D-BA77-B2CFD05BB905}" destId="{A770B34D-0E8D-4786-9745-64AAA5E1089B}" srcOrd="7" destOrd="0" presId="urn:microsoft.com/office/officeart/2005/8/layout/cycle3"/>
    <dgm:cxn modelId="{249EB8FB-5E4C-46B0-97A9-3F692A3ECB78}" type="presParOf" srcId="{C1174C91-D321-424D-BA77-B2CFD05BB905}" destId="{E70D3B70-6380-41B2-83BB-91189FB37F18}" srcOrd="8" destOrd="0" presId="urn:microsoft.com/office/officeart/2005/8/layout/cycle3"/>
    <dgm:cxn modelId="{84027731-577D-4064-A982-7902CC0EC24B}" type="presParOf" srcId="{C1174C91-D321-424D-BA77-B2CFD05BB905}" destId="{B5C252C8-F768-4D3F-A239-D1A9B7E34612}" srcOrd="9" destOrd="0" presId="urn:microsoft.com/office/officeart/2005/8/layout/cycle3"/>
    <dgm:cxn modelId="{968FE59A-0BC7-4489-8F5B-AF2B703E59C4}" type="presParOf" srcId="{C1174C91-D321-424D-BA77-B2CFD05BB905}" destId="{72770B7E-28B8-4D68-A765-2A2613F69A22}" srcOrd="10" destOrd="0" presId="urn:microsoft.com/office/officeart/2005/8/layout/cycle3"/>
    <dgm:cxn modelId="{550B65DB-75D0-40FD-BFFB-0AEDC5DE096B}" type="presParOf" srcId="{C1174C91-D321-424D-BA77-B2CFD05BB905}" destId="{BD196D76-CF52-49C3-8020-E72816A6472F}" srcOrd="11" destOrd="0" presId="urn:microsoft.com/office/officeart/2005/8/layout/cycle3"/>
    <dgm:cxn modelId="{ED309E5A-4F84-4770-B570-284E717A1B32}" type="presParOf" srcId="{C1174C91-D321-424D-BA77-B2CFD05BB905}" destId="{ECE01F0F-4F1B-48DE-B71E-F1F329617C78}" srcOrd="12" destOrd="0" presId="urn:microsoft.com/office/officeart/2005/8/layout/cycle3"/>
    <dgm:cxn modelId="{614167BD-54A9-4DAA-82FD-8AFDCD7A2CE4}" type="presParOf" srcId="{C1174C91-D321-424D-BA77-B2CFD05BB905}" destId="{DBB1A0B5-8F23-48C7-8AB1-191934370504}" srcOrd="13" destOrd="0" presId="urn:microsoft.com/office/officeart/2005/8/layout/cycle3"/>
    <dgm:cxn modelId="{76548CED-EF60-4C75-AFC0-BDF75344A6FB}" type="presParOf" srcId="{C1174C91-D321-424D-BA77-B2CFD05BB905}" destId="{15570338-BA85-4C5B-BAEE-552D8A60CBAC}" srcOrd="1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C1FE71-B468-434F-81DE-64D736822FAC}" type="doc">
      <dgm:prSet loTypeId="urn:microsoft.com/office/officeart/2005/8/layout/rings+Icon#1" loCatId="officeonline" qsTypeId="urn:microsoft.com/office/officeart/2005/8/quickstyle/simple1" qsCatId="simple" csTypeId="urn:microsoft.com/office/officeart/2005/8/colors/accent1_2" csCatId="accent1" phldr="1"/>
      <dgm:spPr/>
    </dgm:pt>
    <dgm:pt modelId="{DC66F490-4512-48F5-A336-36DF874B5BEC}">
      <dgm:prSet phldrT="[Text]"/>
      <dgm:spPr>
        <a:solidFill>
          <a:srgbClr val="C00000">
            <a:alpha val="50000"/>
          </a:srgbClr>
        </a:solidFill>
      </dgm:spPr>
      <dgm:t>
        <a:bodyPr/>
        <a:lstStyle/>
        <a:p>
          <a:r>
            <a:rPr lang="en-ZA" dirty="0"/>
            <a:t>Desirability </a:t>
          </a:r>
        </a:p>
      </dgm:t>
    </dgm:pt>
    <dgm:pt modelId="{E251D1F8-E8AA-4214-A589-E137BD4FEE88}" type="parTrans" cxnId="{EAA3F492-A73A-4439-8CCF-22CED42941FD}">
      <dgm:prSet/>
      <dgm:spPr/>
      <dgm:t>
        <a:bodyPr/>
        <a:lstStyle/>
        <a:p>
          <a:endParaRPr lang="en-ZA"/>
        </a:p>
      </dgm:t>
    </dgm:pt>
    <dgm:pt modelId="{EF1EE6B9-0D3E-4CCA-805B-B6E993C57AA5}" type="sibTrans" cxnId="{EAA3F492-A73A-4439-8CCF-22CED42941FD}">
      <dgm:prSet/>
      <dgm:spPr/>
      <dgm:t>
        <a:bodyPr/>
        <a:lstStyle/>
        <a:p>
          <a:endParaRPr lang="en-ZA"/>
        </a:p>
      </dgm:t>
    </dgm:pt>
    <dgm:pt modelId="{854377EF-9129-47FE-96E8-7FB3273625D4}">
      <dgm:prSet phldrT="[Text]"/>
      <dgm:spPr>
        <a:solidFill>
          <a:srgbClr val="FFFF00">
            <a:alpha val="50000"/>
          </a:srgbClr>
        </a:solidFill>
      </dgm:spPr>
      <dgm:t>
        <a:bodyPr/>
        <a:lstStyle/>
        <a:p>
          <a:r>
            <a:rPr lang="en-ZA" dirty="0"/>
            <a:t>Viability</a:t>
          </a:r>
        </a:p>
      </dgm:t>
    </dgm:pt>
    <dgm:pt modelId="{B986E0B4-4F52-4E62-BB53-93ABEC680B1E}" type="parTrans" cxnId="{B7898F80-26D6-433C-BE0F-002B337F4B55}">
      <dgm:prSet/>
      <dgm:spPr/>
      <dgm:t>
        <a:bodyPr/>
        <a:lstStyle/>
        <a:p>
          <a:endParaRPr lang="en-ZA"/>
        </a:p>
      </dgm:t>
    </dgm:pt>
    <dgm:pt modelId="{7757B257-4762-4BC8-A136-3435B2A4BBF9}" type="sibTrans" cxnId="{B7898F80-26D6-433C-BE0F-002B337F4B55}">
      <dgm:prSet/>
      <dgm:spPr/>
      <dgm:t>
        <a:bodyPr/>
        <a:lstStyle/>
        <a:p>
          <a:endParaRPr lang="en-ZA"/>
        </a:p>
      </dgm:t>
    </dgm:pt>
    <dgm:pt modelId="{9565E428-B116-4D79-9E0C-C20DBC35B10F}">
      <dgm:prSet phldrT="[Text]"/>
      <dgm:spPr>
        <a:solidFill>
          <a:srgbClr val="0099CC">
            <a:alpha val="50000"/>
          </a:srgbClr>
        </a:solidFill>
      </dgm:spPr>
      <dgm:t>
        <a:bodyPr/>
        <a:lstStyle/>
        <a:p>
          <a:r>
            <a:rPr lang="en-ZA" dirty="0"/>
            <a:t>Feasibility</a:t>
          </a:r>
        </a:p>
      </dgm:t>
    </dgm:pt>
    <dgm:pt modelId="{6959A4DD-3FAE-4858-99FF-A76E41922449}" type="parTrans" cxnId="{9FDDFC66-ECEF-49BE-8310-FA93A9B8E33B}">
      <dgm:prSet/>
      <dgm:spPr/>
      <dgm:t>
        <a:bodyPr/>
        <a:lstStyle/>
        <a:p>
          <a:endParaRPr lang="en-ZA"/>
        </a:p>
      </dgm:t>
    </dgm:pt>
    <dgm:pt modelId="{2AE9CBC7-46CE-4343-B09A-1C7E7F2FCC59}" type="sibTrans" cxnId="{9FDDFC66-ECEF-49BE-8310-FA93A9B8E33B}">
      <dgm:prSet/>
      <dgm:spPr/>
      <dgm:t>
        <a:bodyPr/>
        <a:lstStyle/>
        <a:p>
          <a:endParaRPr lang="en-ZA"/>
        </a:p>
      </dgm:t>
    </dgm:pt>
    <dgm:pt modelId="{B19D75E8-0913-4361-A796-FA2A315FF614}" type="pres">
      <dgm:prSet presAssocID="{7EC1FE71-B468-434F-81DE-64D736822FAC}" presName="Name0" presStyleCnt="0">
        <dgm:presLayoutVars>
          <dgm:chMax val="7"/>
          <dgm:dir/>
          <dgm:resizeHandles val="exact"/>
        </dgm:presLayoutVars>
      </dgm:prSet>
      <dgm:spPr/>
    </dgm:pt>
    <dgm:pt modelId="{E6BE2841-C9A5-4C5E-A8C5-BB35158A828A}" type="pres">
      <dgm:prSet presAssocID="{7EC1FE71-B468-434F-81DE-64D736822FAC}" presName="ellipse1" presStyleLbl="vennNode1" presStyleIdx="0" presStyleCnt="3" custLinFactNeighborX="49379" custLinFactNeighborY="-35443">
        <dgm:presLayoutVars>
          <dgm:bulletEnabled val="1"/>
        </dgm:presLayoutVars>
      </dgm:prSet>
      <dgm:spPr/>
    </dgm:pt>
    <dgm:pt modelId="{5EC2CE65-2EBC-4079-85D2-67079E20E1F7}" type="pres">
      <dgm:prSet presAssocID="{7EC1FE71-B468-434F-81DE-64D736822FAC}" presName="ellipse2" presStyleLbl="vennNode1" presStyleIdx="1" presStyleCnt="3" custLinFactNeighborX="33350" custLinFactNeighborY="-4669">
        <dgm:presLayoutVars>
          <dgm:bulletEnabled val="1"/>
        </dgm:presLayoutVars>
      </dgm:prSet>
      <dgm:spPr/>
    </dgm:pt>
    <dgm:pt modelId="{D6C76324-D95B-46A9-AAD5-A57BF6C8FDC9}" type="pres">
      <dgm:prSet presAssocID="{7EC1FE71-B468-434F-81DE-64D736822FAC}" presName="ellipse3" presStyleLbl="vennNode1" presStyleIdx="2" presStyleCnt="3" custLinFactNeighborX="-97805" custLinFactNeighborY="59072">
        <dgm:presLayoutVars>
          <dgm:bulletEnabled val="1"/>
        </dgm:presLayoutVars>
      </dgm:prSet>
      <dgm:spPr/>
    </dgm:pt>
  </dgm:ptLst>
  <dgm:cxnLst>
    <dgm:cxn modelId="{7E3CB305-E95D-4AF0-ABA2-A3F0FCCDCADD}" type="presOf" srcId="{DC66F490-4512-48F5-A336-36DF874B5BEC}" destId="{E6BE2841-C9A5-4C5E-A8C5-BB35158A828A}" srcOrd="0" destOrd="0" presId="urn:microsoft.com/office/officeart/2005/8/layout/rings+Icon#1"/>
    <dgm:cxn modelId="{30C64E1D-42E0-49FA-9E38-22A3528A173E}" type="presOf" srcId="{854377EF-9129-47FE-96E8-7FB3273625D4}" destId="{5EC2CE65-2EBC-4079-85D2-67079E20E1F7}" srcOrd="0" destOrd="0" presId="urn:microsoft.com/office/officeart/2005/8/layout/rings+Icon#1"/>
    <dgm:cxn modelId="{1E6F0245-B4D2-427E-B642-4EE1F709A804}" type="presOf" srcId="{9565E428-B116-4D79-9E0C-C20DBC35B10F}" destId="{D6C76324-D95B-46A9-AAD5-A57BF6C8FDC9}" srcOrd="0" destOrd="0" presId="urn:microsoft.com/office/officeart/2005/8/layout/rings+Icon#1"/>
    <dgm:cxn modelId="{9FDDFC66-ECEF-49BE-8310-FA93A9B8E33B}" srcId="{7EC1FE71-B468-434F-81DE-64D736822FAC}" destId="{9565E428-B116-4D79-9E0C-C20DBC35B10F}" srcOrd="2" destOrd="0" parTransId="{6959A4DD-3FAE-4858-99FF-A76E41922449}" sibTransId="{2AE9CBC7-46CE-4343-B09A-1C7E7F2FCC59}"/>
    <dgm:cxn modelId="{B7898F80-26D6-433C-BE0F-002B337F4B55}" srcId="{7EC1FE71-B468-434F-81DE-64D736822FAC}" destId="{854377EF-9129-47FE-96E8-7FB3273625D4}" srcOrd="1" destOrd="0" parTransId="{B986E0B4-4F52-4E62-BB53-93ABEC680B1E}" sibTransId="{7757B257-4762-4BC8-A136-3435B2A4BBF9}"/>
    <dgm:cxn modelId="{EAA3F492-A73A-4439-8CCF-22CED42941FD}" srcId="{7EC1FE71-B468-434F-81DE-64D736822FAC}" destId="{DC66F490-4512-48F5-A336-36DF874B5BEC}" srcOrd="0" destOrd="0" parTransId="{E251D1F8-E8AA-4214-A589-E137BD4FEE88}" sibTransId="{EF1EE6B9-0D3E-4CCA-805B-B6E993C57AA5}"/>
    <dgm:cxn modelId="{020A8DDC-12BE-43C5-84E2-D685A594ABE3}" type="presOf" srcId="{7EC1FE71-B468-434F-81DE-64D736822FAC}" destId="{B19D75E8-0913-4361-A796-FA2A315FF614}" srcOrd="0" destOrd="0" presId="urn:microsoft.com/office/officeart/2005/8/layout/rings+Icon#1"/>
    <dgm:cxn modelId="{D1A08D61-460D-47F2-ABA4-F46E87FA2148}" type="presParOf" srcId="{B19D75E8-0913-4361-A796-FA2A315FF614}" destId="{E6BE2841-C9A5-4C5E-A8C5-BB35158A828A}" srcOrd="0" destOrd="0" presId="urn:microsoft.com/office/officeart/2005/8/layout/rings+Icon#1"/>
    <dgm:cxn modelId="{4C589584-17EB-46D8-BAF7-6C7B69805CF2}" type="presParOf" srcId="{B19D75E8-0913-4361-A796-FA2A315FF614}" destId="{5EC2CE65-2EBC-4079-85D2-67079E20E1F7}" srcOrd="1" destOrd="0" presId="urn:microsoft.com/office/officeart/2005/8/layout/rings+Icon#1"/>
    <dgm:cxn modelId="{95ABB51F-223F-4F60-A5D6-86EE8B357B87}" type="presParOf" srcId="{B19D75E8-0913-4361-A796-FA2A315FF614}" destId="{D6C76324-D95B-46A9-AAD5-A57BF6C8FDC9}" srcOrd="2" destOrd="0" presId="urn:microsoft.com/office/officeart/2005/8/layout/rings+Ic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69114C-FC4F-4752-9606-B40566D6AD7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ZA"/>
        </a:p>
      </dgm:t>
    </dgm:pt>
    <dgm:pt modelId="{D7464FA4-6019-4215-852F-04103C2FACC2}">
      <dgm:prSet phldrT="[Text]" custT="1"/>
      <dgm:spPr/>
      <dgm:t>
        <a:bodyPr/>
        <a:lstStyle/>
        <a:p>
          <a:r>
            <a:rPr lang="en-ZA" sz="1600" b="1" dirty="0">
              <a:solidFill>
                <a:schemeClr val="tx1"/>
              </a:solidFill>
            </a:rPr>
            <a:t>Observation</a:t>
          </a:r>
        </a:p>
      </dgm:t>
    </dgm:pt>
    <dgm:pt modelId="{8C19FA03-F46C-4D05-9233-DB161FF26410}" type="parTrans" cxnId="{EB70B408-3F77-4A8C-B6C9-11CC84AA292E}">
      <dgm:prSet/>
      <dgm:spPr/>
      <dgm:t>
        <a:bodyPr/>
        <a:lstStyle/>
        <a:p>
          <a:endParaRPr lang="en-ZA">
            <a:solidFill>
              <a:schemeClr val="tx1"/>
            </a:solidFill>
          </a:endParaRPr>
        </a:p>
      </dgm:t>
    </dgm:pt>
    <dgm:pt modelId="{1D7CF185-4648-41F4-80AE-7D74CA779A29}" type="sibTrans" cxnId="{EB70B408-3F77-4A8C-B6C9-11CC84AA292E}">
      <dgm:prSet/>
      <dgm:spPr/>
      <dgm:t>
        <a:bodyPr/>
        <a:lstStyle/>
        <a:p>
          <a:endParaRPr lang="en-ZA">
            <a:solidFill>
              <a:schemeClr val="tx1"/>
            </a:solidFill>
          </a:endParaRPr>
        </a:p>
      </dgm:t>
    </dgm:pt>
    <dgm:pt modelId="{B0CF23BE-0A65-4057-8A38-B60138958416}">
      <dgm:prSet phldrT="[Text]" custT="1"/>
      <dgm:spPr/>
      <dgm:t>
        <a:bodyPr/>
        <a:lstStyle/>
        <a:p>
          <a:r>
            <a:rPr lang="en-ZA" sz="1600" b="1" dirty="0">
              <a:solidFill>
                <a:schemeClr val="tx1"/>
              </a:solidFill>
            </a:rPr>
            <a:t>Shadowing</a:t>
          </a:r>
        </a:p>
      </dgm:t>
    </dgm:pt>
    <dgm:pt modelId="{A4A0A244-90A5-451E-AA08-343C96D8F7BB}" type="parTrans" cxnId="{AC800134-7F1B-4F75-AFBC-8FB9B9A7ED1D}">
      <dgm:prSet/>
      <dgm:spPr/>
      <dgm:t>
        <a:bodyPr/>
        <a:lstStyle/>
        <a:p>
          <a:endParaRPr lang="en-ZA">
            <a:solidFill>
              <a:schemeClr val="tx1"/>
            </a:solidFill>
          </a:endParaRPr>
        </a:p>
      </dgm:t>
    </dgm:pt>
    <dgm:pt modelId="{FDAE4FFC-7795-4DC0-83AB-140BD053A491}" type="sibTrans" cxnId="{AC800134-7F1B-4F75-AFBC-8FB9B9A7ED1D}">
      <dgm:prSet/>
      <dgm:spPr/>
      <dgm:t>
        <a:bodyPr/>
        <a:lstStyle/>
        <a:p>
          <a:endParaRPr lang="en-ZA">
            <a:solidFill>
              <a:schemeClr val="tx1"/>
            </a:solidFill>
          </a:endParaRPr>
        </a:p>
      </dgm:t>
    </dgm:pt>
    <dgm:pt modelId="{22036EEA-9311-4204-AE4E-889866E267F7}">
      <dgm:prSet phldrT="[Text]" custT="1"/>
      <dgm:spPr/>
      <dgm:t>
        <a:bodyPr/>
        <a:lstStyle/>
        <a:p>
          <a:r>
            <a:rPr lang="en-ZA" sz="1600" b="1" dirty="0">
              <a:solidFill>
                <a:schemeClr val="tx1"/>
              </a:solidFill>
            </a:rPr>
            <a:t>1:1 Interviewing</a:t>
          </a:r>
        </a:p>
      </dgm:t>
    </dgm:pt>
    <dgm:pt modelId="{F9F2498C-C414-4BE9-87EA-53746E59E945}" type="parTrans" cxnId="{30B43469-FB81-4CB3-A454-239668F1ABA0}">
      <dgm:prSet/>
      <dgm:spPr/>
      <dgm:t>
        <a:bodyPr/>
        <a:lstStyle/>
        <a:p>
          <a:endParaRPr lang="en-ZA">
            <a:solidFill>
              <a:schemeClr val="tx1"/>
            </a:solidFill>
          </a:endParaRPr>
        </a:p>
      </dgm:t>
    </dgm:pt>
    <dgm:pt modelId="{1750806B-088F-4D9F-A71F-1643A8383EB9}" type="sibTrans" cxnId="{30B43469-FB81-4CB3-A454-239668F1ABA0}">
      <dgm:prSet/>
      <dgm:spPr/>
      <dgm:t>
        <a:bodyPr/>
        <a:lstStyle/>
        <a:p>
          <a:endParaRPr lang="en-ZA">
            <a:solidFill>
              <a:schemeClr val="tx1"/>
            </a:solidFill>
          </a:endParaRPr>
        </a:p>
      </dgm:t>
    </dgm:pt>
    <dgm:pt modelId="{FA154869-4FE2-4565-B5C6-F5C243FC8822}">
      <dgm:prSet phldrT="[Text]" custT="1"/>
      <dgm:spPr/>
      <dgm:t>
        <a:bodyPr/>
        <a:lstStyle/>
        <a:p>
          <a:r>
            <a:rPr lang="en-ZA" sz="1600" b="1" dirty="0" err="1">
              <a:solidFill>
                <a:schemeClr val="tx1"/>
              </a:solidFill>
            </a:rPr>
            <a:t>Self documentation</a:t>
          </a:r>
          <a:endParaRPr lang="en-ZA" sz="1600" b="1" dirty="0">
            <a:solidFill>
              <a:schemeClr val="tx1"/>
            </a:solidFill>
          </a:endParaRPr>
        </a:p>
      </dgm:t>
    </dgm:pt>
    <dgm:pt modelId="{13FFF285-E19B-4213-BB93-7DF28A3368FD}" type="parTrans" cxnId="{99C5A10E-8A8D-444E-95E2-E95617A8D300}">
      <dgm:prSet/>
      <dgm:spPr/>
      <dgm:t>
        <a:bodyPr/>
        <a:lstStyle/>
        <a:p>
          <a:endParaRPr lang="en-ZA">
            <a:solidFill>
              <a:schemeClr val="tx1"/>
            </a:solidFill>
          </a:endParaRPr>
        </a:p>
      </dgm:t>
    </dgm:pt>
    <dgm:pt modelId="{38E2B796-CE1C-4CA7-A846-1B629A2DC350}" type="sibTrans" cxnId="{99C5A10E-8A8D-444E-95E2-E95617A8D300}">
      <dgm:prSet/>
      <dgm:spPr/>
      <dgm:t>
        <a:bodyPr/>
        <a:lstStyle/>
        <a:p>
          <a:endParaRPr lang="en-ZA">
            <a:solidFill>
              <a:schemeClr val="tx1"/>
            </a:solidFill>
          </a:endParaRPr>
        </a:p>
      </dgm:t>
    </dgm:pt>
    <dgm:pt modelId="{457FB740-5874-4691-9CA0-FDD7D898F626}">
      <dgm:prSet phldrT="[Text]" custT="1"/>
      <dgm:spPr/>
      <dgm:t>
        <a:bodyPr/>
        <a:lstStyle/>
        <a:p>
          <a:r>
            <a:rPr lang="en-ZA" sz="1600" b="1" dirty="0">
              <a:solidFill>
                <a:schemeClr val="tx1"/>
              </a:solidFill>
            </a:rPr>
            <a:t>Group interviewing</a:t>
          </a:r>
        </a:p>
      </dgm:t>
    </dgm:pt>
    <dgm:pt modelId="{7246A10F-B87D-4741-BC74-820D24B8CA71}" type="parTrans" cxnId="{A6210C28-E8DF-4F48-B101-6B90AD083BB9}">
      <dgm:prSet/>
      <dgm:spPr/>
      <dgm:t>
        <a:bodyPr/>
        <a:lstStyle/>
        <a:p>
          <a:endParaRPr lang="en-ZA">
            <a:solidFill>
              <a:schemeClr val="tx1"/>
            </a:solidFill>
          </a:endParaRPr>
        </a:p>
      </dgm:t>
    </dgm:pt>
    <dgm:pt modelId="{E1DD5908-DD67-42E5-8EF3-695A360FF1D1}" type="sibTrans" cxnId="{A6210C28-E8DF-4F48-B101-6B90AD083BB9}">
      <dgm:prSet/>
      <dgm:spPr/>
      <dgm:t>
        <a:bodyPr/>
        <a:lstStyle/>
        <a:p>
          <a:endParaRPr lang="en-ZA">
            <a:solidFill>
              <a:schemeClr val="tx1"/>
            </a:solidFill>
          </a:endParaRPr>
        </a:p>
      </dgm:t>
    </dgm:pt>
    <dgm:pt modelId="{6FE2C05E-2EED-42F7-B9C5-80E8820D5166}" type="pres">
      <dgm:prSet presAssocID="{4069114C-FC4F-4752-9606-B40566D6AD71}" presName="cycle" presStyleCnt="0">
        <dgm:presLayoutVars>
          <dgm:dir/>
          <dgm:resizeHandles val="exact"/>
        </dgm:presLayoutVars>
      </dgm:prSet>
      <dgm:spPr/>
    </dgm:pt>
    <dgm:pt modelId="{99B7669A-8274-47B9-B632-62AC337BAAB3}" type="pres">
      <dgm:prSet presAssocID="{D7464FA4-6019-4215-852F-04103C2FACC2}" presName="node" presStyleLbl="node1" presStyleIdx="0" presStyleCnt="5" custScaleX="129179">
        <dgm:presLayoutVars>
          <dgm:bulletEnabled val="1"/>
        </dgm:presLayoutVars>
      </dgm:prSet>
      <dgm:spPr/>
    </dgm:pt>
    <dgm:pt modelId="{B9FB1317-FCD2-47AE-AAEC-1FD60866EC2E}" type="pres">
      <dgm:prSet presAssocID="{1D7CF185-4648-41F4-80AE-7D74CA779A29}" presName="sibTrans" presStyleLbl="sibTrans2D1" presStyleIdx="0" presStyleCnt="5" custScaleX="149749"/>
      <dgm:spPr/>
    </dgm:pt>
    <dgm:pt modelId="{D15FC21A-7D88-4165-BA7D-0E71FA2A6CED}" type="pres">
      <dgm:prSet presAssocID="{1D7CF185-4648-41F4-80AE-7D74CA779A29}" presName="connectorText" presStyleLbl="sibTrans2D1" presStyleIdx="0" presStyleCnt="5"/>
      <dgm:spPr/>
    </dgm:pt>
    <dgm:pt modelId="{863B359B-4A03-43B5-9DA8-9B99B6C9139B}" type="pres">
      <dgm:prSet presAssocID="{B0CF23BE-0A65-4057-8A38-B60138958416}" presName="node" presStyleLbl="node1" presStyleIdx="1" presStyleCnt="5" custScaleX="132562">
        <dgm:presLayoutVars>
          <dgm:bulletEnabled val="1"/>
        </dgm:presLayoutVars>
      </dgm:prSet>
      <dgm:spPr/>
    </dgm:pt>
    <dgm:pt modelId="{2964949C-6797-4DE0-A8C5-EFCC2EA93538}" type="pres">
      <dgm:prSet presAssocID="{FDAE4FFC-7795-4DC0-83AB-140BD053A491}" presName="sibTrans" presStyleLbl="sibTrans2D1" presStyleIdx="1" presStyleCnt="5" custScaleX="160341"/>
      <dgm:spPr/>
    </dgm:pt>
    <dgm:pt modelId="{337350E0-E0A3-46C4-BD8A-DDAFC02E6676}" type="pres">
      <dgm:prSet presAssocID="{FDAE4FFC-7795-4DC0-83AB-140BD053A491}" presName="connectorText" presStyleLbl="sibTrans2D1" presStyleIdx="1" presStyleCnt="5"/>
      <dgm:spPr/>
    </dgm:pt>
    <dgm:pt modelId="{BCC8F39F-F216-43C1-B956-8CC686BC3C7F}" type="pres">
      <dgm:prSet presAssocID="{22036EEA-9311-4204-AE4E-889866E267F7}" presName="node" presStyleLbl="node1" presStyleIdx="2" presStyleCnt="5" custScaleX="156421" custRadScaleRad="113910" custRadScaleInc="-24136">
        <dgm:presLayoutVars>
          <dgm:bulletEnabled val="1"/>
        </dgm:presLayoutVars>
      </dgm:prSet>
      <dgm:spPr/>
    </dgm:pt>
    <dgm:pt modelId="{D84A7159-C8FD-4252-8ED9-829AAC984FED}" type="pres">
      <dgm:prSet presAssocID="{1750806B-088F-4D9F-A71F-1643A8383EB9}" presName="sibTrans" presStyleLbl="sibTrans2D1" presStyleIdx="2" presStyleCnt="5" custScaleX="174184"/>
      <dgm:spPr/>
    </dgm:pt>
    <dgm:pt modelId="{AF1B1398-9B71-4D32-9FC7-D8AA52231794}" type="pres">
      <dgm:prSet presAssocID="{1750806B-088F-4D9F-A71F-1643A8383EB9}" presName="connectorText" presStyleLbl="sibTrans2D1" presStyleIdx="2" presStyleCnt="5"/>
      <dgm:spPr/>
    </dgm:pt>
    <dgm:pt modelId="{62022248-23F2-4719-B03C-36C98952A318}" type="pres">
      <dgm:prSet presAssocID="{FA154869-4FE2-4565-B5C6-F5C243FC8822}" presName="node" presStyleLbl="node1" presStyleIdx="3" presStyleCnt="5" custScaleX="172065" custRadScaleRad="104432" custRadScaleInc="13107">
        <dgm:presLayoutVars>
          <dgm:bulletEnabled val="1"/>
        </dgm:presLayoutVars>
      </dgm:prSet>
      <dgm:spPr/>
    </dgm:pt>
    <dgm:pt modelId="{9D50DD6D-97EC-478A-9C79-C944073EF7DA}" type="pres">
      <dgm:prSet presAssocID="{38E2B796-CE1C-4CA7-A846-1B629A2DC350}" presName="sibTrans" presStyleLbl="sibTrans2D1" presStyleIdx="3" presStyleCnt="5" custScaleX="165354"/>
      <dgm:spPr/>
    </dgm:pt>
    <dgm:pt modelId="{1850E97C-96F7-4126-9C41-BF555781897D}" type="pres">
      <dgm:prSet presAssocID="{38E2B796-CE1C-4CA7-A846-1B629A2DC350}" presName="connectorText" presStyleLbl="sibTrans2D1" presStyleIdx="3" presStyleCnt="5"/>
      <dgm:spPr/>
    </dgm:pt>
    <dgm:pt modelId="{62802B3F-FEB4-46CD-B3C4-D1BB1B78C324}" type="pres">
      <dgm:prSet presAssocID="{457FB740-5874-4691-9CA0-FDD7D898F626}" presName="node" presStyleLbl="node1" presStyleIdx="4" presStyleCnt="5" custScaleX="135311">
        <dgm:presLayoutVars>
          <dgm:bulletEnabled val="1"/>
        </dgm:presLayoutVars>
      </dgm:prSet>
      <dgm:spPr/>
    </dgm:pt>
    <dgm:pt modelId="{968C2882-1A73-4FD6-8511-5E813375238A}" type="pres">
      <dgm:prSet presAssocID="{E1DD5908-DD67-42E5-8EF3-695A360FF1D1}" presName="sibTrans" presStyleLbl="sibTrans2D1" presStyleIdx="4" presStyleCnt="5" custScaleX="157824"/>
      <dgm:spPr/>
    </dgm:pt>
    <dgm:pt modelId="{6926BC57-1CE2-49FD-984B-1633EECC14C2}" type="pres">
      <dgm:prSet presAssocID="{E1DD5908-DD67-42E5-8EF3-695A360FF1D1}" presName="connectorText" presStyleLbl="sibTrans2D1" presStyleIdx="4" presStyleCnt="5"/>
      <dgm:spPr/>
    </dgm:pt>
  </dgm:ptLst>
  <dgm:cxnLst>
    <dgm:cxn modelId="{EB70B408-3F77-4A8C-B6C9-11CC84AA292E}" srcId="{4069114C-FC4F-4752-9606-B40566D6AD71}" destId="{D7464FA4-6019-4215-852F-04103C2FACC2}" srcOrd="0" destOrd="0" parTransId="{8C19FA03-F46C-4D05-9233-DB161FF26410}" sibTransId="{1D7CF185-4648-41F4-80AE-7D74CA779A29}"/>
    <dgm:cxn modelId="{99C5A10E-8A8D-444E-95E2-E95617A8D300}" srcId="{4069114C-FC4F-4752-9606-B40566D6AD71}" destId="{FA154869-4FE2-4565-B5C6-F5C243FC8822}" srcOrd="3" destOrd="0" parTransId="{13FFF285-E19B-4213-BB93-7DF28A3368FD}" sibTransId="{38E2B796-CE1C-4CA7-A846-1B629A2DC350}"/>
    <dgm:cxn modelId="{73F4C11A-AB04-4FBD-902E-D43CEE5BB4F9}" type="presOf" srcId="{22036EEA-9311-4204-AE4E-889866E267F7}" destId="{BCC8F39F-F216-43C1-B956-8CC686BC3C7F}" srcOrd="0" destOrd="0" presId="urn:microsoft.com/office/officeart/2005/8/layout/cycle2"/>
    <dgm:cxn modelId="{73B7DD1A-BF78-47DA-A987-16DC0ADD0533}" type="presOf" srcId="{FA154869-4FE2-4565-B5C6-F5C243FC8822}" destId="{62022248-23F2-4719-B03C-36C98952A318}" srcOrd="0" destOrd="0" presId="urn:microsoft.com/office/officeart/2005/8/layout/cycle2"/>
    <dgm:cxn modelId="{1E200C1C-8915-493E-B7DE-0A71B5786ED6}" type="presOf" srcId="{4069114C-FC4F-4752-9606-B40566D6AD71}" destId="{6FE2C05E-2EED-42F7-B9C5-80E8820D5166}" srcOrd="0" destOrd="0" presId="urn:microsoft.com/office/officeart/2005/8/layout/cycle2"/>
    <dgm:cxn modelId="{A6210C28-E8DF-4F48-B101-6B90AD083BB9}" srcId="{4069114C-FC4F-4752-9606-B40566D6AD71}" destId="{457FB740-5874-4691-9CA0-FDD7D898F626}" srcOrd="4" destOrd="0" parTransId="{7246A10F-B87D-4741-BC74-820D24B8CA71}" sibTransId="{E1DD5908-DD67-42E5-8EF3-695A360FF1D1}"/>
    <dgm:cxn modelId="{94368529-6545-484A-81E3-8FB10B7C5D80}" type="presOf" srcId="{E1DD5908-DD67-42E5-8EF3-695A360FF1D1}" destId="{6926BC57-1CE2-49FD-984B-1633EECC14C2}" srcOrd="1" destOrd="0" presId="urn:microsoft.com/office/officeart/2005/8/layout/cycle2"/>
    <dgm:cxn modelId="{AC800134-7F1B-4F75-AFBC-8FB9B9A7ED1D}" srcId="{4069114C-FC4F-4752-9606-B40566D6AD71}" destId="{B0CF23BE-0A65-4057-8A38-B60138958416}" srcOrd="1" destOrd="0" parTransId="{A4A0A244-90A5-451E-AA08-343C96D8F7BB}" sibTransId="{FDAE4FFC-7795-4DC0-83AB-140BD053A491}"/>
    <dgm:cxn modelId="{D489F535-F2F5-4129-BF64-D3586DFEEC6F}" type="presOf" srcId="{38E2B796-CE1C-4CA7-A846-1B629A2DC350}" destId="{1850E97C-96F7-4126-9C41-BF555781897D}" srcOrd="1" destOrd="0" presId="urn:microsoft.com/office/officeart/2005/8/layout/cycle2"/>
    <dgm:cxn modelId="{E3B5A342-B801-4205-88A6-2D7C94143EEB}" type="presOf" srcId="{B0CF23BE-0A65-4057-8A38-B60138958416}" destId="{863B359B-4A03-43B5-9DA8-9B99B6C9139B}" srcOrd="0" destOrd="0" presId="urn:microsoft.com/office/officeart/2005/8/layout/cycle2"/>
    <dgm:cxn modelId="{30B43469-FB81-4CB3-A454-239668F1ABA0}" srcId="{4069114C-FC4F-4752-9606-B40566D6AD71}" destId="{22036EEA-9311-4204-AE4E-889866E267F7}" srcOrd="2" destOrd="0" parTransId="{F9F2498C-C414-4BE9-87EA-53746E59E945}" sibTransId="{1750806B-088F-4D9F-A71F-1643A8383EB9}"/>
    <dgm:cxn modelId="{1A68174D-394E-468B-98D0-360EAF104856}" type="presOf" srcId="{1D7CF185-4648-41F4-80AE-7D74CA779A29}" destId="{B9FB1317-FCD2-47AE-AAEC-1FD60866EC2E}" srcOrd="0" destOrd="0" presId="urn:microsoft.com/office/officeart/2005/8/layout/cycle2"/>
    <dgm:cxn modelId="{6525B555-28E1-4D9A-81F4-86A3533AC29F}" type="presOf" srcId="{1D7CF185-4648-41F4-80AE-7D74CA779A29}" destId="{D15FC21A-7D88-4165-BA7D-0E71FA2A6CED}" srcOrd="1" destOrd="0" presId="urn:microsoft.com/office/officeart/2005/8/layout/cycle2"/>
    <dgm:cxn modelId="{7ADA6289-623E-49FD-A5D2-122840040C02}" type="presOf" srcId="{1750806B-088F-4D9F-A71F-1643A8383EB9}" destId="{D84A7159-C8FD-4252-8ED9-829AAC984FED}" srcOrd="0" destOrd="0" presId="urn:microsoft.com/office/officeart/2005/8/layout/cycle2"/>
    <dgm:cxn modelId="{ACD7F29C-B46F-4D74-8CBE-22CDCC4014AA}" type="presOf" srcId="{38E2B796-CE1C-4CA7-A846-1B629A2DC350}" destId="{9D50DD6D-97EC-478A-9C79-C944073EF7DA}" srcOrd="0" destOrd="0" presId="urn:microsoft.com/office/officeart/2005/8/layout/cycle2"/>
    <dgm:cxn modelId="{644F64A2-E6F4-431B-A95C-6F246328AAD8}" type="presOf" srcId="{E1DD5908-DD67-42E5-8EF3-695A360FF1D1}" destId="{968C2882-1A73-4FD6-8511-5E813375238A}" srcOrd="0" destOrd="0" presId="urn:microsoft.com/office/officeart/2005/8/layout/cycle2"/>
    <dgm:cxn modelId="{09AF72AD-DFC0-4B05-B6BE-52E6EE27B627}" type="presOf" srcId="{FDAE4FFC-7795-4DC0-83AB-140BD053A491}" destId="{337350E0-E0A3-46C4-BD8A-DDAFC02E6676}" srcOrd="1" destOrd="0" presId="urn:microsoft.com/office/officeart/2005/8/layout/cycle2"/>
    <dgm:cxn modelId="{3778C8B1-06EA-46B7-9DDA-B0B49CB346E0}" type="presOf" srcId="{1750806B-088F-4D9F-A71F-1643A8383EB9}" destId="{AF1B1398-9B71-4D32-9FC7-D8AA52231794}" srcOrd="1" destOrd="0" presId="urn:microsoft.com/office/officeart/2005/8/layout/cycle2"/>
    <dgm:cxn modelId="{A32D86E0-4E35-45FE-9E4E-A2403B818D0F}" type="presOf" srcId="{FDAE4FFC-7795-4DC0-83AB-140BD053A491}" destId="{2964949C-6797-4DE0-A8C5-EFCC2EA93538}" srcOrd="0" destOrd="0" presId="urn:microsoft.com/office/officeart/2005/8/layout/cycle2"/>
    <dgm:cxn modelId="{06843EE2-A621-4506-8149-4F7839AE4AF4}" type="presOf" srcId="{457FB740-5874-4691-9CA0-FDD7D898F626}" destId="{62802B3F-FEB4-46CD-B3C4-D1BB1B78C324}" srcOrd="0" destOrd="0" presId="urn:microsoft.com/office/officeart/2005/8/layout/cycle2"/>
    <dgm:cxn modelId="{207F92ED-3C53-4E4B-ABAB-F9361C094CC2}" type="presOf" srcId="{D7464FA4-6019-4215-852F-04103C2FACC2}" destId="{99B7669A-8274-47B9-B632-62AC337BAAB3}" srcOrd="0" destOrd="0" presId="urn:microsoft.com/office/officeart/2005/8/layout/cycle2"/>
    <dgm:cxn modelId="{373BF01F-7DF8-4E10-9AE0-8A75824C8474}" type="presParOf" srcId="{6FE2C05E-2EED-42F7-B9C5-80E8820D5166}" destId="{99B7669A-8274-47B9-B632-62AC337BAAB3}" srcOrd="0" destOrd="0" presId="urn:microsoft.com/office/officeart/2005/8/layout/cycle2"/>
    <dgm:cxn modelId="{3E5451DA-2844-4294-85FB-7EF3A5E3CD05}" type="presParOf" srcId="{6FE2C05E-2EED-42F7-B9C5-80E8820D5166}" destId="{B9FB1317-FCD2-47AE-AAEC-1FD60866EC2E}" srcOrd="1" destOrd="0" presId="urn:microsoft.com/office/officeart/2005/8/layout/cycle2"/>
    <dgm:cxn modelId="{02AC9F33-BCC8-46B2-A6A6-89A4FF7C1B1C}" type="presParOf" srcId="{B9FB1317-FCD2-47AE-AAEC-1FD60866EC2E}" destId="{D15FC21A-7D88-4165-BA7D-0E71FA2A6CED}" srcOrd="0" destOrd="0" presId="urn:microsoft.com/office/officeart/2005/8/layout/cycle2"/>
    <dgm:cxn modelId="{F2B8C58C-F041-4369-BE20-BA045D587161}" type="presParOf" srcId="{6FE2C05E-2EED-42F7-B9C5-80E8820D5166}" destId="{863B359B-4A03-43B5-9DA8-9B99B6C9139B}" srcOrd="2" destOrd="0" presId="urn:microsoft.com/office/officeart/2005/8/layout/cycle2"/>
    <dgm:cxn modelId="{59D00DD7-11FD-4E84-9B62-C9FAA3D6AA1F}" type="presParOf" srcId="{6FE2C05E-2EED-42F7-B9C5-80E8820D5166}" destId="{2964949C-6797-4DE0-A8C5-EFCC2EA93538}" srcOrd="3" destOrd="0" presId="urn:microsoft.com/office/officeart/2005/8/layout/cycle2"/>
    <dgm:cxn modelId="{715A7F1F-5BDD-4159-B023-91A905ED0609}" type="presParOf" srcId="{2964949C-6797-4DE0-A8C5-EFCC2EA93538}" destId="{337350E0-E0A3-46C4-BD8A-DDAFC02E6676}" srcOrd="0" destOrd="0" presId="urn:microsoft.com/office/officeart/2005/8/layout/cycle2"/>
    <dgm:cxn modelId="{52625606-890C-4DB6-B50C-9D2508B81735}" type="presParOf" srcId="{6FE2C05E-2EED-42F7-B9C5-80E8820D5166}" destId="{BCC8F39F-F216-43C1-B956-8CC686BC3C7F}" srcOrd="4" destOrd="0" presId="urn:microsoft.com/office/officeart/2005/8/layout/cycle2"/>
    <dgm:cxn modelId="{49076CC4-1668-44DF-8474-34E327EF0B44}" type="presParOf" srcId="{6FE2C05E-2EED-42F7-B9C5-80E8820D5166}" destId="{D84A7159-C8FD-4252-8ED9-829AAC984FED}" srcOrd="5" destOrd="0" presId="urn:microsoft.com/office/officeart/2005/8/layout/cycle2"/>
    <dgm:cxn modelId="{14FF2CD7-6D4E-47CA-8CCE-F8CDE17A30B5}" type="presParOf" srcId="{D84A7159-C8FD-4252-8ED9-829AAC984FED}" destId="{AF1B1398-9B71-4D32-9FC7-D8AA52231794}" srcOrd="0" destOrd="0" presId="urn:microsoft.com/office/officeart/2005/8/layout/cycle2"/>
    <dgm:cxn modelId="{A605CAEF-98AA-42A0-B634-104476E3DBCD}" type="presParOf" srcId="{6FE2C05E-2EED-42F7-B9C5-80E8820D5166}" destId="{62022248-23F2-4719-B03C-36C98952A318}" srcOrd="6" destOrd="0" presId="urn:microsoft.com/office/officeart/2005/8/layout/cycle2"/>
    <dgm:cxn modelId="{72E80E8F-D88D-4100-832B-2C2A0BC8E608}" type="presParOf" srcId="{6FE2C05E-2EED-42F7-B9C5-80E8820D5166}" destId="{9D50DD6D-97EC-478A-9C79-C944073EF7DA}" srcOrd="7" destOrd="0" presId="urn:microsoft.com/office/officeart/2005/8/layout/cycle2"/>
    <dgm:cxn modelId="{CDA043D0-667D-45D6-86F3-5B37DA3C4A1A}" type="presParOf" srcId="{9D50DD6D-97EC-478A-9C79-C944073EF7DA}" destId="{1850E97C-96F7-4126-9C41-BF555781897D}" srcOrd="0" destOrd="0" presId="urn:microsoft.com/office/officeart/2005/8/layout/cycle2"/>
    <dgm:cxn modelId="{727F0137-5E5D-42E9-9768-068FCB86BAEA}" type="presParOf" srcId="{6FE2C05E-2EED-42F7-B9C5-80E8820D5166}" destId="{62802B3F-FEB4-46CD-B3C4-D1BB1B78C324}" srcOrd="8" destOrd="0" presId="urn:microsoft.com/office/officeart/2005/8/layout/cycle2"/>
    <dgm:cxn modelId="{1D257808-6D86-46EF-B8EE-D9E8ACC8B56A}" type="presParOf" srcId="{6FE2C05E-2EED-42F7-B9C5-80E8820D5166}" destId="{968C2882-1A73-4FD6-8511-5E813375238A}" srcOrd="9" destOrd="0" presId="urn:microsoft.com/office/officeart/2005/8/layout/cycle2"/>
    <dgm:cxn modelId="{8F6127B3-01AF-4E71-981C-803152D8E154}" type="presParOf" srcId="{968C2882-1A73-4FD6-8511-5E813375238A}" destId="{6926BC57-1CE2-49FD-984B-1633EECC14C2}" srcOrd="0" destOrd="0" presId="urn:microsoft.com/office/officeart/2005/8/layout/cycle2"/>
  </dgm:cxnLst>
  <dgm:bg>
    <a:solidFill>
      <a:srgbClr val="FF00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629A8D-8228-4EB4-82E2-E301EFCECC7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ZA"/>
        </a:p>
      </dgm:t>
    </dgm:pt>
    <dgm:pt modelId="{782B0FFC-401B-40B3-ADF0-2A1F7E4739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Introduction to Entrepreneurship</a:t>
          </a:r>
        </a:p>
      </dgm:t>
    </dgm:pt>
    <dgm:pt modelId="{18E60629-3D1B-43C2-BE09-8416D0491EA7}" type="parTrans" cxnId="{1E859A6C-A407-49AB-9484-984985E90EE4}">
      <dgm:prSet/>
      <dgm:spPr/>
      <dgm:t>
        <a:bodyPr/>
        <a:lstStyle/>
        <a:p>
          <a:endParaRPr lang="en-ZA"/>
        </a:p>
      </dgm:t>
    </dgm:pt>
    <dgm:pt modelId="{4D691357-4564-4FEA-B4EA-4D9FDE60C1A7}" type="sibTrans" cxnId="{1E859A6C-A407-49AB-9484-984985E90EE4}">
      <dgm:prSet/>
      <dgm:spPr>
        <a:solidFill>
          <a:schemeClr val="accent1"/>
        </a:solidFill>
      </dgm:spPr>
      <dgm:t>
        <a:bodyPr/>
        <a:lstStyle/>
        <a:p>
          <a:endParaRPr lang="en-ZA" sz="1800" b="1">
            <a:solidFill>
              <a:schemeClr val="tx1"/>
            </a:solidFill>
            <a:latin typeface="Arial" pitchFamily="34" charset="0"/>
            <a:cs typeface="Arial" pitchFamily="34" charset="0"/>
          </a:endParaRPr>
        </a:p>
      </dgm:t>
    </dgm:pt>
    <dgm:pt modelId="{2851424B-DAD0-4810-B246-83FF46484ECD}">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Entrepreneurial mind and fit</a:t>
          </a:r>
        </a:p>
      </dgm:t>
    </dgm:pt>
    <dgm:pt modelId="{0D768FBE-03BC-4712-8EC0-6CB16674337A}" type="parTrans" cxnId="{BF0D60FC-F18C-40F1-8A90-0DD641167663}">
      <dgm:prSet/>
      <dgm:spPr/>
      <dgm:t>
        <a:bodyPr/>
        <a:lstStyle/>
        <a:p>
          <a:endParaRPr lang="en-ZA"/>
        </a:p>
      </dgm:t>
    </dgm:pt>
    <dgm:pt modelId="{4689CB11-DC54-44DC-9D98-2CF9F7478F21}" type="sibTrans" cxnId="{BF0D60FC-F18C-40F1-8A90-0DD641167663}">
      <dgm:prSet/>
      <dgm:spPr/>
      <dgm:t>
        <a:bodyPr/>
        <a:lstStyle/>
        <a:p>
          <a:endParaRPr lang="en-ZA"/>
        </a:p>
      </dgm:t>
    </dgm:pt>
    <dgm:pt modelId="{4DDE82C2-72D3-49FD-B3E9-78808C67A0E3}">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Idea generation</a:t>
          </a:r>
        </a:p>
      </dgm:t>
    </dgm:pt>
    <dgm:pt modelId="{8A7850D3-23A8-4B26-B616-43ABEBB7DBD6}" type="parTrans" cxnId="{1B599E83-D6ED-4AD0-A468-E70A87FC47AC}">
      <dgm:prSet/>
      <dgm:spPr/>
      <dgm:t>
        <a:bodyPr/>
        <a:lstStyle/>
        <a:p>
          <a:endParaRPr lang="en-ZA"/>
        </a:p>
      </dgm:t>
    </dgm:pt>
    <dgm:pt modelId="{96C6060B-A8D2-4735-8A13-1492A50363E2}" type="sibTrans" cxnId="{1B599E83-D6ED-4AD0-A468-E70A87FC47AC}">
      <dgm:prSet/>
      <dgm:spPr/>
      <dgm:t>
        <a:bodyPr/>
        <a:lstStyle/>
        <a:p>
          <a:endParaRPr lang="en-ZA"/>
        </a:p>
      </dgm:t>
    </dgm:pt>
    <dgm:pt modelId="{277FDF84-2622-4A9C-A34F-23C2D63134FB}">
      <dgm:prSet phldrT="[Text]" custT="1"/>
      <dgm:spPr>
        <a:solidFill>
          <a:schemeClr val="accent1">
            <a:lumMod val="60000"/>
            <a:lumOff val="40000"/>
          </a:schemeClr>
        </a:solidFill>
      </dgm:spPr>
      <dgm:t>
        <a:bodyPr/>
        <a:lstStyle/>
        <a:p>
          <a:r>
            <a:rPr lang="en-US" sz="1800" b="1" dirty="0">
              <a:solidFill>
                <a:schemeClr val="bg1"/>
              </a:solidFill>
              <a:latin typeface="Arial" pitchFamily="34" charset="0"/>
              <a:cs typeface="Arial" pitchFamily="34" charset="0"/>
            </a:rPr>
            <a:t>Design thinking</a:t>
          </a:r>
          <a:endParaRPr lang="en-ZA" sz="1800" b="1" dirty="0">
            <a:solidFill>
              <a:schemeClr val="bg1"/>
            </a:solidFill>
            <a:latin typeface="Arial" pitchFamily="34" charset="0"/>
            <a:cs typeface="Arial" pitchFamily="34" charset="0"/>
          </a:endParaRPr>
        </a:p>
      </dgm:t>
    </dgm:pt>
    <dgm:pt modelId="{73F46AC8-BBF9-4D0C-89DA-0B3D5260D453}" type="parTrans" cxnId="{0CC039CD-A568-4EF4-A11D-BA8EEA7561C6}">
      <dgm:prSet/>
      <dgm:spPr/>
      <dgm:t>
        <a:bodyPr/>
        <a:lstStyle/>
        <a:p>
          <a:endParaRPr lang="en-ZA"/>
        </a:p>
      </dgm:t>
    </dgm:pt>
    <dgm:pt modelId="{40BB7A66-A1A5-4DE8-A20D-A8578B8DE1A7}" type="sibTrans" cxnId="{0CC039CD-A568-4EF4-A11D-BA8EEA7561C6}">
      <dgm:prSet/>
      <dgm:spPr/>
      <dgm:t>
        <a:bodyPr/>
        <a:lstStyle/>
        <a:p>
          <a:endParaRPr lang="en-ZA"/>
        </a:p>
      </dgm:t>
    </dgm:pt>
    <dgm:pt modelId="{2B3BAB06-9A3A-41C3-85B7-8C8E132E6044}">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Lean start-up &amp; Agile development</a:t>
          </a:r>
        </a:p>
      </dgm:t>
    </dgm:pt>
    <dgm:pt modelId="{7D8FEE40-4F83-40FE-9238-F82A692ADE98}" type="parTrans" cxnId="{C3B21493-6917-4BF2-8394-F7600C5BA1AA}">
      <dgm:prSet/>
      <dgm:spPr/>
      <dgm:t>
        <a:bodyPr/>
        <a:lstStyle/>
        <a:p>
          <a:endParaRPr lang="en-ZA"/>
        </a:p>
      </dgm:t>
    </dgm:pt>
    <dgm:pt modelId="{2D59B3C8-3643-494D-A0D5-77589C81F9C1}" type="sibTrans" cxnId="{C3B21493-6917-4BF2-8394-F7600C5BA1AA}">
      <dgm:prSet/>
      <dgm:spPr/>
      <dgm:t>
        <a:bodyPr/>
        <a:lstStyle/>
        <a:p>
          <a:endParaRPr lang="en-ZA"/>
        </a:p>
      </dgm:t>
    </dgm:pt>
    <dgm:pt modelId="{48EC7067-1BAC-4575-A486-226961C9B5A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process</a:t>
          </a:r>
        </a:p>
      </dgm:t>
    </dgm:pt>
    <dgm:pt modelId="{8C4B2A84-ADF0-4DD9-B5E3-FDCDE79E2B2B}" type="parTrans" cxnId="{73E0AD3F-5AE7-48EE-8C9C-DE36066E77FC}">
      <dgm:prSet/>
      <dgm:spPr/>
      <dgm:t>
        <a:bodyPr/>
        <a:lstStyle/>
        <a:p>
          <a:endParaRPr lang="en-ZA"/>
        </a:p>
      </dgm:t>
    </dgm:pt>
    <dgm:pt modelId="{E59B87F3-82DD-44BF-BC92-83E806DE8A61}" type="sibTrans" cxnId="{73E0AD3F-5AE7-48EE-8C9C-DE36066E77FC}">
      <dgm:prSet/>
      <dgm:spPr/>
      <dgm:t>
        <a:bodyPr/>
        <a:lstStyle/>
        <a:p>
          <a:endParaRPr lang="en-ZA"/>
        </a:p>
      </dgm:t>
    </dgm:pt>
    <dgm:pt modelId="{59F96FCB-8DCF-41C2-84FA-A36C30936C00}">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Feasibility &amp; planning</a:t>
          </a:r>
        </a:p>
      </dgm:t>
    </dgm:pt>
    <dgm:pt modelId="{45A33AEF-D831-43D8-B1E5-E88ED6212DC3}" type="parTrans" cxnId="{6205E2B4-B0BC-4FC1-9328-97F0F0D14BBF}">
      <dgm:prSet/>
      <dgm:spPr/>
      <dgm:t>
        <a:bodyPr/>
        <a:lstStyle/>
        <a:p>
          <a:endParaRPr lang="en-ZA"/>
        </a:p>
      </dgm:t>
    </dgm:pt>
    <dgm:pt modelId="{D821F38B-134E-4C6B-8FA9-5289AA24ADD7}" type="sibTrans" cxnId="{6205E2B4-B0BC-4FC1-9328-97F0F0D14BBF}">
      <dgm:prSet/>
      <dgm:spPr/>
      <dgm:t>
        <a:bodyPr/>
        <a:lstStyle/>
        <a:p>
          <a:endParaRPr lang="en-ZA"/>
        </a:p>
      </dgm:t>
    </dgm:pt>
    <dgm:pt modelId="{6A96B669-3722-4024-8BE3-BDB3D8CE3385}">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Family businesses</a:t>
          </a:r>
        </a:p>
      </dgm:t>
    </dgm:pt>
    <dgm:pt modelId="{EA0188D3-E27C-490B-9465-231E14A4070F}" type="parTrans" cxnId="{30AC51A3-5C6A-4BE4-89E8-A3413B61C329}">
      <dgm:prSet/>
      <dgm:spPr/>
      <dgm:t>
        <a:bodyPr/>
        <a:lstStyle/>
        <a:p>
          <a:endParaRPr lang="en-ZA"/>
        </a:p>
      </dgm:t>
    </dgm:pt>
    <dgm:pt modelId="{48E77420-3F0B-42E2-A824-02BC0C2D3025}" type="sibTrans" cxnId="{30AC51A3-5C6A-4BE4-89E8-A3413B61C329}">
      <dgm:prSet/>
      <dgm:spPr/>
      <dgm:t>
        <a:bodyPr/>
        <a:lstStyle/>
        <a:p>
          <a:endParaRPr lang="en-ZA"/>
        </a:p>
      </dgm:t>
    </dgm:pt>
    <dgm:pt modelId="{0D3DB2B5-68A4-4028-B6C7-3B03A156428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Women entrepreneurship</a:t>
          </a:r>
        </a:p>
      </dgm:t>
    </dgm:pt>
    <dgm:pt modelId="{68CFE8D5-6DF3-409E-994B-CF7C053081C9}" type="parTrans" cxnId="{E466D808-1DE0-433F-81BC-6887C0F5385D}">
      <dgm:prSet/>
      <dgm:spPr/>
      <dgm:t>
        <a:bodyPr/>
        <a:lstStyle/>
        <a:p>
          <a:endParaRPr lang="en-ZA"/>
        </a:p>
      </dgm:t>
    </dgm:pt>
    <dgm:pt modelId="{6D1E1E9C-4F92-444F-B54B-2F34CF19CB93}" type="sibTrans" cxnId="{E466D808-1DE0-433F-81BC-6887C0F5385D}">
      <dgm:prSet/>
      <dgm:spPr/>
      <dgm:t>
        <a:bodyPr/>
        <a:lstStyle/>
        <a:p>
          <a:endParaRPr lang="en-ZA"/>
        </a:p>
      </dgm:t>
    </dgm:pt>
    <dgm:pt modelId="{0AE2A343-5A96-4F70-BC41-3142B16AFE9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Corporate entrepreneurs</a:t>
          </a:r>
        </a:p>
      </dgm:t>
    </dgm:pt>
    <dgm:pt modelId="{77B4C200-31CE-46B6-8716-4375620C46B1}" type="parTrans" cxnId="{8FBE1413-9E70-458B-841A-F88D1FC7B79C}">
      <dgm:prSet/>
      <dgm:spPr/>
      <dgm:t>
        <a:bodyPr/>
        <a:lstStyle/>
        <a:p>
          <a:endParaRPr lang="en-ZA"/>
        </a:p>
      </dgm:t>
    </dgm:pt>
    <dgm:pt modelId="{5DD14D23-EAAE-415B-8682-3EB9FB5F51BA}" type="sibTrans" cxnId="{8FBE1413-9E70-458B-841A-F88D1FC7B79C}">
      <dgm:prSet/>
      <dgm:spPr/>
      <dgm:t>
        <a:bodyPr/>
        <a:lstStyle/>
        <a:p>
          <a:endParaRPr lang="en-ZA"/>
        </a:p>
      </dgm:t>
    </dgm:pt>
    <dgm:pt modelId="{E3856372-FF98-4B37-8213-7AB60BCF7F8F}">
      <dgm:prSet phldrT="[Text]" custT="1"/>
      <dgm:spPr>
        <a:solidFill>
          <a:schemeClr val="accent1">
            <a:lumMod val="50000"/>
          </a:schemeClr>
        </a:solidFill>
      </dgm:spPr>
      <dgm:t>
        <a:bodyPr/>
        <a:lstStyle/>
        <a:p>
          <a:r>
            <a:rPr lang="en-ZA" sz="1800" b="1">
              <a:solidFill>
                <a:schemeClr val="bg1"/>
              </a:solidFill>
              <a:latin typeface="Arial" pitchFamily="34" charset="0"/>
              <a:cs typeface="Arial" pitchFamily="34" charset="0"/>
            </a:rPr>
            <a:t>Logic &amp; Effectuation</a:t>
          </a:r>
          <a:endParaRPr lang="en-ZA" sz="1800" b="1" dirty="0">
            <a:solidFill>
              <a:schemeClr val="bg1"/>
            </a:solidFill>
            <a:latin typeface="Arial" pitchFamily="34" charset="0"/>
            <a:cs typeface="Arial" pitchFamily="34" charset="0"/>
          </a:endParaRPr>
        </a:p>
      </dgm:t>
    </dgm:pt>
    <dgm:pt modelId="{924BB868-5984-4A75-9E9D-6E830F52AA29}" type="parTrans" cxnId="{2AE528B5-BBD3-476C-88D3-C2BD01D8105F}">
      <dgm:prSet/>
      <dgm:spPr/>
      <dgm:t>
        <a:bodyPr/>
        <a:lstStyle/>
        <a:p>
          <a:endParaRPr lang="en-GB"/>
        </a:p>
      </dgm:t>
    </dgm:pt>
    <dgm:pt modelId="{89083F57-37F7-4DA7-B040-1C298D9875A8}" type="sibTrans" cxnId="{2AE528B5-BBD3-476C-88D3-C2BD01D8105F}">
      <dgm:prSet/>
      <dgm:spPr/>
      <dgm:t>
        <a:bodyPr/>
        <a:lstStyle/>
        <a:p>
          <a:endParaRPr lang="en-GB"/>
        </a:p>
      </dgm:t>
    </dgm:pt>
    <dgm:pt modelId="{2E4AB7EC-8692-46FB-BBD6-AEBA9CAD0D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Social entrepreneurship</a:t>
          </a:r>
        </a:p>
      </dgm:t>
    </dgm:pt>
    <dgm:pt modelId="{7FF57BE0-26F7-4967-90C7-DFD233059E54}" type="parTrans" cxnId="{CE7D759B-55C2-4B0B-8BFD-313C74BB2D1E}">
      <dgm:prSet/>
      <dgm:spPr/>
      <dgm:t>
        <a:bodyPr/>
        <a:lstStyle/>
        <a:p>
          <a:endParaRPr lang="en-GB"/>
        </a:p>
      </dgm:t>
    </dgm:pt>
    <dgm:pt modelId="{79EF4274-6D41-4FF4-9B7D-5CFC8EA6F413}" type="sibTrans" cxnId="{CE7D759B-55C2-4B0B-8BFD-313C74BB2D1E}">
      <dgm:prSet/>
      <dgm:spPr/>
      <dgm:t>
        <a:bodyPr/>
        <a:lstStyle/>
        <a:p>
          <a:endParaRPr lang="en-GB"/>
        </a:p>
      </dgm:t>
    </dgm:pt>
    <dgm:pt modelId="{54248195-23FC-4C01-A80D-4D679EFE2760}">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ecosystems</a:t>
          </a:r>
        </a:p>
      </dgm:t>
    </dgm:pt>
    <dgm:pt modelId="{E47355B7-F0C7-488E-A2DD-E8A6F40E9CB2}" type="parTrans" cxnId="{A14FCA71-FDFE-42C4-A977-E7A975B6C5A7}">
      <dgm:prSet/>
      <dgm:spPr/>
      <dgm:t>
        <a:bodyPr/>
        <a:lstStyle/>
        <a:p>
          <a:endParaRPr lang="en-GB"/>
        </a:p>
      </dgm:t>
    </dgm:pt>
    <dgm:pt modelId="{21B51E0D-4D25-4C5B-83D2-4476506DFA7B}" type="sibTrans" cxnId="{A14FCA71-FDFE-42C4-A977-E7A975B6C5A7}">
      <dgm:prSet/>
      <dgm:spPr/>
      <dgm:t>
        <a:bodyPr/>
        <a:lstStyle/>
        <a:p>
          <a:endParaRPr lang="en-GB"/>
        </a:p>
      </dgm:t>
    </dgm:pt>
    <dgm:pt modelId="{E58A76F3-932A-4801-9635-D54ED0DC7CE9}">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Managing the business</a:t>
          </a:r>
        </a:p>
      </dgm:t>
    </dgm:pt>
    <dgm:pt modelId="{7C877EA9-069C-4375-B997-C60BBE3004A4}" type="parTrans" cxnId="{7305EF5D-948A-4BC7-B2ED-D60126F70D14}">
      <dgm:prSet/>
      <dgm:spPr/>
      <dgm:t>
        <a:bodyPr/>
        <a:lstStyle/>
        <a:p>
          <a:endParaRPr lang="en-GB"/>
        </a:p>
      </dgm:t>
    </dgm:pt>
    <dgm:pt modelId="{35BA77D3-1062-4255-8B2F-6FD0EE2BADF7}" type="sibTrans" cxnId="{7305EF5D-948A-4BC7-B2ED-D60126F70D14}">
      <dgm:prSet/>
      <dgm:spPr/>
      <dgm:t>
        <a:bodyPr/>
        <a:lstStyle/>
        <a:p>
          <a:endParaRPr lang="en-GB"/>
        </a:p>
      </dgm:t>
    </dgm:pt>
    <dgm:pt modelId="{1C3E06A8-4FE5-4D2E-BB2F-44E2D6CD3D23}" type="pres">
      <dgm:prSet presAssocID="{7A629A8D-8228-4EB4-82E2-E301EFCECC76}" presName="Name0" presStyleCnt="0">
        <dgm:presLayoutVars>
          <dgm:dir/>
          <dgm:resizeHandles val="exact"/>
        </dgm:presLayoutVars>
      </dgm:prSet>
      <dgm:spPr/>
    </dgm:pt>
    <dgm:pt modelId="{C1174C91-D321-424D-BA77-B2CFD05BB905}" type="pres">
      <dgm:prSet presAssocID="{7A629A8D-8228-4EB4-82E2-E301EFCECC76}" presName="cycle" presStyleCnt="0"/>
      <dgm:spPr/>
    </dgm:pt>
    <dgm:pt modelId="{19C730FF-DB80-4469-8C54-ECE3CA1B38FB}" type="pres">
      <dgm:prSet presAssocID="{782B0FFC-401B-40B3-ADF0-2A1F7E47398B}" presName="nodeFirstNode" presStyleLbl="node1" presStyleIdx="0" presStyleCnt="14" custScaleX="225958" custRadScaleRad="100122" custRadScaleInc="-633">
        <dgm:presLayoutVars>
          <dgm:bulletEnabled val="1"/>
        </dgm:presLayoutVars>
      </dgm:prSet>
      <dgm:spPr/>
    </dgm:pt>
    <dgm:pt modelId="{AD16567C-BF54-4D67-BFD7-D7A6BC4CFDF9}" type="pres">
      <dgm:prSet presAssocID="{4D691357-4564-4FEA-B4EA-4D9FDE60C1A7}" presName="sibTransFirstNode" presStyleLbl="bgShp" presStyleIdx="0" presStyleCnt="1"/>
      <dgm:spPr/>
    </dgm:pt>
    <dgm:pt modelId="{829E3F31-1568-4493-9F66-0DA8F155ABE0}" type="pres">
      <dgm:prSet presAssocID="{2851424B-DAD0-4810-B246-83FF46484ECD}" presName="nodeFollowingNodes" presStyleLbl="node1" presStyleIdx="1" presStyleCnt="14" custScaleX="188697" custRadScaleRad="107276" custRadScaleInc="159653">
        <dgm:presLayoutVars>
          <dgm:bulletEnabled val="1"/>
        </dgm:presLayoutVars>
      </dgm:prSet>
      <dgm:spPr/>
    </dgm:pt>
    <dgm:pt modelId="{AE1D5F75-0433-46E0-A309-61A992FBFCE5}" type="pres">
      <dgm:prSet presAssocID="{4DDE82C2-72D3-49FD-B3E9-78808C67A0E3}" presName="nodeFollowingNodes" presStyleLbl="node1" presStyleIdx="2" presStyleCnt="14" custScaleX="178643" custRadScaleRad="101319" custRadScaleInc="117969">
        <dgm:presLayoutVars>
          <dgm:bulletEnabled val="1"/>
        </dgm:presLayoutVars>
      </dgm:prSet>
      <dgm:spPr/>
    </dgm:pt>
    <dgm:pt modelId="{413E9D58-9C26-45A3-ABCE-91C7D679D0A0}" type="pres">
      <dgm:prSet presAssocID="{277FDF84-2622-4A9C-A34F-23C2D63134FB}" presName="nodeFollowingNodes" presStyleLbl="node1" presStyleIdx="3" presStyleCnt="14" custScaleX="178191" custRadScaleRad="102082" custRadScaleInc="151843">
        <dgm:presLayoutVars>
          <dgm:bulletEnabled val="1"/>
        </dgm:presLayoutVars>
      </dgm:prSet>
      <dgm:spPr/>
    </dgm:pt>
    <dgm:pt modelId="{55735224-DD7C-48C1-941A-B8F337D831EB}" type="pres">
      <dgm:prSet presAssocID="{2B3BAB06-9A3A-41C3-85B7-8C8E132E6044}" presName="nodeFollowingNodes" presStyleLbl="node1" presStyleIdx="4" presStyleCnt="14" custScaleX="224132" custScaleY="94798" custRadScaleRad="103157" custRadScaleInc="121294">
        <dgm:presLayoutVars>
          <dgm:bulletEnabled val="1"/>
        </dgm:presLayoutVars>
      </dgm:prSet>
      <dgm:spPr/>
    </dgm:pt>
    <dgm:pt modelId="{7B0CA882-EF57-4420-8B6E-860A3711E783}" type="pres">
      <dgm:prSet presAssocID="{48EC7067-1BAC-4575-A486-226961C9B5AB}" presName="nodeFollowingNodes" presStyleLbl="node1" presStyleIdx="5" presStyleCnt="14" custScaleX="230687" custRadScaleRad="102840" custRadScaleInc="-132986">
        <dgm:presLayoutVars>
          <dgm:bulletEnabled val="1"/>
        </dgm:presLayoutVars>
      </dgm:prSet>
      <dgm:spPr/>
    </dgm:pt>
    <dgm:pt modelId="{A770B34D-0E8D-4786-9745-64AAA5E1089B}" type="pres">
      <dgm:prSet presAssocID="{59F96FCB-8DCF-41C2-84FA-A36C30936C00}" presName="nodeFollowingNodes" presStyleLbl="node1" presStyleIdx="6" presStyleCnt="14" custScaleX="197455" custRadScaleRad="96103" custRadScaleInc="123362">
        <dgm:presLayoutVars>
          <dgm:bulletEnabled val="1"/>
        </dgm:presLayoutVars>
      </dgm:prSet>
      <dgm:spPr/>
    </dgm:pt>
    <dgm:pt modelId="{E70D3B70-6380-41B2-83BB-91189FB37F18}" type="pres">
      <dgm:prSet presAssocID="{6A96B669-3722-4024-8BE3-BDB3D8CE3385}" presName="nodeFollowingNodes" presStyleLbl="node1" presStyleIdx="7" presStyleCnt="14" custScaleX="147103" custRadScaleRad="104670" custRadScaleInc="415771">
        <dgm:presLayoutVars>
          <dgm:bulletEnabled val="1"/>
        </dgm:presLayoutVars>
      </dgm:prSet>
      <dgm:spPr/>
    </dgm:pt>
    <dgm:pt modelId="{B5C252C8-F768-4D3F-A239-D1A9B7E34612}" type="pres">
      <dgm:prSet presAssocID="{0D3DB2B5-68A4-4028-B6C7-3B03A1564287}" presName="nodeFollowingNodes" presStyleLbl="node1" presStyleIdx="8" presStyleCnt="14" custScaleX="227068" custRadScaleRad="101998" custRadScaleInc="242664">
        <dgm:presLayoutVars>
          <dgm:bulletEnabled val="1"/>
        </dgm:presLayoutVars>
      </dgm:prSet>
      <dgm:spPr/>
    </dgm:pt>
    <dgm:pt modelId="{72770B7E-28B8-4D68-A765-2A2613F69A22}" type="pres">
      <dgm:prSet presAssocID="{0AE2A343-5A96-4F70-BC41-3142B16AFE97}" presName="nodeFollowingNodes" presStyleLbl="node1" presStyleIdx="9" presStyleCnt="14" custScaleX="206514" custRadScaleRad="105167" custRadScaleInc="270573">
        <dgm:presLayoutVars>
          <dgm:bulletEnabled val="1"/>
        </dgm:presLayoutVars>
      </dgm:prSet>
      <dgm:spPr/>
    </dgm:pt>
    <dgm:pt modelId="{BD196D76-CF52-49C3-8020-E72816A6472F}" type="pres">
      <dgm:prSet presAssocID="{E3856372-FF98-4B37-8213-7AB60BCF7F8F}" presName="nodeFollowingNodes" presStyleLbl="node1" presStyleIdx="10" presStyleCnt="14" custScaleX="201606" custRadScaleRad="107584" custRadScaleInc="616229">
        <dgm:presLayoutVars>
          <dgm:bulletEnabled val="1"/>
        </dgm:presLayoutVars>
      </dgm:prSet>
      <dgm:spPr/>
    </dgm:pt>
    <dgm:pt modelId="{ECE01F0F-4F1B-48DE-B71E-F1F329617C78}" type="pres">
      <dgm:prSet presAssocID="{2E4AB7EC-8692-46FB-BBD6-AEBA9CAD0D8B}" presName="nodeFollowingNodes" presStyleLbl="node1" presStyleIdx="11" presStyleCnt="14" custScaleX="236461" custRadScaleRad="99765" custRadScaleInc="-150026">
        <dgm:presLayoutVars>
          <dgm:bulletEnabled val="1"/>
        </dgm:presLayoutVars>
      </dgm:prSet>
      <dgm:spPr/>
    </dgm:pt>
    <dgm:pt modelId="{DBB1A0B5-8F23-48C7-8AB1-191934370504}" type="pres">
      <dgm:prSet presAssocID="{54248195-23FC-4C01-A80D-4D679EFE2760}" presName="nodeFollowingNodes" presStyleLbl="node1" presStyleIdx="12" presStyleCnt="14" custScaleX="201606" custRadScaleRad="108593" custRadScaleInc="24727">
        <dgm:presLayoutVars>
          <dgm:bulletEnabled val="1"/>
        </dgm:presLayoutVars>
      </dgm:prSet>
      <dgm:spPr/>
    </dgm:pt>
    <dgm:pt modelId="{15570338-BA85-4C5B-BAEE-552D8A60CBAC}" type="pres">
      <dgm:prSet presAssocID="{E58A76F3-932A-4801-9635-D54ED0DC7CE9}" presName="nodeFollowingNodes" presStyleLbl="node1" presStyleIdx="13" presStyleCnt="14" custScaleX="201606" custRadScaleRad="102815" custRadScaleInc="-441995">
        <dgm:presLayoutVars>
          <dgm:bulletEnabled val="1"/>
        </dgm:presLayoutVars>
      </dgm:prSet>
      <dgm:spPr/>
    </dgm:pt>
  </dgm:ptLst>
  <dgm:cxnLst>
    <dgm:cxn modelId="{E466D808-1DE0-433F-81BC-6887C0F5385D}" srcId="{7A629A8D-8228-4EB4-82E2-E301EFCECC76}" destId="{0D3DB2B5-68A4-4028-B6C7-3B03A1564287}" srcOrd="8" destOrd="0" parTransId="{68CFE8D5-6DF3-409E-994B-CF7C053081C9}" sibTransId="{6D1E1E9C-4F92-444F-B54B-2F34CF19CB93}"/>
    <dgm:cxn modelId="{8FBE1413-9E70-458B-841A-F88D1FC7B79C}" srcId="{7A629A8D-8228-4EB4-82E2-E301EFCECC76}" destId="{0AE2A343-5A96-4F70-BC41-3142B16AFE97}" srcOrd="9" destOrd="0" parTransId="{77B4C200-31CE-46B6-8716-4375620C46B1}" sibTransId="{5DD14D23-EAAE-415B-8682-3EB9FB5F51BA}"/>
    <dgm:cxn modelId="{BDDBC31F-D76C-49F5-B143-AF41184D8172}" type="presOf" srcId="{0D3DB2B5-68A4-4028-B6C7-3B03A1564287}" destId="{B5C252C8-F768-4D3F-A239-D1A9B7E34612}" srcOrd="0" destOrd="0" presId="urn:microsoft.com/office/officeart/2005/8/layout/cycle3"/>
    <dgm:cxn modelId="{5D6DD224-D45B-4C3C-A75C-D606C0D4744D}" type="presOf" srcId="{4DDE82C2-72D3-49FD-B3E9-78808C67A0E3}" destId="{AE1D5F75-0433-46E0-A309-61A992FBFCE5}" srcOrd="0" destOrd="0" presId="urn:microsoft.com/office/officeart/2005/8/layout/cycle3"/>
    <dgm:cxn modelId="{A6FB662F-6BEC-44D7-9F15-9C08D03AA97E}" type="presOf" srcId="{2851424B-DAD0-4810-B246-83FF46484ECD}" destId="{829E3F31-1568-4493-9F66-0DA8F155ABE0}" srcOrd="0" destOrd="0" presId="urn:microsoft.com/office/officeart/2005/8/layout/cycle3"/>
    <dgm:cxn modelId="{A41A083F-7671-45A9-A1EB-E5CF527A3679}" type="presOf" srcId="{782B0FFC-401B-40B3-ADF0-2A1F7E47398B}" destId="{19C730FF-DB80-4469-8C54-ECE3CA1B38FB}" srcOrd="0" destOrd="0" presId="urn:microsoft.com/office/officeart/2005/8/layout/cycle3"/>
    <dgm:cxn modelId="{73E0AD3F-5AE7-48EE-8C9C-DE36066E77FC}" srcId="{7A629A8D-8228-4EB4-82E2-E301EFCECC76}" destId="{48EC7067-1BAC-4575-A486-226961C9B5AB}" srcOrd="5" destOrd="0" parTransId="{8C4B2A84-ADF0-4DD9-B5E3-FDCDE79E2B2B}" sibTransId="{E59B87F3-82DD-44BF-BC92-83E806DE8A61}"/>
    <dgm:cxn modelId="{ADFD225D-5C16-4866-B6B8-2E5EC825F4AD}" type="presOf" srcId="{E58A76F3-932A-4801-9635-D54ED0DC7CE9}" destId="{15570338-BA85-4C5B-BAEE-552D8A60CBAC}" srcOrd="0" destOrd="0" presId="urn:microsoft.com/office/officeart/2005/8/layout/cycle3"/>
    <dgm:cxn modelId="{7305EF5D-948A-4BC7-B2ED-D60126F70D14}" srcId="{7A629A8D-8228-4EB4-82E2-E301EFCECC76}" destId="{E58A76F3-932A-4801-9635-D54ED0DC7CE9}" srcOrd="13" destOrd="0" parTransId="{7C877EA9-069C-4375-B997-C60BBE3004A4}" sibTransId="{35BA77D3-1062-4255-8B2F-6FD0EE2BADF7}"/>
    <dgm:cxn modelId="{1E859A6C-A407-49AB-9484-984985E90EE4}" srcId="{7A629A8D-8228-4EB4-82E2-E301EFCECC76}" destId="{782B0FFC-401B-40B3-ADF0-2A1F7E47398B}" srcOrd="0" destOrd="0" parTransId="{18E60629-3D1B-43C2-BE09-8416D0491EA7}" sibTransId="{4D691357-4564-4FEA-B4EA-4D9FDE60C1A7}"/>
    <dgm:cxn modelId="{A14FCA71-FDFE-42C4-A977-E7A975B6C5A7}" srcId="{7A629A8D-8228-4EB4-82E2-E301EFCECC76}" destId="{54248195-23FC-4C01-A80D-4D679EFE2760}" srcOrd="12" destOrd="0" parTransId="{E47355B7-F0C7-488E-A2DD-E8A6F40E9CB2}" sibTransId="{21B51E0D-4D25-4C5B-83D2-4476506DFA7B}"/>
    <dgm:cxn modelId="{1B599E83-D6ED-4AD0-A468-E70A87FC47AC}" srcId="{7A629A8D-8228-4EB4-82E2-E301EFCECC76}" destId="{4DDE82C2-72D3-49FD-B3E9-78808C67A0E3}" srcOrd="2" destOrd="0" parTransId="{8A7850D3-23A8-4B26-B616-43ABEBB7DBD6}" sibTransId="{96C6060B-A8D2-4735-8A13-1492A50363E2}"/>
    <dgm:cxn modelId="{F31B8184-1669-46B7-BEDD-B7C5253C33F3}" type="presOf" srcId="{7A629A8D-8228-4EB4-82E2-E301EFCECC76}" destId="{1C3E06A8-4FE5-4D2E-BB2F-44E2D6CD3D23}" srcOrd="0" destOrd="0" presId="urn:microsoft.com/office/officeart/2005/8/layout/cycle3"/>
    <dgm:cxn modelId="{C82A0B8E-A178-4C10-8502-4465D3569722}" type="presOf" srcId="{6A96B669-3722-4024-8BE3-BDB3D8CE3385}" destId="{E70D3B70-6380-41B2-83BB-91189FB37F18}" srcOrd="0" destOrd="0" presId="urn:microsoft.com/office/officeart/2005/8/layout/cycle3"/>
    <dgm:cxn modelId="{C3B21493-6917-4BF2-8394-F7600C5BA1AA}" srcId="{7A629A8D-8228-4EB4-82E2-E301EFCECC76}" destId="{2B3BAB06-9A3A-41C3-85B7-8C8E132E6044}" srcOrd="4" destOrd="0" parTransId="{7D8FEE40-4F83-40FE-9238-F82A692ADE98}" sibTransId="{2D59B3C8-3643-494D-A0D5-77589C81F9C1}"/>
    <dgm:cxn modelId="{CE7D759B-55C2-4B0B-8BFD-313C74BB2D1E}" srcId="{7A629A8D-8228-4EB4-82E2-E301EFCECC76}" destId="{2E4AB7EC-8692-46FB-BBD6-AEBA9CAD0D8B}" srcOrd="11" destOrd="0" parTransId="{7FF57BE0-26F7-4967-90C7-DFD233059E54}" sibTransId="{79EF4274-6D41-4FF4-9B7D-5CFC8EA6F413}"/>
    <dgm:cxn modelId="{B2FB55A1-7F3E-4B18-9377-A5F5B121AB3B}" type="presOf" srcId="{2B3BAB06-9A3A-41C3-85B7-8C8E132E6044}" destId="{55735224-DD7C-48C1-941A-B8F337D831EB}" srcOrd="0" destOrd="0" presId="urn:microsoft.com/office/officeart/2005/8/layout/cycle3"/>
    <dgm:cxn modelId="{30AC51A3-5C6A-4BE4-89E8-A3413B61C329}" srcId="{7A629A8D-8228-4EB4-82E2-E301EFCECC76}" destId="{6A96B669-3722-4024-8BE3-BDB3D8CE3385}" srcOrd="7" destOrd="0" parTransId="{EA0188D3-E27C-490B-9465-231E14A4070F}" sibTransId="{48E77420-3F0B-42E2-A824-02BC0C2D3025}"/>
    <dgm:cxn modelId="{525E83A5-CFAF-40BE-B16E-0941EF4C612B}" type="presOf" srcId="{59F96FCB-8DCF-41C2-84FA-A36C30936C00}" destId="{A770B34D-0E8D-4786-9745-64AAA5E1089B}" srcOrd="0" destOrd="0" presId="urn:microsoft.com/office/officeart/2005/8/layout/cycle3"/>
    <dgm:cxn modelId="{FA47F0AC-3A89-4A2C-85E0-F4EC0A032DFF}" type="presOf" srcId="{4D691357-4564-4FEA-B4EA-4D9FDE60C1A7}" destId="{AD16567C-BF54-4D67-BFD7-D7A6BC4CFDF9}" srcOrd="0" destOrd="0" presId="urn:microsoft.com/office/officeart/2005/8/layout/cycle3"/>
    <dgm:cxn modelId="{6205E2B4-B0BC-4FC1-9328-97F0F0D14BBF}" srcId="{7A629A8D-8228-4EB4-82E2-E301EFCECC76}" destId="{59F96FCB-8DCF-41C2-84FA-A36C30936C00}" srcOrd="6" destOrd="0" parTransId="{45A33AEF-D831-43D8-B1E5-E88ED6212DC3}" sibTransId="{D821F38B-134E-4C6B-8FA9-5289AA24ADD7}"/>
    <dgm:cxn modelId="{2AE528B5-BBD3-476C-88D3-C2BD01D8105F}" srcId="{7A629A8D-8228-4EB4-82E2-E301EFCECC76}" destId="{E3856372-FF98-4B37-8213-7AB60BCF7F8F}" srcOrd="10" destOrd="0" parTransId="{924BB868-5984-4A75-9E9D-6E830F52AA29}" sibTransId="{89083F57-37F7-4DA7-B040-1C298D9875A8}"/>
    <dgm:cxn modelId="{02CC6DC7-FCDB-4AD0-BA42-F7C682F890C1}" type="presOf" srcId="{E3856372-FF98-4B37-8213-7AB60BCF7F8F}" destId="{BD196D76-CF52-49C3-8020-E72816A6472F}" srcOrd="0" destOrd="0" presId="urn:microsoft.com/office/officeart/2005/8/layout/cycle3"/>
    <dgm:cxn modelId="{47FA07CB-D4BB-461E-83BA-FCF8561A12A4}" type="presOf" srcId="{277FDF84-2622-4A9C-A34F-23C2D63134FB}" destId="{413E9D58-9C26-45A3-ABCE-91C7D679D0A0}" srcOrd="0" destOrd="0" presId="urn:microsoft.com/office/officeart/2005/8/layout/cycle3"/>
    <dgm:cxn modelId="{0CC039CD-A568-4EF4-A11D-BA8EEA7561C6}" srcId="{7A629A8D-8228-4EB4-82E2-E301EFCECC76}" destId="{277FDF84-2622-4A9C-A34F-23C2D63134FB}" srcOrd="3" destOrd="0" parTransId="{73F46AC8-BBF9-4D0C-89DA-0B3D5260D453}" sibTransId="{40BB7A66-A1A5-4DE8-A20D-A8578B8DE1A7}"/>
    <dgm:cxn modelId="{EE7907DA-0136-481C-B5A1-5BE41F300B34}" type="presOf" srcId="{54248195-23FC-4C01-A80D-4D679EFE2760}" destId="{DBB1A0B5-8F23-48C7-8AB1-191934370504}" srcOrd="0" destOrd="0" presId="urn:microsoft.com/office/officeart/2005/8/layout/cycle3"/>
    <dgm:cxn modelId="{D68038E5-316A-40C9-A21F-123793119635}" type="presOf" srcId="{0AE2A343-5A96-4F70-BC41-3142B16AFE97}" destId="{72770B7E-28B8-4D68-A765-2A2613F69A22}" srcOrd="0" destOrd="0" presId="urn:microsoft.com/office/officeart/2005/8/layout/cycle3"/>
    <dgm:cxn modelId="{6C6246E8-3E1A-4549-9028-18F8CE69BB46}" type="presOf" srcId="{48EC7067-1BAC-4575-A486-226961C9B5AB}" destId="{7B0CA882-EF57-4420-8B6E-860A3711E783}" srcOrd="0" destOrd="0" presId="urn:microsoft.com/office/officeart/2005/8/layout/cycle3"/>
    <dgm:cxn modelId="{792E2EF4-31A4-475B-931F-667E0A1FE718}" type="presOf" srcId="{2E4AB7EC-8692-46FB-BBD6-AEBA9CAD0D8B}" destId="{ECE01F0F-4F1B-48DE-B71E-F1F329617C78}" srcOrd="0" destOrd="0" presId="urn:microsoft.com/office/officeart/2005/8/layout/cycle3"/>
    <dgm:cxn modelId="{BF0D60FC-F18C-40F1-8A90-0DD641167663}" srcId="{7A629A8D-8228-4EB4-82E2-E301EFCECC76}" destId="{2851424B-DAD0-4810-B246-83FF46484ECD}" srcOrd="1" destOrd="0" parTransId="{0D768FBE-03BC-4712-8EC0-6CB16674337A}" sibTransId="{4689CB11-DC54-44DC-9D98-2CF9F7478F21}"/>
    <dgm:cxn modelId="{1B7E7129-62C9-4E15-A034-99CD1B68EF75}" type="presParOf" srcId="{1C3E06A8-4FE5-4D2E-BB2F-44E2D6CD3D23}" destId="{C1174C91-D321-424D-BA77-B2CFD05BB905}" srcOrd="0" destOrd="0" presId="urn:microsoft.com/office/officeart/2005/8/layout/cycle3"/>
    <dgm:cxn modelId="{BF55EC53-DD79-40AF-BF2E-A65E582AD94A}" type="presParOf" srcId="{C1174C91-D321-424D-BA77-B2CFD05BB905}" destId="{19C730FF-DB80-4469-8C54-ECE3CA1B38FB}" srcOrd="0" destOrd="0" presId="urn:microsoft.com/office/officeart/2005/8/layout/cycle3"/>
    <dgm:cxn modelId="{8D9F09B3-2A23-40AE-B0B8-F465D11F9C34}" type="presParOf" srcId="{C1174C91-D321-424D-BA77-B2CFD05BB905}" destId="{AD16567C-BF54-4D67-BFD7-D7A6BC4CFDF9}" srcOrd="1" destOrd="0" presId="urn:microsoft.com/office/officeart/2005/8/layout/cycle3"/>
    <dgm:cxn modelId="{25C23E6F-DE78-43C3-8414-0C21ECB99060}" type="presParOf" srcId="{C1174C91-D321-424D-BA77-B2CFD05BB905}" destId="{829E3F31-1568-4493-9F66-0DA8F155ABE0}" srcOrd="2" destOrd="0" presId="urn:microsoft.com/office/officeart/2005/8/layout/cycle3"/>
    <dgm:cxn modelId="{C16086A7-E79F-4EA3-B4F6-4E6B6D38BC7D}" type="presParOf" srcId="{C1174C91-D321-424D-BA77-B2CFD05BB905}" destId="{AE1D5F75-0433-46E0-A309-61A992FBFCE5}" srcOrd="3" destOrd="0" presId="urn:microsoft.com/office/officeart/2005/8/layout/cycle3"/>
    <dgm:cxn modelId="{BD969E59-26F6-44B0-9B7E-100F7230DAF0}" type="presParOf" srcId="{C1174C91-D321-424D-BA77-B2CFD05BB905}" destId="{413E9D58-9C26-45A3-ABCE-91C7D679D0A0}" srcOrd="4" destOrd="0" presId="urn:microsoft.com/office/officeart/2005/8/layout/cycle3"/>
    <dgm:cxn modelId="{3D4A6E09-5DEE-4FDA-B662-9A9C4979A4D7}" type="presParOf" srcId="{C1174C91-D321-424D-BA77-B2CFD05BB905}" destId="{55735224-DD7C-48C1-941A-B8F337D831EB}" srcOrd="5" destOrd="0" presId="urn:microsoft.com/office/officeart/2005/8/layout/cycle3"/>
    <dgm:cxn modelId="{413E0C41-5E64-4D22-A857-EC286D6EA7A7}" type="presParOf" srcId="{C1174C91-D321-424D-BA77-B2CFD05BB905}" destId="{7B0CA882-EF57-4420-8B6E-860A3711E783}" srcOrd="6" destOrd="0" presId="urn:microsoft.com/office/officeart/2005/8/layout/cycle3"/>
    <dgm:cxn modelId="{15291715-42EB-49F5-8486-1AFBF449E2F4}" type="presParOf" srcId="{C1174C91-D321-424D-BA77-B2CFD05BB905}" destId="{A770B34D-0E8D-4786-9745-64AAA5E1089B}" srcOrd="7" destOrd="0" presId="urn:microsoft.com/office/officeart/2005/8/layout/cycle3"/>
    <dgm:cxn modelId="{249EB8FB-5E4C-46B0-97A9-3F692A3ECB78}" type="presParOf" srcId="{C1174C91-D321-424D-BA77-B2CFD05BB905}" destId="{E70D3B70-6380-41B2-83BB-91189FB37F18}" srcOrd="8" destOrd="0" presId="urn:microsoft.com/office/officeart/2005/8/layout/cycle3"/>
    <dgm:cxn modelId="{84027731-577D-4064-A982-7902CC0EC24B}" type="presParOf" srcId="{C1174C91-D321-424D-BA77-B2CFD05BB905}" destId="{B5C252C8-F768-4D3F-A239-D1A9B7E34612}" srcOrd="9" destOrd="0" presId="urn:microsoft.com/office/officeart/2005/8/layout/cycle3"/>
    <dgm:cxn modelId="{968FE59A-0BC7-4489-8F5B-AF2B703E59C4}" type="presParOf" srcId="{C1174C91-D321-424D-BA77-B2CFD05BB905}" destId="{72770B7E-28B8-4D68-A765-2A2613F69A22}" srcOrd="10" destOrd="0" presId="urn:microsoft.com/office/officeart/2005/8/layout/cycle3"/>
    <dgm:cxn modelId="{550B65DB-75D0-40FD-BFFB-0AEDC5DE096B}" type="presParOf" srcId="{C1174C91-D321-424D-BA77-B2CFD05BB905}" destId="{BD196D76-CF52-49C3-8020-E72816A6472F}" srcOrd="11" destOrd="0" presId="urn:microsoft.com/office/officeart/2005/8/layout/cycle3"/>
    <dgm:cxn modelId="{ED309E5A-4F84-4770-B570-284E717A1B32}" type="presParOf" srcId="{C1174C91-D321-424D-BA77-B2CFD05BB905}" destId="{ECE01F0F-4F1B-48DE-B71E-F1F329617C78}" srcOrd="12" destOrd="0" presId="urn:microsoft.com/office/officeart/2005/8/layout/cycle3"/>
    <dgm:cxn modelId="{614167BD-54A9-4DAA-82FD-8AFDCD7A2CE4}" type="presParOf" srcId="{C1174C91-D321-424D-BA77-B2CFD05BB905}" destId="{DBB1A0B5-8F23-48C7-8AB1-191934370504}" srcOrd="13" destOrd="0" presId="urn:microsoft.com/office/officeart/2005/8/layout/cycle3"/>
    <dgm:cxn modelId="{76548CED-EF60-4C75-AFC0-BDF75344A6FB}" type="presParOf" srcId="{C1174C91-D321-424D-BA77-B2CFD05BB905}" destId="{15570338-BA85-4C5B-BAEE-552D8A60CBAC}" srcOrd="1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629A8D-8228-4EB4-82E2-E301EFCECC7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ZA"/>
        </a:p>
      </dgm:t>
    </dgm:pt>
    <dgm:pt modelId="{782B0FFC-401B-40B3-ADF0-2A1F7E4739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Introduction to Entrepreneurship</a:t>
          </a:r>
        </a:p>
      </dgm:t>
    </dgm:pt>
    <dgm:pt modelId="{18E60629-3D1B-43C2-BE09-8416D0491EA7}" type="parTrans" cxnId="{1E859A6C-A407-49AB-9484-984985E90EE4}">
      <dgm:prSet/>
      <dgm:spPr/>
      <dgm:t>
        <a:bodyPr/>
        <a:lstStyle/>
        <a:p>
          <a:endParaRPr lang="en-ZA"/>
        </a:p>
      </dgm:t>
    </dgm:pt>
    <dgm:pt modelId="{4D691357-4564-4FEA-B4EA-4D9FDE60C1A7}" type="sibTrans" cxnId="{1E859A6C-A407-49AB-9484-984985E90EE4}">
      <dgm:prSet/>
      <dgm:spPr>
        <a:solidFill>
          <a:schemeClr val="accent1"/>
        </a:solidFill>
      </dgm:spPr>
      <dgm:t>
        <a:bodyPr/>
        <a:lstStyle/>
        <a:p>
          <a:endParaRPr lang="en-ZA" sz="1800" b="1">
            <a:solidFill>
              <a:schemeClr val="tx1"/>
            </a:solidFill>
            <a:latin typeface="Arial" pitchFamily="34" charset="0"/>
            <a:cs typeface="Arial" pitchFamily="34" charset="0"/>
          </a:endParaRPr>
        </a:p>
      </dgm:t>
    </dgm:pt>
    <dgm:pt modelId="{2851424B-DAD0-4810-B246-83FF46484ECD}">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Entrepreneurial mind and fit</a:t>
          </a:r>
        </a:p>
      </dgm:t>
    </dgm:pt>
    <dgm:pt modelId="{0D768FBE-03BC-4712-8EC0-6CB16674337A}" type="parTrans" cxnId="{BF0D60FC-F18C-40F1-8A90-0DD641167663}">
      <dgm:prSet/>
      <dgm:spPr/>
      <dgm:t>
        <a:bodyPr/>
        <a:lstStyle/>
        <a:p>
          <a:endParaRPr lang="en-ZA"/>
        </a:p>
      </dgm:t>
    </dgm:pt>
    <dgm:pt modelId="{4689CB11-DC54-44DC-9D98-2CF9F7478F21}" type="sibTrans" cxnId="{BF0D60FC-F18C-40F1-8A90-0DD641167663}">
      <dgm:prSet/>
      <dgm:spPr/>
      <dgm:t>
        <a:bodyPr/>
        <a:lstStyle/>
        <a:p>
          <a:endParaRPr lang="en-ZA"/>
        </a:p>
      </dgm:t>
    </dgm:pt>
    <dgm:pt modelId="{4DDE82C2-72D3-49FD-B3E9-78808C67A0E3}">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Idea generation</a:t>
          </a:r>
        </a:p>
      </dgm:t>
    </dgm:pt>
    <dgm:pt modelId="{8A7850D3-23A8-4B26-B616-43ABEBB7DBD6}" type="parTrans" cxnId="{1B599E83-D6ED-4AD0-A468-E70A87FC47AC}">
      <dgm:prSet/>
      <dgm:spPr/>
      <dgm:t>
        <a:bodyPr/>
        <a:lstStyle/>
        <a:p>
          <a:endParaRPr lang="en-ZA"/>
        </a:p>
      </dgm:t>
    </dgm:pt>
    <dgm:pt modelId="{96C6060B-A8D2-4735-8A13-1492A50363E2}" type="sibTrans" cxnId="{1B599E83-D6ED-4AD0-A468-E70A87FC47AC}">
      <dgm:prSet/>
      <dgm:spPr/>
      <dgm:t>
        <a:bodyPr/>
        <a:lstStyle/>
        <a:p>
          <a:endParaRPr lang="en-ZA"/>
        </a:p>
      </dgm:t>
    </dgm:pt>
    <dgm:pt modelId="{277FDF84-2622-4A9C-A34F-23C2D63134FB}">
      <dgm:prSet phldrT="[Text]" custT="1"/>
      <dgm:spPr>
        <a:solidFill>
          <a:schemeClr val="accent1">
            <a:lumMod val="60000"/>
            <a:lumOff val="40000"/>
          </a:schemeClr>
        </a:solidFill>
      </dgm:spPr>
      <dgm:t>
        <a:bodyPr/>
        <a:lstStyle/>
        <a:p>
          <a:r>
            <a:rPr lang="en-US" sz="1800" b="1" dirty="0">
              <a:solidFill>
                <a:schemeClr val="bg1"/>
              </a:solidFill>
              <a:latin typeface="Arial" pitchFamily="34" charset="0"/>
              <a:cs typeface="Arial" pitchFamily="34" charset="0"/>
            </a:rPr>
            <a:t>Design thinking</a:t>
          </a:r>
          <a:endParaRPr lang="en-ZA" sz="1800" b="1" dirty="0">
            <a:solidFill>
              <a:schemeClr val="bg1"/>
            </a:solidFill>
            <a:latin typeface="Arial" pitchFamily="34" charset="0"/>
            <a:cs typeface="Arial" pitchFamily="34" charset="0"/>
          </a:endParaRPr>
        </a:p>
      </dgm:t>
    </dgm:pt>
    <dgm:pt modelId="{73F46AC8-BBF9-4D0C-89DA-0B3D5260D453}" type="parTrans" cxnId="{0CC039CD-A568-4EF4-A11D-BA8EEA7561C6}">
      <dgm:prSet/>
      <dgm:spPr/>
      <dgm:t>
        <a:bodyPr/>
        <a:lstStyle/>
        <a:p>
          <a:endParaRPr lang="en-ZA"/>
        </a:p>
      </dgm:t>
    </dgm:pt>
    <dgm:pt modelId="{40BB7A66-A1A5-4DE8-A20D-A8578B8DE1A7}" type="sibTrans" cxnId="{0CC039CD-A568-4EF4-A11D-BA8EEA7561C6}">
      <dgm:prSet/>
      <dgm:spPr/>
      <dgm:t>
        <a:bodyPr/>
        <a:lstStyle/>
        <a:p>
          <a:endParaRPr lang="en-ZA"/>
        </a:p>
      </dgm:t>
    </dgm:pt>
    <dgm:pt modelId="{2B3BAB06-9A3A-41C3-85B7-8C8E132E6044}">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Lean start-up &amp; Agile development</a:t>
          </a:r>
        </a:p>
      </dgm:t>
    </dgm:pt>
    <dgm:pt modelId="{7D8FEE40-4F83-40FE-9238-F82A692ADE98}" type="parTrans" cxnId="{C3B21493-6917-4BF2-8394-F7600C5BA1AA}">
      <dgm:prSet/>
      <dgm:spPr/>
      <dgm:t>
        <a:bodyPr/>
        <a:lstStyle/>
        <a:p>
          <a:endParaRPr lang="en-ZA"/>
        </a:p>
      </dgm:t>
    </dgm:pt>
    <dgm:pt modelId="{2D59B3C8-3643-494D-A0D5-77589C81F9C1}" type="sibTrans" cxnId="{C3B21493-6917-4BF2-8394-F7600C5BA1AA}">
      <dgm:prSet/>
      <dgm:spPr/>
      <dgm:t>
        <a:bodyPr/>
        <a:lstStyle/>
        <a:p>
          <a:endParaRPr lang="en-ZA"/>
        </a:p>
      </dgm:t>
    </dgm:pt>
    <dgm:pt modelId="{48EC7067-1BAC-4575-A486-226961C9B5A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process</a:t>
          </a:r>
        </a:p>
      </dgm:t>
    </dgm:pt>
    <dgm:pt modelId="{8C4B2A84-ADF0-4DD9-B5E3-FDCDE79E2B2B}" type="parTrans" cxnId="{73E0AD3F-5AE7-48EE-8C9C-DE36066E77FC}">
      <dgm:prSet/>
      <dgm:spPr/>
      <dgm:t>
        <a:bodyPr/>
        <a:lstStyle/>
        <a:p>
          <a:endParaRPr lang="en-ZA"/>
        </a:p>
      </dgm:t>
    </dgm:pt>
    <dgm:pt modelId="{E59B87F3-82DD-44BF-BC92-83E806DE8A61}" type="sibTrans" cxnId="{73E0AD3F-5AE7-48EE-8C9C-DE36066E77FC}">
      <dgm:prSet/>
      <dgm:spPr/>
      <dgm:t>
        <a:bodyPr/>
        <a:lstStyle/>
        <a:p>
          <a:endParaRPr lang="en-ZA"/>
        </a:p>
      </dgm:t>
    </dgm:pt>
    <dgm:pt modelId="{59F96FCB-8DCF-41C2-84FA-A36C30936C00}">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Feasibility &amp; planning</a:t>
          </a:r>
        </a:p>
      </dgm:t>
    </dgm:pt>
    <dgm:pt modelId="{45A33AEF-D831-43D8-B1E5-E88ED6212DC3}" type="parTrans" cxnId="{6205E2B4-B0BC-4FC1-9328-97F0F0D14BBF}">
      <dgm:prSet/>
      <dgm:spPr/>
      <dgm:t>
        <a:bodyPr/>
        <a:lstStyle/>
        <a:p>
          <a:endParaRPr lang="en-ZA"/>
        </a:p>
      </dgm:t>
    </dgm:pt>
    <dgm:pt modelId="{D821F38B-134E-4C6B-8FA9-5289AA24ADD7}" type="sibTrans" cxnId="{6205E2B4-B0BC-4FC1-9328-97F0F0D14BBF}">
      <dgm:prSet/>
      <dgm:spPr/>
      <dgm:t>
        <a:bodyPr/>
        <a:lstStyle/>
        <a:p>
          <a:endParaRPr lang="en-ZA"/>
        </a:p>
      </dgm:t>
    </dgm:pt>
    <dgm:pt modelId="{6A96B669-3722-4024-8BE3-BDB3D8CE3385}">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Family businesses</a:t>
          </a:r>
        </a:p>
      </dgm:t>
    </dgm:pt>
    <dgm:pt modelId="{EA0188D3-E27C-490B-9465-231E14A4070F}" type="parTrans" cxnId="{30AC51A3-5C6A-4BE4-89E8-A3413B61C329}">
      <dgm:prSet/>
      <dgm:spPr/>
      <dgm:t>
        <a:bodyPr/>
        <a:lstStyle/>
        <a:p>
          <a:endParaRPr lang="en-ZA"/>
        </a:p>
      </dgm:t>
    </dgm:pt>
    <dgm:pt modelId="{48E77420-3F0B-42E2-A824-02BC0C2D3025}" type="sibTrans" cxnId="{30AC51A3-5C6A-4BE4-89E8-A3413B61C329}">
      <dgm:prSet/>
      <dgm:spPr/>
      <dgm:t>
        <a:bodyPr/>
        <a:lstStyle/>
        <a:p>
          <a:endParaRPr lang="en-ZA"/>
        </a:p>
      </dgm:t>
    </dgm:pt>
    <dgm:pt modelId="{0D3DB2B5-68A4-4028-B6C7-3B03A156428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Women entrepreneurship</a:t>
          </a:r>
        </a:p>
      </dgm:t>
    </dgm:pt>
    <dgm:pt modelId="{68CFE8D5-6DF3-409E-994B-CF7C053081C9}" type="parTrans" cxnId="{E466D808-1DE0-433F-81BC-6887C0F5385D}">
      <dgm:prSet/>
      <dgm:spPr/>
      <dgm:t>
        <a:bodyPr/>
        <a:lstStyle/>
        <a:p>
          <a:endParaRPr lang="en-ZA"/>
        </a:p>
      </dgm:t>
    </dgm:pt>
    <dgm:pt modelId="{6D1E1E9C-4F92-444F-B54B-2F34CF19CB93}" type="sibTrans" cxnId="{E466D808-1DE0-433F-81BC-6887C0F5385D}">
      <dgm:prSet/>
      <dgm:spPr/>
      <dgm:t>
        <a:bodyPr/>
        <a:lstStyle/>
        <a:p>
          <a:endParaRPr lang="en-ZA"/>
        </a:p>
      </dgm:t>
    </dgm:pt>
    <dgm:pt modelId="{0AE2A343-5A96-4F70-BC41-3142B16AFE9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Corporate entrepreneurs</a:t>
          </a:r>
        </a:p>
      </dgm:t>
    </dgm:pt>
    <dgm:pt modelId="{77B4C200-31CE-46B6-8716-4375620C46B1}" type="parTrans" cxnId="{8FBE1413-9E70-458B-841A-F88D1FC7B79C}">
      <dgm:prSet/>
      <dgm:spPr/>
      <dgm:t>
        <a:bodyPr/>
        <a:lstStyle/>
        <a:p>
          <a:endParaRPr lang="en-ZA"/>
        </a:p>
      </dgm:t>
    </dgm:pt>
    <dgm:pt modelId="{5DD14D23-EAAE-415B-8682-3EB9FB5F51BA}" type="sibTrans" cxnId="{8FBE1413-9E70-458B-841A-F88D1FC7B79C}">
      <dgm:prSet/>
      <dgm:spPr/>
      <dgm:t>
        <a:bodyPr/>
        <a:lstStyle/>
        <a:p>
          <a:endParaRPr lang="en-ZA"/>
        </a:p>
      </dgm:t>
    </dgm:pt>
    <dgm:pt modelId="{E3856372-FF98-4B37-8213-7AB60BCF7F8F}">
      <dgm:prSet phldrT="[Text]" custT="1"/>
      <dgm:spPr>
        <a:solidFill>
          <a:schemeClr val="accent1">
            <a:lumMod val="50000"/>
          </a:schemeClr>
        </a:solidFill>
      </dgm:spPr>
      <dgm:t>
        <a:bodyPr/>
        <a:lstStyle/>
        <a:p>
          <a:r>
            <a:rPr lang="en-ZA" sz="1800" b="1">
              <a:solidFill>
                <a:schemeClr val="bg1"/>
              </a:solidFill>
              <a:latin typeface="Arial" pitchFamily="34" charset="0"/>
              <a:cs typeface="Arial" pitchFamily="34" charset="0"/>
            </a:rPr>
            <a:t>Logic &amp; Effectuation</a:t>
          </a:r>
          <a:endParaRPr lang="en-ZA" sz="1800" b="1" dirty="0">
            <a:solidFill>
              <a:schemeClr val="bg1"/>
            </a:solidFill>
            <a:latin typeface="Arial" pitchFamily="34" charset="0"/>
            <a:cs typeface="Arial" pitchFamily="34" charset="0"/>
          </a:endParaRPr>
        </a:p>
      </dgm:t>
    </dgm:pt>
    <dgm:pt modelId="{924BB868-5984-4A75-9E9D-6E830F52AA29}" type="parTrans" cxnId="{2AE528B5-BBD3-476C-88D3-C2BD01D8105F}">
      <dgm:prSet/>
      <dgm:spPr/>
      <dgm:t>
        <a:bodyPr/>
        <a:lstStyle/>
        <a:p>
          <a:endParaRPr lang="en-GB"/>
        </a:p>
      </dgm:t>
    </dgm:pt>
    <dgm:pt modelId="{89083F57-37F7-4DA7-B040-1C298D9875A8}" type="sibTrans" cxnId="{2AE528B5-BBD3-476C-88D3-C2BD01D8105F}">
      <dgm:prSet/>
      <dgm:spPr/>
      <dgm:t>
        <a:bodyPr/>
        <a:lstStyle/>
        <a:p>
          <a:endParaRPr lang="en-GB"/>
        </a:p>
      </dgm:t>
    </dgm:pt>
    <dgm:pt modelId="{2E4AB7EC-8692-46FB-BBD6-AEBA9CAD0D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Social entrepreneurship</a:t>
          </a:r>
        </a:p>
      </dgm:t>
    </dgm:pt>
    <dgm:pt modelId="{7FF57BE0-26F7-4967-90C7-DFD233059E54}" type="parTrans" cxnId="{CE7D759B-55C2-4B0B-8BFD-313C74BB2D1E}">
      <dgm:prSet/>
      <dgm:spPr/>
      <dgm:t>
        <a:bodyPr/>
        <a:lstStyle/>
        <a:p>
          <a:endParaRPr lang="en-GB"/>
        </a:p>
      </dgm:t>
    </dgm:pt>
    <dgm:pt modelId="{79EF4274-6D41-4FF4-9B7D-5CFC8EA6F413}" type="sibTrans" cxnId="{CE7D759B-55C2-4B0B-8BFD-313C74BB2D1E}">
      <dgm:prSet/>
      <dgm:spPr/>
      <dgm:t>
        <a:bodyPr/>
        <a:lstStyle/>
        <a:p>
          <a:endParaRPr lang="en-GB"/>
        </a:p>
      </dgm:t>
    </dgm:pt>
    <dgm:pt modelId="{54248195-23FC-4C01-A80D-4D679EFE2760}">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ecosystems</a:t>
          </a:r>
        </a:p>
      </dgm:t>
    </dgm:pt>
    <dgm:pt modelId="{E47355B7-F0C7-488E-A2DD-E8A6F40E9CB2}" type="parTrans" cxnId="{A14FCA71-FDFE-42C4-A977-E7A975B6C5A7}">
      <dgm:prSet/>
      <dgm:spPr/>
      <dgm:t>
        <a:bodyPr/>
        <a:lstStyle/>
        <a:p>
          <a:endParaRPr lang="en-GB"/>
        </a:p>
      </dgm:t>
    </dgm:pt>
    <dgm:pt modelId="{21B51E0D-4D25-4C5B-83D2-4476506DFA7B}" type="sibTrans" cxnId="{A14FCA71-FDFE-42C4-A977-E7A975B6C5A7}">
      <dgm:prSet/>
      <dgm:spPr/>
      <dgm:t>
        <a:bodyPr/>
        <a:lstStyle/>
        <a:p>
          <a:endParaRPr lang="en-GB"/>
        </a:p>
      </dgm:t>
    </dgm:pt>
    <dgm:pt modelId="{E58A76F3-932A-4801-9635-D54ED0DC7CE9}">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Managing the business</a:t>
          </a:r>
        </a:p>
      </dgm:t>
    </dgm:pt>
    <dgm:pt modelId="{7C877EA9-069C-4375-B997-C60BBE3004A4}" type="parTrans" cxnId="{7305EF5D-948A-4BC7-B2ED-D60126F70D14}">
      <dgm:prSet/>
      <dgm:spPr/>
      <dgm:t>
        <a:bodyPr/>
        <a:lstStyle/>
        <a:p>
          <a:endParaRPr lang="en-GB"/>
        </a:p>
      </dgm:t>
    </dgm:pt>
    <dgm:pt modelId="{35BA77D3-1062-4255-8B2F-6FD0EE2BADF7}" type="sibTrans" cxnId="{7305EF5D-948A-4BC7-B2ED-D60126F70D14}">
      <dgm:prSet/>
      <dgm:spPr/>
      <dgm:t>
        <a:bodyPr/>
        <a:lstStyle/>
        <a:p>
          <a:endParaRPr lang="en-GB"/>
        </a:p>
      </dgm:t>
    </dgm:pt>
    <dgm:pt modelId="{1C3E06A8-4FE5-4D2E-BB2F-44E2D6CD3D23}" type="pres">
      <dgm:prSet presAssocID="{7A629A8D-8228-4EB4-82E2-E301EFCECC76}" presName="Name0" presStyleCnt="0">
        <dgm:presLayoutVars>
          <dgm:dir/>
          <dgm:resizeHandles val="exact"/>
        </dgm:presLayoutVars>
      </dgm:prSet>
      <dgm:spPr/>
    </dgm:pt>
    <dgm:pt modelId="{C1174C91-D321-424D-BA77-B2CFD05BB905}" type="pres">
      <dgm:prSet presAssocID="{7A629A8D-8228-4EB4-82E2-E301EFCECC76}" presName="cycle" presStyleCnt="0"/>
      <dgm:spPr/>
    </dgm:pt>
    <dgm:pt modelId="{19C730FF-DB80-4469-8C54-ECE3CA1B38FB}" type="pres">
      <dgm:prSet presAssocID="{782B0FFC-401B-40B3-ADF0-2A1F7E47398B}" presName="nodeFirstNode" presStyleLbl="node1" presStyleIdx="0" presStyleCnt="14" custScaleX="225958" custRadScaleRad="100122" custRadScaleInc="-633">
        <dgm:presLayoutVars>
          <dgm:bulletEnabled val="1"/>
        </dgm:presLayoutVars>
      </dgm:prSet>
      <dgm:spPr/>
    </dgm:pt>
    <dgm:pt modelId="{AD16567C-BF54-4D67-BFD7-D7A6BC4CFDF9}" type="pres">
      <dgm:prSet presAssocID="{4D691357-4564-4FEA-B4EA-4D9FDE60C1A7}" presName="sibTransFirstNode" presStyleLbl="bgShp" presStyleIdx="0" presStyleCnt="1"/>
      <dgm:spPr/>
    </dgm:pt>
    <dgm:pt modelId="{829E3F31-1568-4493-9F66-0DA8F155ABE0}" type="pres">
      <dgm:prSet presAssocID="{2851424B-DAD0-4810-B246-83FF46484ECD}" presName="nodeFollowingNodes" presStyleLbl="node1" presStyleIdx="1" presStyleCnt="14" custScaleX="188697" custRadScaleRad="107276" custRadScaleInc="159653">
        <dgm:presLayoutVars>
          <dgm:bulletEnabled val="1"/>
        </dgm:presLayoutVars>
      </dgm:prSet>
      <dgm:spPr/>
    </dgm:pt>
    <dgm:pt modelId="{AE1D5F75-0433-46E0-A309-61A992FBFCE5}" type="pres">
      <dgm:prSet presAssocID="{4DDE82C2-72D3-49FD-B3E9-78808C67A0E3}" presName="nodeFollowingNodes" presStyleLbl="node1" presStyleIdx="2" presStyleCnt="14" custScaleX="178643" custRadScaleRad="101319" custRadScaleInc="117969">
        <dgm:presLayoutVars>
          <dgm:bulletEnabled val="1"/>
        </dgm:presLayoutVars>
      </dgm:prSet>
      <dgm:spPr/>
    </dgm:pt>
    <dgm:pt modelId="{413E9D58-9C26-45A3-ABCE-91C7D679D0A0}" type="pres">
      <dgm:prSet presAssocID="{277FDF84-2622-4A9C-A34F-23C2D63134FB}" presName="nodeFollowingNodes" presStyleLbl="node1" presStyleIdx="3" presStyleCnt="14" custScaleX="178191" custRadScaleRad="102082" custRadScaleInc="151843">
        <dgm:presLayoutVars>
          <dgm:bulletEnabled val="1"/>
        </dgm:presLayoutVars>
      </dgm:prSet>
      <dgm:spPr/>
    </dgm:pt>
    <dgm:pt modelId="{55735224-DD7C-48C1-941A-B8F337D831EB}" type="pres">
      <dgm:prSet presAssocID="{2B3BAB06-9A3A-41C3-85B7-8C8E132E6044}" presName="nodeFollowingNodes" presStyleLbl="node1" presStyleIdx="4" presStyleCnt="14" custScaleX="224132" custScaleY="94798" custRadScaleRad="103157" custRadScaleInc="121294">
        <dgm:presLayoutVars>
          <dgm:bulletEnabled val="1"/>
        </dgm:presLayoutVars>
      </dgm:prSet>
      <dgm:spPr/>
    </dgm:pt>
    <dgm:pt modelId="{7B0CA882-EF57-4420-8B6E-860A3711E783}" type="pres">
      <dgm:prSet presAssocID="{48EC7067-1BAC-4575-A486-226961C9B5AB}" presName="nodeFollowingNodes" presStyleLbl="node1" presStyleIdx="5" presStyleCnt="14" custScaleX="230687" custRadScaleRad="102840" custRadScaleInc="-132986">
        <dgm:presLayoutVars>
          <dgm:bulletEnabled val="1"/>
        </dgm:presLayoutVars>
      </dgm:prSet>
      <dgm:spPr/>
    </dgm:pt>
    <dgm:pt modelId="{A770B34D-0E8D-4786-9745-64AAA5E1089B}" type="pres">
      <dgm:prSet presAssocID="{59F96FCB-8DCF-41C2-84FA-A36C30936C00}" presName="nodeFollowingNodes" presStyleLbl="node1" presStyleIdx="6" presStyleCnt="14" custScaleX="197455" custRadScaleRad="96103" custRadScaleInc="123362">
        <dgm:presLayoutVars>
          <dgm:bulletEnabled val="1"/>
        </dgm:presLayoutVars>
      </dgm:prSet>
      <dgm:spPr/>
    </dgm:pt>
    <dgm:pt modelId="{E70D3B70-6380-41B2-83BB-91189FB37F18}" type="pres">
      <dgm:prSet presAssocID="{6A96B669-3722-4024-8BE3-BDB3D8CE3385}" presName="nodeFollowingNodes" presStyleLbl="node1" presStyleIdx="7" presStyleCnt="14" custScaleX="147103" custRadScaleRad="104670" custRadScaleInc="415771">
        <dgm:presLayoutVars>
          <dgm:bulletEnabled val="1"/>
        </dgm:presLayoutVars>
      </dgm:prSet>
      <dgm:spPr/>
    </dgm:pt>
    <dgm:pt modelId="{B5C252C8-F768-4D3F-A239-D1A9B7E34612}" type="pres">
      <dgm:prSet presAssocID="{0D3DB2B5-68A4-4028-B6C7-3B03A1564287}" presName="nodeFollowingNodes" presStyleLbl="node1" presStyleIdx="8" presStyleCnt="14" custScaleX="227068" custRadScaleRad="101998" custRadScaleInc="242664">
        <dgm:presLayoutVars>
          <dgm:bulletEnabled val="1"/>
        </dgm:presLayoutVars>
      </dgm:prSet>
      <dgm:spPr/>
    </dgm:pt>
    <dgm:pt modelId="{72770B7E-28B8-4D68-A765-2A2613F69A22}" type="pres">
      <dgm:prSet presAssocID="{0AE2A343-5A96-4F70-BC41-3142B16AFE97}" presName="nodeFollowingNodes" presStyleLbl="node1" presStyleIdx="9" presStyleCnt="14" custScaleX="206514" custRadScaleRad="105167" custRadScaleInc="270573">
        <dgm:presLayoutVars>
          <dgm:bulletEnabled val="1"/>
        </dgm:presLayoutVars>
      </dgm:prSet>
      <dgm:spPr/>
    </dgm:pt>
    <dgm:pt modelId="{BD196D76-CF52-49C3-8020-E72816A6472F}" type="pres">
      <dgm:prSet presAssocID="{E3856372-FF98-4B37-8213-7AB60BCF7F8F}" presName="nodeFollowingNodes" presStyleLbl="node1" presStyleIdx="10" presStyleCnt="14" custScaleX="201606" custRadScaleRad="107584" custRadScaleInc="616229">
        <dgm:presLayoutVars>
          <dgm:bulletEnabled val="1"/>
        </dgm:presLayoutVars>
      </dgm:prSet>
      <dgm:spPr/>
    </dgm:pt>
    <dgm:pt modelId="{ECE01F0F-4F1B-48DE-B71E-F1F329617C78}" type="pres">
      <dgm:prSet presAssocID="{2E4AB7EC-8692-46FB-BBD6-AEBA9CAD0D8B}" presName="nodeFollowingNodes" presStyleLbl="node1" presStyleIdx="11" presStyleCnt="14" custScaleX="236461" custRadScaleRad="99765" custRadScaleInc="-150026">
        <dgm:presLayoutVars>
          <dgm:bulletEnabled val="1"/>
        </dgm:presLayoutVars>
      </dgm:prSet>
      <dgm:spPr/>
    </dgm:pt>
    <dgm:pt modelId="{DBB1A0B5-8F23-48C7-8AB1-191934370504}" type="pres">
      <dgm:prSet presAssocID="{54248195-23FC-4C01-A80D-4D679EFE2760}" presName="nodeFollowingNodes" presStyleLbl="node1" presStyleIdx="12" presStyleCnt="14" custScaleX="201606" custRadScaleRad="108593" custRadScaleInc="24727">
        <dgm:presLayoutVars>
          <dgm:bulletEnabled val="1"/>
        </dgm:presLayoutVars>
      </dgm:prSet>
      <dgm:spPr/>
    </dgm:pt>
    <dgm:pt modelId="{15570338-BA85-4C5B-BAEE-552D8A60CBAC}" type="pres">
      <dgm:prSet presAssocID="{E58A76F3-932A-4801-9635-D54ED0DC7CE9}" presName="nodeFollowingNodes" presStyleLbl="node1" presStyleIdx="13" presStyleCnt="14" custScaleX="201606" custRadScaleRad="102815" custRadScaleInc="-441995">
        <dgm:presLayoutVars>
          <dgm:bulletEnabled val="1"/>
        </dgm:presLayoutVars>
      </dgm:prSet>
      <dgm:spPr/>
    </dgm:pt>
  </dgm:ptLst>
  <dgm:cxnLst>
    <dgm:cxn modelId="{E466D808-1DE0-433F-81BC-6887C0F5385D}" srcId="{7A629A8D-8228-4EB4-82E2-E301EFCECC76}" destId="{0D3DB2B5-68A4-4028-B6C7-3B03A1564287}" srcOrd="8" destOrd="0" parTransId="{68CFE8D5-6DF3-409E-994B-CF7C053081C9}" sibTransId="{6D1E1E9C-4F92-444F-B54B-2F34CF19CB93}"/>
    <dgm:cxn modelId="{8FBE1413-9E70-458B-841A-F88D1FC7B79C}" srcId="{7A629A8D-8228-4EB4-82E2-E301EFCECC76}" destId="{0AE2A343-5A96-4F70-BC41-3142B16AFE97}" srcOrd="9" destOrd="0" parTransId="{77B4C200-31CE-46B6-8716-4375620C46B1}" sibTransId="{5DD14D23-EAAE-415B-8682-3EB9FB5F51BA}"/>
    <dgm:cxn modelId="{BDDBC31F-D76C-49F5-B143-AF41184D8172}" type="presOf" srcId="{0D3DB2B5-68A4-4028-B6C7-3B03A1564287}" destId="{B5C252C8-F768-4D3F-A239-D1A9B7E34612}" srcOrd="0" destOrd="0" presId="urn:microsoft.com/office/officeart/2005/8/layout/cycle3"/>
    <dgm:cxn modelId="{5D6DD224-D45B-4C3C-A75C-D606C0D4744D}" type="presOf" srcId="{4DDE82C2-72D3-49FD-B3E9-78808C67A0E3}" destId="{AE1D5F75-0433-46E0-A309-61A992FBFCE5}" srcOrd="0" destOrd="0" presId="urn:microsoft.com/office/officeart/2005/8/layout/cycle3"/>
    <dgm:cxn modelId="{A6FB662F-6BEC-44D7-9F15-9C08D03AA97E}" type="presOf" srcId="{2851424B-DAD0-4810-B246-83FF46484ECD}" destId="{829E3F31-1568-4493-9F66-0DA8F155ABE0}" srcOrd="0" destOrd="0" presId="urn:microsoft.com/office/officeart/2005/8/layout/cycle3"/>
    <dgm:cxn modelId="{A41A083F-7671-45A9-A1EB-E5CF527A3679}" type="presOf" srcId="{782B0FFC-401B-40B3-ADF0-2A1F7E47398B}" destId="{19C730FF-DB80-4469-8C54-ECE3CA1B38FB}" srcOrd="0" destOrd="0" presId="urn:microsoft.com/office/officeart/2005/8/layout/cycle3"/>
    <dgm:cxn modelId="{73E0AD3F-5AE7-48EE-8C9C-DE36066E77FC}" srcId="{7A629A8D-8228-4EB4-82E2-E301EFCECC76}" destId="{48EC7067-1BAC-4575-A486-226961C9B5AB}" srcOrd="5" destOrd="0" parTransId="{8C4B2A84-ADF0-4DD9-B5E3-FDCDE79E2B2B}" sibTransId="{E59B87F3-82DD-44BF-BC92-83E806DE8A61}"/>
    <dgm:cxn modelId="{ADFD225D-5C16-4866-B6B8-2E5EC825F4AD}" type="presOf" srcId="{E58A76F3-932A-4801-9635-D54ED0DC7CE9}" destId="{15570338-BA85-4C5B-BAEE-552D8A60CBAC}" srcOrd="0" destOrd="0" presId="urn:microsoft.com/office/officeart/2005/8/layout/cycle3"/>
    <dgm:cxn modelId="{7305EF5D-948A-4BC7-B2ED-D60126F70D14}" srcId="{7A629A8D-8228-4EB4-82E2-E301EFCECC76}" destId="{E58A76F3-932A-4801-9635-D54ED0DC7CE9}" srcOrd="13" destOrd="0" parTransId="{7C877EA9-069C-4375-B997-C60BBE3004A4}" sibTransId="{35BA77D3-1062-4255-8B2F-6FD0EE2BADF7}"/>
    <dgm:cxn modelId="{1E859A6C-A407-49AB-9484-984985E90EE4}" srcId="{7A629A8D-8228-4EB4-82E2-E301EFCECC76}" destId="{782B0FFC-401B-40B3-ADF0-2A1F7E47398B}" srcOrd="0" destOrd="0" parTransId="{18E60629-3D1B-43C2-BE09-8416D0491EA7}" sibTransId="{4D691357-4564-4FEA-B4EA-4D9FDE60C1A7}"/>
    <dgm:cxn modelId="{A14FCA71-FDFE-42C4-A977-E7A975B6C5A7}" srcId="{7A629A8D-8228-4EB4-82E2-E301EFCECC76}" destId="{54248195-23FC-4C01-A80D-4D679EFE2760}" srcOrd="12" destOrd="0" parTransId="{E47355B7-F0C7-488E-A2DD-E8A6F40E9CB2}" sibTransId="{21B51E0D-4D25-4C5B-83D2-4476506DFA7B}"/>
    <dgm:cxn modelId="{1B599E83-D6ED-4AD0-A468-E70A87FC47AC}" srcId="{7A629A8D-8228-4EB4-82E2-E301EFCECC76}" destId="{4DDE82C2-72D3-49FD-B3E9-78808C67A0E3}" srcOrd="2" destOrd="0" parTransId="{8A7850D3-23A8-4B26-B616-43ABEBB7DBD6}" sibTransId="{96C6060B-A8D2-4735-8A13-1492A50363E2}"/>
    <dgm:cxn modelId="{F31B8184-1669-46B7-BEDD-B7C5253C33F3}" type="presOf" srcId="{7A629A8D-8228-4EB4-82E2-E301EFCECC76}" destId="{1C3E06A8-4FE5-4D2E-BB2F-44E2D6CD3D23}" srcOrd="0" destOrd="0" presId="urn:microsoft.com/office/officeart/2005/8/layout/cycle3"/>
    <dgm:cxn modelId="{C82A0B8E-A178-4C10-8502-4465D3569722}" type="presOf" srcId="{6A96B669-3722-4024-8BE3-BDB3D8CE3385}" destId="{E70D3B70-6380-41B2-83BB-91189FB37F18}" srcOrd="0" destOrd="0" presId="urn:microsoft.com/office/officeart/2005/8/layout/cycle3"/>
    <dgm:cxn modelId="{C3B21493-6917-4BF2-8394-F7600C5BA1AA}" srcId="{7A629A8D-8228-4EB4-82E2-E301EFCECC76}" destId="{2B3BAB06-9A3A-41C3-85B7-8C8E132E6044}" srcOrd="4" destOrd="0" parTransId="{7D8FEE40-4F83-40FE-9238-F82A692ADE98}" sibTransId="{2D59B3C8-3643-494D-A0D5-77589C81F9C1}"/>
    <dgm:cxn modelId="{CE7D759B-55C2-4B0B-8BFD-313C74BB2D1E}" srcId="{7A629A8D-8228-4EB4-82E2-E301EFCECC76}" destId="{2E4AB7EC-8692-46FB-BBD6-AEBA9CAD0D8B}" srcOrd="11" destOrd="0" parTransId="{7FF57BE0-26F7-4967-90C7-DFD233059E54}" sibTransId="{79EF4274-6D41-4FF4-9B7D-5CFC8EA6F413}"/>
    <dgm:cxn modelId="{B2FB55A1-7F3E-4B18-9377-A5F5B121AB3B}" type="presOf" srcId="{2B3BAB06-9A3A-41C3-85B7-8C8E132E6044}" destId="{55735224-DD7C-48C1-941A-B8F337D831EB}" srcOrd="0" destOrd="0" presId="urn:microsoft.com/office/officeart/2005/8/layout/cycle3"/>
    <dgm:cxn modelId="{30AC51A3-5C6A-4BE4-89E8-A3413B61C329}" srcId="{7A629A8D-8228-4EB4-82E2-E301EFCECC76}" destId="{6A96B669-3722-4024-8BE3-BDB3D8CE3385}" srcOrd="7" destOrd="0" parTransId="{EA0188D3-E27C-490B-9465-231E14A4070F}" sibTransId="{48E77420-3F0B-42E2-A824-02BC0C2D3025}"/>
    <dgm:cxn modelId="{525E83A5-CFAF-40BE-B16E-0941EF4C612B}" type="presOf" srcId="{59F96FCB-8DCF-41C2-84FA-A36C30936C00}" destId="{A770B34D-0E8D-4786-9745-64AAA5E1089B}" srcOrd="0" destOrd="0" presId="urn:microsoft.com/office/officeart/2005/8/layout/cycle3"/>
    <dgm:cxn modelId="{FA47F0AC-3A89-4A2C-85E0-F4EC0A032DFF}" type="presOf" srcId="{4D691357-4564-4FEA-B4EA-4D9FDE60C1A7}" destId="{AD16567C-BF54-4D67-BFD7-D7A6BC4CFDF9}" srcOrd="0" destOrd="0" presId="urn:microsoft.com/office/officeart/2005/8/layout/cycle3"/>
    <dgm:cxn modelId="{6205E2B4-B0BC-4FC1-9328-97F0F0D14BBF}" srcId="{7A629A8D-8228-4EB4-82E2-E301EFCECC76}" destId="{59F96FCB-8DCF-41C2-84FA-A36C30936C00}" srcOrd="6" destOrd="0" parTransId="{45A33AEF-D831-43D8-B1E5-E88ED6212DC3}" sibTransId="{D821F38B-134E-4C6B-8FA9-5289AA24ADD7}"/>
    <dgm:cxn modelId="{2AE528B5-BBD3-476C-88D3-C2BD01D8105F}" srcId="{7A629A8D-8228-4EB4-82E2-E301EFCECC76}" destId="{E3856372-FF98-4B37-8213-7AB60BCF7F8F}" srcOrd="10" destOrd="0" parTransId="{924BB868-5984-4A75-9E9D-6E830F52AA29}" sibTransId="{89083F57-37F7-4DA7-B040-1C298D9875A8}"/>
    <dgm:cxn modelId="{02CC6DC7-FCDB-4AD0-BA42-F7C682F890C1}" type="presOf" srcId="{E3856372-FF98-4B37-8213-7AB60BCF7F8F}" destId="{BD196D76-CF52-49C3-8020-E72816A6472F}" srcOrd="0" destOrd="0" presId="urn:microsoft.com/office/officeart/2005/8/layout/cycle3"/>
    <dgm:cxn modelId="{47FA07CB-D4BB-461E-83BA-FCF8561A12A4}" type="presOf" srcId="{277FDF84-2622-4A9C-A34F-23C2D63134FB}" destId="{413E9D58-9C26-45A3-ABCE-91C7D679D0A0}" srcOrd="0" destOrd="0" presId="urn:microsoft.com/office/officeart/2005/8/layout/cycle3"/>
    <dgm:cxn modelId="{0CC039CD-A568-4EF4-A11D-BA8EEA7561C6}" srcId="{7A629A8D-8228-4EB4-82E2-E301EFCECC76}" destId="{277FDF84-2622-4A9C-A34F-23C2D63134FB}" srcOrd="3" destOrd="0" parTransId="{73F46AC8-BBF9-4D0C-89DA-0B3D5260D453}" sibTransId="{40BB7A66-A1A5-4DE8-A20D-A8578B8DE1A7}"/>
    <dgm:cxn modelId="{EE7907DA-0136-481C-B5A1-5BE41F300B34}" type="presOf" srcId="{54248195-23FC-4C01-A80D-4D679EFE2760}" destId="{DBB1A0B5-8F23-48C7-8AB1-191934370504}" srcOrd="0" destOrd="0" presId="urn:microsoft.com/office/officeart/2005/8/layout/cycle3"/>
    <dgm:cxn modelId="{D68038E5-316A-40C9-A21F-123793119635}" type="presOf" srcId="{0AE2A343-5A96-4F70-BC41-3142B16AFE97}" destId="{72770B7E-28B8-4D68-A765-2A2613F69A22}" srcOrd="0" destOrd="0" presId="urn:microsoft.com/office/officeart/2005/8/layout/cycle3"/>
    <dgm:cxn modelId="{6C6246E8-3E1A-4549-9028-18F8CE69BB46}" type="presOf" srcId="{48EC7067-1BAC-4575-A486-226961C9B5AB}" destId="{7B0CA882-EF57-4420-8B6E-860A3711E783}" srcOrd="0" destOrd="0" presId="urn:microsoft.com/office/officeart/2005/8/layout/cycle3"/>
    <dgm:cxn modelId="{792E2EF4-31A4-475B-931F-667E0A1FE718}" type="presOf" srcId="{2E4AB7EC-8692-46FB-BBD6-AEBA9CAD0D8B}" destId="{ECE01F0F-4F1B-48DE-B71E-F1F329617C78}" srcOrd="0" destOrd="0" presId="urn:microsoft.com/office/officeart/2005/8/layout/cycle3"/>
    <dgm:cxn modelId="{BF0D60FC-F18C-40F1-8A90-0DD641167663}" srcId="{7A629A8D-8228-4EB4-82E2-E301EFCECC76}" destId="{2851424B-DAD0-4810-B246-83FF46484ECD}" srcOrd="1" destOrd="0" parTransId="{0D768FBE-03BC-4712-8EC0-6CB16674337A}" sibTransId="{4689CB11-DC54-44DC-9D98-2CF9F7478F21}"/>
    <dgm:cxn modelId="{1B7E7129-62C9-4E15-A034-99CD1B68EF75}" type="presParOf" srcId="{1C3E06A8-4FE5-4D2E-BB2F-44E2D6CD3D23}" destId="{C1174C91-D321-424D-BA77-B2CFD05BB905}" srcOrd="0" destOrd="0" presId="urn:microsoft.com/office/officeart/2005/8/layout/cycle3"/>
    <dgm:cxn modelId="{BF55EC53-DD79-40AF-BF2E-A65E582AD94A}" type="presParOf" srcId="{C1174C91-D321-424D-BA77-B2CFD05BB905}" destId="{19C730FF-DB80-4469-8C54-ECE3CA1B38FB}" srcOrd="0" destOrd="0" presId="urn:microsoft.com/office/officeart/2005/8/layout/cycle3"/>
    <dgm:cxn modelId="{8D9F09B3-2A23-40AE-B0B8-F465D11F9C34}" type="presParOf" srcId="{C1174C91-D321-424D-BA77-B2CFD05BB905}" destId="{AD16567C-BF54-4D67-BFD7-D7A6BC4CFDF9}" srcOrd="1" destOrd="0" presId="urn:microsoft.com/office/officeart/2005/8/layout/cycle3"/>
    <dgm:cxn modelId="{25C23E6F-DE78-43C3-8414-0C21ECB99060}" type="presParOf" srcId="{C1174C91-D321-424D-BA77-B2CFD05BB905}" destId="{829E3F31-1568-4493-9F66-0DA8F155ABE0}" srcOrd="2" destOrd="0" presId="urn:microsoft.com/office/officeart/2005/8/layout/cycle3"/>
    <dgm:cxn modelId="{C16086A7-E79F-4EA3-B4F6-4E6B6D38BC7D}" type="presParOf" srcId="{C1174C91-D321-424D-BA77-B2CFD05BB905}" destId="{AE1D5F75-0433-46E0-A309-61A992FBFCE5}" srcOrd="3" destOrd="0" presId="urn:microsoft.com/office/officeart/2005/8/layout/cycle3"/>
    <dgm:cxn modelId="{BD969E59-26F6-44B0-9B7E-100F7230DAF0}" type="presParOf" srcId="{C1174C91-D321-424D-BA77-B2CFD05BB905}" destId="{413E9D58-9C26-45A3-ABCE-91C7D679D0A0}" srcOrd="4" destOrd="0" presId="urn:microsoft.com/office/officeart/2005/8/layout/cycle3"/>
    <dgm:cxn modelId="{3D4A6E09-5DEE-4FDA-B662-9A9C4979A4D7}" type="presParOf" srcId="{C1174C91-D321-424D-BA77-B2CFD05BB905}" destId="{55735224-DD7C-48C1-941A-B8F337D831EB}" srcOrd="5" destOrd="0" presId="urn:microsoft.com/office/officeart/2005/8/layout/cycle3"/>
    <dgm:cxn modelId="{413E0C41-5E64-4D22-A857-EC286D6EA7A7}" type="presParOf" srcId="{C1174C91-D321-424D-BA77-B2CFD05BB905}" destId="{7B0CA882-EF57-4420-8B6E-860A3711E783}" srcOrd="6" destOrd="0" presId="urn:microsoft.com/office/officeart/2005/8/layout/cycle3"/>
    <dgm:cxn modelId="{15291715-42EB-49F5-8486-1AFBF449E2F4}" type="presParOf" srcId="{C1174C91-D321-424D-BA77-B2CFD05BB905}" destId="{A770B34D-0E8D-4786-9745-64AAA5E1089B}" srcOrd="7" destOrd="0" presId="urn:microsoft.com/office/officeart/2005/8/layout/cycle3"/>
    <dgm:cxn modelId="{249EB8FB-5E4C-46B0-97A9-3F692A3ECB78}" type="presParOf" srcId="{C1174C91-D321-424D-BA77-B2CFD05BB905}" destId="{E70D3B70-6380-41B2-83BB-91189FB37F18}" srcOrd="8" destOrd="0" presId="urn:microsoft.com/office/officeart/2005/8/layout/cycle3"/>
    <dgm:cxn modelId="{84027731-577D-4064-A982-7902CC0EC24B}" type="presParOf" srcId="{C1174C91-D321-424D-BA77-B2CFD05BB905}" destId="{B5C252C8-F768-4D3F-A239-D1A9B7E34612}" srcOrd="9" destOrd="0" presId="urn:microsoft.com/office/officeart/2005/8/layout/cycle3"/>
    <dgm:cxn modelId="{968FE59A-0BC7-4489-8F5B-AF2B703E59C4}" type="presParOf" srcId="{C1174C91-D321-424D-BA77-B2CFD05BB905}" destId="{72770B7E-28B8-4D68-A765-2A2613F69A22}" srcOrd="10" destOrd="0" presId="urn:microsoft.com/office/officeart/2005/8/layout/cycle3"/>
    <dgm:cxn modelId="{550B65DB-75D0-40FD-BFFB-0AEDC5DE096B}" type="presParOf" srcId="{C1174C91-D321-424D-BA77-B2CFD05BB905}" destId="{BD196D76-CF52-49C3-8020-E72816A6472F}" srcOrd="11" destOrd="0" presId="urn:microsoft.com/office/officeart/2005/8/layout/cycle3"/>
    <dgm:cxn modelId="{ED309E5A-4F84-4770-B570-284E717A1B32}" type="presParOf" srcId="{C1174C91-D321-424D-BA77-B2CFD05BB905}" destId="{ECE01F0F-4F1B-48DE-B71E-F1F329617C78}" srcOrd="12" destOrd="0" presId="urn:microsoft.com/office/officeart/2005/8/layout/cycle3"/>
    <dgm:cxn modelId="{614167BD-54A9-4DAA-82FD-8AFDCD7A2CE4}" type="presParOf" srcId="{C1174C91-D321-424D-BA77-B2CFD05BB905}" destId="{DBB1A0B5-8F23-48C7-8AB1-191934370504}" srcOrd="13" destOrd="0" presId="urn:microsoft.com/office/officeart/2005/8/layout/cycle3"/>
    <dgm:cxn modelId="{76548CED-EF60-4C75-AFC0-BDF75344A6FB}" type="presParOf" srcId="{C1174C91-D321-424D-BA77-B2CFD05BB905}" destId="{15570338-BA85-4C5B-BAEE-552D8A60CBAC}" srcOrd="1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A629A8D-8228-4EB4-82E2-E301EFCECC7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ZA"/>
        </a:p>
      </dgm:t>
    </dgm:pt>
    <dgm:pt modelId="{782B0FFC-401B-40B3-ADF0-2A1F7E4739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Introduction to Entrepreneurship</a:t>
          </a:r>
        </a:p>
      </dgm:t>
    </dgm:pt>
    <dgm:pt modelId="{18E60629-3D1B-43C2-BE09-8416D0491EA7}" type="parTrans" cxnId="{1E859A6C-A407-49AB-9484-984985E90EE4}">
      <dgm:prSet/>
      <dgm:spPr/>
      <dgm:t>
        <a:bodyPr/>
        <a:lstStyle/>
        <a:p>
          <a:endParaRPr lang="en-ZA"/>
        </a:p>
      </dgm:t>
    </dgm:pt>
    <dgm:pt modelId="{4D691357-4564-4FEA-B4EA-4D9FDE60C1A7}" type="sibTrans" cxnId="{1E859A6C-A407-49AB-9484-984985E90EE4}">
      <dgm:prSet/>
      <dgm:spPr>
        <a:solidFill>
          <a:schemeClr val="accent1"/>
        </a:solidFill>
      </dgm:spPr>
      <dgm:t>
        <a:bodyPr/>
        <a:lstStyle/>
        <a:p>
          <a:endParaRPr lang="en-ZA" sz="1800" b="1">
            <a:solidFill>
              <a:schemeClr val="tx1"/>
            </a:solidFill>
            <a:latin typeface="Arial" pitchFamily="34" charset="0"/>
            <a:cs typeface="Arial" pitchFamily="34" charset="0"/>
          </a:endParaRPr>
        </a:p>
      </dgm:t>
    </dgm:pt>
    <dgm:pt modelId="{2851424B-DAD0-4810-B246-83FF46484ECD}">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Entrepreneurial mind and fit</a:t>
          </a:r>
        </a:p>
      </dgm:t>
    </dgm:pt>
    <dgm:pt modelId="{0D768FBE-03BC-4712-8EC0-6CB16674337A}" type="parTrans" cxnId="{BF0D60FC-F18C-40F1-8A90-0DD641167663}">
      <dgm:prSet/>
      <dgm:spPr/>
      <dgm:t>
        <a:bodyPr/>
        <a:lstStyle/>
        <a:p>
          <a:endParaRPr lang="en-ZA"/>
        </a:p>
      </dgm:t>
    </dgm:pt>
    <dgm:pt modelId="{4689CB11-DC54-44DC-9D98-2CF9F7478F21}" type="sibTrans" cxnId="{BF0D60FC-F18C-40F1-8A90-0DD641167663}">
      <dgm:prSet/>
      <dgm:spPr/>
      <dgm:t>
        <a:bodyPr/>
        <a:lstStyle/>
        <a:p>
          <a:endParaRPr lang="en-ZA"/>
        </a:p>
      </dgm:t>
    </dgm:pt>
    <dgm:pt modelId="{4DDE82C2-72D3-49FD-B3E9-78808C67A0E3}">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Idea generation</a:t>
          </a:r>
        </a:p>
      </dgm:t>
    </dgm:pt>
    <dgm:pt modelId="{8A7850D3-23A8-4B26-B616-43ABEBB7DBD6}" type="parTrans" cxnId="{1B599E83-D6ED-4AD0-A468-E70A87FC47AC}">
      <dgm:prSet/>
      <dgm:spPr/>
      <dgm:t>
        <a:bodyPr/>
        <a:lstStyle/>
        <a:p>
          <a:endParaRPr lang="en-ZA"/>
        </a:p>
      </dgm:t>
    </dgm:pt>
    <dgm:pt modelId="{96C6060B-A8D2-4735-8A13-1492A50363E2}" type="sibTrans" cxnId="{1B599E83-D6ED-4AD0-A468-E70A87FC47AC}">
      <dgm:prSet/>
      <dgm:spPr/>
      <dgm:t>
        <a:bodyPr/>
        <a:lstStyle/>
        <a:p>
          <a:endParaRPr lang="en-ZA"/>
        </a:p>
      </dgm:t>
    </dgm:pt>
    <dgm:pt modelId="{277FDF84-2622-4A9C-A34F-23C2D63134FB}">
      <dgm:prSet phldrT="[Text]" custT="1"/>
      <dgm:spPr>
        <a:solidFill>
          <a:schemeClr val="accent1">
            <a:lumMod val="50000"/>
          </a:schemeClr>
        </a:solidFill>
      </dgm:spPr>
      <dgm:t>
        <a:bodyPr/>
        <a:lstStyle/>
        <a:p>
          <a:r>
            <a:rPr lang="en-US" sz="1800" b="1" dirty="0">
              <a:solidFill>
                <a:schemeClr val="bg1"/>
              </a:solidFill>
              <a:latin typeface="Arial" pitchFamily="34" charset="0"/>
              <a:cs typeface="Arial" pitchFamily="34" charset="0"/>
            </a:rPr>
            <a:t>Design thinking</a:t>
          </a:r>
          <a:endParaRPr lang="en-ZA" sz="1800" b="1" dirty="0">
            <a:solidFill>
              <a:schemeClr val="bg1"/>
            </a:solidFill>
            <a:latin typeface="Arial" pitchFamily="34" charset="0"/>
            <a:cs typeface="Arial" pitchFamily="34" charset="0"/>
          </a:endParaRPr>
        </a:p>
      </dgm:t>
    </dgm:pt>
    <dgm:pt modelId="{73F46AC8-BBF9-4D0C-89DA-0B3D5260D453}" type="parTrans" cxnId="{0CC039CD-A568-4EF4-A11D-BA8EEA7561C6}">
      <dgm:prSet/>
      <dgm:spPr/>
      <dgm:t>
        <a:bodyPr/>
        <a:lstStyle/>
        <a:p>
          <a:endParaRPr lang="en-ZA"/>
        </a:p>
      </dgm:t>
    </dgm:pt>
    <dgm:pt modelId="{40BB7A66-A1A5-4DE8-A20D-A8578B8DE1A7}" type="sibTrans" cxnId="{0CC039CD-A568-4EF4-A11D-BA8EEA7561C6}">
      <dgm:prSet/>
      <dgm:spPr/>
      <dgm:t>
        <a:bodyPr/>
        <a:lstStyle/>
        <a:p>
          <a:endParaRPr lang="en-ZA"/>
        </a:p>
      </dgm:t>
    </dgm:pt>
    <dgm:pt modelId="{2B3BAB06-9A3A-41C3-85B7-8C8E132E6044}">
      <dgm:prSet phldrT="[Text]" custT="1"/>
      <dgm:spPr>
        <a:solidFill>
          <a:schemeClr val="accent1">
            <a:lumMod val="60000"/>
            <a:lumOff val="40000"/>
          </a:schemeClr>
        </a:solidFill>
      </dgm:spPr>
      <dgm:t>
        <a:bodyPr/>
        <a:lstStyle/>
        <a:p>
          <a:r>
            <a:rPr lang="en-ZA" sz="1800" b="1" dirty="0">
              <a:solidFill>
                <a:schemeClr val="bg1"/>
              </a:solidFill>
              <a:latin typeface="Arial" pitchFamily="34" charset="0"/>
              <a:cs typeface="Arial" pitchFamily="34" charset="0"/>
            </a:rPr>
            <a:t>Lean start-up &amp; Agile development</a:t>
          </a:r>
        </a:p>
      </dgm:t>
    </dgm:pt>
    <dgm:pt modelId="{7D8FEE40-4F83-40FE-9238-F82A692ADE98}" type="parTrans" cxnId="{C3B21493-6917-4BF2-8394-F7600C5BA1AA}">
      <dgm:prSet/>
      <dgm:spPr/>
      <dgm:t>
        <a:bodyPr/>
        <a:lstStyle/>
        <a:p>
          <a:endParaRPr lang="en-ZA"/>
        </a:p>
      </dgm:t>
    </dgm:pt>
    <dgm:pt modelId="{2D59B3C8-3643-494D-A0D5-77589C81F9C1}" type="sibTrans" cxnId="{C3B21493-6917-4BF2-8394-F7600C5BA1AA}">
      <dgm:prSet/>
      <dgm:spPr/>
      <dgm:t>
        <a:bodyPr/>
        <a:lstStyle/>
        <a:p>
          <a:endParaRPr lang="en-ZA"/>
        </a:p>
      </dgm:t>
    </dgm:pt>
    <dgm:pt modelId="{48EC7067-1BAC-4575-A486-226961C9B5A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process</a:t>
          </a:r>
        </a:p>
      </dgm:t>
    </dgm:pt>
    <dgm:pt modelId="{8C4B2A84-ADF0-4DD9-B5E3-FDCDE79E2B2B}" type="parTrans" cxnId="{73E0AD3F-5AE7-48EE-8C9C-DE36066E77FC}">
      <dgm:prSet/>
      <dgm:spPr/>
      <dgm:t>
        <a:bodyPr/>
        <a:lstStyle/>
        <a:p>
          <a:endParaRPr lang="en-ZA"/>
        </a:p>
      </dgm:t>
    </dgm:pt>
    <dgm:pt modelId="{E59B87F3-82DD-44BF-BC92-83E806DE8A61}" type="sibTrans" cxnId="{73E0AD3F-5AE7-48EE-8C9C-DE36066E77FC}">
      <dgm:prSet/>
      <dgm:spPr/>
      <dgm:t>
        <a:bodyPr/>
        <a:lstStyle/>
        <a:p>
          <a:endParaRPr lang="en-ZA"/>
        </a:p>
      </dgm:t>
    </dgm:pt>
    <dgm:pt modelId="{59F96FCB-8DCF-41C2-84FA-A36C30936C00}">
      <dgm:prSet phldrT="[Text]" custT="1"/>
      <dgm:spPr>
        <a:solidFill>
          <a:schemeClr val="accent1">
            <a:lumMod val="50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Feasibility &amp; planning</a:t>
          </a:r>
        </a:p>
      </dgm:t>
    </dgm:pt>
    <dgm:pt modelId="{45A33AEF-D831-43D8-B1E5-E88ED6212DC3}" type="parTrans" cxnId="{6205E2B4-B0BC-4FC1-9328-97F0F0D14BBF}">
      <dgm:prSet/>
      <dgm:spPr/>
      <dgm:t>
        <a:bodyPr/>
        <a:lstStyle/>
        <a:p>
          <a:endParaRPr lang="en-ZA"/>
        </a:p>
      </dgm:t>
    </dgm:pt>
    <dgm:pt modelId="{D821F38B-134E-4C6B-8FA9-5289AA24ADD7}" type="sibTrans" cxnId="{6205E2B4-B0BC-4FC1-9328-97F0F0D14BBF}">
      <dgm:prSet/>
      <dgm:spPr/>
      <dgm:t>
        <a:bodyPr/>
        <a:lstStyle/>
        <a:p>
          <a:endParaRPr lang="en-ZA"/>
        </a:p>
      </dgm:t>
    </dgm:pt>
    <dgm:pt modelId="{6A96B669-3722-4024-8BE3-BDB3D8CE3385}">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Family businesses</a:t>
          </a:r>
        </a:p>
      </dgm:t>
    </dgm:pt>
    <dgm:pt modelId="{EA0188D3-E27C-490B-9465-231E14A4070F}" type="parTrans" cxnId="{30AC51A3-5C6A-4BE4-89E8-A3413B61C329}">
      <dgm:prSet/>
      <dgm:spPr/>
      <dgm:t>
        <a:bodyPr/>
        <a:lstStyle/>
        <a:p>
          <a:endParaRPr lang="en-ZA"/>
        </a:p>
      </dgm:t>
    </dgm:pt>
    <dgm:pt modelId="{48E77420-3F0B-42E2-A824-02BC0C2D3025}" type="sibTrans" cxnId="{30AC51A3-5C6A-4BE4-89E8-A3413B61C329}">
      <dgm:prSet/>
      <dgm:spPr/>
      <dgm:t>
        <a:bodyPr/>
        <a:lstStyle/>
        <a:p>
          <a:endParaRPr lang="en-ZA"/>
        </a:p>
      </dgm:t>
    </dgm:pt>
    <dgm:pt modelId="{0D3DB2B5-68A4-4028-B6C7-3B03A156428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Women entrepreneurship</a:t>
          </a:r>
        </a:p>
      </dgm:t>
    </dgm:pt>
    <dgm:pt modelId="{68CFE8D5-6DF3-409E-994B-CF7C053081C9}" type="parTrans" cxnId="{E466D808-1DE0-433F-81BC-6887C0F5385D}">
      <dgm:prSet/>
      <dgm:spPr/>
      <dgm:t>
        <a:bodyPr/>
        <a:lstStyle/>
        <a:p>
          <a:endParaRPr lang="en-ZA"/>
        </a:p>
      </dgm:t>
    </dgm:pt>
    <dgm:pt modelId="{6D1E1E9C-4F92-444F-B54B-2F34CF19CB93}" type="sibTrans" cxnId="{E466D808-1DE0-433F-81BC-6887C0F5385D}">
      <dgm:prSet/>
      <dgm:spPr/>
      <dgm:t>
        <a:bodyPr/>
        <a:lstStyle/>
        <a:p>
          <a:endParaRPr lang="en-ZA"/>
        </a:p>
      </dgm:t>
    </dgm:pt>
    <dgm:pt modelId="{0AE2A343-5A96-4F70-BC41-3142B16AFE97}">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Corporate entrepreneurs</a:t>
          </a:r>
        </a:p>
      </dgm:t>
    </dgm:pt>
    <dgm:pt modelId="{77B4C200-31CE-46B6-8716-4375620C46B1}" type="parTrans" cxnId="{8FBE1413-9E70-458B-841A-F88D1FC7B79C}">
      <dgm:prSet/>
      <dgm:spPr/>
      <dgm:t>
        <a:bodyPr/>
        <a:lstStyle/>
        <a:p>
          <a:endParaRPr lang="en-ZA"/>
        </a:p>
      </dgm:t>
    </dgm:pt>
    <dgm:pt modelId="{5DD14D23-EAAE-415B-8682-3EB9FB5F51BA}" type="sibTrans" cxnId="{8FBE1413-9E70-458B-841A-F88D1FC7B79C}">
      <dgm:prSet/>
      <dgm:spPr/>
      <dgm:t>
        <a:bodyPr/>
        <a:lstStyle/>
        <a:p>
          <a:endParaRPr lang="en-ZA"/>
        </a:p>
      </dgm:t>
    </dgm:pt>
    <dgm:pt modelId="{E3856372-FF98-4B37-8213-7AB60BCF7F8F}">
      <dgm:prSet phldrT="[Text]" custT="1"/>
      <dgm:spPr>
        <a:solidFill>
          <a:schemeClr val="accent1">
            <a:lumMod val="50000"/>
          </a:schemeClr>
        </a:solidFill>
      </dgm:spPr>
      <dgm:t>
        <a:bodyPr/>
        <a:lstStyle/>
        <a:p>
          <a:r>
            <a:rPr lang="en-ZA" sz="1800" b="1">
              <a:solidFill>
                <a:schemeClr val="bg1"/>
              </a:solidFill>
              <a:latin typeface="Arial" pitchFamily="34" charset="0"/>
              <a:cs typeface="Arial" pitchFamily="34" charset="0"/>
            </a:rPr>
            <a:t>Logic &amp; Effectuation</a:t>
          </a:r>
          <a:endParaRPr lang="en-ZA" sz="1800" b="1" dirty="0">
            <a:solidFill>
              <a:schemeClr val="bg1"/>
            </a:solidFill>
            <a:latin typeface="Arial" pitchFamily="34" charset="0"/>
            <a:cs typeface="Arial" pitchFamily="34" charset="0"/>
          </a:endParaRPr>
        </a:p>
      </dgm:t>
    </dgm:pt>
    <dgm:pt modelId="{924BB868-5984-4A75-9E9D-6E830F52AA29}" type="parTrans" cxnId="{2AE528B5-BBD3-476C-88D3-C2BD01D8105F}">
      <dgm:prSet/>
      <dgm:spPr/>
      <dgm:t>
        <a:bodyPr/>
        <a:lstStyle/>
        <a:p>
          <a:endParaRPr lang="en-GB"/>
        </a:p>
      </dgm:t>
    </dgm:pt>
    <dgm:pt modelId="{89083F57-37F7-4DA7-B040-1C298D9875A8}" type="sibTrans" cxnId="{2AE528B5-BBD3-476C-88D3-C2BD01D8105F}">
      <dgm:prSet/>
      <dgm:spPr/>
      <dgm:t>
        <a:bodyPr/>
        <a:lstStyle/>
        <a:p>
          <a:endParaRPr lang="en-GB"/>
        </a:p>
      </dgm:t>
    </dgm:pt>
    <dgm:pt modelId="{2E4AB7EC-8692-46FB-BBD6-AEBA9CAD0D8B}">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Social entrepreneurship</a:t>
          </a:r>
        </a:p>
      </dgm:t>
    </dgm:pt>
    <dgm:pt modelId="{7FF57BE0-26F7-4967-90C7-DFD233059E54}" type="parTrans" cxnId="{CE7D759B-55C2-4B0B-8BFD-313C74BB2D1E}">
      <dgm:prSet/>
      <dgm:spPr/>
      <dgm:t>
        <a:bodyPr/>
        <a:lstStyle/>
        <a:p>
          <a:endParaRPr lang="en-GB"/>
        </a:p>
      </dgm:t>
    </dgm:pt>
    <dgm:pt modelId="{79EF4274-6D41-4FF4-9B7D-5CFC8EA6F413}" type="sibTrans" cxnId="{CE7D759B-55C2-4B0B-8BFD-313C74BB2D1E}">
      <dgm:prSet/>
      <dgm:spPr/>
      <dgm:t>
        <a:bodyPr/>
        <a:lstStyle/>
        <a:p>
          <a:endParaRPr lang="en-GB"/>
        </a:p>
      </dgm:t>
    </dgm:pt>
    <dgm:pt modelId="{54248195-23FC-4C01-A80D-4D679EFE2760}">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Entrepreneurial ecosystems</a:t>
          </a:r>
        </a:p>
      </dgm:t>
    </dgm:pt>
    <dgm:pt modelId="{E47355B7-F0C7-488E-A2DD-E8A6F40E9CB2}" type="parTrans" cxnId="{A14FCA71-FDFE-42C4-A977-E7A975B6C5A7}">
      <dgm:prSet/>
      <dgm:spPr/>
      <dgm:t>
        <a:bodyPr/>
        <a:lstStyle/>
        <a:p>
          <a:endParaRPr lang="en-GB"/>
        </a:p>
      </dgm:t>
    </dgm:pt>
    <dgm:pt modelId="{21B51E0D-4D25-4C5B-83D2-4476506DFA7B}" type="sibTrans" cxnId="{A14FCA71-FDFE-42C4-A977-E7A975B6C5A7}">
      <dgm:prSet/>
      <dgm:spPr/>
      <dgm:t>
        <a:bodyPr/>
        <a:lstStyle/>
        <a:p>
          <a:endParaRPr lang="en-GB"/>
        </a:p>
      </dgm:t>
    </dgm:pt>
    <dgm:pt modelId="{E58A76F3-932A-4801-9635-D54ED0DC7CE9}">
      <dgm:prSet phldrT="[Text]" custT="1"/>
      <dgm:spPr>
        <a:solidFill>
          <a:schemeClr val="accent1">
            <a:lumMod val="50000"/>
          </a:schemeClr>
        </a:solidFill>
      </dgm:spPr>
      <dgm:t>
        <a:bodyPr/>
        <a:lstStyle/>
        <a:p>
          <a:r>
            <a:rPr lang="en-ZA" sz="1800" b="1" dirty="0">
              <a:solidFill>
                <a:schemeClr val="bg1"/>
              </a:solidFill>
              <a:latin typeface="Arial" pitchFamily="34" charset="0"/>
              <a:cs typeface="Arial" pitchFamily="34" charset="0"/>
            </a:rPr>
            <a:t>Managing the business</a:t>
          </a:r>
        </a:p>
      </dgm:t>
    </dgm:pt>
    <dgm:pt modelId="{7C877EA9-069C-4375-B997-C60BBE3004A4}" type="parTrans" cxnId="{7305EF5D-948A-4BC7-B2ED-D60126F70D14}">
      <dgm:prSet/>
      <dgm:spPr/>
      <dgm:t>
        <a:bodyPr/>
        <a:lstStyle/>
        <a:p>
          <a:endParaRPr lang="en-GB"/>
        </a:p>
      </dgm:t>
    </dgm:pt>
    <dgm:pt modelId="{35BA77D3-1062-4255-8B2F-6FD0EE2BADF7}" type="sibTrans" cxnId="{7305EF5D-948A-4BC7-B2ED-D60126F70D14}">
      <dgm:prSet/>
      <dgm:spPr/>
      <dgm:t>
        <a:bodyPr/>
        <a:lstStyle/>
        <a:p>
          <a:endParaRPr lang="en-GB"/>
        </a:p>
      </dgm:t>
    </dgm:pt>
    <dgm:pt modelId="{1C3E06A8-4FE5-4D2E-BB2F-44E2D6CD3D23}" type="pres">
      <dgm:prSet presAssocID="{7A629A8D-8228-4EB4-82E2-E301EFCECC76}" presName="Name0" presStyleCnt="0">
        <dgm:presLayoutVars>
          <dgm:dir/>
          <dgm:resizeHandles val="exact"/>
        </dgm:presLayoutVars>
      </dgm:prSet>
      <dgm:spPr/>
    </dgm:pt>
    <dgm:pt modelId="{C1174C91-D321-424D-BA77-B2CFD05BB905}" type="pres">
      <dgm:prSet presAssocID="{7A629A8D-8228-4EB4-82E2-E301EFCECC76}" presName="cycle" presStyleCnt="0"/>
      <dgm:spPr/>
    </dgm:pt>
    <dgm:pt modelId="{19C730FF-DB80-4469-8C54-ECE3CA1B38FB}" type="pres">
      <dgm:prSet presAssocID="{782B0FFC-401B-40B3-ADF0-2A1F7E47398B}" presName="nodeFirstNode" presStyleLbl="node1" presStyleIdx="0" presStyleCnt="14" custScaleX="225958" custRadScaleRad="100122" custRadScaleInc="-633">
        <dgm:presLayoutVars>
          <dgm:bulletEnabled val="1"/>
        </dgm:presLayoutVars>
      </dgm:prSet>
      <dgm:spPr/>
    </dgm:pt>
    <dgm:pt modelId="{AD16567C-BF54-4D67-BFD7-D7A6BC4CFDF9}" type="pres">
      <dgm:prSet presAssocID="{4D691357-4564-4FEA-B4EA-4D9FDE60C1A7}" presName="sibTransFirstNode" presStyleLbl="bgShp" presStyleIdx="0" presStyleCnt="1"/>
      <dgm:spPr/>
    </dgm:pt>
    <dgm:pt modelId="{829E3F31-1568-4493-9F66-0DA8F155ABE0}" type="pres">
      <dgm:prSet presAssocID="{2851424B-DAD0-4810-B246-83FF46484ECD}" presName="nodeFollowingNodes" presStyleLbl="node1" presStyleIdx="1" presStyleCnt="14" custScaleX="188697" custRadScaleRad="107276" custRadScaleInc="159653">
        <dgm:presLayoutVars>
          <dgm:bulletEnabled val="1"/>
        </dgm:presLayoutVars>
      </dgm:prSet>
      <dgm:spPr/>
    </dgm:pt>
    <dgm:pt modelId="{AE1D5F75-0433-46E0-A309-61A992FBFCE5}" type="pres">
      <dgm:prSet presAssocID="{4DDE82C2-72D3-49FD-B3E9-78808C67A0E3}" presName="nodeFollowingNodes" presStyleLbl="node1" presStyleIdx="2" presStyleCnt="14" custScaleX="178643" custRadScaleRad="101319" custRadScaleInc="117969">
        <dgm:presLayoutVars>
          <dgm:bulletEnabled val="1"/>
        </dgm:presLayoutVars>
      </dgm:prSet>
      <dgm:spPr/>
    </dgm:pt>
    <dgm:pt modelId="{413E9D58-9C26-45A3-ABCE-91C7D679D0A0}" type="pres">
      <dgm:prSet presAssocID="{277FDF84-2622-4A9C-A34F-23C2D63134FB}" presName="nodeFollowingNodes" presStyleLbl="node1" presStyleIdx="3" presStyleCnt="14" custScaleX="178191" custRadScaleRad="102082" custRadScaleInc="151843">
        <dgm:presLayoutVars>
          <dgm:bulletEnabled val="1"/>
        </dgm:presLayoutVars>
      </dgm:prSet>
      <dgm:spPr/>
    </dgm:pt>
    <dgm:pt modelId="{55735224-DD7C-48C1-941A-B8F337D831EB}" type="pres">
      <dgm:prSet presAssocID="{2B3BAB06-9A3A-41C3-85B7-8C8E132E6044}" presName="nodeFollowingNodes" presStyleLbl="node1" presStyleIdx="4" presStyleCnt="14" custScaleX="224132" custScaleY="94798" custRadScaleRad="103157" custRadScaleInc="121294">
        <dgm:presLayoutVars>
          <dgm:bulletEnabled val="1"/>
        </dgm:presLayoutVars>
      </dgm:prSet>
      <dgm:spPr/>
    </dgm:pt>
    <dgm:pt modelId="{7B0CA882-EF57-4420-8B6E-860A3711E783}" type="pres">
      <dgm:prSet presAssocID="{48EC7067-1BAC-4575-A486-226961C9B5AB}" presName="nodeFollowingNodes" presStyleLbl="node1" presStyleIdx="5" presStyleCnt="14" custScaleX="230687" custRadScaleRad="102840" custRadScaleInc="-132986">
        <dgm:presLayoutVars>
          <dgm:bulletEnabled val="1"/>
        </dgm:presLayoutVars>
      </dgm:prSet>
      <dgm:spPr/>
    </dgm:pt>
    <dgm:pt modelId="{A770B34D-0E8D-4786-9745-64AAA5E1089B}" type="pres">
      <dgm:prSet presAssocID="{59F96FCB-8DCF-41C2-84FA-A36C30936C00}" presName="nodeFollowingNodes" presStyleLbl="node1" presStyleIdx="6" presStyleCnt="14" custScaleX="197455" custRadScaleRad="96103" custRadScaleInc="123362">
        <dgm:presLayoutVars>
          <dgm:bulletEnabled val="1"/>
        </dgm:presLayoutVars>
      </dgm:prSet>
      <dgm:spPr/>
    </dgm:pt>
    <dgm:pt modelId="{E70D3B70-6380-41B2-83BB-91189FB37F18}" type="pres">
      <dgm:prSet presAssocID="{6A96B669-3722-4024-8BE3-BDB3D8CE3385}" presName="nodeFollowingNodes" presStyleLbl="node1" presStyleIdx="7" presStyleCnt="14" custScaleX="147103" custRadScaleRad="104670" custRadScaleInc="415771">
        <dgm:presLayoutVars>
          <dgm:bulletEnabled val="1"/>
        </dgm:presLayoutVars>
      </dgm:prSet>
      <dgm:spPr/>
    </dgm:pt>
    <dgm:pt modelId="{B5C252C8-F768-4D3F-A239-D1A9B7E34612}" type="pres">
      <dgm:prSet presAssocID="{0D3DB2B5-68A4-4028-B6C7-3B03A1564287}" presName="nodeFollowingNodes" presStyleLbl="node1" presStyleIdx="8" presStyleCnt="14" custScaleX="227068" custRadScaleRad="101998" custRadScaleInc="242664">
        <dgm:presLayoutVars>
          <dgm:bulletEnabled val="1"/>
        </dgm:presLayoutVars>
      </dgm:prSet>
      <dgm:spPr/>
    </dgm:pt>
    <dgm:pt modelId="{72770B7E-28B8-4D68-A765-2A2613F69A22}" type="pres">
      <dgm:prSet presAssocID="{0AE2A343-5A96-4F70-BC41-3142B16AFE97}" presName="nodeFollowingNodes" presStyleLbl="node1" presStyleIdx="9" presStyleCnt="14" custScaleX="206514" custRadScaleRad="105167" custRadScaleInc="270573">
        <dgm:presLayoutVars>
          <dgm:bulletEnabled val="1"/>
        </dgm:presLayoutVars>
      </dgm:prSet>
      <dgm:spPr/>
    </dgm:pt>
    <dgm:pt modelId="{BD196D76-CF52-49C3-8020-E72816A6472F}" type="pres">
      <dgm:prSet presAssocID="{E3856372-FF98-4B37-8213-7AB60BCF7F8F}" presName="nodeFollowingNodes" presStyleLbl="node1" presStyleIdx="10" presStyleCnt="14" custScaleX="201606" custRadScaleRad="107584" custRadScaleInc="616229">
        <dgm:presLayoutVars>
          <dgm:bulletEnabled val="1"/>
        </dgm:presLayoutVars>
      </dgm:prSet>
      <dgm:spPr/>
    </dgm:pt>
    <dgm:pt modelId="{ECE01F0F-4F1B-48DE-B71E-F1F329617C78}" type="pres">
      <dgm:prSet presAssocID="{2E4AB7EC-8692-46FB-BBD6-AEBA9CAD0D8B}" presName="nodeFollowingNodes" presStyleLbl="node1" presStyleIdx="11" presStyleCnt="14" custScaleX="236461" custRadScaleRad="99765" custRadScaleInc="-150026">
        <dgm:presLayoutVars>
          <dgm:bulletEnabled val="1"/>
        </dgm:presLayoutVars>
      </dgm:prSet>
      <dgm:spPr/>
    </dgm:pt>
    <dgm:pt modelId="{DBB1A0B5-8F23-48C7-8AB1-191934370504}" type="pres">
      <dgm:prSet presAssocID="{54248195-23FC-4C01-A80D-4D679EFE2760}" presName="nodeFollowingNodes" presStyleLbl="node1" presStyleIdx="12" presStyleCnt="14" custScaleX="201606" custRadScaleRad="108593" custRadScaleInc="24727">
        <dgm:presLayoutVars>
          <dgm:bulletEnabled val="1"/>
        </dgm:presLayoutVars>
      </dgm:prSet>
      <dgm:spPr/>
    </dgm:pt>
    <dgm:pt modelId="{15570338-BA85-4C5B-BAEE-552D8A60CBAC}" type="pres">
      <dgm:prSet presAssocID="{E58A76F3-932A-4801-9635-D54ED0DC7CE9}" presName="nodeFollowingNodes" presStyleLbl="node1" presStyleIdx="13" presStyleCnt="14" custScaleX="201606" custRadScaleRad="102815" custRadScaleInc="-441995">
        <dgm:presLayoutVars>
          <dgm:bulletEnabled val="1"/>
        </dgm:presLayoutVars>
      </dgm:prSet>
      <dgm:spPr/>
    </dgm:pt>
  </dgm:ptLst>
  <dgm:cxnLst>
    <dgm:cxn modelId="{E466D808-1DE0-433F-81BC-6887C0F5385D}" srcId="{7A629A8D-8228-4EB4-82E2-E301EFCECC76}" destId="{0D3DB2B5-68A4-4028-B6C7-3B03A1564287}" srcOrd="8" destOrd="0" parTransId="{68CFE8D5-6DF3-409E-994B-CF7C053081C9}" sibTransId="{6D1E1E9C-4F92-444F-B54B-2F34CF19CB93}"/>
    <dgm:cxn modelId="{8FBE1413-9E70-458B-841A-F88D1FC7B79C}" srcId="{7A629A8D-8228-4EB4-82E2-E301EFCECC76}" destId="{0AE2A343-5A96-4F70-BC41-3142B16AFE97}" srcOrd="9" destOrd="0" parTransId="{77B4C200-31CE-46B6-8716-4375620C46B1}" sibTransId="{5DD14D23-EAAE-415B-8682-3EB9FB5F51BA}"/>
    <dgm:cxn modelId="{BDDBC31F-D76C-49F5-B143-AF41184D8172}" type="presOf" srcId="{0D3DB2B5-68A4-4028-B6C7-3B03A1564287}" destId="{B5C252C8-F768-4D3F-A239-D1A9B7E34612}" srcOrd="0" destOrd="0" presId="urn:microsoft.com/office/officeart/2005/8/layout/cycle3"/>
    <dgm:cxn modelId="{5D6DD224-D45B-4C3C-A75C-D606C0D4744D}" type="presOf" srcId="{4DDE82C2-72D3-49FD-B3E9-78808C67A0E3}" destId="{AE1D5F75-0433-46E0-A309-61A992FBFCE5}" srcOrd="0" destOrd="0" presId="urn:microsoft.com/office/officeart/2005/8/layout/cycle3"/>
    <dgm:cxn modelId="{A6FB662F-6BEC-44D7-9F15-9C08D03AA97E}" type="presOf" srcId="{2851424B-DAD0-4810-B246-83FF46484ECD}" destId="{829E3F31-1568-4493-9F66-0DA8F155ABE0}" srcOrd="0" destOrd="0" presId="urn:microsoft.com/office/officeart/2005/8/layout/cycle3"/>
    <dgm:cxn modelId="{A41A083F-7671-45A9-A1EB-E5CF527A3679}" type="presOf" srcId="{782B0FFC-401B-40B3-ADF0-2A1F7E47398B}" destId="{19C730FF-DB80-4469-8C54-ECE3CA1B38FB}" srcOrd="0" destOrd="0" presId="urn:microsoft.com/office/officeart/2005/8/layout/cycle3"/>
    <dgm:cxn modelId="{73E0AD3F-5AE7-48EE-8C9C-DE36066E77FC}" srcId="{7A629A8D-8228-4EB4-82E2-E301EFCECC76}" destId="{48EC7067-1BAC-4575-A486-226961C9B5AB}" srcOrd="5" destOrd="0" parTransId="{8C4B2A84-ADF0-4DD9-B5E3-FDCDE79E2B2B}" sibTransId="{E59B87F3-82DD-44BF-BC92-83E806DE8A61}"/>
    <dgm:cxn modelId="{ADFD225D-5C16-4866-B6B8-2E5EC825F4AD}" type="presOf" srcId="{E58A76F3-932A-4801-9635-D54ED0DC7CE9}" destId="{15570338-BA85-4C5B-BAEE-552D8A60CBAC}" srcOrd="0" destOrd="0" presId="urn:microsoft.com/office/officeart/2005/8/layout/cycle3"/>
    <dgm:cxn modelId="{7305EF5D-948A-4BC7-B2ED-D60126F70D14}" srcId="{7A629A8D-8228-4EB4-82E2-E301EFCECC76}" destId="{E58A76F3-932A-4801-9635-D54ED0DC7CE9}" srcOrd="13" destOrd="0" parTransId="{7C877EA9-069C-4375-B997-C60BBE3004A4}" sibTransId="{35BA77D3-1062-4255-8B2F-6FD0EE2BADF7}"/>
    <dgm:cxn modelId="{1E859A6C-A407-49AB-9484-984985E90EE4}" srcId="{7A629A8D-8228-4EB4-82E2-E301EFCECC76}" destId="{782B0FFC-401B-40B3-ADF0-2A1F7E47398B}" srcOrd="0" destOrd="0" parTransId="{18E60629-3D1B-43C2-BE09-8416D0491EA7}" sibTransId="{4D691357-4564-4FEA-B4EA-4D9FDE60C1A7}"/>
    <dgm:cxn modelId="{A14FCA71-FDFE-42C4-A977-E7A975B6C5A7}" srcId="{7A629A8D-8228-4EB4-82E2-E301EFCECC76}" destId="{54248195-23FC-4C01-A80D-4D679EFE2760}" srcOrd="12" destOrd="0" parTransId="{E47355B7-F0C7-488E-A2DD-E8A6F40E9CB2}" sibTransId="{21B51E0D-4D25-4C5B-83D2-4476506DFA7B}"/>
    <dgm:cxn modelId="{1B599E83-D6ED-4AD0-A468-E70A87FC47AC}" srcId="{7A629A8D-8228-4EB4-82E2-E301EFCECC76}" destId="{4DDE82C2-72D3-49FD-B3E9-78808C67A0E3}" srcOrd="2" destOrd="0" parTransId="{8A7850D3-23A8-4B26-B616-43ABEBB7DBD6}" sibTransId="{96C6060B-A8D2-4735-8A13-1492A50363E2}"/>
    <dgm:cxn modelId="{F31B8184-1669-46B7-BEDD-B7C5253C33F3}" type="presOf" srcId="{7A629A8D-8228-4EB4-82E2-E301EFCECC76}" destId="{1C3E06A8-4FE5-4D2E-BB2F-44E2D6CD3D23}" srcOrd="0" destOrd="0" presId="urn:microsoft.com/office/officeart/2005/8/layout/cycle3"/>
    <dgm:cxn modelId="{C82A0B8E-A178-4C10-8502-4465D3569722}" type="presOf" srcId="{6A96B669-3722-4024-8BE3-BDB3D8CE3385}" destId="{E70D3B70-6380-41B2-83BB-91189FB37F18}" srcOrd="0" destOrd="0" presId="urn:microsoft.com/office/officeart/2005/8/layout/cycle3"/>
    <dgm:cxn modelId="{C3B21493-6917-4BF2-8394-F7600C5BA1AA}" srcId="{7A629A8D-8228-4EB4-82E2-E301EFCECC76}" destId="{2B3BAB06-9A3A-41C3-85B7-8C8E132E6044}" srcOrd="4" destOrd="0" parTransId="{7D8FEE40-4F83-40FE-9238-F82A692ADE98}" sibTransId="{2D59B3C8-3643-494D-A0D5-77589C81F9C1}"/>
    <dgm:cxn modelId="{CE7D759B-55C2-4B0B-8BFD-313C74BB2D1E}" srcId="{7A629A8D-8228-4EB4-82E2-E301EFCECC76}" destId="{2E4AB7EC-8692-46FB-BBD6-AEBA9CAD0D8B}" srcOrd="11" destOrd="0" parTransId="{7FF57BE0-26F7-4967-90C7-DFD233059E54}" sibTransId="{79EF4274-6D41-4FF4-9B7D-5CFC8EA6F413}"/>
    <dgm:cxn modelId="{B2FB55A1-7F3E-4B18-9377-A5F5B121AB3B}" type="presOf" srcId="{2B3BAB06-9A3A-41C3-85B7-8C8E132E6044}" destId="{55735224-DD7C-48C1-941A-B8F337D831EB}" srcOrd="0" destOrd="0" presId="urn:microsoft.com/office/officeart/2005/8/layout/cycle3"/>
    <dgm:cxn modelId="{30AC51A3-5C6A-4BE4-89E8-A3413B61C329}" srcId="{7A629A8D-8228-4EB4-82E2-E301EFCECC76}" destId="{6A96B669-3722-4024-8BE3-BDB3D8CE3385}" srcOrd="7" destOrd="0" parTransId="{EA0188D3-E27C-490B-9465-231E14A4070F}" sibTransId="{48E77420-3F0B-42E2-A824-02BC0C2D3025}"/>
    <dgm:cxn modelId="{525E83A5-CFAF-40BE-B16E-0941EF4C612B}" type="presOf" srcId="{59F96FCB-8DCF-41C2-84FA-A36C30936C00}" destId="{A770B34D-0E8D-4786-9745-64AAA5E1089B}" srcOrd="0" destOrd="0" presId="urn:microsoft.com/office/officeart/2005/8/layout/cycle3"/>
    <dgm:cxn modelId="{FA47F0AC-3A89-4A2C-85E0-F4EC0A032DFF}" type="presOf" srcId="{4D691357-4564-4FEA-B4EA-4D9FDE60C1A7}" destId="{AD16567C-BF54-4D67-BFD7-D7A6BC4CFDF9}" srcOrd="0" destOrd="0" presId="urn:microsoft.com/office/officeart/2005/8/layout/cycle3"/>
    <dgm:cxn modelId="{6205E2B4-B0BC-4FC1-9328-97F0F0D14BBF}" srcId="{7A629A8D-8228-4EB4-82E2-E301EFCECC76}" destId="{59F96FCB-8DCF-41C2-84FA-A36C30936C00}" srcOrd="6" destOrd="0" parTransId="{45A33AEF-D831-43D8-B1E5-E88ED6212DC3}" sibTransId="{D821F38B-134E-4C6B-8FA9-5289AA24ADD7}"/>
    <dgm:cxn modelId="{2AE528B5-BBD3-476C-88D3-C2BD01D8105F}" srcId="{7A629A8D-8228-4EB4-82E2-E301EFCECC76}" destId="{E3856372-FF98-4B37-8213-7AB60BCF7F8F}" srcOrd="10" destOrd="0" parTransId="{924BB868-5984-4A75-9E9D-6E830F52AA29}" sibTransId="{89083F57-37F7-4DA7-B040-1C298D9875A8}"/>
    <dgm:cxn modelId="{02CC6DC7-FCDB-4AD0-BA42-F7C682F890C1}" type="presOf" srcId="{E3856372-FF98-4B37-8213-7AB60BCF7F8F}" destId="{BD196D76-CF52-49C3-8020-E72816A6472F}" srcOrd="0" destOrd="0" presId="urn:microsoft.com/office/officeart/2005/8/layout/cycle3"/>
    <dgm:cxn modelId="{47FA07CB-D4BB-461E-83BA-FCF8561A12A4}" type="presOf" srcId="{277FDF84-2622-4A9C-A34F-23C2D63134FB}" destId="{413E9D58-9C26-45A3-ABCE-91C7D679D0A0}" srcOrd="0" destOrd="0" presId="urn:microsoft.com/office/officeart/2005/8/layout/cycle3"/>
    <dgm:cxn modelId="{0CC039CD-A568-4EF4-A11D-BA8EEA7561C6}" srcId="{7A629A8D-8228-4EB4-82E2-E301EFCECC76}" destId="{277FDF84-2622-4A9C-A34F-23C2D63134FB}" srcOrd="3" destOrd="0" parTransId="{73F46AC8-BBF9-4D0C-89DA-0B3D5260D453}" sibTransId="{40BB7A66-A1A5-4DE8-A20D-A8578B8DE1A7}"/>
    <dgm:cxn modelId="{EE7907DA-0136-481C-B5A1-5BE41F300B34}" type="presOf" srcId="{54248195-23FC-4C01-A80D-4D679EFE2760}" destId="{DBB1A0B5-8F23-48C7-8AB1-191934370504}" srcOrd="0" destOrd="0" presId="urn:microsoft.com/office/officeart/2005/8/layout/cycle3"/>
    <dgm:cxn modelId="{D68038E5-316A-40C9-A21F-123793119635}" type="presOf" srcId="{0AE2A343-5A96-4F70-BC41-3142B16AFE97}" destId="{72770B7E-28B8-4D68-A765-2A2613F69A22}" srcOrd="0" destOrd="0" presId="urn:microsoft.com/office/officeart/2005/8/layout/cycle3"/>
    <dgm:cxn modelId="{6C6246E8-3E1A-4549-9028-18F8CE69BB46}" type="presOf" srcId="{48EC7067-1BAC-4575-A486-226961C9B5AB}" destId="{7B0CA882-EF57-4420-8B6E-860A3711E783}" srcOrd="0" destOrd="0" presId="urn:microsoft.com/office/officeart/2005/8/layout/cycle3"/>
    <dgm:cxn modelId="{792E2EF4-31A4-475B-931F-667E0A1FE718}" type="presOf" srcId="{2E4AB7EC-8692-46FB-BBD6-AEBA9CAD0D8B}" destId="{ECE01F0F-4F1B-48DE-B71E-F1F329617C78}" srcOrd="0" destOrd="0" presId="urn:microsoft.com/office/officeart/2005/8/layout/cycle3"/>
    <dgm:cxn modelId="{BF0D60FC-F18C-40F1-8A90-0DD641167663}" srcId="{7A629A8D-8228-4EB4-82E2-E301EFCECC76}" destId="{2851424B-DAD0-4810-B246-83FF46484ECD}" srcOrd="1" destOrd="0" parTransId="{0D768FBE-03BC-4712-8EC0-6CB16674337A}" sibTransId="{4689CB11-DC54-44DC-9D98-2CF9F7478F21}"/>
    <dgm:cxn modelId="{1B7E7129-62C9-4E15-A034-99CD1B68EF75}" type="presParOf" srcId="{1C3E06A8-4FE5-4D2E-BB2F-44E2D6CD3D23}" destId="{C1174C91-D321-424D-BA77-B2CFD05BB905}" srcOrd="0" destOrd="0" presId="urn:microsoft.com/office/officeart/2005/8/layout/cycle3"/>
    <dgm:cxn modelId="{BF55EC53-DD79-40AF-BF2E-A65E582AD94A}" type="presParOf" srcId="{C1174C91-D321-424D-BA77-B2CFD05BB905}" destId="{19C730FF-DB80-4469-8C54-ECE3CA1B38FB}" srcOrd="0" destOrd="0" presId="urn:microsoft.com/office/officeart/2005/8/layout/cycle3"/>
    <dgm:cxn modelId="{8D9F09B3-2A23-40AE-B0B8-F465D11F9C34}" type="presParOf" srcId="{C1174C91-D321-424D-BA77-B2CFD05BB905}" destId="{AD16567C-BF54-4D67-BFD7-D7A6BC4CFDF9}" srcOrd="1" destOrd="0" presId="urn:microsoft.com/office/officeart/2005/8/layout/cycle3"/>
    <dgm:cxn modelId="{25C23E6F-DE78-43C3-8414-0C21ECB99060}" type="presParOf" srcId="{C1174C91-D321-424D-BA77-B2CFD05BB905}" destId="{829E3F31-1568-4493-9F66-0DA8F155ABE0}" srcOrd="2" destOrd="0" presId="urn:microsoft.com/office/officeart/2005/8/layout/cycle3"/>
    <dgm:cxn modelId="{C16086A7-E79F-4EA3-B4F6-4E6B6D38BC7D}" type="presParOf" srcId="{C1174C91-D321-424D-BA77-B2CFD05BB905}" destId="{AE1D5F75-0433-46E0-A309-61A992FBFCE5}" srcOrd="3" destOrd="0" presId="urn:microsoft.com/office/officeart/2005/8/layout/cycle3"/>
    <dgm:cxn modelId="{BD969E59-26F6-44B0-9B7E-100F7230DAF0}" type="presParOf" srcId="{C1174C91-D321-424D-BA77-B2CFD05BB905}" destId="{413E9D58-9C26-45A3-ABCE-91C7D679D0A0}" srcOrd="4" destOrd="0" presId="urn:microsoft.com/office/officeart/2005/8/layout/cycle3"/>
    <dgm:cxn modelId="{3D4A6E09-5DEE-4FDA-B662-9A9C4979A4D7}" type="presParOf" srcId="{C1174C91-D321-424D-BA77-B2CFD05BB905}" destId="{55735224-DD7C-48C1-941A-B8F337D831EB}" srcOrd="5" destOrd="0" presId="urn:microsoft.com/office/officeart/2005/8/layout/cycle3"/>
    <dgm:cxn modelId="{413E0C41-5E64-4D22-A857-EC286D6EA7A7}" type="presParOf" srcId="{C1174C91-D321-424D-BA77-B2CFD05BB905}" destId="{7B0CA882-EF57-4420-8B6E-860A3711E783}" srcOrd="6" destOrd="0" presId="urn:microsoft.com/office/officeart/2005/8/layout/cycle3"/>
    <dgm:cxn modelId="{15291715-42EB-49F5-8486-1AFBF449E2F4}" type="presParOf" srcId="{C1174C91-D321-424D-BA77-B2CFD05BB905}" destId="{A770B34D-0E8D-4786-9745-64AAA5E1089B}" srcOrd="7" destOrd="0" presId="urn:microsoft.com/office/officeart/2005/8/layout/cycle3"/>
    <dgm:cxn modelId="{249EB8FB-5E4C-46B0-97A9-3F692A3ECB78}" type="presParOf" srcId="{C1174C91-D321-424D-BA77-B2CFD05BB905}" destId="{E70D3B70-6380-41B2-83BB-91189FB37F18}" srcOrd="8" destOrd="0" presId="urn:microsoft.com/office/officeart/2005/8/layout/cycle3"/>
    <dgm:cxn modelId="{84027731-577D-4064-A982-7902CC0EC24B}" type="presParOf" srcId="{C1174C91-D321-424D-BA77-B2CFD05BB905}" destId="{B5C252C8-F768-4D3F-A239-D1A9B7E34612}" srcOrd="9" destOrd="0" presId="urn:microsoft.com/office/officeart/2005/8/layout/cycle3"/>
    <dgm:cxn modelId="{968FE59A-0BC7-4489-8F5B-AF2B703E59C4}" type="presParOf" srcId="{C1174C91-D321-424D-BA77-B2CFD05BB905}" destId="{72770B7E-28B8-4D68-A765-2A2613F69A22}" srcOrd="10" destOrd="0" presId="urn:microsoft.com/office/officeart/2005/8/layout/cycle3"/>
    <dgm:cxn modelId="{550B65DB-75D0-40FD-BFFB-0AEDC5DE096B}" type="presParOf" srcId="{C1174C91-D321-424D-BA77-B2CFD05BB905}" destId="{BD196D76-CF52-49C3-8020-E72816A6472F}" srcOrd="11" destOrd="0" presId="urn:microsoft.com/office/officeart/2005/8/layout/cycle3"/>
    <dgm:cxn modelId="{ED309E5A-4F84-4770-B570-284E717A1B32}" type="presParOf" srcId="{C1174C91-D321-424D-BA77-B2CFD05BB905}" destId="{ECE01F0F-4F1B-48DE-B71E-F1F329617C78}" srcOrd="12" destOrd="0" presId="urn:microsoft.com/office/officeart/2005/8/layout/cycle3"/>
    <dgm:cxn modelId="{614167BD-54A9-4DAA-82FD-8AFDCD7A2CE4}" type="presParOf" srcId="{C1174C91-D321-424D-BA77-B2CFD05BB905}" destId="{DBB1A0B5-8F23-48C7-8AB1-191934370504}" srcOrd="13" destOrd="0" presId="urn:microsoft.com/office/officeart/2005/8/layout/cycle3"/>
    <dgm:cxn modelId="{76548CED-EF60-4C75-AFC0-BDF75344A6FB}" type="presParOf" srcId="{C1174C91-D321-424D-BA77-B2CFD05BB905}" destId="{15570338-BA85-4C5B-BAEE-552D8A60CBAC}" srcOrd="1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6567C-BF54-4D67-BFD7-D7A6BC4CFDF9}">
      <dsp:nvSpPr>
        <dsp:cNvPr id="0" name=""/>
        <dsp:cNvSpPr/>
      </dsp:nvSpPr>
      <dsp:spPr>
        <a:xfrm>
          <a:off x="1115384" y="-351081"/>
          <a:ext cx="5971121" cy="5971121"/>
        </a:xfrm>
        <a:prstGeom prst="circularArrow">
          <a:avLst>
            <a:gd name="adj1" fmla="val 5544"/>
            <a:gd name="adj2" fmla="val 330680"/>
            <a:gd name="adj3" fmla="val 14142015"/>
            <a:gd name="adj4" fmla="val 17166961"/>
            <a:gd name="adj5" fmla="val 5757"/>
          </a:avLst>
        </a:prstGeom>
        <a:solidFill>
          <a:schemeClr val="accent1"/>
        </a:solidFill>
        <a:ln>
          <a:noFill/>
        </a:ln>
        <a:effectLst/>
      </dsp:spPr>
      <dsp:style>
        <a:lnRef idx="0">
          <a:scrgbClr r="0" g="0" b="0"/>
        </a:lnRef>
        <a:fillRef idx="1">
          <a:scrgbClr r="0" g="0" b="0"/>
        </a:fillRef>
        <a:effectRef idx="0">
          <a:scrgbClr r="0" g="0" b="0"/>
        </a:effectRef>
        <a:fontRef idx="minor"/>
      </dsp:style>
    </dsp:sp>
    <dsp:sp modelId="{19C730FF-DB80-4469-8C54-ECE3CA1B38FB}">
      <dsp:nvSpPr>
        <dsp:cNvPr id="0" name=""/>
        <dsp:cNvSpPr/>
      </dsp:nvSpPr>
      <dsp:spPr>
        <a:xfrm>
          <a:off x="2929524" y="272"/>
          <a:ext cx="23428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Introduction to Entrepreneurship</a:t>
          </a:r>
        </a:p>
      </dsp:txBody>
      <dsp:txXfrm>
        <a:off x="2954831" y="25579"/>
        <a:ext cx="2292226" cy="467809"/>
      </dsp:txXfrm>
    </dsp:sp>
    <dsp:sp modelId="{829E3F31-1568-4493-9F66-0DA8F155ABE0}">
      <dsp:nvSpPr>
        <dsp:cNvPr id="0" name=""/>
        <dsp:cNvSpPr/>
      </dsp:nvSpPr>
      <dsp:spPr>
        <a:xfrm>
          <a:off x="5585239" y="1353569"/>
          <a:ext cx="1956500"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mind and fit</a:t>
          </a:r>
        </a:p>
      </dsp:txBody>
      <dsp:txXfrm>
        <a:off x="5610546" y="1378876"/>
        <a:ext cx="1905886" cy="467809"/>
      </dsp:txXfrm>
    </dsp:sp>
    <dsp:sp modelId="{AE1D5F75-0433-46E0-A309-61A992FBFCE5}">
      <dsp:nvSpPr>
        <dsp:cNvPr id="0" name=""/>
        <dsp:cNvSpPr/>
      </dsp:nvSpPr>
      <dsp:spPr>
        <a:xfrm>
          <a:off x="5720238" y="2090220"/>
          <a:ext cx="185225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Idea generation</a:t>
          </a:r>
        </a:p>
      </dsp:txBody>
      <dsp:txXfrm>
        <a:off x="5745545" y="2115527"/>
        <a:ext cx="1801641" cy="467809"/>
      </dsp:txXfrm>
    </dsp:sp>
    <dsp:sp modelId="{413E9D58-9C26-45A3-ABCE-91C7D679D0A0}">
      <dsp:nvSpPr>
        <dsp:cNvPr id="0" name=""/>
        <dsp:cNvSpPr/>
      </dsp:nvSpPr>
      <dsp:spPr>
        <a:xfrm>
          <a:off x="5566123" y="3589716"/>
          <a:ext cx="1847569" cy="518423"/>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Design thinking</a:t>
          </a:r>
          <a:endParaRPr lang="en-ZA" sz="1800" b="1" kern="1200" dirty="0">
            <a:solidFill>
              <a:schemeClr val="bg1"/>
            </a:solidFill>
            <a:latin typeface="Arial" pitchFamily="34" charset="0"/>
            <a:cs typeface="Arial" pitchFamily="34" charset="0"/>
          </a:endParaRPr>
        </a:p>
      </dsp:txBody>
      <dsp:txXfrm>
        <a:off x="5591430" y="3615023"/>
        <a:ext cx="1796955" cy="467809"/>
      </dsp:txXfrm>
    </dsp:sp>
    <dsp:sp modelId="{55735224-DD7C-48C1-941A-B8F337D831EB}">
      <dsp:nvSpPr>
        <dsp:cNvPr id="0" name=""/>
        <dsp:cNvSpPr/>
      </dsp:nvSpPr>
      <dsp:spPr>
        <a:xfrm>
          <a:off x="4898765" y="4319685"/>
          <a:ext cx="2323907" cy="491455"/>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Lean start-up &amp; Agile development</a:t>
          </a:r>
        </a:p>
      </dsp:txBody>
      <dsp:txXfrm>
        <a:off x="4922756" y="4343676"/>
        <a:ext cx="2275925" cy="443473"/>
      </dsp:txXfrm>
    </dsp:sp>
    <dsp:sp modelId="{7B0CA882-EF57-4420-8B6E-860A3711E783}">
      <dsp:nvSpPr>
        <dsp:cNvPr id="0" name=""/>
        <dsp:cNvSpPr/>
      </dsp:nvSpPr>
      <dsp:spPr>
        <a:xfrm>
          <a:off x="5512761" y="2853156"/>
          <a:ext cx="2391872"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process</a:t>
          </a:r>
        </a:p>
      </dsp:txBody>
      <dsp:txXfrm>
        <a:off x="5538068" y="2878463"/>
        <a:ext cx="2341258" cy="467809"/>
      </dsp:txXfrm>
    </dsp:sp>
    <dsp:sp modelId="{A770B34D-0E8D-4786-9745-64AAA5E1089B}">
      <dsp:nvSpPr>
        <dsp:cNvPr id="0" name=""/>
        <dsp:cNvSpPr/>
      </dsp:nvSpPr>
      <dsp:spPr>
        <a:xfrm>
          <a:off x="2917926" y="4991136"/>
          <a:ext cx="2047307"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Feasibility &amp; planning</a:t>
          </a:r>
        </a:p>
      </dsp:txBody>
      <dsp:txXfrm>
        <a:off x="2943233" y="5016443"/>
        <a:ext cx="1996693" cy="467809"/>
      </dsp:txXfrm>
    </dsp:sp>
    <dsp:sp modelId="{E70D3B70-6380-41B2-83BB-91189FB37F18}">
      <dsp:nvSpPr>
        <dsp:cNvPr id="0" name=""/>
        <dsp:cNvSpPr/>
      </dsp:nvSpPr>
      <dsp:spPr>
        <a:xfrm>
          <a:off x="718626" y="2096728"/>
          <a:ext cx="1525233"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Family businesses</a:t>
          </a:r>
        </a:p>
      </dsp:txBody>
      <dsp:txXfrm>
        <a:off x="743933" y="2122035"/>
        <a:ext cx="1474619" cy="467809"/>
      </dsp:txXfrm>
    </dsp:sp>
    <dsp:sp modelId="{B5C252C8-F768-4D3F-A239-D1A9B7E34612}">
      <dsp:nvSpPr>
        <dsp:cNvPr id="0" name=""/>
        <dsp:cNvSpPr/>
      </dsp:nvSpPr>
      <dsp:spPr>
        <a:xfrm>
          <a:off x="347782" y="2823261"/>
          <a:ext cx="2354349"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Women entrepreneurship</a:t>
          </a:r>
        </a:p>
      </dsp:txBody>
      <dsp:txXfrm>
        <a:off x="373089" y="2848568"/>
        <a:ext cx="2303735" cy="467809"/>
      </dsp:txXfrm>
    </dsp:sp>
    <dsp:sp modelId="{72770B7E-28B8-4D68-A765-2A2613F69A22}">
      <dsp:nvSpPr>
        <dsp:cNvPr id="0" name=""/>
        <dsp:cNvSpPr/>
      </dsp:nvSpPr>
      <dsp:spPr>
        <a:xfrm>
          <a:off x="637766" y="1360427"/>
          <a:ext cx="214123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Corporate entrepreneurs</a:t>
          </a:r>
        </a:p>
      </dsp:txBody>
      <dsp:txXfrm>
        <a:off x="663073" y="1385734"/>
        <a:ext cx="2090621" cy="467809"/>
      </dsp:txXfrm>
    </dsp:sp>
    <dsp:sp modelId="{BD196D76-CF52-49C3-8020-E72816A6472F}">
      <dsp:nvSpPr>
        <dsp:cNvPr id="0" name=""/>
        <dsp:cNvSpPr/>
      </dsp:nvSpPr>
      <dsp:spPr>
        <a:xfrm>
          <a:off x="5000881" y="613898"/>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a:solidFill>
                <a:schemeClr val="bg1"/>
              </a:solidFill>
              <a:latin typeface="Arial" pitchFamily="34" charset="0"/>
              <a:cs typeface="Arial" pitchFamily="34" charset="0"/>
            </a:rPr>
            <a:t>Logic &amp; Effectuation</a:t>
          </a:r>
          <a:endParaRPr lang="en-ZA" sz="1800" b="1" kern="1200" dirty="0">
            <a:solidFill>
              <a:schemeClr val="bg1"/>
            </a:solidFill>
            <a:latin typeface="Arial" pitchFamily="34" charset="0"/>
            <a:cs typeface="Arial" pitchFamily="34" charset="0"/>
          </a:endParaRPr>
        </a:p>
      </dsp:txBody>
      <dsp:txXfrm>
        <a:off x="5026188" y="639205"/>
        <a:ext cx="2039733" cy="467809"/>
      </dsp:txXfrm>
    </dsp:sp>
    <dsp:sp modelId="{ECE01F0F-4F1B-48DE-B71E-F1F329617C78}">
      <dsp:nvSpPr>
        <dsp:cNvPr id="0" name=""/>
        <dsp:cNvSpPr/>
      </dsp:nvSpPr>
      <dsp:spPr>
        <a:xfrm>
          <a:off x="546033" y="3548361"/>
          <a:ext cx="24517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Social entrepreneurship</a:t>
          </a:r>
        </a:p>
      </dsp:txBody>
      <dsp:txXfrm>
        <a:off x="571340" y="3573668"/>
        <a:ext cx="2401126" cy="467809"/>
      </dsp:txXfrm>
    </dsp:sp>
    <dsp:sp modelId="{DBB1A0B5-8F23-48C7-8AB1-191934370504}">
      <dsp:nvSpPr>
        <dsp:cNvPr id="0" name=""/>
        <dsp:cNvSpPr/>
      </dsp:nvSpPr>
      <dsp:spPr>
        <a:xfrm>
          <a:off x="1090503" y="611385"/>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ecosystems</a:t>
          </a:r>
        </a:p>
      </dsp:txBody>
      <dsp:txXfrm>
        <a:off x="1115810" y="636692"/>
        <a:ext cx="2039733" cy="467809"/>
      </dsp:txXfrm>
    </dsp:sp>
    <dsp:sp modelId="{15570338-BA85-4C5B-BAEE-552D8A60CBAC}">
      <dsp:nvSpPr>
        <dsp:cNvPr id="0" name=""/>
        <dsp:cNvSpPr/>
      </dsp:nvSpPr>
      <dsp:spPr>
        <a:xfrm>
          <a:off x="1110664" y="4294437"/>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Managing the business</a:t>
          </a:r>
        </a:p>
      </dsp:txBody>
      <dsp:txXfrm>
        <a:off x="1135971" y="4319744"/>
        <a:ext cx="2039733" cy="467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E2841-C9A5-4C5E-A8C5-BB35158A828A}">
      <dsp:nvSpPr>
        <dsp:cNvPr id="0" name=""/>
        <dsp:cNvSpPr/>
      </dsp:nvSpPr>
      <dsp:spPr>
        <a:xfrm>
          <a:off x="1482272" y="0"/>
          <a:ext cx="2031690" cy="2031661"/>
        </a:xfrm>
        <a:prstGeom prst="ellipse">
          <a:avLst/>
        </a:prstGeom>
        <a:solidFill>
          <a:srgbClr val="C0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ZA" sz="1900" kern="1200" dirty="0"/>
            <a:t>Desirability </a:t>
          </a:r>
        </a:p>
      </dsp:txBody>
      <dsp:txXfrm>
        <a:off x="1779806" y="297530"/>
        <a:ext cx="1436622" cy="1436601"/>
      </dsp:txXfrm>
    </dsp:sp>
    <dsp:sp modelId="{5EC2CE65-2EBC-4079-85D2-67079E20E1F7}">
      <dsp:nvSpPr>
        <dsp:cNvPr id="0" name=""/>
        <dsp:cNvSpPr/>
      </dsp:nvSpPr>
      <dsp:spPr>
        <a:xfrm>
          <a:off x="2202341" y="1260147"/>
          <a:ext cx="2031690" cy="2031661"/>
        </a:xfrm>
        <a:prstGeom prst="ellipse">
          <a:avLst/>
        </a:prstGeom>
        <a:solidFill>
          <a:srgbClr val="FFFF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ZA" sz="1900" kern="1200" dirty="0"/>
            <a:t>Viability</a:t>
          </a:r>
        </a:p>
      </dsp:txBody>
      <dsp:txXfrm>
        <a:off x="2499875" y="1557677"/>
        <a:ext cx="1436622" cy="1436601"/>
      </dsp:txXfrm>
    </dsp:sp>
    <dsp:sp modelId="{D6C76324-D95B-46A9-AAD5-A57BF6C8FDC9}">
      <dsp:nvSpPr>
        <dsp:cNvPr id="0" name=""/>
        <dsp:cNvSpPr/>
      </dsp:nvSpPr>
      <dsp:spPr>
        <a:xfrm>
          <a:off x="582170" y="1200143"/>
          <a:ext cx="2031690" cy="2031661"/>
        </a:xfrm>
        <a:prstGeom prst="ellipse">
          <a:avLst/>
        </a:prstGeom>
        <a:solidFill>
          <a:srgbClr val="0099CC">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ZA" sz="1900" kern="1200" dirty="0"/>
            <a:t>Feasibility</a:t>
          </a:r>
        </a:p>
      </dsp:txBody>
      <dsp:txXfrm>
        <a:off x="879704" y="1497673"/>
        <a:ext cx="1436622" cy="14366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7669A-8274-47B9-B632-62AC337BAAB3}">
      <dsp:nvSpPr>
        <dsp:cNvPr id="0" name=""/>
        <dsp:cNvSpPr/>
      </dsp:nvSpPr>
      <dsp:spPr>
        <a:xfrm>
          <a:off x="2478846" y="1391"/>
          <a:ext cx="1742762" cy="13491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kern="1200" dirty="0">
              <a:solidFill>
                <a:schemeClr val="tx1"/>
              </a:solidFill>
            </a:rPr>
            <a:t>Observation</a:t>
          </a:r>
        </a:p>
      </dsp:txBody>
      <dsp:txXfrm>
        <a:off x="2734068" y="198963"/>
        <a:ext cx="1232318" cy="953962"/>
      </dsp:txXfrm>
    </dsp:sp>
    <dsp:sp modelId="{B9FB1317-FCD2-47AE-AAEC-1FD60866EC2E}">
      <dsp:nvSpPr>
        <dsp:cNvPr id="0" name=""/>
        <dsp:cNvSpPr/>
      </dsp:nvSpPr>
      <dsp:spPr>
        <a:xfrm rot="2160000">
          <a:off x="3983623" y="1036374"/>
          <a:ext cx="352084" cy="455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ZA" sz="2000" kern="1200">
            <a:solidFill>
              <a:schemeClr val="tx1"/>
            </a:solidFill>
          </a:endParaRPr>
        </a:p>
      </dsp:txBody>
      <dsp:txXfrm>
        <a:off x="3993709" y="1096397"/>
        <a:ext cx="246459" cy="273193"/>
      </dsp:txXfrm>
    </dsp:sp>
    <dsp:sp modelId="{863B359B-4A03-43B5-9DA8-9B99B6C9139B}">
      <dsp:nvSpPr>
        <dsp:cNvPr id="0" name=""/>
        <dsp:cNvSpPr/>
      </dsp:nvSpPr>
      <dsp:spPr>
        <a:xfrm>
          <a:off x="4094354" y="1191707"/>
          <a:ext cx="1788402" cy="13491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kern="1200" dirty="0">
              <a:solidFill>
                <a:schemeClr val="tx1"/>
              </a:solidFill>
            </a:rPr>
            <a:t>Shadowing</a:t>
          </a:r>
        </a:p>
      </dsp:txBody>
      <dsp:txXfrm>
        <a:off x="4356259" y="1389279"/>
        <a:ext cx="1264592" cy="953962"/>
      </dsp:txXfrm>
    </dsp:sp>
    <dsp:sp modelId="{2964949C-6797-4DE0-A8C5-EFCC2EA93538}">
      <dsp:nvSpPr>
        <dsp:cNvPr id="0" name=""/>
        <dsp:cNvSpPr/>
      </dsp:nvSpPr>
      <dsp:spPr>
        <a:xfrm rot="5858084">
          <a:off x="4610193" y="2593038"/>
          <a:ext cx="500847" cy="455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ZA" sz="2000" kern="1200">
            <a:solidFill>
              <a:schemeClr val="tx1"/>
            </a:solidFill>
          </a:endParaRPr>
        </a:p>
      </dsp:txBody>
      <dsp:txXfrm rot="10800000">
        <a:off x="4687565" y="2616410"/>
        <a:ext cx="364250" cy="273193"/>
      </dsp:txXfrm>
    </dsp:sp>
    <dsp:sp modelId="{BCC8F39F-F216-43C1-B956-8CC686BC3C7F}">
      <dsp:nvSpPr>
        <dsp:cNvPr id="0" name=""/>
        <dsp:cNvSpPr/>
      </dsp:nvSpPr>
      <dsp:spPr>
        <a:xfrm>
          <a:off x="3675058" y="3119069"/>
          <a:ext cx="2110285" cy="13491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kern="1200" dirty="0">
              <a:solidFill>
                <a:schemeClr val="tx1"/>
              </a:solidFill>
            </a:rPr>
            <a:t>1:1 Interviewing</a:t>
          </a:r>
        </a:p>
      </dsp:txBody>
      <dsp:txXfrm>
        <a:off x="3984102" y="3316641"/>
        <a:ext cx="1492197" cy="953962"/>
      </dsp:txXfrm>
    </dsp:sp>
    <dsp:sp modelId="{D84A7159-C8FD-4252-8ED9-829AAC984FED}">
      <dsp:nvSpPr>
        <dsp:cNvPr id="0" name=""/>
        <dsp:cNvSpPr/>
      </dsp:nvSpPr>
      <dsp:spPr>
        <a:xfrm rot="10842462">
          <a:off x="3355128" y="3550903"/>
          <a:ext cx="312221" cy="455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ZA" sz="2000" kern="1200">
            <a:solidFill>
              <a:schemeClr val="tx1"/>
            </a:solidFill>
          </a:endParaRPr>
        </a:p>
      </dsp:txBody>
      <dsp:txXfrm rot="10800000">
        <a:off x="3448790" y="3642546"/>
        <a:ext cx="218555" cy="273193"/>
      </dsp:txXfrm>
    </dsp:sp>
    <dsp:sp modelId="{62022248-23F2-4719-B03C-36C98952A318}">
      <dsp:nvSpPr>
        <dsp:cNvPr id="0" name=""/>
        <dsp:cNvSpPr/>
      </dsp:nvSpPr>
      <dsp:spPr>
        <a:xfrm>
          <a:off x="1015999" y="3087527"/>
          <a:ext cx="2321340" cy="13491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kern="1200" dirty="0" err="1">
              <a:solidFill>
                <a:schemeClr val="tx1"/>
              </a:solidFill>
            </a:rPr>
            <a:t>Self documentation</a:t>
          </a:r>
          <a:endParaRPr lang="en-ZA" sz="1600" b="1" kern="1200" dirty="0">
            <a:solidFill>
              <a:schemeClr val="tx1"/>
            </a:solidFill>
          </a:endParaRPr>
        </a:p>
      </dsp:txBody>
      <dsp:txXfrm>
        <a:off x="1355951" y="3285099"/>
        <a:ext cx="1641436" cy="953962"/>
      </dsp:txXfrm>
    </dsp:sp>
    <dsp:sp modelId="{9D50DD6D-97EC-478A-9C79-C944073EF7DA}">
      <dsp:nvSpPr>
        <dsp:cNvPr id="0" name=""/>
        <dsp:cNvSpPr/>
      </dsp:nvSpPr>
      <dsp:spPr>
        <a:xfrm rot="15373518">
          <a:off x="1691285" y="2592941"/>
          <a:ext cx="509151" cy="455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ZA" sz="2000" kern="1200">
            <a:solidFill>
              <a:schemeClr val="tx1"/>
            </a:solidFill>
          </a:endParaRPr>
        </a:p>
      </dsp:txBody>
      <dsp:txXfrm rot="10800000">
        <a:off x="1775846" y="2750340"/>
        <a:ext cx="372554" cy="273193"/>
      </dsp:txXfrm>
    </dsp:sp>
    <dsp:sp modelId="{62802B3F-FEB4-46CD-B3C4-D1BB1B78C324}">
      <dsp:nvSpPr>
        <dsp:cNvPr id="0" name=""/>
        <dsp:cNvSpPr/>
      </dsp:nvSpPr>
      <dsp:spPr>
        <a:xfrm>
          <a:off x="799154" y="1191707"/>
          <a:ext cx="1825489" cy="13491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kern="1200" dirty="0">
              <a:solidFill>
                <a:schemeClr val="tx1"/>
              </a:solidFill>
            </a:rPr>
            <a:t>Group interviewing</a:t>
          </a:r>
        </a:p>
      </dsp:txBody>
      <dsp:txXfrm>
        <a:off x="1066491" y="1389279"/>
        <a:ext cx="1290815" cy="953962"/>
      </dsp:txXfrm>
    </dsp:sp>
    <dsp:sp modelId="{968C2882-1A73-4FD6-8511-5E813375238A}">
      <dsp:nvSpPr>
        <dsp:cNvPr id="0" name=""/>
        <dsp:cNvSpPr/>
      </dsp:nvSpPr>
      <dsp:spPr>
        <a:xfrm rot="19440000">
          <a:off x="2351532" y="1041642"/>
          <a:ext cx="364011" cy="455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ZA" sz="2000" kern="1200">
            <a:solidFill>
              <a:schemeClr val="tx1"/>
            </a:solidFill>
          </a:endParaRPr>
        </a:p>
      </dsp:txBody>
      <dsp:txXfrm>
        <a:off x="2361960" y="1164801"/>
        <a:ext cx="254808" cy="2731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6567C-BF54-4D67-BFD7-D7A6BC4CFDF9}">
      <dsp:nvSpPr>
        <dsp:cNvPr id="0" name=""/>
        <dsp:cNvSpPr/>
      </dsp:nvSpPr>
      <dsp:spPr>
        <a:xfrm>
          <a:off x="1115384" y="-351081"/>
          <a:ext cx="5971121" cy="5971121"/>
        </a:xfrm>
        <a:prstGeom prst="circularArrow">
          <a:avLst>
            <a:gd name="adj1" fmla="val 5544"/>
            <a:gd name="adj2" fmla="val 330680"/>
            <a:gd name="adj3" fmla="val 14142015"/>
            <a:gd name="adj4" fmla="val 17166961"/>
            <a:gd name="adj5" fmla="val 5757"/>
          </a:avLst>
        </a:prstGeom>
        <a:solidFill>
          <a:schemeClr val="accent1"/>
        </a:solidFill>
        <a:ln>
          <a:noFill/>
        </a:ln>
        <a:effectLst/>
      </dsp:spPr>
      <dsp:style>
        <a:lnRef idx="0">
          <a:scrgbClr r="0" g="0" b="0"/>
        </a:lnRef>
        <a:fillRef idx="1">
          <a:scrgbClr r="0" g="0" b="0"/>
        </a:fillRef>
        <a:effectRef idx="0">
          <a:scrgbClr r="0" g="0" b="0"/>
        </a:effectRef>
        <a:fontRef idx="minor"/>
      </dsp:style>
    </dsp:sp>
    <dsp:sp modelId="{19C730FF-DB80-4469-8C54-ECE3CA1B38FB}">
      <dsp:nvSpPr>
        <dsp:cNvPr id="0" name=""/>
        <dsp:cNvSpPr/>
      </dsp:nvSpPr>
      <dsp:spPr>
        <a:xfrm>
          <a:off x="2929524" y="272"/>
          <a:ext cx="23428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Introduction to Entrepreneurship</a:t>
          </a:r>
        </a:p>
      </dsp:txBody>
      <dsp:txXfrm>
        <a:off x="2954831" y="25579"/>
        <a:ext cx="2292226" cy="467809"/>
      </dsp:txXfrm>
    </dsp:sp>
    <dsp:sp modelId="{829E3F31-1568-4493-9F66-0DA8F155ABE0}">
      <dsp:nvSpPr>
        <dsp:cNvPr id="0" name=""/>
        <dsp:cNvSpPr/>
      </dsp:nvSpPr>
      <dsp:spPr>
        <a:xfrm>
          <a:off x="5585239" y="1353569"/>
          <a:ext cx="1956500"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mind and fit</a:t>
          </a:r>
        </a:p>
      </dsp:txBody>
      <dsp:txXfrm>
        <a:off x="5610546" y="1378876"/>
        <a:ext cx="1905886" cy="467809"/>
      </dsp:txXfrm>
    </dsp:sp>
    <dsp:sp modelId="{AE1D5F75-0433-46E0-A309-61A992FBFCE5}">
      <dsp:nvSpPr>
        <dsp:cNvPr id="0" name=""/>
        <dsp:cNvSpPr/>
      </dsp:nvSpPr>
      <dsp:spPr>
        <a:xfrm>
          <a:off x="5720238" y="2090220"/>
          <a:ext cx="185225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Idea generation</a:t>
          </a:r>
        </a:p>
      </dsp:txBody>
      <dsp:txXfrm>
        <a:off x="5745545" y="2115527"/>
        <a:ext cx="1801641" cy="467809"/>
      </dsp:txXfrm>
    </dsp:sp>
    <dsp:sp modelId="{413E9D58-9C26-45A3-ABCE-91C7D679D0A0}">
      <dsp:nvSpPr>
        <dsp:cNvPr id="0" name=""/>
        <dsp:cNvSpPr/>
      </dsp:nvSpPr>
      <dsp:spPr>
        <a:xfrm>
          <a:off x="5566123" y="3589716"/>
          <a:ext cx="1847569" cy="518423"/>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Design thinking</a:t>
          </a:r>
          <a:endParaRPr lang="en-ZA" sz="1800" b="1" kern="1200" dirty="0">
            <a:solidFill>
              <a:schemeClr val="bg1"/>
            </a:solidFill>
            <a:latin typeface="Arial" pitchFamily="34" charset="0"/>
            <a:cs typeface="Arial" pitchFamily="34" charset="0"/>
          </a:endParaRPr>
        </a:p>
      </dsp:txBody>
      <dsp:txXfrm>
        <a:off x="5591430" y="3615023"/>
        <a:ext cx="1796955" cy="467809"/>
      </dsp:txXfrm>
    </dsp:sp>
    <dsp:sp modelId="{55735224-DD7C-48C1-941A-B8F337D831EB}">
      <dsp:nvSpPr>
        <dsp:cNvPr id="0" name=""/>
        <dsp:cNvSpPr/>
      </dsp:nvSpPr>
      <dsp:spPr>
        <a:xfrm>
          <a:off x="4898765" y="4319685"/>
          <a:ext cx="2323907" cy="491455"/>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Lean start-up &amp; Agile development</a:t>
          </a:r>
        </a:p>
      </dsp:txBody>
      <dsp:txXfrm>
        <a:off x="4922756" y="4343676"/>
        <a:ext cx="2275925" cy="443473"/>
      </dsp:txXfrm>
    </dsp:sp>
    <dsp:sp modelId="{7B0CA882-EF57-4420-8B6E-860A3711E783}">
      <dsp:nvSpPr>
        <dsp:cNvPr id="0" name=""/>
        <dsp:cNvSpPr/>
      </dsp:nvSpPr>
      <dsp:spPr>
        <a:xfrm>
          <a:off x="5512761" y="2853156"/>
          <a:ext cx="2391872"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process</a:t>
          </a:r>
        </a:p>
      </dsp:txBody>
      <dsp:txXfrm>
        <a:off x="5538068" y="2878463"/>
        <a:ext cx="2341258" cy="467809"/>
      </dsp:txXfrm>
    </dsp:sp>
    <dsp:sp modelId="{A770B34D-0E8D-4786-9745-64AAA5E1089B}">
      <dsp:nvSpPr>
        <dsp:cNvPr id="0" name=""/>
        <dsp:cNvSpPr/>
      </dsp:nvSpPr>
      <dsp:spPr>
        <a:xfrm>
          <a:off x="2917926" y="4991136"/>
          <a:ext cx="2047307"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Feasibility &amp; planning</a:t>
          </a:r>
        </a:p>
      </dsp:txBody>
      <dsp:txXfrm>
        <a:off x="2943233" y="5016443"/>
        <a:ext cx="1996693" cy="467809"/>
      </dsp:txXfrm>
    </dsp:sp>
    <dsp:sp modelId="{E70D3B70-6380-41B2-83BB-91189FB37F18}">
      <dsp:nvSpPr>
        <dsp:cNvPr id="0" name=""/>
        <dsp:cNvSpPr/>
      </dsp:nvSpPr>
      <dsp:spPr>
        <a:xfrm>
          <a:off x="718626" y="2096728"/>
          <a:ext cx="1525233"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Family businesses</a:t>
          </a:r>
        </a:p>
      </dsp:txBody>
      <dsp:txXfrm>
        <a:off x="743933" y="2122035"/>
        <a:ext cx="1474619" cy="467809"/>
      </dsp:txXfrm>
    </dsp:sp>
    <dsp:sp modelId="{B5C252C8-F768-4D3F-A239-D1A9B7E34612}">
      <dsp:nvSpPr>
        <dsp:cNvPr id="0" name=""/>
        <dsp:cNvSpPr/>
      </dsp:nvSpPr>
      <dsp:spPr>
        <a:xfrm>
          <a:off x="347782" y="2823261"/>
          <a:ext cx="2354349"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Women entrepreneurship</a:t>
          </a:r>
        </a:p>
      </dsp:txBody>
      <dsp:txXfrm>
        <a:off x="373089" y="2848568"/>
        <a:ext cx="2303735" cy="467809"/>
      </dsp:txXfrm>
    </dsp:sp>
    <dsp:sp modelId="{72770B7E-28B8-4D68-A765-2A2613F69A22}">
      <dsp:nvSpPr>
        <dsp:cNvPr id="0" name=""/>
        <dsp:cNvSpPr/>
      </dsp:nvSpPr>
      <dsp:spPr>
        <a:xfrm>
          <a:off x="637766" y="1360427"/>
          <a:ext cx="214123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Corporate entrepreneurs</a:t>
          </a:r>
        </a:p>
      </dsp:txBody>
      <dsp:txXfrm>
        <a:off x="663073" y="1385734"/>
        <a:ext cx="2090621" cy="467809"/>
      </dsp:txXfrm>
    </dsp:sp>
    <dsp:sp modelId="{BD196D76-CF52-49C3-8020-E72816A6472F}">
      <dsp:nvSpPr>
        <dsp:cNvPr id="0" name=""/>
        <dsp:cNvSpPr/>
      </dsp:nvSpPr>
      <dsp:spPr>
        <a:xfrm>
          <a:off x="5000881" y="613898"/>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a:solidFill>
                <a:schemeClr val="bg1"/>
              </a:solidFill>
              <a:latin typeface="Arial" pitchFamily="34" charset="0"/>
              <a:cs typeface="Arial" pitchFamily="34" charset="0"/>
            </a:rPr>
            <a:t>Logic &amp; Effectuation</a:t>
          </a:r>
          <a:endParaRPr lang="en-ZA" sz="1800" b="1" kern="1200" dirty="0">
            <a:solidFill>
              <a:schemeClr val="bg1"/>
            </a:solidFill>
            <a:latin typeface="Arial" pitchFamily="34" charset="0"/>
            <a:cs typeface="Arial" pitchFamily="34" charset="0"/>
          </a:endParaRPr>
        </a:p>
      </dsp:txBody>
      <dsp:txXfrm>
        <a:off x="5026188" y="639205"/>
        <a:ext cx="2039733" cy="467809"/>
      </dsp:txXfrm>
    </dsp:sp>
    <dsp:sp modelId="{ECE01F0F-4F1B-48DE-B71E-F1F329617C78}">
      <dsp:nvSpPr>
        <dsp:cNvPr id="0" name=""/>
        <dsp:cNvSpPr/>
      </dsp:nvSpPr>
      <dsp:spPr>
        <a:xfrm>
          <a:off x="546033" y="3548361"/>
          <a:ext cx="24517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Social entrepreneurship</a:t>
          </a:r>
        </a:p>
      </dsp:txBody>
      <dsp:txXfrm>
        <a:off x="571340" y="3573668"/>
        <a:ext cx="2401126" cy="467809"/>
      </dsp:txXfrm>
    </dsp:sp>
    <dsp:sp modelId="{DBB1A0B5-8F23-48C7-8AB1-191934370504}">
      <dsp:nvSpPr>
        <dsp:cNvPr id="0" name=""/>
        <dsp:cNvSpPr/>
      </dsp:nvSpPr>
      <dsp:spPr>
        <a:xfrm>
          <a:off x="1090503" y="611385"/>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ecosystems</a:t>
          </a:r>
        </a:p>
      </dsp:txBody>
      <dsp:txXfrm>
        <a:off x="1115810" y="636692"/>
        <a:ext cx="2039733" cy="467809"/>
      </dsp:txXfrm>
    </dsp:sp>
    <dsp:sp modelId="{15570338-BA85-4C5B-BAEE-552D8A60CBAC}">
      <dsp:nvSpPr>
        <dsp:cNvPr id="0" name=""/>
        <dsp:cNvSpPr/>
      </dsp:nvSpPr>
      <dsp:spPr>
        <a:xfrm>
          <a:off x="1110664" y="4294437"/>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Managing the business</a:t>
          </a:r>
        </a:p>
      </dsp:txBody>
      <dsp:txXfrm>
        <a:off x="1135971" y="4319744"/>
        <a:ext cx="2039733" cy="4678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6567C-BF54-4D67-BFD7-D7A6BC4CFDF9}">
      <dsp:nvSpPr>
        <dsp:cNvPr id="0" name=""/>
        <dsp:cNvSpPr/>
      </dsp:nvSpPr>
      <dsp:spPr>
        <a:xfrm>
          <a:off x="1115384" y="-351081"/>
          <a:ext cx="5971121" cy="5971121"/>
        </a:xfrm>
        <a:prstGeom prst="circularArrow">
          <a:avLst>
            <a:gd name="adj1" fmla="val 5544"/>
            <a:gd name="adj2" fmla="val 330680"/>
            <a:gd name="adj3" fmla="val 14142015"/>
            <a:gd name="adj4" fmla="val 17166961"/>
            <a:gd name="adj5" fmla="val 5757"/>
          </a:avLst>
        </a:prstGeom>
        <a:solidFill>
          <a:schemeClr val="accent1"/>
        </a:solidFill>
        <a:ln>
          <a:noFill/>
        </a:ln>
        <a:effectLst/>
      </dsp:spPr>
      <dsp:style>
        <a:lnRef idx="0">
          <a:scrgbClr r="0" g="0" b="0"/>
        </a:lnRef>
        <a:fillRef idx="1">
          <a:scrgbClr r="0" g="0" b="0"/>
        </a:fillRef>
        <a:effectRef idx="0">
          <a:scrgbClr r="0" g="0" b="0"/>
        </a:effectRef>
        <a:fontRef idx="minor"/>
      </dsp:style>
    </dsp:sp>
    <dsp:sp modelId="{19C730FF-DB80-4469-8C54-ECE3CA1B38FB}">
      <dsp:nvSpPr>
        <dsp:cNvPr id="0" name=""/>
        <dsp:cNvSpPr/>
      </dsp:nvSpPr>
      <dsp:spPr>
        <a:xfrm>
          <a:off x="2929524" y="272"/>
          <a:ext cx="23428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Introduction to Entrepreneurship</a:t>
          </a:r>
        </a:p>
      </dsp:txBody>
      <dsp:txXfrm>
        <a:off x="2954831" y="25579"/>
        <a:ext cx="2292226" cy="467809"/>
      </dsp:txXfrm>
    </dsp:sp>
    <dsp:sp modelId="{829E3F31-1568-4493-9F66-0DA8F155ABE0}">
      <dsp:nvSpPr>
        <dsp:cNvPr id="0" name=""/>
        <dsp:cNvSpPr/>
      </dsp:nvSpPr>
      <dsp:spPr>
        <a:xfrm>
          <a:off x="5585239" y="1353569"/>
          <a:ext cx="1956500"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mind and fit</a:t>
          </a:r>
        </a:p>
      </dsp:txBody>
      <dsp:txXfrm>
        <a:off x="5610546" y="1378876"/>
        <a:ext cx="1905886" cy="467809"/>
      </dsp:txXfrm>
    </dsp:sp>
    <dsp:sp modelId="{AE1D5F75-0433-46E0-A309-61A992FBFCE5}">
      <dsp:nvSpPr>
        <dsp:cNvPr id="0" name=""/>
        <dsp:cNvSpPr/>
      </dsp:nvSpPr>
      <dsp:spPr>
        <a:xfrm>
          <a:off x="5720238" y="2090220"/>
          <a:ext cx="185225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Idea generation</a:t>
          </a:r>
        </a:p>
      </dsp:txBody>
      <dsp:txXfrm>
        <a:off x="5745545" y="2115527"/>
        <a:ext cx="1801641" cy="467809"/>
      </dsp:txXfrm>
    </dsp:sp>
    <dsp:sp modelId="{413E9D58-9C26-45A3-ABCE-91C7D679D0A0}">
      <dsp:nvSpPr>
        <dsp:cNvPr id="0" name=""/>
        <dsp:cNvSpPr/>
      </dsp:nvSpPr>
      <dsp:spPr>
        <a:xfrm>
          <a:off x="5566123" y="3589716"/>
          <a:ext cx="1847569" cy="518423"/>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Design thinking</a:t>
          </a:r>
          <a:endParaRPr lang="en-ZA" sz="1800" b="1" kern="1200" dirty="0">
            <a:solidFill>
              <a:schemeClr val="bg1"/>
            </a:solidFill>
            <a:latin typeface="Arial" pitchFamily="34" charset="0"/>
            <a:cs typeface="Arial" pitchFamily="34" charset="0"/>
          </a:endParaRPr>
        </a:p>
      </dsp:txBody>
      <dsp:txXfrm>
        <a:off x="5591430" y="3615023"/>
        <a:ext cx="1796955" cy="467809"/>
      </dsp:txXfrm>
    </dsp:sp>
    <dsp:sp modelId="{55735224-DD7C-48C1-941A-B8F337D831EB}">
      <dsp:nvSpPr>
        <dsp:cNvPr id="0" name=""/>
        <dsp:cNvSpPr/>
      </dsp:nvSpPr>
      <dsp:spPr>
        <a:xfrm>
          <a:off x="4898765" y="4319685"/>
          <a:ext cx="2323907" cy="491455"/>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Lean start-up &amp; Agile development</a:t>
          </a:r>
        </a:p>
      </dsp:txBody>
      <dsp:txXfrm>
        <a:off x="4922756" y="4343676"/>
        <a:ext cx="2275925" cy="443473"/>
      </dsp:txXfrm>
    </dsp:sp>
    <dsp:sp modelId="{7B0CA882-EF57-4420-8B6E-860A3711E783}">
      <dsp:nvSpPr>
        <dsp:cNvPr id="0" name=""/>
        <dsp:cNvSpPr/>
      </dsp:nvSpPr>
      <dsp:spPr>
        <a:xfrm>
          <a:off x="5512761" y="2853156"/>
          <a:ext cx="2391872"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process</a:t>
          </a:r>
        </a:p>
      </dsp:txBody>
      <dsp:txXfrm>
        <a:off x="5538068" y="2878463"/>
        <a:ext cx="2341258" cy="467809"/>
      </dsp:txXfrm>
    </dsp:sp>
    <dsp:sp modelId="{A770B34D-0E8D-4786-9745-64AAA5E1089B}">
      <dsp:nvSpPr>
        <dsp:cNvPr id="0" name=""/>
        <dsp:cNvSpPr/>
      </dsp:nvSpPr>
      <dsp:spPr>
        <a:xfrm>
          <a:off x="2917926" y="4991136"/>
          <a:ext cx="2047307"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Feasibility &amp; planning</a:t>
          </a:r>
        </a:p>
      </dsp:txBody>
      <dsp:txXfrm>
        <a:off x="2943233" y="5016443"/>
        <a:ext cx="1996693" cy="467809"/>
      </dsp:txXfrm>
    </dsp:sp>
    <dsp:sp modelId="{E70D3B70-6380-41B2-83BB-91189FB37F18}">
      <dsp:nvSpPr>
        <dsp:cNvPr id="0" name=""/>
        <dsp:cNvSpPr/>
      </dsp:nvSpPr>
      <dsp:spPr>
        <a:xfrm>
          <a:off x="718626" y="2096728"/>
          <a:ext cx="1525233"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Family businesses</a:t>
          </a:r>
        </a:p>
      </dsp:txBody>
      <dsp:txXfrm>
        <a:off x="743933" y="2122035"/>
        <a:ext cx="1474619" cy="467809"/>
      </dsp:txXfrm>
    </dsp:sp>
    <dsp:sp modelId="{B5C252C8-F768-4D3F-A239-D1A9B7E34612}">
      <dsp:nvSpPr>
        <dsp:cNvPr id="0" name=""/>
        <dsp:cNvSpPr/>
      </dsp:nvSpPr>
      <dsp:spPr>
        <a:xfrm>
          <a:off x="347782" y="2823261"/>
          <a:ext cx="2354349"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Women entrepreneurship</a:t>
          </a:r>
        </a:p>
      </dsp:txBody>
      <dsp:txXfrm>
        <a:off x="373089" y="2848568"/>
        <a:ext cx="2303735" cy="467809"/>
      </dsp:txXfrm>
    </dsp:sp>
    <dsp:sp modelId="{72770B7E-28B8-4D68-A765-2A2613F69A22}">
      <dsp:nvSpPr>
        <dsp:cNvPr id="0" name=""/>
        <dsp:cNvSpPr/>
      </dsp:nvSpPr>
      <dsp:spPr>
        <a:xfrm>
          <a:off x="637766" y="1360427"/>
          <a:ext cx="214123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Corporate entrepreneurs</a:t>
          </a:r>
        </a:p>
      </dsp:txBody>
      <dsp:txXfrm>
        <a:off x="663073" y="1385734"/>
        <a:ext cx="2090621" cy="467809"/>
      </dsp:txXfrm>
    </dsp:sp>
    <dsp:sp modelId="{BD196D76-CF52-49C3-8020-E72816A6472F}">
      <dsp:nvSpPr>
        <dsp:cNvPr id="0" name=""/>
        <dsp:cNvSpPr/>
      </dsp:nvSpPr>
      <dsp:spPr>
        <a:xfrm>
          <a:off x="5000881" y="613898"/>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a:solidFill>
                <a:schemeClr val="bg1"/>
              </a:solidFill>
              <a:latin typeface="Arial" pitchFamily="34" charset="0"/>
              <a:cs typeface="Arial" pitchFamily="34" charset="0"/>
            </a:rPr>
            <a:t>Logic &amp; Effectuation</a:t>
          </a:r>
          <a:endParaRPr lang="en-ZA" sz="1800" b="1" kern="1200" dirty="0">
            <a:solidFill>
              <a:schemeClr val="bg1"/>
            </a:solidFill>
            <a:latin typeface="Arial" pitchFamily="34" charset="0"/>
            <a:cs typeface="Arial" pitchFamily="34" charset="0"/>
          </a:endParaRPr>
        </a:p>
      </dsp:txBody>
      <dsp:txXfrm>
        <a:off x="5026188" y="639205"/>
        <a:ext cx="2039733" cy="467809"/>
      </dsp:txXfrm>
    </dsp:sp>
    <dsp:sp modelId="{ECE01F0F-4F1B-48DE-B71E-F1F329617C78}">
      <dsp:nvSpPr>
        <dsp:cNvPr id="0" name=""/>
        <dsp:cNvSpPr/>
      </dsp:nvSpPr>
      <dsp:spPr>
        <a:xfrm>
          <a:off x="546033" y="3548361"/>
          <a:ext cx="24517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Social entrepreneurship</a:t>
          </a:r>
        </a:p>
      </dsp:txBody>
      <dsp:txXfrm>
        <a:off x="571340" y="3573668"/>
        <a:ext cx="2401126" cy="467809"/>
      </dsp:txXfrm>
    </dsp:sp>
    <dsp:sp modelId="{DBB1A0B5-8F23-48C7-8AB1-191934370504}">
      <dsp:nvSpPr>
        <dsp:cNvPr id="0" name=""/>
        <dsp:cNvSpPr/>
      </dsp:nvSpPr>
      <dsp:spPr>
        <a:xfrm>
          <a:off x="1090503" y="611385"/>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ecosystems</a:t>
          </a:r>
        </a:p>
      </dsp:txBody>
      <dsp:txXfrm>
        <a:off x="1115810" y="636692"/>
        <a:ext cx="2039733" cy="467809"/>
      </dsp:txXfrm>
    </dsp:sp>
    <dsp:sp modelId="{15570338-BA85-4C5B-BAEE-552D8A60CBAC}">
      <dsp:nvSpPr>
        <dsp:cNvPr id="0" name=""/>
        <dsp:cNvSpPr/>
      </dsp:nvSpPr>
      <dsp:spPr>
        <a:xfrm>
          <a:off x="1110664" y="4294437"/>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Managing the business</a:t>
          </a:r>
        </a:p>
      </dsp:txBody>
      <dsp:txXfrm>
        <a:off x="1135971" y="4319744"/>
        <a:ext cx="2039733" cy="4678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6567C-BF54-4D67-BFD7-D7A6BC4CFDF9}">
      <dsp:nvSpPr>
        <dsp:cNvPr id="0" name=""/>
        <dsp:cNvSpPr/>
      </dsp:nvSpPr>
      <dsp:spPr>
        <a:xfrm>
          <a:off x="1115384" y="-351081"/>
          <a:ext cx="5971121" cy="5971121"/>
        </a:xfrm>
        <a:prstGeom prst="circularArrow">
          <a:avLst>
            <a:gd name="adj1" fmla="val 5544"/>
            <a:gd name="adj2" fmla="val 330680"/>
            <a:gd name="adj3" fmla="val 14142015"/>
            <a:gd name="adj4" fmla="val 17166961"/>
            <a:gd name="adj5" fmla="val 5757"/>
          </a:avLst>
        </a:prstGeom>
        <a:solidFill>
          <a:schemeClr val="accent1"/>
        </a:solidFill>
        <a:ln>
          <a:noFill/>
        </a:ln>
        <a:effectLst/>
      </dsp:spPr>
      <dsp:style>
        <a:lnRef idx="0">
          <a:scrgbClr r="0" g="0" b="0"/>
        </a:lnRef>
        <a:fillRef idx="1">
          <a:scrgbClr r="0" g="0" b="0"/>
        </a:fillRef>
        <a:effectRef idx="0">
          <a:scrgbClr r="0" g="0" b="0"/>
        </a:effectRef>
        <a:fontRef idx="minor"/>
      </dsp:style>
    </dsp:sp>
    <dsp:sp modelId="{19C730FF-DB80-4469-8C54-ECE3CA1B38FB}">
      <dsp:nvSpPr>
        <dsp:cNvPr id="0" name=""/>
        <dsp:cNvSpPr/>
      </dsp:nvSpPr>
      <dsp:spPr>
        <a:xfrm>
          <a:off x="2929524" y="272"/>
          <a:ext cx="23428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Introduction to Entrepreneurship</a:t>
          </a:r>
        </a:p>
      </dsp:txBody>
      <dsp:txXfrm>
        <a:off x="2954831" y="25579"/>
        <a:ext cx="2292226" cy="467809"/>
      </dsp:txXfrm>
    </dsp:sp>
    <dsp:sp modelId="{829E3F31-1568-4493-9F66-0DA8F155ABE0}">
      <dsp:nvSpPr>
        <dsp:cNvPr id="0" name=""/>
        <dsp:cNvSpPr/>
      </dsp:nvSpPr>
      <dsp:spPr>
        <a:xfrm>
          <a:off x="5585239" y="1353569"/>
          <a:ext cx="1956500"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mind and fit</a:t>
          </a:r>
        </a:p>
      </dsp:txBody>
      <dsp:txXfrm>
        <a:off x="5610546" y="1378876"/>
        <a:ext cx="1905886" cy="467809"/>
      </dsp:txXfrm>
    </dsp:sp>
    <dsp:sp modelId="{AE1D5F75-0433-46E0-A309-61A992FBFCE5}">
      <dsp:nvSpPr>
        <dsp:cNvPr id="0" name=""/>
        <dsp:cNvSpPr/>
      </dsp:nvSpPr>
      <dsp:spPr>
        <a:xfrm>
          <a:off x="5720238" y="2090220"/>
          <a:ext cx="185225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Idea generation</a:t>
          </a:r>
        </a:p>
      </dsp:txBody>
      <dsp:txXfrm>
        <a:off x="5745545" y="2115527"/>
        <a:ext cx="1801641" cy="467809"/>
      </dsp:txXfrm>
    </dsp:sp>
    <dsp:sp modelId="{413E9D58-9C26-45A3-ABCE-91C7D679D0A0}">
      <dsp:nvSpPr>
        <dsp:cNvPr id="0" name=""/>
        <dsp:cNvSpPr/>
      </dsp:nvSpPr>
      <dsp:spPr>
        <a:xfrm>
          <a:off x="5566123" y="3589716"/>
          <a:ext cx="1847569"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Design thinking</a:t>
          </a:r>
          <a:endParaRPr lang="en-ZA" sz="1800" b="1" kern="1200" dirty="0">
            <a:solidFill>
              <a:schemeClr val="bg1"/>
            </a:solidFill>
            <a:latin typeface="Arial" pitchFamily="34" charset="0"/>
            <a:cs typeface="Arial" pitchFamily="34" charset="0"/>
          </a:endParaRPr>
        </a:p>
      </dsp:txBody>
      <dsp:txXfrm>
        <a:off x="5591430" y="3615023"/>
        <a:ext cx="1796955" cy="467809"/>
      </dsp:txXfrm>
    </dsp:sp>
    <dsp:sp modelId="{55735224-DD7C-48C1-941A-B8F337D831EB}">
      <dsp:nvSpPr>
        <dsp:cNvPr id="0" name=""/>
        <dsp:cNvSpPr/>
      </dsp:nvSpPr>
      <dsp:spPr>
        <a:xfrm>
          <a:off x="4898765" y="4319685"/>
          <a:ext cx="2323907" cy="491455"/>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Lean start-up &amp; Agile development</a:t>
          </a:r>
        </a:p>
      </dsp:txBody>
      <dsp:txXfrm>
        <a:off x="4922756" y="4343676"/>
        <a:ext cx="2275925" cy="443473"/>
      </dsp:txXfrm>
    </dsp:sp>
    <dsp:sp modelId="{7B0CA882-EF57-4420-8B6E-860A3711E783}">
      <dsp:nvSpPr>
        <dsp:cNvPr id="0" name=""/>
        <dsp:cNvSpPr/>
      </dsp:nvSpPr>
      <dsp:spPr>
        <a:xfrm>
          <a:off x="5512761" y="2853156"/>
          <a:ext cx="2391872"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process</a:t>
          </a:r>
        </a:p>
      </dsp:txBody>
      <dsp:txXfrm>
        <a:off x="5538068" y="2878463"/>
        <a:ext cx="2341258" cy="467809"/>
      </dsp:txXfrm>
    </dsp:sp>
    <dsp:sp modelId="{A770B34D-0E8D-4786-9745-64AAA5E1089B}">
      <dsp:nvSpPr>
        <dsp:cNvPr id="0" name=""/>
        <dsp:cNvSpPr/>
      </dsp:nvSpPr>
      <dsp:spPr>
        <a:xfrm>
          <a:off x="2917926" y="4991136"/>
          <a:ext cx="2047307" cy="518423"/>
        </a:xfrm>
        <a:prstGeom prst="roundRect">
          <a:avLst/>
        </a:prstGeom>
        <a:solidFill>
          <a:schemeClr val="accent1">
            <a:lumMod val="5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Feasibility &amp; planning</a:t>
          </a:r>
        </a:p>
      </dsp:txBody>
      <dsp:txXfrm>
        <a:off x="2943233" y="5016443"/>
        <a:ext cx="1996693" cy="467809"/>
      </dsp:txXfrm>
    </dsp:sp>
    <dsp:sp modelId="{E70D3B70-6380-41B2-83BB-91189FB37F18}">
      <dsp:nvSpPr>
        <dsp:cNvPr id="0" name=""/>
        <dsp:cNvSpPr/>
      </dsp:nvSpPr>
      <dsp:spPr>
        <a:xfrm>
          <a:off x="718626" y="2096728"/>
          <a:ext cx="1525233"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Family businesses</a:t>
          </a:r>
        </a:p>
      </dsp:txBody>
      <dsp:txXfrm>
        <a:off x="743933" y="2122035"/>
        <a:ext cx="1474619" cy="467809"/>
      </dsp:txXfrm>
    </dsp:sp>
    <dsp:sp modelId="{B5C252C8-F768-4D3F-A239-D1A9B7E34612}">
      <dsp:nvSpPr>
        <dsp:cNvPr id="0" name=""/>
        <dsp:cNvSpPr/>
      </dsp:nvSpPr>
      <dsp:spPr>
        <a:xfrm>
          <a:off x="347782" y="2823261"/>
          <a:ext cx="2354349"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Women entrepreneurship</a:t>
          </a:r>
        </a:p>
      </dsp:txBody>
      <dsp:txXfrm>
        <a:off x="373089" y="2848568"/>
        <a:ext cx="2303735" cy="467809"/>
      </dsp:txXfrm>
    </dsp:sp>
    <dsp:sp modelId="{72770B7E-28B8-4D68-A765-2A2613F69A22}">
      <dsp:nvSpPr>
        <dsp:cNvPr id="0" name=""/>
        <dsp:cNvSpPr/>
      </dsp:nvSpPr>
      <dsp:spPr>
        <a:xfrm>
          <a:off x="637766" y="1360427"/>
          <a:ext cx="2141235"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Corporate entrepreneurs</a:t>
          </a:r>
        </a:p>
      </dsp:txBody>
      <dsp:txXfrm>
        <a:off x="663073" y="1385734"/>
        <a:ext cx="2090621" cy="467809"/>
      </dsp:txXfrm>
    </dsp:sp>
    <dsp:sp modelId="{BD196D76-CF52-49C3-8020-E72816A6472F}">
      <dsp:nvSpPr>
        <dsp:cNvPr id="0" name=""/>
        <dsp:cNvSpPr/>
      </dsp:nvSpPr>
      <dsp:spPr>
        <a:xfrm>
          <a:off x="5000881" y="613898"/>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a:solidFill>
                <a:schemeClr val="bg1"/>
              </a:solidFill>
              <a:latin typeface="Arial" pitchFamily="34" charset="0"/>
              <a:cs typeface="Arial" pitchFamily="34" charset="0"/>
            </a:rPr>
            <a:t>Logic &amp; Effectuation</a:t>
          </a:r>
          <a:endParaRPr lang="en-ZA" sz="1800" b="1" kern="1200" dirty="0">
            <a:solidFill>
              <a:schemeClr val="bg1"/>
            </a:solidFill>
            <a:latin typeface="Arial" pitchFamily="34" charset="0"/>
            <a:cs typeface="Arial" pitchFamily="34" charset="0"/>
          </a:endParaRPr>
        </a:p>
      </dsp:txBody>
      <dsp:txXfrm>
        <a:off x="5026188" y="639205"/>
        <a:ext cx="2039733" cy="467809"/>
      </dsp:txXfrm>
    </dsp:sp>
    <dsp:sp modelId="{ECE01F0F-4F1B-48DE-B71E-F1F329617C78}">
      <dsp:nvSpPr>
        <dsp:cNvPr id="0" name=""/>
        <dsp:cNvSpPr/>
      </dsp:nvSpPr>
      <dsp:spPr>
        <a:xfrm>
          <a:off x="546033" y="3548361"/>
          <a:ext cx="2451740"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Social entrepreneurship</a:t>
          </a:r>
        </a:p>
      </dsp:txBody>
      <dsp:txXfrm>
        <a:off x="571340" y="3573668"/>
        <a:ext cx="2401126" cy="467809"/>
      </dsp:txXfrm>
    </dsp:sp>
    <dsp:sp modelId="{DBB1A0B5-8F23-48C7-8AB1-191934370504}">
      <dsp:nvSpPr>
        <dsp:cNvPr id="0" name=""/>
        <dsp:cNvSpPr/>
      </dsp:nvSpPr>
      <dsp:spPr>
        <a:xfrm>
          <a:off x="1090503" y="611385"/>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ecosystems</a:t>
          </a:r>
        </a:p>
      </dsp:txBody>
      <dsp:txXfrm>
        <a:off x="1115810" y="636692"/>
        <a:ext cx="2039733" cy="467809"/>
      </dsp:txXfrm>
    </dsp:sp>
    <dsp:sp modelId="{15570338-BA85-4C5B-BAEE-552D8A60CBAC}">
      <dsp:nvSpPr>
        <dsp:cNvPr id="0" name=""/>
        <dsp:cNvSpPr/>
      </dsp:nvSpPr>
      <dsp:spPr>
        <a:xfrm>
          <a:off x="1110664" y="4294437"/>
          <a:ext cx="2090347" cy="518423"/>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Managing the business</a:t>
          </a:r>
        </a:p>
      </dsp:txBody>
      <dsp:txXfrm>
        <a:off x="1135971" y="4319744"/>
        <a:ext cx="2039733" cy="46780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ings+Icon#1">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D42BAE-59C1-3E46-903D-02956E8BE5AA}" type="datetimeFigureOut">
              <a:rPr lang="en-US" smtClean="0"/>
              <a:t>9/13/2021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848FE5-3EA1-6447-8D8D-BEB0250DFD1A}" type="slidenum">
              <a:rPr lang="en-US" smtClean="0"/>
              <a:t>‹#›</a:t>
            </a:fld>
            <a:endParaRPr lang="en-US" dirty="0"/>
          </a:p>
        </p:txBody>
      </p:sp>
    </p:spTree>
    <p:extLst>
      <p:ext uri="{BB962C8B-B14F-4D97-AF65-F5344CB8AC3E}">
        <p14:creationId xmlns:p14="http://schemas.microsoft.com/office/powerpoint/2010/main" val="240214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B5271E-19D5-9045-8BDE-CEBDE075C6F6}" type="datetimeFigureOut">
              <a:rPr lang="en-US" smtClean="0"/>
              <a:t>9/13/2021</a:t>
            </a:fld>
            <a:endParaRPr lang="en-US" dirty="0"/>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C90009-0DB7-E142-9DAB-E14D98FDF8FC}" type="slidenum">
              <a:rPr lang="en-US" smtClean="0"/>
              <a:t>‹#›</a:t>
            </a:fld>
            <a:endParaRPr lang="en-US" dirty="0"/>
          </a:p>
        </p:txBody>
      </p:sp>
    </p:spTree>
    <p:extLst>
      <p:ext uri="{BB962C8B-B14F-4D97-AF65-F5344CB8AC3E}">
        <p14:creationId xmlns:p14="http://schemas.microsoft.com/office/powerpoint/2010/main" val="41178538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2</a:t>
            </a:fld>
            <a:endParaRPr lang="en-US" dirty="0"/>
          </a:p>
        </p:txBody>
      </p:sp>
    </p:spTree>
    <p:extLst>
      <p:ext uri="{BB962C8B-B14F-4D97-AF65-F5344CB8AC3E}">
        <p14:creationId xmlns:p14="http://schemas.microsoft.com/office/powerpoint/2010/main" val="357318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73</a:t>
            </a:fld>
            <a:endParaRPr lang="en-US" dirty="0"/>
          </a:p>
        </p:txBody>
      </p:sp>
    </p:spTree>
    <p:extLst>
      <p:ext uri="{BB962C8B-B14F-4D97-AF65-F5344CB8AC3E}">
        <p14:creationId xmlns:p14="http://schemas.microsoft.com/office/powerpoint/2010/main" val="159183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80</a:t>
            </a:fld>
            <a:endParaRPr lang="en-US" dirty="0"/>
          </a:p>
        </p:txBody>
      </p:sp>
    </p:spTree>
    <p:extLst>
      <p:ext uri="{BB962C8B-B14F-4D97-AF65-F5344CB8AC3E}">
        <p14:creationId xmlns:p14="http://schemas.microsoft.com/office/powerpoint/2010/main" val="2196090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83</a:t>
            </a:fld>
            <a:endParaRPr lang="en-US" dirty="0"/>
          </a:p>
        </p:txBody>
      </p:sp>
    </p:spTree>
    <p:extLst>
      <p:ext uri="{BB962C8B-B14F-4D97-AF65-F5344CB8AC3E}">
        <p14:creationId xmlns:p14="http://schemas.microsoft.com/office/powerpoint/2010/main" val="1263129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84</a:t>
            </a:fld>
            <a:endParaRPr lang="en-US"/>
          </a:p>
        </p:txBody>
      </p:sp>
    </p:spTree>
    <p:extLst>
      <p:ext uri="{BB962C8B-B14F-4D97-AF65-F5344CB8AC3E}">
        <p14:creationId xmlns:p14="http://schemas.microsoft.com/office/powerpoint/2010/main" val="2922133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89</a:t>
            </a:fld>
            <a:endParaRPr lang="en-US" dirty="0"/>
          </a:p>
        </p:txBody>
      </p:sp>
    </p:spTree>
    <p:extLst>
      <p:ext uri="{BB962C8B-B14F-4D97-AF65-F5344CB8AC3E}">
        <p14:creationId xmlns:p14="http://schemas.microsoft.com/office/powerpoint/2010/main" val="2544337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104</a:t>
            </a:fld>
            <a:endParaRPr lang="en-US"/>
          </a:p>
        </p:txBody>
      </p:sp>
    </p:spTree>
    <p:extLst>
      <p:ext uri="{BB962C8B-B14F-4D97-AF65-F5344CB8AC3E}">
        <p14:creationId xmlns:p14="http://schemas.microsoft.com/office/powerpoint/2010/main" val="3146005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105</a:t>
            </a:fld>
            <a:endParaRPr lang="en-US"/>
          </a:p>
        </p:txBody>
      </p:sp>
    </p:spTree>
    <p:extLst>
      <p:ext uri="{BB962C8B-B14F-4D97-AF65-F5344CB8AC3E}">
        <p14:creationId xmlns:p14="http://schemas.microsoft.com/office/powerpoint/2010/main" val="340832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109</a:t>
            </a:fld>
            <a:endParaRPr lang="en-US"/>
          </a:p>
        </p:txBody>
      </p:sp>
    </p:spTree>
    <p:extLst>
      <p:ext uri="{BB962C8B-B14F-4D97-AF65-F5344CB8AC3E}">
        <p14:creationId xmlns:p14="http://schemas.microsoft.com/office/powerpoint/2010/main" val="1296759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110</a:t>
            </a:fld>
            <a:endParaRPr lang="en-US"/>
          </a:p>
        </p:txBody>
      </p:sp>
    </p:spTree>
    <p:extLst>
      <p:ext uri="{BB962C8B-B14F-4D97-AF65-F5344CB8AC3E}">
        <p14:creationId xmlns:p14="http://schemas.microsoft.com/office/powerpoint/2010/main" val="4183914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5</a:t>
            </a:fld>
            <a:endParaRPr lang="en-US" dirty="0"/>
          </a:p>
        </p:txBody>
      </p:sp>
    </p:spTree>
    <p:extLst>
      <p:ext uri="{BB962C8B-B14F-4D97-AF65-F5344CB8AC3E}">
        <p14:creationId xmlns:p14="http://schemas.microsoft.com/office/powerpoint/2010/main" val="3729418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24</a:t>
            </a:fld>
            <a:endParaRPr lang="en-US"/>
          </a:p>
        </p:txBody>
      </p:sp>
    </p:spTree>
    <p:extLst>
      <p:ext uri="{BB962C8B-B14F-4D97-AF65-F5344CB8AC3E}">
        <p14:creationId xmlns:p14="http://schemas.microsoft.com/office/powerpoint/2010/main" val="333867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26</a:t>
            </a:fld>
            <a:endParaRPr lang="en-US"/>
          </a:p>
        </p:txBody>
      </p:sp>
    </p:spTree>
    <p:extLst>
      <p:ext uri="{BB962C8B-B14F-4D97-AF65-F5344CB8AC3E}">
        <p14:creationId xmlns:p14="http://schemas.microsoft.com/office/powerpoint/2010/main" val="1410478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33</a:t>
            </a:fld>
            <a:endParaRPr lang="en-US" dirty="0"/>
          </a:p>
        </p:txBody>
      </p:sp>
    </p:spTree>
    <p:extLst>
      <p:ext uri="{BB962C8B-B14F-4D97-AF65-F5344CB8AC3E}">
        <p14:creationId xmlns:p14="http://schemas.microsoft.com/office/powerpoint/2010/main" val="2948031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193297C9-EC96-4D14-A666-5EDDA482F8C3}" type="slidenum">
              <a:rPr lang="en-ZA" altLang="en-US" smtClean="0"/>
              <a:pPr>
                <a:defRPr/>
              </a:pPr>
              <a:t>36</a:t>
            </a:fld>
            <a:endParaRPr lang="en-ZA" altLang="en-US"/>
          </a:p>
        </p:txBody>
      </p:sp>
    </p:spTree>
    <p:extLst>
      <p:ext uri="{BB962C8B-B14F-4D97-AF65-F5344CB8AC3E}">
        <p14:creationId xmlns:p14="http://schemas.microsoft.com/office/powerpoint/2010/main" val="3315353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193297C9-EC96-4D14-A666-5EDDA482F8C3}" type="slidenum">
              <a:rPr lang="en-ZA" altLang="en-US" smtClean="0"/>
              <a:pPr>
                <a:defRPr/>
              </a:pPr>
              <a:t>48</a:t>
            </a:fld>
            <a:endParaRPr lang="en-ZA" altLang="en-US"/>
          </a:p>
        </p:txBody>
      </p:sp>
    </p:spTree>
    <p:extLst>
      <p:ext uri="{BB962C8B-B14F-4D97-AF65-F5344CB8AC3E}">
        <p14:creationId xmlns:p14="http://schemas.microsoft.com/office/powerpoint/2010/main" val="1579610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54</a:t>
            </a:fld>
            <a:endParaRPr lang="en-US"/>
          </a:p>
        </p:txBody>
      </p:sp>
    </p:spTree>
    <p:extLst>
      <p:ext uri="{BB962C8B-B14F-4D97-AF65-F5344CB8AC3E}">
        <p14:creationId xmlns:p14="http://schemas.microsoft.com/office/powerpoint/2010/main" val="3718485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69</a:t>
            </a:fld>
            <a:endParaRPr lang="en-US"/>
          </a:p>
        </p:txBody>
      </p:sp>
    </p:spTree>
    <p:extLst>
      <p:ext uri="{BB962C8B-B14F-4D97-AF65-F5344CB8AC3E}">
        <p14:creationId xmlns:p14="http://schemas.microsoft.com/office/powerpoint/2010/main" val="846930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20" y="354468"/>
            <a:ext cx="7333655" cy="592791"/>
          </a:xfrm>
        </p:spPr>
        <p:txBody>
          <a:bodyPr/>
          <a:lstStyle/>
          <a:p>
            <a:r>
              <a:rPr lang="en-GB" dirty="0"/>
              <a:t>Presentation Title</a:t>
            </a:r>
            <a:endParaRPr lang="en-US" dirty="0"/>
          </a:p>
        </p:txBody>
      </p:sp>
      <p:sp>
        <p:nvSpPr>
          <p:cNvPr id="3" name="Subtitle 2"/>
          <p:cNvSpPr>
            <a:spLocks noGrp="1"/>
          </p:cNvSpPr>
          <p:nvPr>
            <p:ph type="subTitle" idx="1" hasCustomPrompt="1"/>
          </p:nvPr>
        </p:nvSpPr>
        <p:spPr>
          <a:xfrm>
            <a:off x="1653819" y="951760"/>
            <a:ext cx="7333655" cy="52833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pic>
        <p:nvPicPr>
          <p:cNvPr id="4" name="Picture 3"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5" name="Picture 4"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252095"/>
            <a:ext cx="4033206" cy="3771636"/>
          </a:xfrm>
        </p:spPr>
        <p:txBody>
          <a:bodyPr>
            <a:normAutofit/>
          </a:bodyPr>
          <a:lstStyle>
            <a:lvl1pPr marL="514350" indent="-514350">
              <a:lnSpc>
                <a:spcPct val="120000"/>
              </a:lnSpc>
              <a:buAutoNum type="arabicPeriod"/>
              <a:defRPr sz="2400" baseline="0">
                <a:latin typeface="Arial"/>
                <a:cs typeface="Arial"/>
              </a:defRPr>
            </a:lvl1pPr>
          </a:lstStyle>
          <a:p>
            <a:pPr lvl="0"/>
            <a:r>
              <a:rPr lang="en-US" dirty="0"/>
              <a:t>Introduction</a:t>
            </a:r>
          </a:p>
          <a:p>
            <a:pPr lvl="0"/>
            <a:r>
              <a:rPr lang="en-US" dirty="0"/>
              <a:t>Topic 1</a:t>
            </a:r>
          </a:p>
          <a:p>
            <a:pPr lvl="0"/>
            <a:r>
              <a:rPr lang="en-US" dirty="0"/>
              <a:t>Topic 2</a:t>
            </a:r>
          </a:p>
          <a:p>
            <a:pPr lvl="0"/>
            <a:r>
              <a:rPr lang="en-US" dirty="0"/>
              <a:t>Topic 3</a:t>
            </a:r>
          </a:p>
          <a:p>
            <a:pPr lvl="0"/>
            <a:r>
              <a:rPr lang="en-US" dirty="0"/>
              <a:t>Topic 4</a:t>
            </a:r>
          </a:p>
          <a:p>
            <a:pPr lvl="0"/>
            <a:r>
              <a:rPr lang="en-US" dirty="0"/>
              <a:t>Examples</a:t>
            </a:r>
          </a:p>
          <a:p>
            <a:pPr lvl="0"/>
            <a:r>
              <a:rPr lang="en-US" dirty="0"/>
              <a:t>Conclusion</a:t>
            </a:r>
          </a:p>
        </p:txBody>
      </p:sp>
      <p:sp>
        <p:nvSpPr>
          <p:cNvPr id="8" name="Rectangle 7"/>
          <p:cNvSpPr/>
          <p:nvPr userDrawn="1"/>
        </p:nvSpPr>
        <p:spPr>
          <a:xfrm>
            <a:off x="3010628" y="296018"/>
            <a:ext cx="5443993" cy="885347"/>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010627" y="444027"/>
            <a:ext cx="5443993" cy="636439"/>
          </a:xfrm>
        </p:spPr>
        <p:txBody>
          <a:bodyPr/>
          <a:lstStyle>
            <a:lvl1pPr>
              <a:defRPr baseline="0">
                <a:solidFill>
                  <a:srgbClr val="FFFFFF"/>
                </a:solidFill>
              </a:defRPr>
            </a:lvl1pPr>
          </a:lstStyle>
          <a:p>
            <a:r>
              <a:rPr lang="en-GB" dirty="0"/>
              <a:t>Table of Content</a:t>
            </a:r>
            <a:endParaRPr lang="en-US" dirty="0"/>
          </a:p>
        </p:txBody>
      </p:sp>
      <p:pic>
        <p:nvPicPr>
          <p:cNvPr id="4" name="Picture 3" descr="blok print 4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37985" cy="5715000"/>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dirty="0"/>
          </a:p>
        </p:txBody>
      </p:sp>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 y="444027"/>
            <a:ext cx="9144000" cy="636439"/>
          </a:xfrm>
        </p:spPr>
        <p:txBody>
          <a:bodyPr/>
          <a:lstStyle>
            <a:lvl1pPr>
              <a:defRPr baseline="0">
                <a:solidFill>
                  <a:schemeClr val="tx1"/>
                </a:solidFill>
              </a:defRPr>
            </a:lvl1pPr>
          </a:lstStyle>
          <a:p>
            <a:r>
              <a:rPr lang="en-GB" dirty="0"/>
              <a:t>Content Title</a:t>
            </a:r>
            <a:endParaRPr lang="en-US" dirty="0"/>
          </a:p>
        </p:txBody>
      </p:sp>
      <p:pic>
        <p:nvPicPr>
          <p:cNvPr id="2" name="Picture 1"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99082" y="4798145"/>
            <a:ext cx="1676776" cy="651931"/>
          </a:xfrm>
          <a:prstGeom prst="rect">
            <a:avLst/>
          </a:prstGeom>
        </p:spPr>
      </p:pic>
      <p:pic>
        <p:nvPicPr>
          <p:cNvPr id="3" name="Picture 2"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dirty="0"/>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10024" y="4798145"/>
            <a:ext cx="1676776" cy="651931"/>
          </a:xfrm>
          <a:prstGeom prst="rect">
            <a:avLst/>
          </a:prstGeom>
        </p:spPr>
      </p:pic>
      <p:pic>
        <p:nvPicPr>
          <p:cNvPr id="8" name="Picture 7"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9"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dirty="0"/>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1" y="743314"/>
            <a:ext cx="6247859" cy="952500"/>
          </a:xfrm>
        </p:spPr>
        <p:txBody>
          <a:bodyPr/>
          <a:lstStyle/>
          <a:p>
            <a:r>
              <a:rPr lang="en-GB" dirty="0"/>
              <a:t>Thank you!</a:t>
            </a:r>
            <a:endParaRPr lang="en-US" dirty="0"/>
          </a:p>
        </p:txBody>
      </p:sp>
      <p:pic>
        <p:nvPicPr>
          <p:cNvPr id="5" name="Picture 4"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53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dun strepie langer-05.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 y="5421532"/>
            <a:ext cx="9161762" cy="216912"/>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110.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4.png"/><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4.jp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jpg"/></Relationships>
</file>

<file path=ppt/slides/_rels/slide3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38.jpg"/></Relationships>
</file>

<file path=ppt/slides/_rels/slide3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6.xml"/><Relationship Id="rId5" Type="http://schemas.openxmlformats.org/officeDocument/2006/relationships/image" Target="../media/image38.jpg"/><Relationship Id="rId4" Type="http://schemas.openxmlformats.org/officeDocument/2006/relationships/image" Target="../media/image43.jpeg"/></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6.xml"/><Relationship Id="rId5" Type="http://schemas.openxmlformats.org/officeDocument/2006/relationships/image" Target="../media/image12.jpg"/><Relationship Id="rId4" Type="http://schemas.openxmlformats.org/officeDocument/2006/relationships/image" Target="../media/image48.jpe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12.jpg"/><Relationship Id="rId5" Type="http://schemas.openxmlformats.org/officeDocument/2006/relationships/image" Target="../media/image52.jpeg"/><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3.jpeg"/><Relationship Id="rId1" Type="http://schemas.openxmlformats.org/officeDocument/2006/relationships/slideLayout" Target="../slideLayouts/slideLayout6.xml"/><Relationship Id="rId4" Type="http://schemas.openxmlformats.org/officeDocument/2006/relationships/image" Target="../media/image12.jpg"/></Relationships>
</file>

<file path=ppt/slides/_rels/slide49.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slideLayout" Target="../slideLayouts/slideLayout6.xml"/><Relationship Id="rId7" Type="http://schemas.openxmlformats.org/officeDocument/2006/relationships/image" Target="../media/image57.wmf"/><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notesSlide" Target="../notesSlides/notesSlide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hyperlink" Target="https://tcagley.files.wordpress.com/2014/11/affinity-diagram.jpg" TargetMode="External"/><Relationship Id="rId2" Type="http://schemas.openxmlformats.org/officeDocument/2006/relationships/image" Target="../media/image61.png"/><Relationship Id="rId1" Type="http://schemas.openxmlformats.org/officeDocument/2006/relationships/slideLayout" Target="../slideLayouts/slideLayout6.xml"/><Relationship Id="rId5" Type="http://schemas.openxmlformats.org/officeDocument/2006/relationships/image" Target="../media/image12.jpg"/><Relationship Id="rId4" Type="http://schemas.openxmlformats.org/officeDocument/2006/relationships/image" Target="../media/image62.jpeg"/></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hyperlink" Target="http://www.texample.net/media/tikz/examples/PDF/rgb-triangle.pdf" TargetMode="External"/><Relationship Id="rId2" Type="http://schemas.openxmlformats.org/officeDocument/2006/relationships/image" Target="../media/image64.png"/><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hyperlink" Target="http://www.davaobloggers.net/2013/04/05/live-blogging-ideaspace-awards-top-10-tech-startup-ideas/" TargetMode="External"/><Relationship Id="rId4" Type="http://schemas.openxmlformats.org/officeDocument/2006/relationships/image" Target="../media/image6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6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eg"/><Relationship Id="rId1" Type="http://schemas.openxmlformats.org/officeDocument/2006/relationships/slideLayout" Target="../slideLayouts/slideLayout6.xml"/><Relationship Id="rId5" Type="http://schemas.openxmlformats.org/officeDocument/2006/relationships/image" Target="../media/image71.jpg"/><Relationship Id="rId4" Type="http://schemas.openxmlformats.org/officeDocument/2006/relationships/image" Target="../media/image70.jpg"/></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4.jpg"/></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6.jpg"/><Relationship Id="rId1" Type="http://schemas.openxmlformats.org/officeDocument/2006/relationships/slideLayout" Target="../slideLayouts/slideLayout6.xml"/><Relationship Id="rId4" Type="http://schemas.openxmlformats.org/officeDocument/2006/relationships/image" Target="../media/image14.jpg"/></Relationships>
</file>

<file path=ppt/slides/_rels/slide7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hyperlink" Target="http://www.gew.co/content/bermudalaunchpadjpg" TargetMode="External"/><Relationship Id="rId1" Type="http://schemas.openxmlformats.org/officeDocument/2006/relationships/slideLayout" Target="../slideLayouts/slideLayout6.xml"/><Relationship Id="rId4" Type="http://schemas.openxmlformats.org/officeDocument/2006/relationships/image" Target="../media/image78.jpg"/></Relationships>
</file>

<file path=ppt/slides/_rels/slide7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hyperlink" Target="http://www.gew.co/content/bermudalaunchpadjpg" TargetMode="Externa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jp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7336" y="241826"/>
            <a:ext cx="7333655" cy="869057"/>
          </a:xfrm>
        </p:spPr>
        <p:txBody>
          <a:bodyPr>
            <a:noAutofit/>
          </a:bodyPr>
          <a:lstStyle/>
          <a:p>
            <a:br>
              <a:rPr lang="en-US" sz="3200" dirty="0">
                <a:latin typeface="Arial Black" panose="020B0A04020102020204" pitchFamily="34" charset="0"/>
              </a:rPr>
            </a:br>
            <a:br>
              <a:rPr lang="en-US" sz="3200" dirty="0">
                <a:latin typeface="Arial Black" panose="020B0A04020102020204" pitchFamily="34" charset="0"/>
              </a:rPr>
            </a:br>
            <a:endParaRPr lang="en-US" sz="3200" dirty="0">
              <a:latin typeface="Arial Black" panose="020B0A04020102020204" pitchFamily="34" charset="0"/>
            </a:endParaRPr>
          </a:p>
        </p:txBody>
      </p:sp>
      <p:sp>
        <p:nvSpPr>
          <p:cNvPr id="3" name="Subtitle 2"/>
          <p:cNvSpPr>
            <a:spLocks noGrp="1"/>
          </p:cNvSpPr>
          <p:nvPr>
            <p:ph type="subTitle" idx="1"/>
          </p:nvPr>
        </p:nvSpPr>
        <p:spPr>
          <a:xfrm>
            <a:off x="1457337" y="4793858"/>
            <a:ext cx="7333655" cy="528331"/>
          </a:xfrm>
          <a:solidFill>
            <a:srgbClr val="7030A0"/>
          </a:solidFill>
        </p:spPr>
        <p:txBody>
          <a:bodyPr>
            <a:normAutofit/>
          </a:bodyPr>
          <a:lstStyle/>
          <a:p>
            <a:r>
              <a:rPr lang="en-ZA" sz="2800" b="1" dirty="0">
                <a:solidFill>
                  <a:schemeClr val="bg1"/>
                </a:solidFill>
                <a:latin typeface="Arial Black" panose="020B0A04020102020204" pitchFamily="34" charset="0"/>
              </a:rPr>
              <a:t>Contact Session 4, 2021</a:t>
            </a:r>
          </a:p>
        </p:txBody>
      </p:sp>
      <p:sp>
        <p:nvSpPr>
          <p:cNvPr id="4" name="Subtitle 2"/>
          <p:cNvSpPr txBox="1">
            <a:spLocks/>
          </p:cNvSpPr>
          <p:nvPr/>
        </p:nvSpPr>
        <p:spPr>
          <a:xfrm>
            <a:off x="2503695" y="1891630"/>
            <a:ext cx="5569527" cy="482462"/>
          </a:xfrm>
          <a:prstGeom prst="rect">
            <a:avLst/>
          </a:prstGeom>
          <a:solidFill>
            <a:srgbClr val="7030A0"/>
          </a:solidFill>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ZA" sz="2600" b="1" dirty="0">
                <a:solidFill>
                  <a:schemeClr val="bg1"/>
                </a:solidFill>
                <a:latin typeface="Arial Black" panose="020B0A04020102020204" pitchFamily="34" charset="0"/>
              </a:rPr>
              <a:t>Prof Stéphan van der Merwe</a:t>
            </a:r>
          </a:p>
        </p:txBody>
      </p:sp>
      <p:sp>
        <p:nvSpPr>
          <p:cNvPr id="5" name="Rectangle 8"/>
          <p:cNvSpPr>
            <a:spLocks noChangeArrowheads="1"/>
          </p:cNvSpPr>
          <p:nvPr/>
        </p:nvSpPr>
        <p:spPr bwMode="auto">
          <a:xfrm>
            <a:off x="1523389" y="391429"/>
            <a:ext cx="7530138" cy="999063"/>
          </a:xfrm>
          <a:prstGeom prst="rect">
            <a:avLst/>
          </a:prstGeom>
          <a:solidFill>
            <a:srgbClr val="7030A0"/>
          </a:solidFill>
          <a:ln>
            <a:noFill/>
          </a:ln>
        </p:spPr>
        <p:txBody>
          <a:bodyPr anchor="ctr"/>
          <a:lstStyle/>
          <a:p>
            <a:pPr algn="ctr"/>
            <a:r>
              <a:rPr lang="en-US" altLang="en-US" sz="3200" b="1" dirty="0">
                <a:solidFill>
                  <a:schemeClr val="bg1"/>
                </a:solidFill>
                <a:latin typeface="Arial Black" pitchFamily="34" charset="0"/>
              </a:rPr>
              <a:t>ENTREPRENEURSHIP </a:t>
            </a:r>
          </a:p>
          <a:p>
            <a:pPr algn="ctr"/>
            <a:r>
              <a:rPr lang="en-US" altLang="en-US" sz="3200" b="1" dirty="0">
                <a:solidFill>
                  <a:schemeClr val="bg1"/>
                </a:solidFill>
                <a:latin typeface="Arial Black" pitchFamily="34" charset="0"/>
              </a:rPr>
              <a:t>MBAD823</a:t>
            </a:r>
          </a:p>
        </p:txBody>
      </p:sp>
    </p:spTree>
    <p:extLst>
      <p:ext uri="{BB962C8B-B14F-4D97-AF65-F5344CB8AC3E}">
        <p14:creationId xmlns:p14="http://schemas.microsoft.com/office/powerpoint/2010/main" val="307960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942252" y="83648"/>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sp>
        <p:nvSpPr>
          <p:cNvPr id="3" name="Diamond 2"/>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4" name="Straight Arrow Connector 3"/>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12296"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12297"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12298"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12299"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12300"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12301"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12302"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12303"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12304"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12305"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8" name="Straight Connector 17"/>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1" name="Oval 20"/>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257907043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462" y="876300"/>
            <a:ext cx="7713784" cy="4838700"/>
          </a:xfrm>
          <a:prstGeom prst="rect">
            <a:avLst/>
          </a:prstGeom>
        </p:spPr>
      </p:pic>
      <p:sp>
        <p:nvSpPr>
          <p:cNvPr id="5" name="Rectangle 15"/>
          <p:cNvSpPr txBox="1">
            <a:spLocks noChangeArrowheads="1"/>
          </p:cNvSpPr>
          <p:nvPr/>
        </p:nvSpPr>
        <p:spPr bwMode="auto">
          <a:xfrm>
            <a:off x="628308" y="190107"/>
            <a:ext cx="7883661" cy="566249"/>
          </a:xfrm>
          <a:prstGeom prst="rect">
            <a:avLst/>
          </a:prstGeom>
          <a:solidFill>
            <a:schemeClr val="accent1">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THE LEAN CANVAS (2/2)</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85770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endParaRPr lang="en-US" sz="2400" b="1" dirty="0">
              <a:cs typeface="Arial" pitchFamily="34" charset="0"/>
            </a:endParaRPr>
          </a:p>
          <a:p>
            <a:pPr marL="0" indent="0" algn="just" eaLnBrk="1" hangingPunct="1">
              <a:lnSpc>
                <a:spcPct val="90000"/>
              </a:lnSpc>
              <a:defRPr/>
            </a:pPr>
            <a:endParaRPr lang="en-US" sz="2400" b="1" dirty="0">
              <a:cs typeface="Arial" pitchFamily="34" charset="0"/>
            </a:endParaRPr>
          </a:p>
          <a:p>
            <a:pPr marL="0" indent="0" algn="just" eaLnBrk="1" hangingPunct="1">
              <a:lnSpc>
                <a:spcPct val="90000"/>
              </a:lnSpc>
              <a:defRPr/>
            </a:pPr>
            <a:endParaRPr lang="en-US" sz="2400" b="1" dirty="0">
              <a:cs typeface="Arial" pitchFamily="34" charset="0"/>
            </a:endParaRPr>
          </a:p>
          <a:p>
            <a:pPr marL="0" indent="0" algn="ctr" eaLnBrk="1" hangingPunct="1">
              <a:lnSpc>
                <a:spcPct val="90000"/>
              </a:lnSpc>
              <a:defRPr/>
            </a:pPr>
            <a:r>
              <a:rPr lang="en-US" sz="2800" b="1" dirty="0">
                <a:solidFill>
                  <a:srgbClr val="7030A0"/>
                </a:solidFill>
                <a:cs typeface="Arial" pitchFamily="34" charset="0"/>
              </a:rPr>
              <a:t>How can entrepreneurs and managers apply the principles of lean start-up? </a:t>
            </a: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74477"/>
            <a:ext cx="6477000" cy="521092"/>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APPLICATION OF 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DEFINED </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12158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a:extLst>
              <a:ext uri="{FF2B5EF4-FFF2-40B4-BE49-F238E27FC236}">
                <a16:creationId xmlns:a16="http://schemas.microsoft.com/office/drawing/2014/main" id="{2F8902DF-4F49-407F-96ED-B458D4BC2E59}"/>
              </a:ext>
            </a:extLst>
          </p:cNvPr>
          <p:cNvSpPr>
            <a:spLocks noChangeArrowheads="1"/>
          </p:cNvSpPr>
          <p:nvPr/>
        </p:nvSpPr>
        <p:spPr bwMode="auto">
          <a:xfrm>
            <a:off x="1511660" y="1717374"/>
            <a:ext cx="6152576" cy="1547813"/>
          </a:xfrm>
          <a:prstGeom prst="rect">
            <a:avLst/>
          </a:prstGeom>
          <a:solidFill>
            <a:srgbClr val="7030A0"/>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AGILE DEVELOPMENT</a:t>
            </a:r>
          </a:p>
          <a:p>
            <a:pPr algn="ctr"/>
            <a:endParaRPr lang="en-US" altLang="en-US" sz="3000" dirty="0">
              <a:latin typeface="Arial Black" pitchFamily="34" charset="0"/>
            </a:endParaRPr>
          </a:p>
        </p:txBody>
      </p:sp>
    </p:spTree>
    <p:extLst>
      <p:ext uri="{BB962C8B-B14F-4D97-AF65-F5344CB8AC3E}">
        <p14:creationId xmlns:p14="http://schemas.microsoft.com/office/powerpoint/2010/main" val="15939591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5"/>
          <p:cNvSpPr txBox="1">
            <a:spLocks noChangeArrowheads="1"/>
          </p:cNvSpPr>
          <p:nvPr/>
        </p:nvSpPr>
        <p:spPr bwMode="auto">
          <a:xfrm>
            <a:off x="628308" y="190107"/>
            <a:ext cx="7883661" cy="566249"/>
          </a:xfrm>
          <a:prstGeom prst="rect">
            <a:avLst/>
          </a:prstGeom>
          <a:solidFill>
            <a:schemeClr val="accent1">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AGILE DEVELOPMENT</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815" y="916599"/>
            <a:ext cx="8167030" cy="4704616"/>
          </a:xfrm>
          <a:prstGeom prst="rect">
            <a:avLst/>
          </a:prstGeom>
        </p:spPr>
      </p:pic>
    </p:spTree>
    <p:extLst>
      <p:ext uri="{BB962C8B-B14F-4D97-AF65-F5344CB8AC3E}">
        <p14:creationId xmlns:p14="http://schemas.microsoft.com/office/powerpoint/2010/main" val="33911364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Agile development defined. </a:t>
            </a:r>
          </a:p>
          <a:p>
            <a:pPr marL="428608" indent="-428608" algn="just" eaLnBrk="1" hangingPunct="1">
              <a:lnSpc>
                <a:spcPct val="90000"/>
              </a:lnSpc>
              <a:buFont typeface="+mj-lt"/>
              <a:buAutoNum type="arabicPeriod"/>
              <a:defRPr/>
            </a:pPr>
            <a:endParaRPr lang="en-US"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Benefits of agile development.</a:t>
            </a:r>
          </a:p>
          <a:p>
            <a:pPr marL="428608" indent="-428608" algn="just" eaLnBrk="1" hangingPunct="1">
              <a:lnSpc>
                <a:spcPct val="90000"/>
              </a:lnSpc>
              <a:buFont typeface="+mj-lt"/>
              <a:buAutoNum type="arabicPeriod"/>
              <a:defRPr/>
            </a:pPr>
            <a:endParaRPr lang="en-US"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The agile wheel.</a:t>
            </a:r>
          </a:p>
          <a:p>
            <a:pPr marL="428608" indent="-428608" algn="just" eaLnBrk="1" hangingPunct="1">
              <a:lnSpc>
                <a:spcPct val="90000"/>
              </a:lnSpc>
              <a:buFont typeface="+mj-lt"/>
              <a:buAutoNum type="arabicPeriod"/>
              <a:defRPr/>
            </a:pPr>
            <a:endParaRPr lang="en-US"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Integrating the methods.  </a:t>
            </a:r>
            <a:endParaRPr lang="en-ZA"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endParaRPr lang="en-ZA"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endParaRPr lang="en-US" sz="2333" dirty="0">
              <a:latin typeface="+mj-lt"/>
            </a:endParaRPr>
          </a:p>
          <a:p>
            <a:pPr marL="0" indent="0" algn="just" eaLnBrk="1" hangingPunct="1">
              <a:lnSpc>
                <a:spcPct val="90000"/>
              </a:lnSpc>
              <a:defRPr/>
            </a:pPr>
            <a:endParaRPr lang="en-US" sz="2333" dirty="0">
              <a:latin typeface="+mj-lt"/>
            </a:endParaRPr>
          </a:p>
          <a:p>
            <a:pPr marL="428608" indent="-428608" algn="just" eaLnBrk="1" hangingPunct="1">
              <a:lnSpc>
                <a:spcPct val="90000"/>
              </a:lnSpc>
              <a:buFont typeface="+mj-lt"/>
              <a:buAutoNum type="arabicPeriod"/>
              <a:defRPr/>
            </a:pPr>
            <a:endParaRPr lang="en-ZA" sz="2333" dirty="0">
              <a:latin typeface="+mj-lt"/>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STRUCTURE OF THIS SESSION</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46162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28246" y="922870"/>
            <a:ext cx="8413371"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r>
              <a:rPr lang="en-ZA" sz="2400" b="1" dirty="0">
                <a:solidFill>
                  <a:srgbClr val="7030A0"/>
                </a:solidFill>
                <a:latin typeface="Arial" panose="020B0604020202020204" pitchFamily="34" charset="0"/>
                <a:cs typeface="Arial" panose="020B0604020202020204" pitchFamily="34" charset="0"/>
              </a:rPr>
              <a:t>Agile software development</a:t>
            </a:r>
            <a:r>
              <a:rPr lang="en-ZA" sz="2400" dirty="0">
                <a:solidFill>
                  <a:srgbClr val="7030A0"/>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refers to </a:t>
            </a:r>
            <a:r>
              <a:rPr lang="en-ZA" sz="2400" b="1" dirty="0">
                <a:solidFill>
                  <a:srgbClr val="7030A0"/>
                </a:solidFill>
                <a:latin typeface="Arial" panose="020B0604020202020204" pitchFamily="34" charset="0"/>
                <a:cs typeface="Arial" panose="020B0604020202020204" pitchFamily="34" charset="0"/>
              </a:rPr>
              <a:t>software development methodologies</a:t>
            </a:r>
            <a:r>
              <a:rPr lang="en-ZA" sz="2400" dirty="0">
                <a:latin typeface="Arial" panose="020B0604020202020204" pitchFamily="34" charset="0"/>
                <a:cs typeface="Arial" panose="020B0604020202020204" pitchFamily="34" charset="0"/>
              </a:rPr>
              <a:t> cantered round the idea of iterative </a:t>
            </a:r>
            <a:r>
              <a:rPr lang="en-ZA" sz="2400" b="1" dirty="0">
                <a:solidFill>
                  <a:srgbClr val="7030A0"/>
                </a:solidFill>
                <a:latin typeface="Arial" panose="020B0604020202020204" pitchFamily="34" charset="0"/>
                <a:cs typeface="Arial" panose="020B0604020202020204" pitchFamily="34" charset="0"/>
              </a:rPr>
              <a:t>development</a:t>
            </a:r>
            <a:r>
              <a:rPr lang="en-ZA" sz="2400" dirty="0">
                <a:latin typeface="Arial" panose="020B0604020202020204" pitchFamily="34" charset="0"/>
                <a:cs typeface="Arial" panose="020B0604020202020204" pitchFamily="34" charset="0"/>
              </a:rPr>
              <a:t>, where requirements and solutions evolve through collaboration between self-organizing cross-functional teams. ... </a:t>
            </a:r>
            <a:r>
              <a:rPr lang="en-ZA" sz="2400" b="1" dirty="0">
                <a:solidFill>
                  <a:srgbClr val="7030A0"/>
                </a:solidFill>
                <a:latin typeface="Arial" panose="020B0604020202020204" pitchFamily="34" charset="0"/>
                <a:cs typeface="Arial" panose="020B0604020202020204" pitchFamily="34" charset="0"/>
              </a:rPr>
              <a:t>Scrum</a:t>
            </a:r>
            <a:r>
              <a:rPr lang="en-ZA" sz="2400" dirty="0">
                <a:latin typeface="Arial" panose="020B0604020202020204" pitchFamily="34" charset="0"/>
                <a:cs typeface="Arial" panose="020B0604020202020204" pitchFamily="34" charset="0"/>
              </a:rPr>
              <a:t> and </a:t>
            </a:r>
            <a:r>
              <a:rPr lang="en-ZA" sz="2400" b="1" dirty="0">
                <a:solidFill>
                  <a:srgbClr val="7030A0"/>
                </a:solidFill>
                <a:latin typeface="Arial" panose="020B0604020202020204" pitchFamily="34" charset="0"/>
                <a:cs typeface="Arial" panose="020B0604020202020204" pitchFamily="34" charset="0"/>
              </a:rPr>
              <a:t>Kanban</a:t>
            </a:r>
            <a:r>
              <a:rPr lang="en-ZA" sz="2400" dirty="0">
                <a:latin typeface="Arial" panose="020B0604020202020204" pitchFamily="34" charset="0"/>
                <a:cs typeface="Arial" panose="020B0604020202020204" pitchFamily="34" charset="0"/>
              </a:rPr>
              <a:t> are two of the most widely used </a:t>
            </a:r>
            <a:r>
              <a:rPr lang="en-ZA" sz="2400" b="1" dirty="0">
                <a:solidFill>
                  <a:srgbClr val="7030A0"/>
                </a:solidFill>
                <a:latin typeface="Arial" panose="020B0604020202020204" pitchFamily="34" charset="0"/>
                <a:cs typeface="Arial" panose="020B0604020202020204" pitchFamily="34" charset="0"/>
              </a:rPr>
              <a:t>Agile methodologies</a:t>
            </a:r>
            <a:r>
              <a:rPr lang="en-ZA"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marL="0" indent="0" algn="just" eaLnBrk="1" hangingPunct="1">
              <a:lnSpc>
                <a:spcPct val="90000"/>
              </a:lnSpc>
              <a:defRPr/>
            </a:pPr>
            <a:endParaRPr lang="en-US" sz="2333" dirty="0">
              <a:latin typeface="+mj-lt"/>
            </a:endParaRPr>
          </a:p>
          <a:p>
            <a:pPr marL="0" indent="0" algn="just" eaLnBrk="1" hangingPunct="1">
              <a:lnSpc>
                <a:spcPct val="90000"/>
              </a:lnSpc>
              <a:defRPr/>
            </a:pPr>
            <a:r>
              <a:rPr lang="en-ZA" sz="2400" b="1" dirty="0">
                <a:solidFill>
                  <a:srgbClr val="7030A0"/>
                </a:solidFill>
                <a:latin typeface="Arial" panose="020B0604020202020204" pitchFamily="34" charset="0"/>
                <a:cs typeface="Arial" panose="020B0604020202020204" pitchFamily="34" charset="0"/>
              </a:rPr>
              <a:t>Scrum</a:t>
            </a:r>
            <a:r>
              <a:rPr lang="en-ZA" sz="2400" dirty="0">
                <a:latin typeface="Arial" panose="020B0604020202020204" pitchFamily="34" charset="0"/>
                <a:cs typeface="Arial" panose="020B0604020202020204" pitchFamily="34" charset="0"/>
              </a:rPr>
              <a:t> is a framework for </a:t>
            </a:r>
            <a:r>
              <a:rPr lang="en-ZA" sz="2400" b="1" dirty="0">
                <a:solidFill>
                  <a:srgbClr val="7030A0"/>
                </a:solidFill>
                <a:latin typeface="Arial" panose="020B0604020202020204" pitchFamily="34" charset="0"/>
                <a:cs typeface="Arial" panose="020B0604020202020204" pitchFamily="34" charset="0"/>
              </a:rPr>
              <a:t>Agile</a:t>
            </a:r>
            <a:r>
              <a:rPr lang="en-ZA" sz="2400" dirty="0">
                <a:latin typeface="Arial" panose="020B0604020202020204" pitchFamily="34" charset="0"/>
                <a:cs typeface="Arial" panose="020B0604020202020204" pitchFamily="34" charset="0"/>
              </a:rPr>
              <a:t> software development. ... The term </a:t>
            </a:r>
            <a:r>
              <a:rPr lang="en-ZA" sz="2400" dirty="0">
                <a:solidFill>
                  <a:srgbClr val="7030A0"/>
                </a:solidFill>
                <a:latin typeface="Arial" panose="020B0604020202020204" pitchFamily="34" charset="0"/>
                <a:cs typeface="Arial" panose="020B0604020202020204" pitchFamily="34" charset="0"/>
              </a:rPr>
              <a:t>'</a:t>
            </a:r>
            <a:r>
              <a:rPr lang="en-ZA" sz="2400" b="1" dirty="0">
                <a:solidFill>
                  <a:srgbClr val="7030A0"/>
                </a:solidFill>
                <a:latin typeface="Arial" panose="020B0604020202020204" pitchFamily="34" charset="0"/>
                <a:cs typeface="Arial" panose="020B0604020202020204" pitchFamily="34" charset="0"/>
              </a:rPr>
              <a:t>Scrum</a:t>
            </a:r>
            <a:r>
              <a:rPr lang="en-ZA" sz="2400" dirty="0">
                <a:solidFill>
                  <a:srgbClr val="7030A0"/>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was first used by </a:t>
            </a:r>
            <a:r>
              <a:rPr lang="en-ZA" sz="2400" dirty="0" err="1">
                <a:latin typeface="Arial" panose="020B0604020202020204" pitchFamily="34" charset="0"/>
                <a:cs typeface="Arial" panose="020B0604020202020204" pitchFamily="34" charset="0"/>
              </a:rPr>
              <a:t>Hirotaka</a:t>
            </a:r>
            <a:r>
              <a:rPr lang="en-ZA" sz="2400" dirty="0">
                <a:latin typeface="Arial" panose="020B0604020202020204" pitchFamily="34" charset="0"/>
                <a:cs typeface="Arial" panose="020B0604020202020204" pitchFamily="34" charset="0"/>
              </a:rPr>
              <a:t> Takeuchi and </a:t>
            </a:r>
            <a:r>
              <a:rPr lang="en-ZA" sz="2400" dirty="0" err="1">
                <a:latin typeface="Arial" panose="020B0604020202020204" pitchFamily="34" charset="0"/>
                <a:cs typeface="Arial" panose="020B0604020202020204" pitchFamily="34" charset="0"/>
              </a:rPr>
              <a:t>Ikujiro</a:t>
            </a:r>
            <a:r>
              <a:rPr lang="en-ZA" sz="2400" dirty="0">
                <a:latin typeface="Arial" panose="020B0604020202020204" pitchFamily="34" charset="0"/>
                <a:cs typeface="Arial" panose="020B0604020202020204" pitchFamily="34" charset="0"/>
              </a:rPr>
              <a:t> Nonaka in their ground-breaking 1986 paper “The New Product Development Game“. They borrowed the name from the game of rugby to stress the importance of teams in complex product development.</a:t>
            </a:r>
            <a:endParaRPr lang="en-ZA" sz="2333"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AGILE DEVELOPMENT DEFINED </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82585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28246" y="922870"/>
            <a:ext cx="8413371"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r>
              <a:rPr lang="en-ZA" sz="2400" b="1" dirty="0">
                <a:solidFill>
                  <a:srgbClr val="7030A0"/>
                </a:solidFill>
              </a:rPr>
              <a:t>Kanban</a:t>
            </a:r>
            <a:r>
              <a:rPr lang="en-ZA" sz="2400" dirty="0"/>
              <a:t> is a lighter weight process that applies many of the </a:t>
            </a:r>
            <a:r>
              <a:rPr lang="en-ZA" sz="2400" b="1" dirty="0">
                <a:solidFill>
                  <a:srgbClr val="7030A0"/>
                </a:solidFill>
              </a:rPr>
              <a:t>Lean</a:t>
            </a:r>
            <a:r>
              <a:rPr lang="en-ZA" sz="2400" dirty="0"/>
              <a:t> and </a:t>
            </a:r>
            <a:r>
              <a:rPr lang="en-ZA" sz="2400" b="1" dirty="0">
                <a:solidFill>
                  <a:srgbClr val="7030A0"/>
                </a:solidFill>
              </a:rPr>
              <a:t>Agile</a:t>
            </a:r>
            <a:r>
              <a:rPr lang="en-ZA" sz="2400" dirty="0"/>
              <a:t> values as well as a subset of the </a:t>
            </a:r>
            <a:r>
              <a:rPr lang="en-ZA" sz="2400" b="1" dirty="0">
                <a:solidFill>
                  <a:srgbClr val="7030A0"/>
                </a:solidFill>
              </a:rPr>
              <a:t>Scrum</a:t>
            </a:r>
            <a:r>
              <a:rPr lang="en-ZA" sz="2400" dirty="0"/>
              <a:t> values and principles but there are also some fundamental differences. </a:t>
            </a:r>
            <a:r>
              <a:rPr lang="en-ZA" sz="2400" b="1" dirty="0">
                <a:solidFill>
                  <a:srgbClr val="7030A0"/>
                </a:solidFill>
              </a:rPr>
              <a:t>Kanban</a:t>
            </a:r>
            <a:r>
              <a:rPr lang="en-ZA" sz="2400" dirty="0"/>
              <a:t> focuses on visualization, flow, and limiting work in progress. ... It also means that many of the Scrum rituals not used.</a:t>
            </a: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p:txBody>
      </p:sp>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AGILE DEVELOPMENT DEFINED </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8415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5"/>
          <p:cNvSpPr txBox="1">
            <a:spLocks noChangeArrowheads="1"/>
          </p:cNvSpPr>
          <p:nvPr/>
        </p:nvSpPr>
        <p:spPr bwMode="auto">
          <a:xfrm>
            <a:off x="628308" y="190107"/>
            <a:ext cx="7883661" cy="566249"/>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BENEFITS OF AGILE DEVELOPMENT</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308" y="937764"/>
            <a:ext cx="7824215" cy="4667901"/>
          </a:xfrm>
          <a:prstGeom prst="rect">
            <a:avLst/>
          </a:prstGeom>
        </p:spPr>
      </p:pic>
    </p:spTree>
    <p:extLst>
      <p:ext uri="{BB962C8B-B14F-4D97-AF65-F5344CB8AC3E}">
        <p14:creationId xmlns:p14="http://schemas.microsoft.com/office/powerpoint/2010/main" val="402171091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5"/>
          <p:cNvSpPr txBox="1">
            <a:spLocks noChangeArrowheads="1"/>
          </p:cNvSpPr>
          <p:nvPr/>
        </p:nvSpPr>
        <p:spPr bwMode="auto">
          <a:xfrm>
            <a:off x="0" y="190107"/>
            <a:ext cx="9144000" cy="607062"/>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THE AGILE WHEEL (VS. BRAINSTORMING)</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00" y="1039417"/>
            <a:ext cx="7158892" cy="4580040"/>
          </a:xfrm>
          <a:prstGeom prst="rect">
            <a:avLst/>
          </a:prstGeom>
        </p:spPr>
      </p:pic>
    </p:spTree>
    <p:extLst>
      <p:ext uri="{BB962C8B-B14F-4D97-AF65-F5344CB8AC3E}">
        <p14:creationId xmlns:p14="http://schemas.microsoft.com/office/powerpoint/2010/main" val="43317940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endParaRPr lang="en-US" sz="2400" b="1" dirty="0">
              <a:cs typeface="Arial" pitchFamily="34" charset="0"/>
            </a:endParaRPr>
          </a:p>
          <a:p>
            <a:pPr marL="0" indent="0" algn="just" eaLnBrk="1" hangingPunct="1">
              <a:lnSpc>
                <a:spcPct val="90000"/>
              </a:lnSpc>
              <a:defRPr/>
            </a:pPr>
            <a:endParaRPr lang="en-US" sz="2400" b="1" dirty="0">
              <a:cs typeface="Arial" pitchFamily="34" charset="0"/>
            </a:endParaRPr>
          </a:p>
          <a:p>
            <a:pPr marL="0" indent="0" algn="just" eaLnBrk="1" hangingPunct="1">
              <a:lnSpc>
                <a:spcPct val="90000"/>
              </a:lnSpc>
              <a:defRPr/>
            </a:pPr>
            <a:endParaRPr lang="en-US" sz="2400" b="1" dirty="0">
              <a:solidFill>
                <a:srgbClr val="7030A0"/>
              </a:solidFill>
              <a:cs typeface="Arial" pitchFamily="34" charset="0"/>
            </a:endParaRPr>
          </a:p>
          <a:p>
            <a:pPr marL="0" indent="0" algn="ctr" eaLnBrk="1" hangingPunct="1">
              <a:lnSpc>
                <a:spcPct val="90000"/>
              </a:lnSpc>
              <a:defRPr/>
            </a:pPr>
            <a:r>
              <a:rPr lang="en-US" sz="2400" b="1" dirty="0">
                <a:solidFill>
                  <a:srgbClr val="7030A0"/>
                </a:solidFill>
                <a:cs typeface="Arial" pitchFamily="34" charset="0"/>
              </a:rPr>
              <a:t>How can entrepreneurs and managers apply the principles of agile development?</a:t>
            </a: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461108" y="174477"/>
            <a:ext cx="8198338" cy="521092"/>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APPLICATION OF AGILE DEVELOPMENT</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0156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2"/>
          <p:cNvSpPr>
            <a:spLocks noChangeArrowheads="1"/>
          </p:cNvSpPr>
          <p:nvPr/>
        </p:nvSpPr>
        <p:spPr bwMode="auto">
          <a:xfrm>
            <a:off x="1908527" y="107177"/>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1" name="Picture 7" descr="http://youngsday.com/wp-content/uploads/2013/10/design-thin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15" y="1067020"/>
            <a:ext cx="7613386" cy="2132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3208" y="3358259"/>
            <a:ext cx="3687828" cy="178581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589" y="3253018"/>
            <a:ext cx="3893600" cy="1891055"/>
          </a:xfrm>
          <a:prstGeom prst="rect">
            <a:avLst/>
          </a:prstGeom>
        </p:spPr>
      </p:pic>
    </p:spTree>
    <p:extLst>
      <p:ext uri="{BB962C8B-B14F-4D97-AF65-F5344CB8AC3E}">
        <p14:creationId xmlns:p14="http://schemas.microsoft.com/office/powerpoint/2010/main" val="52187395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VS. AGILE</a:t>
            </a:r>
            <a:endParaRPr lang="en-US" altLang="en-US" sz="30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80B15A16-E5C2-4E04-A59A-6C6F8D5FE406}"/>
              </a:ext>
            </a:extLst>
          </p:cNvPr>
          <p:cNvSpPr txBox="1">
            <a:spLocks noChangeArrowheads="1"/>
          </p:cNvSpPr>
          <p:nvPr/>
        </p:nvSpPr>
        <p:spPr bwMode="auto">
          <a:xfrm>
            <a:off x="1012641" y="184878"/>
            <a:ext cx="6937349" cy="585939"/>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Black" pitchFamily="34" charset="0"/>
              </a:rPr>
              <a:t>INTEGRATING THE METHODS</a:t>
            </a:r>
          </a:p>
        </p:txBody>
      </p:sp>
      <p:pic>
        <p:nvPicPr>
          <p:cNvPr id="5" name="Picture 4">
            <a:extLst>
              <a:ext uri="{FF2B5EF4-FFF2-40B4-BE49-F238E27FC236}">
                <a16:creationId xmlns:a16="http://schemas.microsoft.com/office/drawing/2014/main" id="{DBD47EAB-9C47-4FF6-85B2-C996E7F29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066" y="844217"/>
            <a:ext cx="8509210" cy="4570736"/>
          </a:xfrm>
          <a:prstGeom prst="rect">
            <a:avLst/>
          </a:prstGeom>
        </p:spPr>
      </p:pic>
    </p:spTree>
    <p:extLst>
      <p:ext uri="{BB962C8B-B14F-4D97-AF65-F5344CB8AC3E}">
        <p14:creationId xmlns:p14="http://schemas.microsoft.com/office/powerpoint/2010/main" val="83361274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101600" y="852532"/>
            <a:ext cx="8893908"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900" indent="-342900" algn="just" eaLnBrk="1" hangingPunct="1">
              <a:buClr>
                <a:schemeClr val="accent1">
                  <a:lumMod val="75000"/>
                </a:schemeClr>
              </a:buClr>
              <a:buFont typeface="Wingdings" panose="05000000000000000000" pitchFamily="2" charset="2"/>
              <a:buChar char="§"/>
              <a:defRPr/>
            </a:pPr>
            <a:r>
              <a:rPr lang="en-ZA" sz="2400" dirty="0"/>
              <a:t>In short, </a:t>
            </a:r>
            <a:r>
              <a:rPr lang="en-ZA" sz="2400" b="1" dirty="0">
                <a:solidFill>
                  <a:srgbClr val="7030A0"/>
                </a:solidFill>
              </a:rPr>
              <a:t>Lean methodology</a:t>
            </a:r>
            <a:r>
              <a:rPr lang="en-ZA" sz="2400" dirty="0">
                <a:solidFill>
                  <a:srgbClr val="7030A0"/>
                </a:solidFill>
              </a:rPr>
              <a:t> </a:t>
            </a:r>
            <a:r>
              <a:rPr lang="en-ZA" sz="2400" dirty="0"/>
              <a:t>is a way of optimizing the people, resources, effort, and energy of your organization toward creating value for the customer. It is based on two guiding tenets, continuous improvement and respect for people.</a:t>
            </a:r>
            <a:endParaRPr lang="en-ZA" sz="2400" b="1" dirty="0"/>
          </a:p>
          <a:p>
            <a:pPr marL="342900" indent="-342900" algn="just" eaLnBrk="1" hangingPunct="1">
              <a:buClr>
                <a:schemeClr val="accent1">
                  <a:lumMod val="75000"/>
                </a:schemeClr>
              </a:buClr>
              <a:buFont typeface="Wingdings" panose="05000000000000000000" pitchFamily="2" charset="2"/>
              <a:buChar char="§"/>
              <a:defRPr/>
            </a:pPr>
            <a:r>
              <a:rPr lang="en-ZA" sz="2400" b="1" dirty="0">
                <a:solidFill>
                  <a:srgbClr val="7030A0"/>
                </a:solidFill>
              </a:rPr>
              <a:t>Lean </a:t>
            </a:r>
            <a:r>
              <a:rPr lang="en-ZA" sz="2400" b="1" dirty="0" err="1">
                <a:solidFill>
                  <a:srgbClr val="7030A0"/>
                </a:solidFill>
              </a:rPr>
              <a:t>Startup</a:t>
            </a:r>
            <a:r>
              <a:rPr lang="en-ZA" sz="2400" dirty="0">
                <a:solidFill>
                  <a:srgbClr val="7030A0"/>
                </a:solidFill>
              </a:rPr>
              <a:t> </a:t>
            </a:r>
            <a:r>
              <a:rPr lang="en-ZA" sz="2400" dirty="0"/>
              <a:t>combines </a:t>
            </a:r>
            <a:r>
              <a:rPr lang="en-ZA" sz="2400" b="1" dirty="0">
                <a:solidFill>
                  <a:srgbClr val="7030A0"/>
                </a:solidFill>
              </a:rPr>
              <a:t>agile</a:t>
            </a:r>
            <a:r>
              <a:rPr lang="en-ZA" sz="2400" dirty="0"/>
              <a:t> and </a:t>
            </a:r>
            <a:r>
              <a:rPr lang="en-ZA" sz="2400" b="1" dirty="0">
                <a:solidFill>
                  <a:srgbClr val="7030A0"/>
                </a:solidFill>
              </a:rPr>
              <a:t>lean</a:t>
            </a:r>
            <a:r>
              <a:rPr lang="en-ZA" sz="2400" dirty="0"/>
              <a:t> with customer development. </a:t>
            </a:r>
            <a:endParaRPr lang="en-ZA" sz="2400" b="1" dirty="0">
              <a:solidFill>
                <a:schemeClr val="accent1">
                  <a:lumMod val="75000"/>
                </a:schemeClr>
              </a:solidFill>
            </a:endParaRPr>
          </a:p>
          <a:p>
            <a:pPr marL="342900" indent="-342900" algn="just" eaLnBrk="1" hangingPunct="1">
              <a:buClr>
                <a:schemeClr val="accent1">
                  <a:lumMod val="75000"/>
                </a:schemeClr>
              </a:buClr>
              <a:buFont typeface="Wingdings" panose="05000000000000000000" pitchFamily="2" charset="2"/>
              <a:buChar char="§"/>
              <a:defRPr/>
            </a:pPr>
            <a:r>
              <a:rPr lang="en-ZA" sz="2400" b="1" dirty="0">
                <a:solidFill>
                  <a:srgbClr val="7030A0"/>
                </a:solidFill>
              </a:rPr>
              <a:t>Lean </a:t>
            </a:r>
            <a:r>
              <a:rPr lang="en-ZA" sz="2400" b="1" dirty="0" err="1">
                <a:solidFill>
                  <a:srgbClr val="7030A0"/>
                </a:solidFill>
              </a:rPr>
              <a:t>Startup</a:t>
            </a:r>
            <a:r>
              <a:rPr lang="en-ZA" sz="2400" dirty="0">
                <a:solidFill>
                  <a:srgbClr val="7030A0"/>
                </a:solidFill>
              </a:rPr>
              <a:t> </a:t>
            </a:r>
            <a:r>
              <a:rPr lang="en-ZA" sz="2400" dirty="0"/>
              <a:t>tests the product against the market. </a:t>
            </a:r>
          </a:p>
          <a:p>
            <a:pPr marL="342900" indent="-342900" algn="just" eaLnBrk="1" hangingPunct="1">
              <a:buClr>
                <a:schemeClr val="accent1">
                  <a:lumMod val="75000"/>
                </a:schemeClr>
              </a:buClr>
              <a:buFont typeface="Wingdings" panose="05000000000000000000" pitchFamily="2" charset="2"/>
              <a:buChar char="§"/>
              <a:defRPr/>
            </a:pPr>
            <a:r>
              <a:rPr lang="en-ZA" sz="2400" dirty="0"/>
              <a:t>The key concern of </a:t>
            </a:r>
            <a:r>
              <a:rPr lang="en-ZA" sz="2400" b="1" dirty="0">
                <a:solidFill>
                  <a:srgbClr val="7030A0"/>
                </a:solidFill>
              </a:rPr>
              <a:t>Agile</a:t>
            </a:r>
            <a:r>
              <a:rPr lang="en-ZA" sz="2400" dirty="0"/>
              <a:t> is to avoid creating a product that doesn't work. </a:t>
            </a:r>
          </a:p>
          <a:p>
            <a:pPr marL="342900" indent="-342900" algn="just" eaLnBrk="1" hangingPunct="1">
              <a:buClr>
                <a:schemeClr val="accent1">
                  <a:lumMod val="75000"/>
                </a:schemeClr>
              </a:buClr>
              <a:buFont typeface="Wingdings" panose="05000000000000000000" pitchFamily="2" charset="2"/>
              <a:buChar char="§"/>
              <a:defRPr/>
            </a:pPr>
            <a:r>
              <a:rPr lang="en-ZA" sz="2400" dirty="0"/>
              <a:t>The key concern of </a:t>
            </a:r>
            <a:r>
              <a:rPr lang="en-ZA" sz="2400" b="1" dirty="0">
                <a:solidFill>
                  <a:srgbClr val="7030A0"/>
                </a:solidFill>
              </a:rPr>
              <a:t>Lean </a:t>
            </a:r>
            <a:r>
              <a:rPr lang="en-ZA" sz="2400" b="1" dirty="0" err="1">
                <a:solidFill>
                  <a:srgbClr val="7030A0"/>
                </a:solidFill>
              </a:rPr>
              <a:t>Startup</a:t>
            </a:r>
            <a:r>
              <a:rPr lang="en-ZA" sz="2400" dirty="0">
                <a:solidFill>
                  <a:srgbClr val="7030A0"/>
                </a:solidFill>
              </a:rPr>
              <a:t> </a:t>
            </a:r>
            <a:r>
              <a:rPr lang="en-ZA" sz="2400" dirty="0"/>
              <a:t>is to avoid creating a product that people don't need.</a:t>
            </a: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VS. AGILE</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834767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endParaRPr lang="en-US" sz="2400" b="1" dirty="0">
              <a:cs typeface="Arial" pitchFamily="34" charset="0"/>
            </a:endParaRPr>
          </a:p>
          <a:p>
            <a:pPr marL="0" indent="0" algn="just" eaLnBrk="1" hangingPunct="1">
              <a:lnSpc>
                <a:spcPct val="90000"/>
              </a:lnSpc>
              <a:defRPr/>
            </a:pPr>
            <a:endParaRPr lang="en-US" sz="2400" b="1" dirty="0">
              <a:cs typeface="Arial" pitchFamily="34" charset="0"/>
            </a:endParaRPr>
          </a:p>
          <a:p>
            <a:pPr marL="0" indent="0" algn="just" eaLnBrk="1" hangingPunct="1">
              <a:lnSpc>
                <a:spcPct val="90000"/>
              </a:lnSpc>
              <a:defRPr/>
            </a:pPr>
            <a:endParaRPr lang="en-US" sz="2400" b="1" dirty="0">
              <a:cs typeface="Arial" pitchFamily="34" charset="0"/>
            </a:endParaRPr>
          </a:p>
          <a:p>
            <a:pPr marL="0" indent="0" algn="ctr" eaLnBrk="1" hangingPunct="1">
              <a:lnSpc>
                <a:spcPct val="90000"/>
              </a:lnSpc>
              <a:defRPr/>
            </a:pPr>
            <a:r>
              <a:rPr lang="en-US" sz="2400" b="1" dirty="0">
                <a:solidFill>
                  <a:srgbClr val="7030A0"/>
                </a:solidFill>
                <a:cs typeface="Arial" pitchFamily="34" charset="0"/>
              </a:rPr>
              <a:t>Refer to the article “Why the lean start-up changes everything”, published by Steve Blank in the Harvard Business Review (May 2013). </a:t>
            </a: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461108" y="174477"/>
            <a:ext cx="8198338" cy="521092"/>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INTEGRATING THE METHODS</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7608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a:bodyPr>
          <a:lstStyle/>
          <a:p>
            <a:r>
              <a:rPr lang="en-US" sz="3600" dirty="0">
                <a:solidFill>
                  <a:schemeClr val="bg1"/>
                </a:solidFill>
                <a:latin typeface="Arial Black" panose="020B0A04020102020204" pitchFamily="34" charset="0"/>
              </a:rPr>
              <a:t>Thank you</a:t>
            </a:r>
          </a:p>
        </p:txBody>
      </p:sp>
    </p:spTree>
    <p:extLst>
      <p:ext uri="{BB962C8B-B14F-4D97-AF65-F5344CB8AC3E}">
        <p14:creationId xmlns:p14="http://schemas.microsoft.com/office/powerpoint/2010/main" val="3983818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0" y="96574"/>
            <a:ext cx="7498292" cy="4261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
          <p:cNvSpPr>
            <a:spLocks noChangeArrowheads="1"/>
          </p:cNvSpPr>
          <p:nvPr/>
        </p:nvSpPr>
        <p:spPr bwMode="auto">
          <a:xfrm>
            <a:off x="2696105" y="4589612"/>
            <a:ext cx="3530005" cy="528286"/>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2800" b="1" dirty="0">
                <a:solidFill>
                  <a:schemeClr val="bg1"/>
                </a:solidFill>
              </a:rPr>
              <a:t>ARE YOU READY? </a:t>
            </a:r>
            <a:endParaRPr lang="en-ZA" altLang="en-US" sz="2800" dirty="0">
              <a:solidFill>
                <a:schemeClr val="bg1"/>
              </a:solidFill>
            </a:endParaRPr>
          </a:p>
        </p:txBody>
      </p:sp>
    </p:spTree>
    <p:extLst>
      <p:ext uri="{BB962C8B-B14F-4D97-AF65-F5344CB8AC3E}">
        <p14:creationId xmlns:p14="http://schemas.microsoft.com/office/powerpoint/2010/main" val="1419838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a:extLst>
              <a:ext uri="{FF2B5EF4-FFF2-40B4-BE49-F238E27FC236}">
                <a16:creationId xmlns:a16="http://schemas.microsoft.com/office/drawing/2014/main" id="{E88A5A8A-15EB-4C2D-8790-17C6FE89D9DB}"/>
              </a:ext>
            </a:extLst>
          </p:cNvPr>
          <p:cNvSpPr>
            <a:spLocks noChangeArrowheads="1"/>
          </p:cNvSpPr>
          <p:nvPr/>
        </p:nvSpPr>
        <p:spPr bwMode="auto">
          <a:xfrm>
            <a:off x="1511660" y="877280"/>
            <a:ext cx="6152576" cy="3480387"/>
          </a:xfrm>
          <a:prstGeom prst="rect">
            <a:avLst/>
          </a:prstGeom>
          <a:solidFill>
            <a:srgbClr val="7030A0"/>
          </a:solidFill>
          <a:ln>
            <a:noFill/>
          </a:ln>
        </p:spPr>
        <p:txBody>
          <a:bodyPr anchor="ctr"/>
          <a:lstStyle/>
          <a:p>
            <a:pPr algn="ctr"/>
            <a:endParaRPr lang="en-GB" altLang="en-US" sz="3000" b="1" dirty="0"/>
          </a:p>
          <a:p>
            <a:pPr algn="ctr"/>
            <a:r>
              <a:rPr lang="en-US" altLang="en-US" sz="4000" b="1" dirty="0">
                <a:solidFill>
                  <a:schemeClr val="bg1"/>
                </a:solidFill>
                <a:latin typeface="Arial Black" pitchFamily="34" charset="0"/>
              </a:rPr>
              <a:t>DESIGN THINKING</a:t>
            </a:r>
          </a:p>
          <a:p>
            <a:pPr algn="ctr"/>
            <a:r>
              <a:rPr lang="en-US" altLang="en-US" sz="3000" b="1" dirty="0">
                <a:solidFill>
                  <a:schemeClr val="bg1"/>
                </a:solidFill>
                <a:latin typeface="Arial Black" pitchFamily="34" charset="0"/>
              </a:rPr>
              <a:t> </a:t>
            </a:r>
          </a:p>
          <a:p>
            <a:pPr algn="ctr"/>
            <a:r>
              <a:rPr lang="en-US" altLang="en-US" sz="3000" b="1" dirty="0">
                <a:solidFill>
                  <a:schemeClr val="bg1"/>
                </a:solidFill>
                <a:latin typeface="Arial Black" pitchFamily="34" charset="0"/>
              </a:rPr>
              <a:t>PHASE 1:</a:t>
            </a:r>
          </a:p>
          <a:p>
            <a:pPr algn="ctr"/>
            <a:endParaRPr lang="en-US" altLang="en-US" sz="3000" b="1" dirty="0">
              <a:solidFill>
                <a:schemeClr val="bg1"/>
              </a:solidFill>
              <a:latin typeface="Arial Black" pitchFamily="34" charset="0"/>
            </a:endParaRPr>
          </a:p>
          <a:p>
            <a:pPr algn="ctr"/>
            <a:r>
              <a:rPr lang="en-US" altLang="en-US" sz="2667" b="1" dirty="0">
                <a:solidFill>
                  <a:schemeClr val="bg1"/>
                </a:solidFill>
                <a:latin typeface="Arial Black" pitchFamily="34" charset="0"/>
              </a:rPr>
              <a:t>FRAMING AND UNDERSTANDING THE CHALLENGE</a:t>
            </a:r>
          </a:p>
          <a:p>
            <a:pPr algn="ctr"/>
            <a:endParaRPr lang="en-US" altLang="en-US" sz="3000" dirty="0">
              <a:latin typeface="Arial Black" pitchFamily="34" charset="0"/>
            </a:endParaRPr>
          </a:p>
        </p:txBody>
      </p:sp>
    </p:spTree>
    <p:extLst>
      <p:ext uri="{BB962C8B-B14F-4D97-AF65-F5344CB8AC3E}">
        <p14:creationId xmlns:p14="http://schemas.microsoft.com/office/powerpoint/2010/main" val="2592885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14345" name="TextBox 7"/>
          <p:cNvSpPr txBox="1">
            <a:spLocks noChangeArrowheads="1"/>
          </p:cNvSpPr>
          <p:nvPr/>
        </p:nvSpPr>
        <p:spPr bwMode="auto">
          <a:xfrm>
            <a:off x="753534" y="3517636"/>
            <a:ext cx="1909498"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b="1">
                <a:solidFill>
                  <a:srgbClr val="FF0000"/>
                </a:solidFill>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14346"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14347"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14348"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14349"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14350"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14351"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14352"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14353"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14354"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14367" name="Oval 11"/>
          <p:cNvSpPr>
            <a:spLocks noChangeArrowheads="1"/>
          </p:cNvSpPr>
          <p:nvPr/>
        </p:nvSpPr>
        <p:spPr bwMode="auto">
          <a:xfrm>
            <a:off x="1819011" y="2803261"/>
            <a:ext cx="1832239"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1898807" y="108326"/>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3378783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1547446" y="157428"/>
            <a:ext cx="5915127" cy="1015663"/>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BEGIN WITH FRAMING A </a:t>
            </a:r>
          </a:p>
          <a:p>
            <a:pPr algn="ctr" eaLnBrk="1" hangingPunct="1"/>
            <a:r>
              <a:rPr lang="en-ZA" altLang="en-US" sz="3000" b="1" dirty="0">
                <a:solidFill>
                  <a:schemeClr val="bg1"/>
                </a:solidFill>
              </a:rPr>
              <a:t>DESIGN CHALLENGE </a:t>
            </a:r>
            <a:endParaRPr lang="en-ZA" altLang="en-US" sz="3000" dirty="0">
              <a:solidFill>
                <a:schemeClr val="bg1"/>
              </a:solidFill>
            </a:endParaRPr>
          </a:p>
        </p:txBody>
      </p:sp>
      <p:sp>
        <p:nvSpPr>
          <p:cNvPr id="3" name="Rectangle 2"/>
          <p:cNvSpPr/>
          <p:nvPr/>
        </p:nvSpPr>
        <p:spPr>
          <a:xfrm>
            <a:off x="1091407" y="1536382"/>
            <a:ext cx="4260680" cy="2426755"/>
          </a:xfrm>
          <a:prstGeom prst="rect">
            <a:avLst/>
          </a:prstGeom>
        </p:spPr>
        <p:txBody>
          <a:bodyPr wrap="square">
            <a:spAutoFit/>
          </a:bodyPr>
          <a:lstStyle/>
          <a:p>
            <a:pPr marL="301613" indent="-301613">
              <a:buFont typeface="Wingdings" panose="05000000000000000000" pitchFamily="2" charset="2"/>
              <a:buChar char="§"/>
              <a:defRPr/>
            </a:pPr>
            <a:r>
              <a:rPr lang="en-ZA" sz="2167" b="1" dirty="0"/>
              <a:t>Framed in human terms (desirability).</a:t>
            </a:r>
          </a:p>
          <a:p>
            <a:pPr marL="301613" indent="-301613">
              <a:buFont typeface="Wingdings" panose="05000000000000000000" pitchFamily="2" charset="2"/>
              <a:buChar char="§"/>
              <a:defRPr/>
            </a:pPr>
            <a:r>
              <a:rPr lang="en-ZA" sz="2167" b="1" dirty="0"/>
              <a:t>Broad enough to allow you to uncover unexpected areas of value.</a:t>
            </a:r>
          </a:p>
          <a:p>
            <a:pPr marL="301613" indent="-301613">
              <a:buFont typeface="Wingdings" panose="05000000000000000000" pitchFamily="2" charset="2"/>
              <a:buChar char="§"/>
              <a:defRPr/>
            </a:pPr>
            <a:r>
              <a:rPr lang="en-ZA" sz="2167" b="1" dirty="0"/>
              <a:t>Narrow enough to be manageable.</a:t>
            </a:r>
          </a:p>
        </p:txBody>
      </p:sp>
      <p:pic>
        <p:nvPicPr>
          <p:cNvPr id="153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6875" y="1237320"/>
            <a:ext cx="2739760" cy="3614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3"/>
          <p:cNvSpPr>
            <a:spLocks noChangeArrowheads="1"/>
          </p:cNvSpPr>
          <p:nvPr/>
        </p:nvSpPr>
        <p:spPr bwMode="auto">
          <a:xfrm>
            <a:off x="6561667" y="3500438"/>
            <a:ext cx="90090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4500" b="1">
                <a:solidFill>
                  <a:schemeClr val="bg1"/>
                </a:solidFill>
              </a:rPr>
              <a:t>? </a:t>
            </a:r>
            <a:endParaRPr lang="en-ZA" altLang="en-US" sz="450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67" y="4052867"/>
            <a:ext cx="1710861" cy="1199203"/>
          </a:xfrm>
          <a:prstGeom prst="rect">
            <a:avLst/>
          </a:prstGeom>
        </p:spPr>
      </p:pic>
    </p:spTree>
    <p:extLst>
      <p:ext uri="{BB962C8B-B14F-4D97-AF65-F5344CB8AC3E}">
        <p14:creationId xmlns:p14="http://schemas.microsoft.com/office/powerpoint/2010/main" val="3335582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505643" y="157201"/>
            <a:ext cx="8120108" cy="1015663"/>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TYPICAL ENTREPRENEURSHIP COURSES </a:t>
            </a:r>
          </a:p>
          <a:p>
            <a:pPr algn="ctr" eaLnBrk="1" hangingPunct="1"/>
            <a:r>
              <a:rPr lang="en-ZA" altLang="en-US" sz="3000" b="1" dirty="0">
                <a:solidFill>
                  <a:schemeClr val="bg1"/>
                </a:solidFill>
              </a:rPr>
              <a:t>BEFORE 1990 &amp; TODAY? </a:t>
            </a:r>
            <a:endParaRPr lang="en-ZA" altLang="en-US" sz="3000"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947101295"/>
              </p:ext>
            </p:extLst>
          </p:nvPr>
        </p:nvGraphicFramePr>
        <p:xfrm>
          <a:off x="1811073" y="1297328"/>
          <a:ext cx="5080000" cy="3518926"/>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tblGrid>
              <a:tr h="304757">
                <a:tc>
                  <a:txBody>
                    <a:bodyPr/>
                    <a:lstStyle/>
                    <a:p>
                      <a:pPr algn="ctr"/>
                      <a:r>
                        <a:rPr lang="en-ZA" sz="1500" dirty="0">
                          <a:solidFill>
                            <a:schemeClr val="bg1"/>
                          </a:solidFill>
                        </a:rPr>
                        <a:t>Before 1990</a:t>
                      </a:r>
                    </a:p>
                  </a:txBody>
                  <a:tcPr marL="76200" marR="76200" marT="38078" marB="38078">
                    <a:solidFill>
                      <a:schemeClr val="accent5">
                        <a:lumMod val="75000"/>
                      </a:schemeClr>
                    </a:solidFill>
                  </a:tcPr>
                </a:tc>
                <a:tc>
                  <a:txBody>
                    <a:bodyPr/>
                    <a:lstStyle/>
                    <a:p>
                      <a:pPr algn="ctr"/>
                      <a:r>
                        <a:rPr lang="en-ZA" sz="1500" dirty="0">
                          <a:solidFill>
                            <a:schemeClr val="bg1"/>
                          </a:solidFill>
                        </a:rPr>
                        <a:t>Today</a:t>
                      </a:r>
                    </a:p>
                  </a:txBody>
                  <a:tcPr marL="76200" marR="76200" marT="38078" marB="38078">
                    <a:solidFill>
                      <a:schemeClr val="accent5">
                        <a:lumMod val="75000"/>
                      </a:schemeClr>
                    </a:solidFill>
                  </a:tcPr>
                </a:tc>
                <a:extLst>
                  <a:ext uri="{0D108BD9-81ED-4DB2-BD59-A6C34878D82A}">
                    <a16:rowId xmlns:a16="http://schemas.microsoft.com/office/drawing/2014/main" val="10000"/>
                  </a:ext>
                </a:extLst>
              </a:tr>
              <a:tr h="761957">
                <a:tc>
                  <a:txBody>
                    <a:bodyPr/>
                    <a:lstStyle/>
                    <a:p>
                      <a:endParaRPr lang="en-ZA" sz="1500" b="0" i="0" u="none" strike="noStrike" kern="1200" baseline="0" dirty="0">
                        <a:solidFill>
                          <a:schemeClr val="bg1"/>
                        </a:solidFill>
                        <a:latin typeface="+mn-lt"/>
                        <a:ea typeface="+mn-ea"/>
                        <a:cs typeface="+mn-cs"/>
                      </a:endParaRPr>
                    </a:p>
                    <a:p>
                      <a:r>
                        <a:rPr lang="en-ZA" sz="1500" b="0" i="0" u="none" strike="noStrike" kern="1200" baseline="0" dirty="0">
                          <a:solidFill>
                            <a:schemeClr val="bg1"/>
                          </a:solidFill>
                          <a:latin typeface="+mn-lt"/>
                          <a:ea typeface="+mn-ea"/>
                          <a:cs typeface="+mn-cs"/>
                        </a:rPr>
                        <a:t>Are you an entrepreneur? </a:t>
                      </a:r>
                    </a:p>
                    <a:p>
                      <a:endParaRPr lang="en-ZA" sz="1500" dirty="0">
                        <a:solidFill>
                          <a:schemeClr val="bg1"/>
                        </a:solidFill>
                      </a:endParaRPr>
                    </a:p>
                  </a:txBody>
                  <a:tcPr marL="76200" marR="76200" marT="38078" marB="38078">
                    <a:solidFill>
                      <a:srgbClr val="7030A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ZA" sz="1500" b="0" i="0" u="none" strike="noStrike" kern="1200" baseline="0" dirty="0">
                        <a:solidFill>
                          <a:schemeClr val="bg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ZA" sz="1500" b="0" i="0" u="none" strike="noStrike" kern="1200" baseline="0" dirty="0">
                          <a:solidFill>
                            <a:schemeClr val="bg1"/>
                          </a:solidFill>
                          <a:latin typeface="+mn-lt"/>
                          <a:ea typeface="+mn-ea"/>
                          <a:cs typeface="+mn-cs"/>
                        </a:rPr>
                        <a:t>Are you an entrepreneur? </a:t>
                      </a:r>
                    </a:p>
                    <a:p>
                      <a:endParaRPr lang="en-ZA" sz="1500" dirty="0">
                        <a:solidFill>
                          <a:schemeClr val="bg1"/>
                        </a:solidFill>
                      </a:endParaRPr>
                    </a:p>
                  </a:txBody>
                  <a:tcPr marL="76200" marR="76200" marT="38078" marB="38078">
                    <a:solidFill>
                      <a:srgbClr val="7030A0"/>
                    </a:solidFill>
                  </a:tcPr>
                </a:tc>
                <a:extLst>
                  <a:ext uri="{0D108BD9-81ED-4DB2-BD59-A6C34878D82A}">
                    <a16:rowId xmlns:a16="http://schemas.microsoft.com/office/drawing/2014/main" val="10001"/>
                  </a:ext>
                </a:extLst>
              </a:tr>
              <a:tr h="761957">
                <a:tc>
                  <a:txBody>
                    <a:bodyPr/>
                    <a:lstStyle/>
                    <a:p>
                      <a:r>
                        <a:rPr lang="en-ZA" sz="1500" b="0" i="0" u="none" strike="noStrike" kern="1200" baseline="0" dirty="0">
                          <a:solidFill>
                            <a:schemeClr val="bg1"/>
                          </a:solidFill>
                          <a:latin typeface="+mn-lt"/>
                          <a:ea typeface="+mn-ea"/>
                          <a:cs typeface="+mn-cs"/>
                        </a:rPr>
                        <a:t>How to start or run a new or small business </a:t>
                      </a:r>
                    </a:p>
                    <a:p>
                      <a:endParaRPr lang="en-ZA" sz="1500" dirty="0">
                        <a:solidFill>
                          <a:schemeClr val="bg1"/>
                        </a:solidFill>
                      </a:endParaRPr>
                    </a:p>
                  </a:txBody>
                  <a:tcPr marL="76200" marR="76200" marT="38078" marB="38078">
                    <a:solidFill>
                      <a:srgbClr val="7030A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500" b="0" i="0" u="none" strike="noStrike" kern="1200" baseline="0" dirty="0">
                          <a:solidFill>
                            <a:schemeClr val="bg1"/>
                          </a:solidFill>
                          <a:latin typeface="+mn-lt"/>
                          <a:ea typeface="+mn-ea"/>
                          <a:cs typeface="+mn-cs"/>
                        </a:rPr>
                        <a:t>How to start or run a new or small business </a:t>
                      </a:r>
                    </a:p>
                    <a:p>
                      <a:endParaRPr lang="en-ZA" sz="1500" dirty="0">
                        <a:solidFill>
                          <a:schemeClr val="bg1"/>
                        </a:solidFill>
                      </a:endParaRPr>
                    </a:p>
                  </a:txBody>
                  <a:tcPr marL="76200" marR="76200" marT="38078" marB="38078">
                    <a:solidFill>
                      <a:srgbClr val="7030A0"/>
                    </a:solidFill>
                  </a:tcPr>
                </a:tc>
                <a:extLst>
                  <a:ext uri="{0D108BD9-81ED-4DB2-BD59-A6C34878D82A}">
                    <a16:rowId xmlns:a16="http://schemas.microsoft.com/office/drawing/2014/main" val="10002"/>
                  </a:ext>
                </a:extLst>
              </a:tr>
              <a:tr h="761957">
                <a:tc>
                  <a:txBody>
                    <a:bodyPr/>
                    <a:lstStyle/>
                    <a:p>
                      <a:endParaRPr lang="en-ZA" sz="1500" b="0" i="0" u="none" strike="noStrike" kern="1200" baseline="0" dirty="0">
                        <a:solidFill>
                          <a:schemeClr val="bg1"/>
                        </a:solidFill>
                        <a:latin typeface="+mn-lt"/>
                        <a:ea typeface="+mn-ea"/>
                        <a:cs typeface="+mn-cs"/>
                      </a:endParaRPr>
                    </a:p>
                    <a:p>
                      <a:r>
                        <a:rPr lang="en-ZA" sz="1500" b="0" i="0" u="none" strike="noStrike" kern="1200" baseline="0" dirty="0">
                          <a:solidFill>
                            <a:schemeClr val="bg1"/>
                          </a:solidFill>
                          <a:latin typeface="+mn-lt"/>
                          <a:ea typeface="+mn-ea"/>
                          <a:cs typeface="+mn-cs"/>
                        </a:rPr>
                        <a:t>Business plan </a:t>
                      </a:r>
                    </a:p>
                    <a:p>
                      <a:endParaRPr lang="en-ZA" sz="1500" dirty="0">
                        <a:solidFill>
                          <a:schemeClr val="bg1"/>
                        </a:solidFill>
                      </a:endParaRPr>
                    </a:p>
                  </a:txBody>
                  <a:tcPr marL="76200" marR="76200" marT="38078" marB="38078">
                    <a:solidFill>
                      <a:srgbClr val="7030A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ZA" sz="1500" b="0" i="0" u="none" strike="noStrike" kern="1200" baseline="0" dirty="0">
                        <a:solidFill>
                          <a:schemeClr val="bg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ZA" sz="1500" b="0" i="0" u="none" strike="noStrike" kern="1200" baseline="0" dirty="0">
                          <a:solidFill>
                            <a:schemeClr val="bg1"/>
                          </a:solidFill>
                          <a:latin typeface="+mn-lt"/>
                          <a:ea typeface="+mn-ea"/>
                          <a:cs typeface="+mn-cs"/>
                        </a:rPr>
                        <a:t>Business plan </a:t>
                      </a:r>
                    </a:p>
                    <a:p>
                      <a:endParaRPr lang="en-ZA" sz="1500" dirty="0">
                        <a:solidFill>
                          <a:schemeClr val="bg1"/>
                        </a:solidFill>
                      </a:endParaRPr>
                    </a:p>
                  </a:txBody>
                  <a:tcPr marL="76200" marR="76200" marT="38078" marB="38078">
                    <a:solidFill>
                      <a:srgbClr val="7030A0"/>
                    </a:solidFill>
                  </a:tcPr>
                </a:tc>
                <a:extLst>
                  <a:ext uri="{0D108BD9-81ED-4DB2-BD59-A6C34878D82A}">
                    <a16:rowId xmlns:a16="http://schemas.microsoft.com/office/drawing/2014/main" val="10003"/>
                  </a:ext>
                </a:extLst>
              </a:tr>
              <a:tr h="928298">
                <a:tc>
                  <a:txBody>
                    <a:bodyPr/>
                    <a:lstStyle/>
                    <a:p>
                      <a:r>
                        <a:rPr lang="en-ZA" sz="1500" b="0" i="0" u="none" strike="noStrike" kern="1200" baseline="0" dirty="0">
                          <a:solidFill>
                            <a:schemeClr val="bg1"/>
                          </a:solidFill>
                          <a:latin typeface="+mn-lt"/>
                          <a:ea typeface="+mn-ea"/>
                          <a:cs typeface="+mn-cs"/>
                        </a:rPr>
                        <a:t>Growing a small/new business </a:t>
                      </a:r>
                    </a:p>
                    <a:p>
                      <a:endParaRPr lang="en-ZA" sz="1500" dirty="0">
                        <a:solidFill>
                          <a:schemeClr val="bg1"/>
                        </a:solidFill>
                      </a:endParaRPr>
                    </a:p>
                  </a:txBody>
                  <a:tcPr marL="76200" marR="76200" marT="38078" marB="38078">
                    <a:solidFill>
                      <a:srgbClr val="7030A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500" b="0" i="0" u="none" strike="noStrike" kern="1200" baseline="0" dirty="0">
                          <a:solidFill>
                            <a:schemeClr val="bg1"/>
                          </a:solidFill>
                          <a:latin typeface="+mn-lt"/>
                          <a:ea typeface="+mn-ea"/>
                          <a:cs typeface="+mn-cs"/>
                        </a:rPr>
                        <a:t>Growing a small/new business </a:t>
                      </a:r>
                    </a:p>
                    <a:p>
                      <a:endParaRPr lang="en-ZA" sz="1500" dirty="0">
                        <a:solidFill>
                          <a:schemeClr val="bg1"/>
                        </a:solidFill>
                      </a:endParaRPr>
                    </a:p>
                  </a:txBody>
                  <a:tcPr marL="76200" marR="76200" marT="38078" marB="38078">
                    <a:solidFill>
                      <a:srgbClr val="7030A0"/>
                    </a:solidFill>
                  </a:tcPr>
                </a:tc>
                <a:extLst>
                  <a:ext uri="{0D108BD9-81ED-4DB2-BD59-A6C34878D82A}">
                    <a16:rowId xmlns:a16="http://schemas.microsoft.com/office/drawing/2014/main" val="10004"/>
                  </a:ext>
                </a:extLst>
              </a:tr>
            </a:tbl>
          </a:graphicData>
        </a:graphic>
      </p:graphicFrame>
      <p:sp>
        <p:nvSpPr>
          <p:cNvPr id="17431" name="Oval 4"/>
          <p:cNvSpPr>
            <a:spLocks noChangeArrowheads="1"/>
          </p:cNvSpPr>
          <p:nvPr/>
        </p:nvSpPr>
        <p:spPr bwMode="auto">
          <a:xfrm>
            <a:off x="942020" y="4357667"/>
            <a:ext cx="1529747" cy="1263385"/>
          </a:xfrm>
          <a:prstGeom prst="ellipse">
            <a:avLst/>
          </a:prstGeom>
          <a:solidFill>
            <a:schemeClr val="accent5">
              <a:lumMod val="60000"/>
              <a:lumOff val="40000"/>
            </a:schemeClr>
          </a:solidFill>
          <a:ln w="9525" algn="ctr">
            <a:solidFill>
              <a:schemeClr val="tx1"/>
            </a:solidFill>
            <a:round/>
            <a:headEnd/>
            <a:tailEnd/>
          </a:ln>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dirty="0"/>
              <a:t>All courses </a:t>
            </a:r>
          </a:p>
          <a:p>
            <a:pPr eaLnBrk="1" hangingPunct="1"/>
            <a:r>
              <a:rPr lang="en-ZA" altLang="en-US" sz="1170" dirty="0"/>
              <a:t>Are electives</a:t>
            </a:r>
          </a:p>
          <a:p>
            <a:pPr eaLnBrk="1" hangingPunct="1"/>
            <a:r>
              <a:rPr lang="en-ZA" altLang="en-US" sz="1170" dirty="0"/>
              <a:t>Case method</a:t>
            </a:r>
          </a:p>
          <a:p>
            <a:pPr eaLnBrk="1" hangingPunct="1"/>
            <a:r>
              <a:rPr lang="en-ZA" altLang="en-US" sz="1170" dirty="0"/>
              <a:t>dominates</a:t>
            </a:r>
          </a:p>
        </p:txBody>
      </p:sp>
      <p:sp>
        <p:nvSpPr>
          <p:cNvPr id="17432" name="Oval 6"/>
          <p:cNvSpPr>
            <a:spLocks noChangeArrowheads="1"/>
          </p:cNvSpPr>
          <p:nvPr/>
        </p:nvSpPr>
        <p:spPr bwMode="auto">
          <a:xfrm>
            <a:off x="6432021" y="3217540"/>
            <a:ext cx="1620573" cy="1259417"/>
          </a:xfrm>
          <a:prstGeom prst="ellipse">
            <a:avLst/>
          </a:prstGeom>
          <a:solidFill>
            <a:schemeClr val="accent5">
              <a:lumMod val="60000"/>
              <a:lumOff val="40000"/>
            </a:schemeClr>
          </a:solidFill>
          <a:ln w="9525" algn="ctr">
            <a:solidFill>
              <a:schemeClr val="tx1"/>
            </a:solidFill>
            <a:round/>
            <a:headEnd/>
            <a:tailEnd/>
          </a:ln>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a:t>Most courses </a:t>
            </a:r>
          </a:p>
          <a:p>
            <a:pPr eaLnBrk="1" hangingPunct="1"/>
            <a:r>
              <a:rPr lang="en-ZA" altLang="en-US" sz="1170"/>
              <a:t>Are electives</a:t>
            </a:r>
          </a:p>
          <a:p>
            <a:pPr eaLnBrk="1" hangingPunct="1"/>
            <a:r>
              <a:rPr lang="en-ZA" altLang="en-US" sz="1170"/>
              <a:t>Case method</a:t>
            </a:r>
          </a:p>
          <a:p>
            <a:pPr eaLnBrk="1" hangingPunct="1"/>
            <a:r>
              <a:rPr lang="en-ZA" altLang="en-US" sz="1170"/>
              <a:t>dominates</a:t>
            </a:r>
          </a:p>
        </p:txBody>
      </p:sp>
    </p:spTree>
    <p:extLst>
      <p:ext uri="{BB962C8B-B14F-4D97-AF65-F5344CB8AC3E}">
        <p14:creationId xmlns:p14="http://schemas.microsoft.com/office/powerpoint/2010/main" val="30748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2864484" y="1182382"/>
            <a:ext cx="3810000" cy="1938992"/>
          </a:xfrm>
          <a:prstGeom prst="rect">
            <a:avLst/>
          </a:prstGeom>
          <a:solidFill>
            <a:srgbClr val="7030A0"/>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Entrepreneurship education has not changed much over 30 years! </a:t>
            </a:r>
            <a:endParaRPr lang="en-ZA" altLang="en-US" sz="1170" dirty="0"/>
          </a:p>
        </p:txBody>
      </p:sp>
      <p:sp>
        <p:nvSpPr>
          <p:cNvPr id="18435" name="Rectangle 2"/>
          <p:cNvSpPr>
            <a:spLocks noChangeArrowheads="1"/>
          </p:cNvSpPr>
          <p:nvPr/>
        </p:nvSpPr>
        <p:spPr bwMode="auto">
          <a:xfrm>
            <a:off x="2669646" y="157427"/>
            <a:ext cx="4199676"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THE BOTTOM LINE… </a:t>
            </a:r>
            <a:endParaRPr lang="en-ZA" altLang="en-US" sz="3000" dirty="0">
              <a:solidFill>
                <a:schemeClr val="bg1"/>
              </a:solidFill>
            </a:endParaRPr>
          </a:p>
        </p:txBody>
      </p:sp>
      <p:pic>
        <p:nvPicPr>
          <p:cNvPr id="184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69" y="3290277"/>
            <a:ext cx="2547839" cy="231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3350" y="3446003"/>
            <a:ext cx="2235002" cy="2192785"/>
          </a:xfrm>
          <a:prstGeom prst="rect">
            <a:avLst/>
          </a:prstGeom>
        </p:spPr>
      </p:pic>
    </p:spTree>
    <p:extLst>
      <p:ext uri="{BB962C8B-B14F-4D97-AF65-F5344CB8AC3E}">
        <p14:creationId xmlns:p14="http://schemas.microsoft.com/office/powerpoint/2010/main" val="3959090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1742831" y="157428"/>
            <a:ext cx="5423877" cy="1015663"/>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BEGIN WITH FRAMING A </a:t>
            </a:r>
          </a:p>
          <a:p>
            <a:pPr algn="ctr" eaLnBrk="1" hangingPunct="1"/>
            <a:r>
              <a:rPr lang="en-ZA" altLang="en-US" sz="3000" b="1" dirty="0">
                <a:solidFill>
                  <a:schemeClr val="bg1"/>
                </a:solidFill>
              </a:rPr>
              <a:t>DESIGN CHALLENGE </a:t>
            </a:r>
            <a:endParaRPr lang="en-ZA" altLang="en-US" sz="3000" dirty="0">
              <a:solidFill>
                <a:schemeClr val="bg1"/>
              </a:solidFill>
            </a:endParaRPr>
          </a:p>
        </p:txBody>
      </p:sp>
      <p:sp>
        <p:nvSpPr>
          <p:cNvPr id="15365" name="Rectangle 3"/>
          <p:cNvSpPr>
            <a:spLocks noChangeArrowheads="1"/>
          </p:cNvSpPr>
          <p:nvPr/>
        </p:nvSpPr>
        <p:spPr bwMode="auto">
          <a:xfrm>
            <a:off x="6561667" y="3500438"/>
            <a:ext cx="90090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4500" b="1">
                <a:solidFill>
                  <a:schemeClr val="bg1"/>
                </a:solidFill>
              </a:rPr>
              <a:t>? </a:t>
            </a:r>
            <a:endParaRPr lang="en-ZA" altLang="en-US" sz="450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613" y="1297327"/>
            <a:ext cx="6900767" cy="3613239"/>
          </a:xfrm>
          <a:prstGeom prst="rect">
            <a:avLst/>
          </a:prstGeom>
        </p:spPr>
      </p:pic>
    </p:spTree>
    <p:extLst>
      <p:ext uri="{BB962C8B-B14F-4D97-AF65-F5344CB8AC3E}">
        <p14:creationId xmlns:p14="http://schemas.microsoft.com/office/powerpoint/2010/main" val="1398669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969108" y="99033"/>
            <a:ext cx="7158892" cy="1015663"/>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ENTREPRENEURSHIP EDUCATION DESIGN CHALLENGE </a:t>
            </a:r>
            <a:endParaRPr lang="en-ZA" altLang="en-US" sz="3000" dirty="0">
              <a:solidFill>
                <a:schemeClr val="bg1"/>
              </a:solidFill>
            </a:endParaRPr>
          </a:p>
        </p:txBody>
      </p:sp>
      <p:pic>
        <p:nvPicPr>
          <p:cNvPr id="235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505" y="1221416"/>
            <a:ext cx="4140729" cy="3960440"/>
          </a:xfrm>
          <a:prstGeom prst="rect">
            <a:avLst/>
          </a:prstGeom>
          <a:solidFill>
            <a:schemeClr val="accent6">
              <a:lumMod val="75000"/>
            </a:schemeClr>
          </a:solidFill>
          <a:ln>
            <a:noFill/>
          </a:ln>
        </p:spPr>
      </p:pic>
      <p:sp>
        <p:nvSpPr>
          <p:cNvPr id="23556" name="Rectangle 2"/>
          <p:cNvSpPr>
            <a:spLocks noChangeArrowheads="1"/>
          </p:cNvSpPr>
          <p:nvPr/>
        </p:nvSpPr>
        <p:spPr bwMode="auto">
          <a:xfrm>
            <a:off x="3131344" y="2076980"/>
            <a:ext cx="3300677" cy="1887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333" b="1" dirty="0"/>
              <a:t>How might we enhance the entrepreneurship education experience of students? </a:t>
            </a:r>
            <a:endParaRPr lang="en-ZA" altLang="en-US" sz="2333" dirty="0"/>
          </a:p>
        </p:txBody>
      </p:sp>
      <p:pic>
        <p:nvPicPr>
          <p:cNvPr id="2355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34" y="1477347"/>
            <a:ext cx="1662906"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90764" y="1477347"/>
            <a:ext cx="2222236" cy="2734595"/>
          </a:xfrm>
          <a:prstGeom prst="rect">
            <a:avLst/>
          </a:prstGeom>
        </p:spPr>
        <p:txBody>
          <a:bodyPr wrap="square">
            <a:spAutoFit/>
          </a:bodyPr>
          <a:lstStyle/>
          <a:p>
            <a:pPr>
              <a:defRPr/>
            </a:pPr>
            <a:endParaRPr lang="en-ZA" sz="1170" dirty="0"/>
          </a:p>
          <a:p>
            <a:pPr marL="238115" indent="-238115">
              <a:buFont typeface="Wingdings" panose="05000000000000000000" pitchFamily="2" charset="2"/>
              <a:buChar char="§"/>
              <a:defRPr/>
            </a:pPr>
            <a:r>
              <a:rPr lang="en-ZA" sz="1600" b="1" dirty="0"/>
              <a:t>Framed in human terms (desirability) </a:t>
            </a:r>
          </a:p>
          <a:p>
            <a:pPr marL="238115" indent="-238115">
              <a:buFont typeface="Wingdings" panose="05000000000000000000" pitchFamily="2" charset="2"/>
              <a:buChar char="§"/>
              <a:defRPr/>
            </a:pPr>
            <a:r>
              <a:rPr lang="en-ZA" sz="1600" b="1" dirty="0"/>
              <a:t>Broad enough to allow you to uncover unexpected areas of value </a:t>
            </a:r>
          </a:p>
          <a:p>
            <a:pPr marL="238115" indent="-238115">
              <a:buFont typeface="Wingdings" panose="05000000000000000000" pitchFamily="2" charset="2"/>
              <a:buChar char="§"/>
              <a:defRPr/>
            </a:pPr>
            <a:r>
              <a:rPr lang="en-ZA" sz="1600" b="1" dirty="0"/>
              <a:t>Narrow enough to be manageable</a:t>
            </a:r>
          </a:p>
        </p:txBody>
      </p:sp>
    </p:spTree>
    <p:extLst>
      <p:ext uri="{BB962C8B-B14F-4D97-AF65-F5344CB8AC3E}">
        <p14:creationId xmlns:p14="http://schemas.microsoft.com/office/powerpoint/2010/main" val="992584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a:t>
            </a:fld>
            <a:endParaRPr lang="en-US" dirty="0"/>
          </a:p>
        </p:txBody>
      </p:sp>
      <p:sp>
        <p:nvSpPr>
          <p:cNvPr id="4" name="Rectangle 8"/>
          <p:cNvSpPr>
            <a:spLocks noChangeArrowheads="1"/>
          </p:cNvSpPr>
          <p:nvPr/>
        </p:nvSpPr>
        <p:spPr bwMode="auto">
          <a:xfrm>
            <a:off x="321276" y="89148"/>
            <a:ext cx="8517924"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ENTREPRENEURSHIP 2021</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6" name="Picture 2" descr="F:\Entrepreneurship\Kontaksessies_2016\Entrepreneur prentjies\shutterstock_848610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18" y="741406"/>
            <a:ext cx="4606717" cy="45590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8606" y="749644"/>
            <a:ext cx="3939452" cy="4583739"/>
          </a:xfrm>
          <a:prstGeom prst="rect">
            <a:avLst/>
          </a:prstGeom>
        </p:spPr>
      </p:pic>
    </p:spTree>
    <p:extLst>
      <p:ext uri="{BB962C8B-B14F-4D97-AF65-F5344CB8AC3E}">
        <p14:creationId xmlns:p14="http://schemas.microsoft.com/office/powerpoint/2010/main" val="773177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24585"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b="1">
                <a:solidFill>
                  <a:srgbClr val="FF0000"/>
                </a:solidFill>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24586"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24587"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24588"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24589"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24590"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24591"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24592"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24593"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24594"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607" name="Oval 30"/>
          <p:cNvSpPr>
            <a:spLocks noChangeArrowheads="1"/>
          </p:cNvSpPr>
          <p:nvPr/>
        </p:nvSpPr>
        <p:spPr bwMode="auto">
          <a:xfrm>
            <a:off x="1819011" y="2803261"/>
            <a:ext cx="1832239"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2111727" y="9657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140103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590896" y="39075"/>
            <a:ext cx="7901354" cy="1015663"/>
          </a:xfrm>
          <a:prstGeom prst="rect">
            <a:avLst/>
          </a:prstGeom>
          <a:solidFill>
            <a:srgbClr val="7030A0"/>
          </a:solidFill>
          <a:ln w="9525">
            <a:solidFill>
              <a:srgbClr val="000000"/>
            </a:solid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DESIGN THINKING REQUIRES ACTION-BASED, QUALITATIVE RESEARCH </a:t>
            </a:r>
            <a:endParaRPr lang="en-ZA" altLang="en-US" sz="3000" dirty="0">
              <a:solidFill>
                <a:schemeClr val="bg1"/>
              </a:solidFill>
            </a:endParaRPr>
          </a:p>
        </p:txBody>
      </p:sp>
      <p:graphicFrame>
        <p:nvGraphicFramePr>
          <p:cNvPr id="3" name="Diagram 2"/>
          <p:cNvGraphicFramePr/>
          <p:nvPr>
            <p:extLst>
              <p:ext uri="{D42A27DB-BD31-4B8C-83A1-F6EECF244321}">
                <p14:modId xmlns:p14="http://schemas.microsoft.com/office/powerpoint/2010/main" val="3548840744"/>
              </p:ext>
            </p:extLst>
          </p:nvPr>
        </p:nvGraphicFramePr>
        <p:xfrm>
          <a:off x="1117599" y="1143272"/>
          <a:ext cx="6681911" cy="4468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60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21604" y="2377282"/>
            <a:ext cx="203993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4420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1567657" y="99033"/>
            <a:ext cx="5881688" cy="1015663"/>
          </a:xfrm>
          <a:prstGeom prst="rect">
            <a:avLst/>
          </a:prstGeom>
          <a:solidFill>
            <a:srgbClr val="7030A0"/>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OBSERVATION IS AT THE CORE OF DESIGN THINKING </a:t>
            </a:r>
            <a:endParaRPr lang="en-ZA" altLang="en-US" sz="3000" dirty="0">
              <a:solidFill>
                <a:schemeClr val="bg1"/>
              </a:solidFill>
            </a:endParaRPr>
          </a:p>
        </p:txBody>
      </p:sp>
      <p:pic>
        <p:nvPicPr>
          <p:cNvPr id="266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407" y="1177396"/>
            <a:ext cx="4889500" cy="367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2"/>
          <p:cNvSpPr>
            <a:spLocks noChangeArrowheads="1"/>
          </p:cNvSpPr>
          <p:nvPr/>
        </p:nvSpPr>
        <p:spPr bwMode="auto">
          <a:xfrm>
            <a:off x="5352521" y="1315227"/>
            <a:ext cx="2759873"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39" indent="-285739" eaLnBrk="1" hangingPunct="1">
              <a:buFont typeface="Wingdings" pitchFamily="2" charset="2"/>
              <a:buChar char="§"/>
            </a:pPr>
            <a:r>
              <a:rPr lang="en-ZA" altLang="en-US" sz="2000" b="1" dirty="0"/>
              <a:t>Why: To identify needs NOT solutions </a:t>
            </a:r>
          </a:p>
          <a:p>
            <a:pPr marL="285739" indent="-285739" eaLnBrk="1" hangingPunct="1">
              <a:buFont typeface="Wingdings" pitchFamily="2" charset="2"/>
              <a:buChar char="§"/>
            </a:pPr>
            <a:r>
              <a:rPr lang="en-ZA" altLang="en-US" sz="2000" b="1" dirty="0"/>
              <a:t>Who: All scholars/ students </a:t>
            </a:r>
          </a:p>
          <a:p>
            <a:pPr marL="285739" indent="-285739" eaLnBrk="1" hangingPunct="1">
              <a:buFont typeface="Wingdings" pitchFamily="2" charset="2"/>
              <a:buChar char="§"/>
            </a:pPr>
            <a:r>
              <a:rPr lang="en-ZA" altLang="en-US" sz="2000" b="1" dirty="0"/>
              <a:t>How: AEIOU (Activities, Environment,  Interactions, Objects, Users) Framework </a:t>
            </a:r>
          </a:p>
        </p:txBody>
      </p:sp>
    </p:spTree>
    <p:extLst>
      <p:ext uri="{BB962C8B-B14F-4D97-AF65-F5344CB8AC3E}">
        <p14:creationId xmlns:p14="http://schemas.microsoft.com/office/powerpoint/2010/main" val="1315147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620" y="691958"/>
            <a:ext cx="7139781" cy="4981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2"/>
          <p:cNvSpPr>
            <a:spLocks noChangeArrowheads="1"/>
          </p:cNvSpPr>
          <p:nvPr/>
        </p:nvSpPr>
        <p:spPr bwMode="auto">
          <a:xfrm>
            <a:off x="824620" y="78268"/>
            <a:ext cx="7545657"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EXAMPLE: WHAT DO YOU OBSERVE? </a:t>
            </a:r>
          </a:p>
        </p:txBody>
      </p:sp>
    </p:spTree>
    <p:extLst>
      <p:ext uri="{BB962C8B-B14F-4D97-AF65-F5344CB8AC3E}">
        <p14:creationId xmlns:p14="http://schemas.microsoft.com/office/powerpoint/2010/main" val="3162554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0400" y="1028234"/>
            <a:ext cx="7899399" cy="3071610"/>
          </a:xfrm>
          <a:prstGeom prst="rect">
            <a:avLst/>
          </a:prstGeom>
          <a:noFill/>
        </p:spPr>
        <p:txBody>
          <a:bodyPr wrap="square">
            <a:spAutoFit/>
          </a:bodyPr>
          <a:lstStyle/>
          <a:p>
            <a:pPr>
              <a:defRPr/>
            </a:pPr>
            <a:r>
              <a:rPr lang="en-ZA" sz="2000" dirty="0"/>
              <a:t>• </a:t>
            </a:r>
            <a:r>
              <a:rPr lang="en-ZA" sz="2000" b="1" dirty="0">
                <a:solidFill>
                  <a:srgbClr val="C00000"/>
                </a:solidFill>
              </a:rPr>
              <a:t>A</a:t>
            </a:r>
            <a:r>
              <a:rPr lang="en-ZA" sz="2000" dirty="0"/>
              <a:t>ctivities </a:t>
            </a:r>
            <a:r>
              <a:rPr lang="en-ZA" sz="1170" dirty="0"/>
              <a:t>		</a:t>
            </a:r>
            <a:r>
              <a:rPr lang="en-ZA" sz="1170" b="1" dirty="0">
                <a:solidFill>
                  <a:srgbClr val="C00000"/>
                </a:solidFill>
              </a:rPr>
              <a:t>WHAT ARE PEOPLE DOING? </a:t>
            </a:r>
            <a:endParaRPr lang="en-ZA" sz="1170" dirty="0">
              <a:solidFill>
                <a:srgbClr val="C00000"/>
              </a:solidFill>
            </a:endParaRPr>
          </a:p>
          <a:p>
            <a:pPr>
              <a:defRPr/>
            </a:pPr>
            <a:endParaRPr lang="en-ZA" sz="1170" dirty="0"/>
          </a:p>
          <a:p>
            <a:pPr marL="1879600" indent="-1879600">
              <a:defRPr/>
            </a:pPr>
            <a:r>
              <a:rPr lang="en-ZA" sz="2000" dirty="0"/>
              <a:t>• </a:t>
            </a:r>
            <a:r>
              <a:rPr lang="en-ZA" sz="2000" b="1" dirty="0">
                <a:solidFill>
                  <a:schemeClr val="accent2">
                    <a:lumMod val="60000"/>
                    <a:lumOff val="40000"/>
                  </a:schemeClr>
                </a:solidFill>
              </a:rPr>
              <a:t>E</a:t>
            </a:r>
            <a:r>
              <a:rPr lang="en-ZA" sz="2000" dirty="0"/>
              <a:t>nvironment </a:t>
            </a:r>
            <a:r>
              <a:rPr lang="en-ZA" sz="1170" dirty="0"/>
              <a:t>	</a:t>
            </a:r>
            <a:r>
              <a:rPr lang="en-ZA" sz="1170" b="1" dirty="0">
                <a:solidFill>
                  <a:schemeClr val="accent2">
                    <a:lumMod val="60000"/>
                    <a:lumOff val="40000"/>
                  </a:schemeClr>
                </a:solidFill>
              </a:rPr>
              <a:t>HOW ARE PEOPLE  USING THE ENVIRONMENT? WHAT IS THE ROLE OF 	THE ENVIRONMENT? </a:t>
            </a:r>
            <a:endParaRPr lang="en-ZA" sz="1170" dirty="0">
              <a:solidFill>
                <a:schemeClr val="accent2">
                  <a:lumMod val="60000"/>
                  <a:lumOff val="40000"/>
                </a:schemeClr>
              </a:solidFill>
            </a:endParaRPr>
          </a:p>
          <a:p>
            <a:pPr>
              <a:defRPr/>
            </a:pPr>
            <a:endParaRPr lang="en-ZA" sz="1170" dirty="0"/>
          </a:p>
          <a:p>
            <a:pPr>
              <a:defRPr/>
            </a:pPr>
            <a:r>
              <a:rPr lang="en-ZA" sz="1170" dirty="0"/>
              <a:t>•  </a:t>
            </a:r>
            <a:r>
              <a:rPr lang="en-ZA" sz="2000" b="1" dirty="0">
                <a:solidFill>
                  <a:srgbClr val="92D050"/>
                </a:solidFill>
              </a:rPr>
              <a:t>I</a:t>
            </a:r>
            <a:r>
              <a:rPr lang="en-ZA" sz="2000" dirty="0"/>
              <a:t>nteractions </a:t>
            </a:r>
            <a:r>
              <a:rPr lang="en-ZA" sz="1170" dirty="0"/>
              <a:t>	</a:t>
            </a:r>
            <a:r>
              <a:rPr lang="en-ZA" sz="1170" b="1" dirty="0">
                <a:solidFill>
                  <a:srgbClr val="92D050"/>
                </a:solidFill>
              </a:rPr>
              <a:t>DO YOU SEE ANY ROUTINES? DO YOU OBSERVE SPECIAL INTERACTIONS 	</a:t>
            </a:r>
          </a:p>
          <a:p>
            <a:pPr>
              <a:defRPr/>
            </a:pPr>
            <a:r>
              <a:rPr lang="en-ZA" sz="1170" b="1" dirty="0">
                <a:solidFill>
                  <a:srgbClr val="92D050"/>
                </a:solidFill>
              </a:rPr>
              <a:t>				BETWEEN PEOPLE? BETWEEN PEOPLE &amp; OBJECTS?</a:t>
            </a:r>
            <a:r>
              <a:rPr lang="en-ZA" sz="1170" dirty="0">
                <a:solidFill>
                  <a:srgbClr val="92D050"/>
                </a:solidFill>
              </a:rPr>
              <a:t> </a:t>
            </a:r>
          </a:p>
          <a:p>
            <a:pPr>
              <a:defRPr/>
            </a:pPr>
            <a:endParaRPr lang="en-ZA" sz="1170" dirty="0"/>
          </a:p>
          <a:p>
            <a:pPr>
              <a:defRPr/>
            </a:pPr>
            <a:r>
              <a:rPr lang="en-ZA" sz="1170" dirty="0"/>
              <a:t>•  </a:t>
            </a:r>
            <a:r>
              <a:rPr lang="en-ZA" sz="2000" b="1" dirty="0">
                <a:solidFill>
                  <a:srgbClr val="FFC000"/>
                </a:solidFill>
              </a:rPr>
              <a:t>O</a:t>
            </a:r>
            <a:r>
              <a:rPr lang="en-ZA" sz="2000" dirty="0"/>
              <a:t>bjects </a:t>
            </a:r>
            <a:r>
              <a:rPr lang="en-ZA" sz="1170" dirty="0"/>
              <a:t>		</a:t>
            </a:r>
            <a:r>
              <a:rPr lang="en-ZA" sz="1170" b="1" dirty="0">
                <a:solidFill>
                  <a:srgbClr val="FFC000"/>
                </a:solidFill>
              </a:rPr>
              <a:t>WHAT’S THERE AND BEING USED OR NOT USED? DESCRIBE ENGAGEMENT </a:t>
            </a:r>
          </a:p>
          <a:p>
            <a:pPr>
              <a:defRPr/>
            </a:pPr>
            <a:r>
              <a:rPr lang="en-ZA" sz="1170" b="1" dirty="0">
                <a:solidFill>
                  <a:srgbClr val="FFC000"/>
                </a:solidFill>
              </a:rPr>
              <a:t>				WITH OBJECTS </a:t>
            </a:r>
            <a:endParaRPr lang="en-ZA" sz="1170" dirty="0">
              <a:solidFill>
                <a:srgbClr val="FFC000"/>
              </a:solidFill>
            </a:endParaRPr>
          </a:p>
          <a:p>
            <a:pPr>
              <a:defRPr/>
            </a:pPr>
            <a:endParaRPr lang="en-ZA" sz="1170" dirty="0"/>
          </a:p>
          <a:p>
            <a:pPr>
              <a:defRPr/>
            </a:pPr>
            <a:r>
              <a:rPr lang="en-ZA" sz="1170" dirty="0"/>
              <a:t>•  </a:t>
            </a:r>
            <a:r>
              <a:rPr lang="en-ZA" sz="2000" b="1" dirty="0"/>
              <a:t>U</a:t>
            </a:r>
            <a:r>
              <a:rPr lang="en-ZA" sz="2000" dirty="0"/>
              <a:t>sers</a:t>
            </a:r>
            <a:r>
              <a:rPr lang="en-ZA" sz="1170" dirty="0"/>
              <a:t>			</a:t>
            </a:r>
            <a:r>
              <a:rPr lang="en-ZA" sz="1170" b="1" dirty="0"/>
              <a:t>WHO ARE THE USERS? WHAT ARE THEIR ROLES? LOOK FOR EXTREME USERS </a:t>
            </a:r>
            <a:endParaRPr lang="en-ZA" sz="1170" dirty="0"/>
          </a:p>
          <a:p>
            <a:pPr>
              <a:defRPr/>
            </a:pPr>
            <a:r>
              <a:rPr lang="en-ZA" sz="1170" dirty="0"/>
              <a:t> </a:t>
            </a:r>
          </a:p>
        </p:txBody>
      </p:sp>
      <p:sp>
        <p:nvSpPr>
          <p:cNvPr id="29699" name="Rectangle 3"/>
          <p:cNvSpPr>
            <a:spLocks noChangeArrowheads="1"/>
          </p:cNvSpPr>
          <p:nvPr/>
        </p:nvSpPr>
        <p:spPr bwMode="auto">
          <a:xfrm>
            <a:off x="805227" y="191639"/>
            <a:ext cx="7483395"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A E I O U OBSERVATION FRAMEWORK </a:t>
            </a:r>
            <a:endParaRPr lang="en-ZA" altLang="en-US" sz="3000"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0314" y="4084903"/>
            <a:ext cx="1604967" cy="1203725"/>
          </a:xfrm>
          <a:prstGeom prst="rect">
            <a:avLst/>
          </a:prstGeom>
        </p:spPr>
      </p:pic>
    </p:spTree>
    <p:extLst>
      <p:ext uri="{BB962C8B-B14F-4D97-AF65-F5344CB8AC3E}">
        <p14:creationId xmlns:p14="http://schemas.microsoft.com/office/powerpoint/2010/main" val="325704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381" y="695247"/>
            <a:ext cx="5924707" cy="4496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2"/>
          <p:cNvSpPr>
            <a:spLocks noChangeArrowheads="1"/>
          </p:cNvSpPr>
          <p:nvPr/>
        </p:nvSpPr>
        <p:spPr bwMode="auto">
          <a:xfrm>
            <a:off x="1916609" y="70453"/>
            <a:ext cx="5335243"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OBSERVATION PRACTICE 2</a:t>
            </a:r>
          </a:p>
        </p:txBody>
      </p:sp>
      <p:sp>
        <p:nvSpPr>
          <p:cNvPr id="30725" name="Rectangle 3"/>
          <p:cNvSpPr>
            <a:spLocks noChangeArrowheads="1"/>
          </p:cNvSpPr>
          <p:nvPr/>
        </p:nvSpPr>
        <p:spPr bwMode="auto">
          <a:xfrm>
            <a:off x="6538905" y="1919643"/>
            <a:ext cx="2348156" cy="2427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dirty="0"/>
          </a:p>
          <a:p>
            <a:pPr marL="149484" indent="-149484" eaLnBrk="1" hangingPunct="1">
              <a:buFont typeface="Wingdings" pitchFamily="2" charset="2"/>
              <a:buChar char="§"/>
            </a:pPr>
            <a:r>
              <a:rPr lang="en-ZA" altLang="en-US" sz="2333" dirty="0"/>
              <a:t> </a:t>
            </a:r>
            <a:r>
              <a:rPr lang="en-ZA" altLang="en-US" sz="2333" b="1" dirty="0"/>
              <a:t>A</a:t>
            </a:r>
            <a:r>
              <a:rPr lang="en-ZA" altLang="en-US" sz="2333" dirty="0"/>
              <a:t>ctivities </a:t>
            </a:r>
          </a:p>
          <a:p>
            <a:pPr marL="149484" indent="-149484" eaLnBrk="1" hangingPunct="1">
              <a:buFont typeface="Wingdings" pitchFamily="2" charset="2"/>
              <a:buChar char="§"/>
            </a:pPr>
            <a:r>
              <a:rPr lang="en-ZA" altLang="en-US" sz="2333" dirty="0"/>
              <a:t> </a:t>
            </a:r>
            <a:r>
              <a:rPr lang="en-ZA" altLang="en-US" sz="2333" b="1" dirty="0"/>
              <a:t>E</a:t>
            </a:r>
            <a:r>
              <a:rPr lang="en-ZA" altLang="en-US" sz="2333" dirty="0"/>
              <a:t>nvironment </a:t>
            </a:r>
          </a:p>
          <a:p>
            <a:pPr marL="149484" indent="-149484" eaLnBrk="1" hangingPunct="1">
              <a:buFont typeface="Wingdings" pitchFamily="2" charset="2"/>
              <a:buChar char="§"/>
            </a:pPr>
            <a:r>
              <a:rPr lang="en-ZA" altLang="en-US" sz="2333" b="1" dirty="0"/>
              <a:t> I</a:t>
            </a:r>
            <a:r>
              <a:rPr lang="en-ZA" altLang="en-US" sz="2333" dirty="0"/>
              <a:t>nteractions </a:t>
            </a:r>
          </a:p>
          <a:p>
            <a:pPr marL="149484" indent="-149484" eaLnBrk="1" hangingPunct="1">
              <a:buFont typeface="Wingdings" pitchFamily="2" charset="2"/>
              <a:buChar char="§"/>
            </a:pPr>
            <a:r>
              <a:rPr lang="en-ZA" altLang="en-US" sz="2333" b="1" dirty="0"/>
              <a:t> O</a:t>
            </a:r>
            <a:r>
              <a:rPr lang="en-ZA" altLang="en-US" sz="2333" dirty="0"/>
              <a:t>bjects </a:t>
            </a:r>
          </a:p>
          <a:p>
            <a:pPr marL="149484" indent="-149484" eaLnBrk="1" hangingPunct="1">
              <a:buFont typeface="Wingdings" pitchFamily="2" charset="2"/>
              <a:buChar char="§"/>
            </a:pPr>
            <a:r>
              <a:rPr lang="en-ZA" altLang="en-US" sz="2333" dirty="0"/>
              <a:t> </a:t>
            </a:r>
            <a:r>
              <a:rPr lang="en-ZA" altLang="en-US" sz="2333" b="1" dirty="0"/>
              <a:t>U</a:t>
            </a:r>
            <a:r>
              <a:rPr lang="en-ZA" altLang="en-US" sz="2333" dirty="0"/>
              <a:t>sers </a:t>
            </a:r>
          </a:p>
          <a:p>
            <a:pPr eaLnBrk="1" hangingPunct="1"/>
            <a:endParaRPr lang="en-ZA" altLang="en-US" sz="1170" dirty="0"/>
          </a:p>
          <a:p>
            <a:pPr eaLnBrk="1" hangingPunct="1"/>
            <a:r>
              <a:rPr lang="en-ZA" altLang="en-US" sz="1170" dirty="0"/>
              <a:t>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0461" y="4297660"/>
            <a:ext cx="2373313" cy="1341438"/>
          </a:xfrm>
          <a:prstGeom prst="rect">
            <a:avLst/>
          </a:prstGeom>
        </p:spPr>
      </p:pic>
    </p:spTree>
    <p:extLst>
      <p:ext uri="{BB962C8B-B14F-4D97-AF65-F5344CB8AC3E}">
        <p14:creationId xmlns:p14="http://schemas.microsoft.com/office/powerpoint/2010/main" val="4161748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876" y="1031875"/>
            <a:ext cx="4188354"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1"/>
          <p:cNvSpPr>
            <a:spLocks noChangeArrowheads="1"/>
          </p:cNvSpPr>
          <p:nvPr/>
        </p:nvSpPr>
        <p:spPr bwMode="auto">
          <a:xfrm>
            <a:off x="2110154" y="157427"/>
            <a:ext cx="5671631"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EXERCISE 1: OBSERVATION </a:t>
            </a:r>
            <a:endParaRPr lang="en-ZA" altLang="en-US" sz="3000" dirty="0">
              <a:solidFill>
                <a:schemeClr val="bg1"/>
              </a:solidFill>
            </a:endParaRPr>
          </a:p>
        </p:txBody>
      </p:sp>
      <p:pic>
        <p:nvPicPr>
          <p:cNvPr id="3174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750" y="2317750"/>
            <a:ext cx="2784740"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Rectangle 2"/>
          <p:cNvSpPr>
            <a:spLocks noChangeArrowheads="1"/>
          </p:cNvSpPr>
          <p:nvPr/>
        </p:nvSpPr>
        <p:spPr bwMode="auto">
          <a:xfrm>
            <a:off x="4546865" y="1031875"/>
            <a:ext cx="3810000" cy="1015663"/>
          </a:xfrm>
          <a:prstGeom prst="rect">
            <a:avLst/>
          </a:prstGeom>
          <a:solidFill>
            <a:schemeClr val="accent4">
              <a:lumMod val="60000"/>
              <a:lumOff val="4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altLang="en-US" sz="2000" b="1" dirty="0"/>
              <a:t>Record your observations from the photo journal using worksheet #1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963" y="4897727"/>
            <a:ext cx="4708157" cy="679966"/>
          </a:xfrm>
          <a:prstGeom prst="rect">
            <a:avLst/>
          </a:prstGeom>
        </p:spPr>
      </p:pic>
    </p:spTree>
    <p:extLst>
      <p:ext uri="{BB962C8B-B14F-4D97-AF65-F5344CB8AC3E}">
        <p14:creationId xmlns:p14="http://schemas.microsoft.com/office/powerpoint/2010/main" val="4050033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32777"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b="1">
                <a:solidFill>
                  <a:srgbClr val="FF0000"/>
                </a:solidFill>
                <a:latin typeface="Arial Narrow" panose="020B0606020202030204" pitchFamily="34" charset="0"/>
              </a:rPr>
              <a:t>Insight Development</a:t>
            </a:r>
          </a:p>
        </p:txBody>
      </p:sp>
      <p:sp>
        <p:nvSpPr>
          <p:cNvPr id="32778"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32779"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32780"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32781"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32782"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32783"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32784"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32785"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32786"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2799" name="Oval 30"/>
          <p:cNvSpPr>
            <a:spLocks noChangeArrowheads="1"/>
          </p:cNvSpPr>
          <p:nvPr/>
        </p:nvSpPr>
        <p:spPr bwMode="auto">
          <a:xfrm>
            <a:off x="1819011" y="2803261"/>
            <a:ext cx="1832239"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2111727" y="9657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2232893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105" y="858574"/>
            <a:ext cx="4320646"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021" y="3037417"/>
            <a:ext cx="4320646" cy="250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2"/>
          <p:cNvSpPr>
            <a:spLocks noChangeArrowheads="1"/>
          </p:cNvSpPr>
          <p:nvPr/>
        </p:nvSpPr>
        <p:spPr bwMode="auto">
          <a:xfrm>
            <a:off x="5412093" y="933980"/>
            <a:ext cx="2402640" cy="1352678"/>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altLang="en-US" sz="1170" b="1" u="sng" dirty="0"/>
              <a:t>Observation</a:t>
            </a:r>
            <a:r>
              <a:rPr lang="en-ZA" altLang="en-US" sz="1170" b="1" dirty="0"/>
              <a:t>: </a:t>
            </a:r>
          </a:p>
          <a:p>
            <a:pPr algn="just" eaLnBrk="1" hangingPunct="1"/>
            <a:r>
              <a:rPr lang="en-ZA" altLang="en-US" sz="1170" dirty="0"/>
              <a:t>Students are working in a team outside of a traditional classroom. </a:t>
            </a:r>
          </a:p>
          <a:p>
            <a:pPr algn="just" eaLnBrk="1" hangingPunct="1"/>
            <a:r>
              <a:rPr lang="en-ZA" altLang="en-US" sz="1170" b="1" u="sng" dirty="0"/>
              <a:t>Insight: </a:t>
            </a:r>
          </a:p>
          <a:p>
            <a:pPr algn="just" eaLnBrk="1" hangingPunct="1"/>
            <a:r>
              <a:rPr lang="en-ZA" altLang="en-US" sz="1170" dirty="0"/>
              <a:t>Students often appear more engaged in learning outside of a traditional classroom</a:t>
            </a:r>
            <a:r>
              <a:rPr lang="en-ZA" altLang="en-US" sz="1170" dirty="0">
                <a:solidFill>
                  <a:schemeClr val="bg1"/>
                </a:solidFill>
              </a:rPr>
              <a:t>. </a:t>
            </a:r>
          </a:p>
        </p:txBody>
      </p:sp>
      <p:sp>
        <p:nvSpPr>
          <p:cNvPr id="33797" name="Rectangle 3"/>
          <p:cNvSpPr>
            <a:spLocks noChangeArrowheads="1"/>
          </p:cNvSpPr>
          <p:nvPr/>
        </p:nvSpPr>
        <p:spPr bwMode="auto">
          <a:xfrm>
            <a:off x="5532437" y="3278188"/>
            <a:ext cx="2282296" cy="1172629"/>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u="sng" dirty="0"/>
              <a:t>Observation</a:t>
            </a:r>
            <a:r>
              <a:rPr lang="en-ZA" altLang="en-US" sz="1170" b="1" dirty="0"/>
              <a:t>: </a:t>
            </a:r>
          </a:p>
          <a:p>
            <a:pPr eaLnBrk="1" hangingPunct="1"/>
            <a:r>
              <a:rPr lang="en-ZA" altLang="en-US" sz="1170" dirty="0"/>
              <a:t>People are using the escalator. </a:t>
            </a:r>
          </a:p>
          <a:p>
            <a:pPr eaLnBrk="1" hangingPunct="1"/>
            <a:endParaRPr lang="en-ZA" altLang="en-US" sz="1170" b="1" u="sng" dirty="0"/>
          </a:p>
          <a:p>
            <a:pPr eaLnBrk="1" hangingPunct="1"/>
            <a:r>
              <a:rPr lang="en-ZA" altLang="en-US" sz="1170" b="1" u="sng" dirty="0"/>
              <a:t>Insight</a:t>
            </a:r>
            <a:r>
              <a:rPr lang="en-ZA" altLang="en-US" sz="1170" b="1" dirty="0"/>
              <a:t>: </a:t>
            </a:r>
          </a:p>
          <a:p>
            <a:pPr eaLnBrk="1" hangingPunct="1"/>
            <a:r>
              <a:rPr lang="en-ZA" altLang="en-US" sz="1170" dirty="0"/>
              <a:t>People opt for convenience over health. </a:t>
            </a:r>
          </a:p>
        </p:txBody>
      </p:sp>
      <p:sp>
        <p:nvSpPr>
          <p:cNvPr id="33798" name="Rectangle 1"/>
          <p:cNvSpPr>
            <a:spLocks noChangeArrowheads="1"/>
          </p:cNvSpPr>
          <p:nvPr/>
        </p:nvSpPr>
        <p:spPr bwMode="auto">
          <a:xfrm>
            <a:off x="2771511" y="157427"/>
            <a:ext cx="433368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WHAT IS AN INSIGHT?</a:t>
            </a:r>
            <a:endParaRPr lang="en-ZA" altLang="en-US" sz="3000" dirty="0">
              <a:solidFill>
                <a:schemeClr val="bg1"/>
              </a:solidFill>
            </a:endParaRPr>
          </a:p>
        </p:txBody>
      </p:sp>
    </p:spTree>
    <p:extLst>
      <p:ext uri="{BB962C8B-B14F-4D97-AF65-F5344CB8AC3E}">
        <p14:creationId xmlns:p14="http://schemas.microsoft.com/office/powerpoint/2010/main" val="813485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1496539" y="157427"/>
            <a:ext cx="6269986"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EXERCISE 2: CREATE INSIGHTS </a:t>
            </a:r>
            <a:endParaRPr lang="en-ZA" altLang="en-US" sz="3000" dirty="0">
              <a:solidFill>
                <a:schemeClr val="bg1"/>
              </a:solidFill>
            </a:endParaRPr>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020" y="973667"/>
            <a:ext cx="5645313" cy="458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2"/>
          <p:cNvSpPr>
            <a:spLocks noChangeArrowheads="1"/>
          </p:cNvSpPr>
          <p:nvPr/>
        </p:nvSpPr>
        <p:spPr bwMode="auto">
          <a:xfrm>
            <a:off x="4631532" y="1778000"/>
            <a:ext cx="3810000" cy="810350"/>
          </a:xfrm>
          <a:prstGeom prst="rect">
            <a:avLst/>
          </a:prstGeom>
          <a:solidFill>
            <a:schemeClr val="accent4">
              <a:lumMod val="60000"/>
              <a:lumOff val="4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333" b="1" dirty="0"/>
              <a:t>Develop insights based on observations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2147" y="3906435"/>
            <a:ext cx="2352262" cy="1680187"/>
          </a:xfrm>
          <a:prstGeom prst="rect">
            <a:avLst/>
          </a:prstGeom>
        </p:spPr>
      </p:pic>
    </p:spTree>
    <p:extLst>
      <p:ext uri="{BB962C8B-B14F-4D97-AF65-F5344CB8AC3E}">
        <p14:creationId xmlns:p14="http://schemas.microsoft.com/office/powerpoint/2010/main" val="380174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a:t>
            </a:fld>
            <a:endParaRPr lang="en-US" dirty="0"/>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2" name="Rectangle 1"/>
          <p:cNvSpPr/>
          <p:nvPr/>
        </p:nvSpPr>
        <p:spPr>
          <a:xfrm>
            <a:off x="2286000" y="2534335"/>
            <a:ext cx="4572000" cy="646331"/>
          </a:xfrm>
          <a:prstGeom prst="rect">
            <a:avLst/>
          </a:prstGeom>
        </p:spPr>
        <p:txBody>
          <a:bodyPr>
            <a:spAutoFit/>
          </a:bodyPr>
          <a:lstStyle/>
          <a:p>
            <a:pPr algn="ctr"/>
            <a:r>
              <a:rPr lang="en-US" altLang="en-US" b="1" dirty="0">
                <a:solidFill>
                  <a:schemeClr val="bg1"/>
                </a:solidFill>
                <a:latin typeface="Arial Black" pitchFamily="34" charset="0"/>
              </a:rPr>
              <a:t>PREDICTIVE VS. </a:t>
            </a:r>
          </a:p>
          <a:p>
            <a:pPr algn="ctr"/>
            <a:r>
              <a:rPr lang="en-US" altLang="en-US" b="1" dirty="0">
                <a:solidFill>
                  <a:schemeClr val="bg1"/>
                </a:solidFill>
                <a:latin typeface="Arial Black" pitchFamily="34" charset="0"/>
              </a:rPr>
              <a:t>CREATIVE LOGIC</a:t>
            </a:r>
          </a:p>
        </p:txBody>
      </p:sp>
      <p:graphicFrame>
        <p:nvGraphicFramePr>
          <p:cNvPr id="7" name="Diagram 6">
            <a:extLst>
              <a:ext uri="{FF2B5EF4-FFF2-40B4-BE49-F238E27FC236}">
                <a16:creationId xmlns:a16="http://schemas.microsoft.com/office/drawing/2014/main" id="{3322DEF8-CFD2-42DB-A69F-00418E9E8175}"/>
              </a:ext>
            </a:extLst>
          </p:cNvPr>
          <p:cNvGraphicFramePr/>
          <p:nvPr>
            <p:extLst>
              <p:ext uri="{D42A27DB-BD31-4B8C-83A1-F6EECF244321}">
                <p14:modId xmlns:p14="http://schemas.microsoft.com/office/powerpoint/2010/main" val="311678728"/>
              </p:ext>
            </p:extLst>
          </p:nvPr>
        </p:nvGraphicFramePr>
        <p:xfrm>
          <a:off x="484507" y="93369"/>
          <a:ext cx="8151493" cy="5617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7698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437372" y="142916"/>
            <a:ext cx="8365880"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EXERCISE 3: CHOOSE YOUR BEST INSIGHT</a:t>
            </a:r>
            <a:endParaRPr lang="en-ZA" altLang="en-US" sz="3000" dirty="0">
              <a:solidFill>
                <a:schemeClr val="bg1"/>
              </a:solidFill>
            </a:endParaRPr>
          </a:p>
        </p:txBody>
      </p:sp>
      <p:sp>
        <p:nvSpPr>
          <p:cNvPr id="35843" name="Rectangle 2"/>
          <p:cNvSpPr>
            <a:spLocks noChangeArrowheads="1"/>
          </p:cNvSpPr>
          <p:nvPr/>
        </p:nvSpPr>
        <p:spPr bwMode="auto">
          <a:xfrm>
            <a:off x="4737800" y="1717146"/>
            <a:ext cx="3254580" cy="2246384"/>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333" dirty="0"/>
              <a:t>Revisit all insights </a:t>
            </a:r>
          </a:p>
          <a:p>
            <a:pPr algn="ctr" eaLnBrk="1" hangingPunct="1"/>
            <a:r>
              <a:rPr lang="en-ZA" altLang="en-US" sz="2333" dirty="0"/>
              <a:t>&amp; </a:t>
            </a:r>
            <a:r>
              <a:rPr lang="en-ZA" altLang="en-US" sz="2333" b="1" dirty="0"/>
              <a:t>record ONE </a:t>
            </a:r>
            <a:r>
              <a:rPr lang="en-ZA" altLang="en-US" sz="2333" dirty="0"/>
              <a:t>on your flipchart </a:t>
            </a:r>
          </a:p>
          <a:p>
            <a:pPr algn="ctr" eaLnBrk="1" hangingPunct="1"/>
            <a:r>
              <a:rPr lang="en-ZA" altLang="en-US" sz="2333" dirty="0"/>
              <a:t>(agree on your most interesting and non-obvious interpretation)</a:t>
            </a:r>
            <a:endParaRPr lang="en-ZA" altLang="en-US" sz="2333" b="1" dirty="0"/>
          </a:p>
        </p:txBody>
      </p:sp>
      <p:pic>
        <p:nvPicPr>
          <p:cNvPr id="3584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660" y="1297782"/>
            <a:ext cx="2894542" cy="3582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29752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36873" name="TextBox 7"/>
          <p:cNvSpPr txBox="1">
            <a:spLocks noChangeArrowheads="1"/>
          </p:cNvSpPr>
          <p:nvPr/>
        </p:nvSpPr>
        <p:spPr bwMode="auto">
          <a:xfrm>
            <a:off x="753534" y="3517636"/>
            <a:ext cx="1909498"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b="1">
                <a:solidFill>
                  <a:srgbClr val="FF0000"/>
                </a:solidFill>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b="1">
                <a:solidFill>
                  <a:srgbClr val="FF0000"/>
                </a:solidFill>
                <a:latin typeface="Arial Narrow" panose="020B0606020202030204" pitchFamily="34" charset="0"/>
              </a:rPr>
              <a:t>Observation</a:t>
            </a:r>
          </a:p>
          <a:p>
            <a:pPr algn="r" eaLnBrk="1" hangingPunct="1">
              <a:lnSpc>
                <a:spcPct val="150000"/>
              </a:lnSpc>
              <a:buClr>
                <a:srgbClr val="404040"/>
              </a:buClr>
              <a:buSzPct val="225000"/>
            </a:pPr>
            <a:r>
              <a:rPr lang="en-ZA" altLang="en-US" sz="1333" b="1">
                <a:solidFill>
                  <a:srgbClr val="FF0000"/>
                </a:solidFill>
                <a:latin typeface="Arial Narrow" panose="020B0606020202030204" pitchFamily="34" charset="0"/>
              </a:rPr>
              <a:t>Insight Development</a:t>
            </a:r>
          </a:p>
        </p:txBody>
      </p:sp>
      <p:sp>
        <p:nvSpPr>
          <p:cNvPr id="36874"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36875"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36876"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36877"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36878"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36879"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36880"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36881"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36882"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6895" name="Oval 30"/>
          <p:cNvSpPr>
            <a:spLocks noChangeArrowheads="1"/>
          </p:cNvSpPr>
          <p:nvPr/>
        </p:nvSpPr>
        <p:spPr bwMode="auto">
          <a:xfrm>
            <a:off x="1819011" y="2803261"/>
            <a:ext cx="1832239"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2111727" y="9657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2149018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1847" y="4472258"/>
            <a:ext cx="3042179" cy="605230"/>
          </a:xfrm>
          <a:prstGeom prst="rect">
            <a:avLst/>
          </a:prstGeom>
          <a:noFill/>
        </p:spPr>
        <p:txBody>
          <a:bodyPr wrap="none" anchor="ctr">
            <a:spAutoFit/>
          </a:bodyPr>
          <a:lstStyle/>
          <a:p>
            <a:pPr eaLnBrk="1" hangingPunct="1">
              <a:defRPr/>
            </a:pPr>
            <a:r>
              <a:rPr lang="en-US" sz="3333" b="1" dirty="0">
                <a:effectLst>
                  <a:outerShdw blurRad="38100" dist="38100" dir="2700000" algn="tl">
                    <a:srgbClr val="000000">
                      <a:alpha val="43137"/>
                    </a:srgbClr>
                  </a:outerShdw>
                </a:effectLst>
                <a:latin typeface="Arial Black" pitchFamily="34" charset="0"/>
              </a:rPr>
              <a:t>Thank you!!!</a:t>
            </a:r>
            <a:endParaRPr lang="en-ZA" sz="3333" b="1" dirty="0">
              <a:effectLst>
                <a:outerShdw blurRad="38100" dist="38100" dir="2700000" algn="tl">
                  <a:srgbClr val="000000">
                    <a:alpha val="43137"/>
                  </a:srgbClr>
                </a:outerShdw>
              </a:effectLst>
              <a:latin typeface="Arial Black"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352" y="75488"/>
            <a:ext cx="7419694" cy="4369043"/>
          </a:xfrm>
          <a:prstGeom prst="rect">
            <a:avLst/>
          </a:prstGeom>
        </p:spPr>
      </p:pic>
    </p:spTree>
    <p:extLst>
      <p:ext uri="{BB962C8B-B14F-4D97-AF65-F5344CB8AC3E}">
        <p14:creationId xmlns:p14="http://schemas.microsoft.com/office/powerpoint/2010/main" val="4048986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29D95F-7624-458A-A01E-C7FC40CB7362}"/>
              </a:ext>
            </a:extLst>
          </p:cNvPr>
          <p:cNvSpPr txBox="1">
            <a:spLocks noChangeArrowheads="1"/>
          </p:cNvSpPr>
          <p:nvPr/>
        </p:nvSpPr>
        <p:spPr bwMode="auto">
          <a:xfrm>
            <a:off x="911594" y="217207"/>
            <a:ext cx="7320813" cy="540060"/>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Black" pitchFamily="34" charset="0"/>
              </a:rPr>
              <a:t>DESIGN THINKING – PART 2</a:t>
            </a:r>
          </a:p>
          <a:p>
            <a:pPr algn="ctr"/>
            <a:endParaRPr lang="en-US" altLang="en-US" sz="3000" b="1" dirty="0">
              <a:solidFill>
                <a:schemeClr val="bg1"/>
              </a:solidFill>
              <a:latin typeface="Arial Black" pitchFamily="34" charset="0"/>
            </a:endParaRPr>
          </a:p>
        </p:txBody>
      </p:sp>
      <p:pic>
        <p:nvPicPr>
          <p:cNvPr id="5" name="Picture 2" descr="F:\Entrepreneurship\Kontaksessies_2016\Prentjies 30 Julie\Idea loading.jpg">
            <a:extLst>
              <a:ext uri="{FF2B5EF4-FFF2-40B4-BE49-F238E27FC236}">
                <a16:creationId xmlns:a16="http://schemas.microsoft.com/office/drawing/2014/main" id="{F55AFF4F-64B7-465C-88C9-E665189B80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587" y="821144"/>
            <a:ext cx="7440827" cy="4796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550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33</a:t>
            </a:fld>
            <a:endParaRPr lang="en-US" dirty="0"/>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2" name="Rectangle 1"/>
          <p:cNvSpPr/>
          <p:nvPr/>
        </p:nvSpPr>
        <p:spPr>
          <a:xfrm>
            <a:off x="2286000" y="2534335"/>
            <a:ext cx="4572000" cy="646331"/>
          </a:xfrm>
          <a:prstGeom prst="rect">
            <a:avLst/>
          </a:prstGeom>
        </p:spPr>
        <p:txBody>
          <a:bodyPr>
            <a:spAutoFit/>
          </a:bodyPr>
          <a:lstStyle/>
          <a:p>
            <a:pPr algn="ctr"/>
            <a:r>
              <a:rPr lang="en-US" altLang="en-US" b="1" dirty="0">
                <a:solidFill>
                  <a:schemeClr val="bg1"/>
                </a:solidFill>
                <a:latin typeface="Arial Black" pitchFamily="34" charset="0"/>
              </a:rPr>
              <a:t>PREDICTIVE VS. </a:t>
            </a:r>
          </a:p>
          <a:p>
            <a:pPr algn="ctr"/>
            <a:r>
              <a:rPr lang="en-US" altLang="en-US" b="1" dirty="0">
                <a:solidFill>
                  <a:schemeClr val="bg1"/>
                </a:solidFill>
                <a:latin typeface="Arial Black" pitchFamily="34" charset="0"/>
              </a:rPr>
              <a:t>CREATIVE LOGIC</a:t>
            </a:r>
          </a:p>
        </p:txBody>
      </p:sp>
      <p:graphicFrame>
        <p:nvGraphicFramePr>
          <p:cNvPr id="7" name="Diagram 6">
            <a:extLst>
              <a:ext uri="{FF2B5EF4-FFF2-40B4-BE49-F238E27FC236}">
                <a16:creationId xmlns:a16="http://schemas.microsoft.com/office/drawing/2014/main" id="{3322DEF8-CFD2-42DB-A69F-00418E9E8175}"/>
              </a:ext>
            </a:extLst>
          </p:cNvPr>
          <p:cNvGraphicFramePr/>
          <p:nvPr>
            <p:extLst>
              <p:ext uri="{D42A27DB-BD31-4B8C-83A1-F6EECF244321}">
                <p14:modId xmlns:p14="http://schemas.microsoft.com/office/powerpoint/2010/main" val="678830800"/>
              </p:ext>
            </p:extLst>
          </p:nvPr>
        </p:nvGraphicFramePr>
        <p:xfrm>
          <a:off x="484507" y="93369"/>
          <a:ext cx="8151493" cy="5617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9209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E2EE6AD6-7419-454B-8A85-09D872991720}"/>
              </a:ext>
            </a:extLst>
          </p:cNvPr>
          <p:cNvSpPr>
            <a:spLocks noChangeArrowheads="1"/>
          </p:cNvSpPr>
          <p:nvPr/>
        </p:nvSpPr>
        <p:spPr bwMode="auto">
          <a:xfrm>
            <a:off x="1511660" y="877280"/>
            <a:ext cx="6152576" cy="3480387"/>
          </a:xfrm>
          <a:prstGeom prst="rect">
            <a:avLst/>
          </a:prstGeom>
          <a:solidFill>
            <a:srgbClr val="7030A0"/>
          </a:solidFill>
          <a:ln>
            <a:noFill/>
          </a:ln>
        </p:spPr>
        <p:txBody>
          <a:bodyPr anchor="ctr"/>
          <a:lstStyle/>
          <a:p>
            <a:pPr algn="ctr"/>
            <a:endParaRPr lang="en-GB" altLang="en-US" sz="3000" b="1" dirty="0"/>
          </a:p>
          <a:p>
            <a:pPr algn="ctr"/>
            <a:r>
              <a:rPr lang="en-US" altLang="en-US" sz="4000" b="1" dirty="0">
                <a:solidFill>
                  <a:schemeClr val="bg1"/>
                </a:solidFill>
                <a:latin typeface="Arial Black" pitchFamily="34" charset="0"/>
              </a:rPr>
              <a:t>DESIGN THINKING</a:t>
            </a:r>
          </a:p>
          <a:p>
            <a:pPr algn="ctr"/>
            <a:r>
              <a:rPr lang="en-US" altLang="en-US" sz="3000" b="1" dirty="0">
                <a:solidFill>
                  <a:schemeClr val="bg1"/>
                </a:solidFill>
                <a:latin typeface="Arial Black" pitchFamily="34" charset="0"/>
              </a:rPr>
              <a:t> </a:t>
            </a:r>
          </a:p>
          <a:p>
            <a:pPr algn="ctr"/>
            <a:r>
              <a:rPr lang="en-US" altLang="en-US" sz="3000" b="1" dirty="0">
                <a:solidFill>
                  <a:schemeClr val="bg1"/>
                </a:solidFill>
                <a:latin typeface="Arial Black" pitchFamily="34" charset="0"/>
              </a:rPr>
              <a:t>PHASE 2:</a:t>
            </a:r>
          </a:p>
          <a:p>
            <a:pPr algn="ctr"/>
            <a:endParaRPr lang="en-US" altLang="en-US" sz="3000" b="1" dirty="0">
              <a:solidFill>
                <a:schemeClr val="bg1"/>
              </a:solidFill>
              <a:latin typeface="Arial Black" pitchFamily="34" charset="0"/>
            </a:endParaRPr>
          </a:p>
          <a:p>
            <a:pPr algn="ctr"/>
            <a:r>
              <a:rPr lang="en-US" altLang="en-US" sz="2667" b="1" dirty="0">
                <a:solidFill>
                  <a:schemeClr val="bg1"/>
                </a:solidFill>
                <a:latin typeface="Arial Black" pitchFamily="34" charset="0"/>
              </a:rPr>
              <a:t>IDEATION</a:t>
            </a:r>
          </a:p>
          <a:p>
            <a:pPr algn="ctr"/>
            <a:endParaRPr lang="en-US" altLang="en-US" sz="3000" dirty="0">
              <a:latin typeface="Arial Black" pitchFamily="34" charset="0"/>
            </a:endParaRPr>
          </a:p>
        </p:txBody>
      </p:sp>
    </p:spTree>
    <p:extLst>
      <p:ext uri="{BB962C8B-B14F-4D97-AF65-F5344CB8AC3E}">
        <p14:creationId xmlns:p14="http://schemas.microsoft.com/office/powerpoint/2010/main" val="32519458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2"/>
          <p:cNvSpPr>
            <a:spLocks noChangeArrowheads="1"/>
          </p:cNvSpPr>
          <p:nvPr/>
        </p:nvSpPr>
        <p:spPr bwMode="auto">
          <a:xfrm>
            <a:off x="1908527" y="107177"/>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1" name="Picture 7" descr="http://youngsday.com/wp-content/uploads/2013/10/design-thin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15" y="1067020"/>
            <a:ext cx="7613386" cy="2132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3208" y="3358259"/>
            <a:ext cx="3687828" cy="178581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589" y="3253018"/>
            <a:ext cx="3893600" cy="1891055"/>
          </a:xfrm>
          <a:prstGeom prst="rect">
            <a:avLst/>
          </a:prstGeom>
        </p:spPr>
      </p:pic>
    </p:spTree>
    <p:extLst>
      <p:ext uri="{BB962C8B-B14F-4D97-AF65-F5344CB8AC3E}">
        <p14:creationId xmlns:p14="http://schemas.microsoft.com/office/powerpoint/2010/main" val="6551112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513556" cy="1015471"/>
          </a:xfrm>
          <a:prstGeom prst="rect">
            <a:avLst/>
          </a:prstGeom>
          <a:noFill/>
        </p:spPr>
        <p:txBody>
          <a:bodyPr wrap="none">
            <a:spAutoFit/>
          </a:bodyPr>
          <a:lstStyle/>
          <a:p>
            <a:pPr>
              <a:lnSpc>
                <a:spcPct val="150000"/>
              </a:lnSpc>
              <a:buClr>
                <a:schemeClr val="bg2">
                  <a:lumMod val="50000"/>
                </a:schemeClr>
              </a:buClr>
              <a:buSzPct val="225000"/>
              <a:defRPr/>
            </a:pPr>
            <a:r>
              <a:rPr lang="en-ZA" sz="1333" b="1" dirty="0">
                <a:solidFill>
                  <a:srgbClr val="FF0000"/>
                </a:solidFill>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37897"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37898"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37899"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37900"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37901"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37902"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37903"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37904"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37905" name="TextBox 15"/>
          <p:cNvSpPr txBox="1">
            <a:spLocks noChangeArrowheads="1"/>
          </p:cNvSpPr>
          <p:nvPr/>
        </p:nvSpPr>
        <p:spPr bwMode="auto">
          <a:xfrm rot="-1366415">
            <a:off x="2510561" y="2168075"/>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37906"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a:t>
            </a:r>
            <a:r>
              <a:rPr lang="en-ZA" altLang="en-US" sz="1170" dirty="0">
                <a:latin typeface="Arial Narrow" panose="020B0606020202030204" pitchFamily="34" charset="0"/>
              </a:rPr>
              <a:t>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7919" name="Oval 30"/>
          <p:cNvSpPr>
            <a:spLocks noChangeArrowheads="1"/>
          </p:cNvSpPr>
          <p:nvPr/>
        </p:nvSpPr>
        <p:spPr bwMode="auto">
          <a:xfrm>
            <a:off x="3704167" y="2762250"/>
            <a:ext cx="1832240" cy="59399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1884705" y="9657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478402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1235870" y="157427"/>
            <a:ext cx="6470939"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IDENTIFY OPPORTUNITY SPACES</a:t>
            </a:r>
            <a:endParaRPr lang="en-ZA" altLang="en-US" sz="3000" dirty="0">
              <a:solidFill>
                <a:schemeClr val="bg1"/>
              </a:solidFill>
            </a:endParaRPr>
          </a:p>
        </p:txBody>
      </p:sp>
      <p:sp>
        <p:nvSpPr>
          <p:cNvPr id="38915" name="Oval 2"/>
          <p:cNvSpPr>
            <a:spLocks noChangeArrowheads="1"/>
          </p:cNvSpPr>
          <p:nvPr/>
        </p:nvSpPr>
        <p:spPr bwMode="auto">
          <a:xfrm>
            <a:off x="851959" y="1177396"/>
            <a:ext cx="3684323" cy="3540125"/>
          </a:xfrm>
          <a:prstGeom prst="ellipse">
            <a:avLst/>
          </a:prstGeom>
          <a:solidFill>
            <a:srgbClr val="0070C0"/>
          </a:solidFill>
          <a:ln w="9525" algn="ctr">
            <a:solidFill>
              <a:schemeClr val="tx1"/>
            </a:solidFill>
            <a:round/>
            <a:headEnd/>
            <a:tailEnd/>
          </a:ln>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ZA" altLang="en-US" sz="1170"/>
          </a:p>
          <a:p>
            <a:pPr algn="ctr" eaLnBrk="1" hangingPunct="1"/>
            <a:endParaRPr lang="en-ZA" altLang="en-US" sz="1170"/>
          </a:p>
          <a:p>
            <a:pPr algn="ctr" eaLnBrk="1" hangingPunct="1"/>
            <a:endParaRPr lang="en-ZA" altLang="en-US" sz="1170">
              <a:latin typeface="Arial Narrow" panose="020B0606020202030204" pitchFamily="34" charset="0"/>
            </a:endParaRPr>
          </a:p>
          <a:p>
            <a:pPr algn="ctr" eaLnBrk="1" hangingPunct="1"/>
            <a:r>
              <a:rPr lang="en-ZA" altLang="en-US" sz="2333" b="1">
                <a:solidFill>
                  <a:schemeClr val="bg1"/>
                </a:solidFill>
                <a:latin typeface="Arial Narrow" panose="020B0606020202030204" pitchFamily="34" charset="0"/>
              </a:rPr>
              <a:t>How might we enhance </a:t>
            </a:r>
          </a:p>
          <a:p>
            <a:pPr algn="ctr" eaLnBrk="1" hangingPunct="1"/>
            <a:r>
              <a:rPr lang="en-ZA" altLang="en-US" sz="2333" b="1">
                <a:solidFill>
                  <a:schemeClr val="bg1"/>
                </a:solidFill>
                <a:latin typeface="Arial Narrow" panose="020B0606020202030204" pitchFamily="34" charset="0"/>
              </a:rPr>
              <a:t>the entrepreneurship </a:t>
            </a:r>
          </a:p>
          <a:p>
            <a:pPr algn="ctr" eaLnBrk="1" hangingPunct="1"/>
            <a:r>
              <a:rPr lang="en-ZA" altLang="en-US" sz="2333" b="1">
                <a:solidFill>
                  <a:schemeClr val="bg1"/>
                </a:solidFill>
                <a:latin typeface="Arial Narrow" panose="020B0606020202030204" pitchFamily="34" charset="0"/>
              </a:rPr>
              <a:t>education experience </a:t>
            </a:r>
          </a:p>
          <a:p>
            <a:pPr algn="ctr" eaLnBrk="1" hangingPunct="1"/>
            <a:r>
              <a:rPr lang="en-ZA" altLang="en-US" sz="2333" b="1">
                <a:solidFill>
                  <a:schemeClr val="bg1"/>
                </a:solidFill>
                <a:latin typeface="Arial Narrow" panose="020B0606020202030204" pitchFamily="34" charset="0"/>
              </a:rPr>
              <a:t>of students?</a:t>
            </a:r>
          </a:p>
        </p:txBody>
      </p:sp>
      <p:pic>
        <p:nvPicPr>
          <p:cNvPr id="3891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844" y="4028282"/>
            <a:ext cx="1369218" cy="137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4692386" y="1477699"/>
            <a:ext cx="1653646" cy="3480593"/>
          </a:xfrm>
          <a:prstGeom prst="rect">
            <a:avLst/>
          </a:prstGeom>
          <a:solidFill>
            <a:schemeClr val="accent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667" b="1" dirty="0">
                <a:solidFill>
                  <a:schemeClr val="bg1"/>
                </a:solidFill>
              </a:rPr>
              <a:t>Students often appear more engaged in learning</a:t>
            </a:r>
          </a:p>
          <a:p>
            <a:pPr algn="ctr">
              <a:defRPr/>
            </a:pPr>
            <a:r>
              <a:rPr lang="en-ZA" sz="1667" b="1" dirty="0">
                <a:solidFill>
                  <a:schemeClr val="bg1"/>
                </a:solidFill>
              </a:rPr>
              <a:t>outside of a traditional</a:t>
            </a:r>
          </a:p>
          <a:p>
            <a:pPr algn="ctr">
              <a:defRPr/>
            </a:pPr>
            <a:r>
              <a:rPr lang="en-ZA" sz="1667" b="1" dirty="0">
                <a:solidFill>
                  <a:schemeClr val="bg1"/>
                </a:solidFill>
              </a:rPr>
              <a:t>classroom.</a:t>
            </a:r>
          </a:p>
        </p:txBody>
      </p:sp>
      <p:sp>
        <p:nvSpPr>
          <p:cNvPr id="38918" name="TextBox 9"/>
          <p:cNvSpPr txBox="1">
            <a:spLocks noChangeArrowheads="1"/>
          </p:cNvSpPr>
          <p:nvPr/>
        </p:nvSpPr>
        <p:spPr bwMode="auto">
          <a:xfrm>
            <a:off x="5097199" y="985573"/>
            <a:ext cx="758541"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667" b="1">
                <a:latin typeface="Arial Narrow" panose="020B0606020202030204" pitchFamily="34" charset="0"/>
              </a:rPr>
              <a:t>Insight</a:t>
            </a:r>
          </a:p>
        </p:txBody>
      </p:sp>
      <p:sp>
        <p:nvSpPr>
          <p:cNvPr id="18" name="Rounded Rectangle 17"/>
          <p:cNvSpPr/>
          <p:nvPr/>
        </p:nvSpPr>
        <p:spPr>
          <a:xfrm>
            <a:off x="6880490" y="1477699"/>
            <a:ext cx="1440656" cy="720989"/>
          </a:xfrm>
          <a:prstGeom prst="roundRect">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en-ZA" sz="1667" dirty="0">
                <a:solidFill>
                  <a:schemeClr val="tx1"/>
                </a:solidFill>
                <a:cs typeface="Arial" pitchFamily="34" charset="0"/>
              </a:rPr>
              <a:t>Co-curricular activities</a:t>
            </a:r>
          </a:p>
        </p:txBody>
      </p:sp>
      <p:sp>
        <p:nvSpPr>
          <p:cNvPr id="19" name="Rounded Rectangle 18"/>
          <p:cNvSpPr/>
          <p:nvPr/>
        </p:nvSpPr>
        <p:spPr>
          <a:xfrm>
            <a:off x="6880490" y="2587625"/>
            <a:ext cx="1440656" cy="719667"/>
          </a:xfrm>
          <a:prstGeom prst="roundRect">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en-ZA" sz="1667" dirty="0">
                <a:solidFill>
                  <a:schemeClr val="tx1"/>
                </a:solidFill>
                <a:cs typeface="Arial" pitchFamily="34" charset="0"/>
              </a:rPr>
              <a:t>New types of classrooms</a:t>
            </a:r>
          </a:p>
        </p:txBody>
      </p:sp>
      <p:sp>
        <p:nvSpPr>
          <p:cNvPr id="20" name="Rounded Rectangle 19"/>
          <p:cNvSpPr/>
          <p:nvPr/>
        </p:nvSpPr>
        <p:spPr>
          <a:xfrm>
            <a:off x="6880490" y="3860271"/>
            <a:ext cx="1440656" cy="719667"/>
          </a:xfrm>
          <a:prstGeom prst="roundRect">
            <a:avLst/>
          </a:prstGeom>
          <a:solidFill>
            <a:schemeClr val="accent1">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en-ZA" sz="1667" dirty="0">
                <a:solidFill>
                  <a:schemeClr val="tx1"/>
                </a:solidFill>
                <a:cs typeface="Arial" pitchFamily="34" charset="0"/>
              </a:rPr>
              <a:t>Student Engagement</a:t>
            </a:r>
          </a:p>
        </p:txBody>
      </p:sp>
      <p:sp>
        <p:nvSpPr>
          <p:cNvPr id="38922" name="TextBox 10"/>
          <p:cNvSpPr txBox="1">
            <a:spLocks noChangeArrowheads="1"/>
          </p:cNvSpPr>
          <p:nvPr/>
        </p:nvSpPr>
        <p:spPr bwMode="auto">
          <a:xfrm>
            <a:off x="6594739" y="985573"/>
            <a:ext cx="1851789"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667" b="1" dirty="0">
                <a:latin typeface="Arial Narrow" panose="020B0606020202030204" pitchFamily="34" charset="0"/>
              </a:rPr>
              <a:t>Opportunity Spaces</a:t>
            </a:r>
          </a:p>
        </p:txBody>
      </p:sp>
      <p:cxnSp>
        <p:nvCxnSpPr>
          <p:cNvPr id="38923" name="Straight Arrow Connector 22"/>
          <p:cNvCxnSpPr>
            <a:cxnSpLocks noChangeShapeType="1"/>
            <a:endCxn id="18" idx="1"/>
          </p:cNvCxnSpPr>
          <p:nvPr/>
        </p:nvCxnSpPr>
        <p:spPr bwMode="auto">
          <a:xfrm flipV="1">
            <a:off x="6346032" y="1837532"/>
            <a:ext cx="534458" cy="599281"/>
          </a:xfrm>
          <a:prstGeom prst="straightConnector1">
            <a:avLst/>
          </a:prstGeom>
          <a:noFill/>
          <a:ln w="254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8924" name="Straight Arrow Connector 24"/>
          <p:cNvCxnSpPr>
            <a:cxnSpLocks noChangeShapeType="1"/>
          </p:cNvCxnSpPr>
          <p:nvPr/>
        </p:nvCxnSpPr>
        <p:spPr bwMode="auto">
          <a:xfrm>
            <a:off x="6346032" y="3037417"/>
            <a:ext cx="534458" cy="0"/>
          </a:xfrm>
          <a:prstGeom prst="straightConnector1">
            <a:avLst/>
          </a:prstGeom>
          <a:noFill/>
          <a:ln w="254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8925" name="Straight Arrow Connector 26"/>
          <p:cNvCxnSpPr>
            <a:cxnSpLocks noChangeShapeType="1"/>
            <a:endCxn id="20" idx="1"/>
          </p:cNvCxnSpPr>
          <p:nvPr/>
        </p:nvCxnSpPr>
        <p:spPr bwMode="auto">
          <a:xfrm>
            <a:off x="6346032" y="3860271"/>
            <a:ext cx="534458" cy="359833"/>
          </a:xfrm>
          <a:prstGeom prst="straightConnector1">
            <a:avLst/>
          </a:prstGeom>
          <a:noFill/>
          <a:ln w="2540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992" y="4627046"/>
            <a:ext cx="1031220" cy="101174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360" y="4627046"/>
            <a:ext cx="1342528" cy="948720"/>
          </a:xfrm>
          <a:prstGeom prst="rect">
            <a:avLst/>
          </a:prstGeom>
        </p:spPr>
      </p:pic>
    </p:spTree>
    <p:extLst>
      <p:ext uri="{BB962C8B-B14F-4D97-AF65-F5344CB8AC3E}">
        <p14:creationId xmlns:p14="http://schemas.microsoft.com/office/powerpoint/2010/main" val="35423395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7782" y="1537230"/>
            <a:ext cx="1653646" cy="3600979"/>
          </a:xfrm>
          <a:prstGeom prst="rect">
            <a:avLst/>
          </a:prstGeom>
          <a:solidFill>
            <a:schemeClr val="accent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667" dirty="0">
                <a:solidFill>
                  <a:schemeClr val="bg1"/>
                </a:solidFill>
              </a:rPr>
              <a:t>Students often appear more engaged in learning</a:t>
            </a:r>
          </a:p>
          <a:p>
            <a:pPr algn="ctr">
              <a:defRPr/>
            </a:pPr>
            <a:r>
              <a:rPr lang="en-ZA" sz="1667" dirty="0">
                <a:solidFill>
                  <a:schemeClr val="bg1"/>
                </a:solidFill>
              </a:rPr>
              <a:t>outside of a traditional</a:t>
            </a:r>
          </a:p>
          <a:p>
            <a:pPr algn="ctr">
              <a:defRPr/>
            </a:pPr>
            <a:r>
              <a:rPr lang="en-ZA" sz="1667" dirty="0">
                <a:solidFill>
                  <a:schemeClr val="bg1"/>
                </a:solidFill>
              </a:rPr>
              <a:t>classroom.</a:t>
            </a:r>
          </a:p>
        </p:txBody>
      </p:sp>
      <p:sp>
        <p:nvSpPr>
          <p:cNvPr id="3" name="Rounded Rectangle 2"/>
          <p:cNvSpPr/>
          <p:nvPr/>
        </p:nvSpPr>
        <p:spPr>
          <a:xfrm>
            <a:off x="3422386" y="2076979"/>
            <a:ext cx="1440656" cy="720990"/>
          </a:xfrm>
          <a:prstGeom prst="roundRect">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en-ZA" sz="1667" dirty="0">
                <a:solidFill>
                  <a:schemeClr val="tx1"/>
                </a:solidFill>
                <a:cs typeface="Arial" pitchFamily="34" charset="0"/>
              </a:rPr>
              <a:t>Co-curricular activities</a:t>
            </a:r>
          </a:p>
        </p:txBody>
      </p:sp>
      <p:sp>
        <p:nvSpPr>
          <p:cNvPr id="4" name="Rounded Rectangle 3"/>
          <p:cNvSpPr/>
          <p:nvPr/>
        </p:nvSpPr>
        <p:spPr>
          <a:xfrm>
            <a:off x="3422386" y="2977886"/>
            <a:ext cx="1440656" cy="719667"/>
          </a:xfrm>
          <a:prstGeom prst="roundRect">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en-ZA" sz="1667" dirty="0">
                <a:solidFill>
                  <a:schemeClr val="tx1"/>
                </a:solidFill>
                <a:cs typeface="Arial" pitchFamily="34" charset="0"/>
              </a:rPr>
              <a:t>New types of classrooms</a:t>
            </a:r>
          </a:p>
        </p:txBody>
      </p:sp>
      <p:sp>
        <p:nvSpPr>
          <p:cNvPr id="5" name="Rounded Rectangle 4"/>
          <p:cNvSpPr/>
          <p:nvPr/>
        </p:nvSpPr>
        <p:spPr>
          <a:xfrm>
            <a:off x="3431646" y="3997854"/>
            <a:ext cx="1440657" cy="719667"/>
          </a:xfrm>
          <a:prstGeom prst="roundRect">
            <a:avLst/>
          </a:prstGeom>
          <a:solidFill>
            <a:schemeClr val="accent1">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en-ZA" sz="1667" dirty="0">
                <a:solidFill>
                  <a:schemeClr val="tx1"/>
                </a:solidFill>
                <a:cs typeface="Arial" pitchFamily="34" charset="0"/>
              </a:rPr>
              <a:t>Student Engagement</a:t>
            </a:r>
          </a:p>
        </p:txBody>
      </p:sp>
      <p:cxnSp>
        <p:nvCxnSpPr>
          <p:cNvPr id="6" name="Straight Arrow Connector 5"/>
          <p:cNvCxnSpPr>
            <a:stCxn id="2" idx="3"/>
            <a:endCxn id="3" idx="1"/>
          </p:cNvCxnSpPr>
          <p:nvPr/>
        </p:nvCxnSpPr>
        <p:spPr>
          <a:xfrm flipV="1">
            <a:off x="2951428" y="2436812"/>
            <a:ext cx="470958" cy="900907"/>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2" idx="3"/>
            <a:endCxn id="4" idx="1"/>
          </p:cNvCxnSpPr>
          <p:nvPr/>
        </p:nvCxnSpPr>
        <p:spPr>
          <a:xfrm>
            <a:off x="2951428" y="3337719"/>
            <a:ext cx="470958" cy="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2" idx="3"/>
            <a:endCxn id="5" idx="1"/>
          </p:cNvCxnSpPr>
          <p:nvPr/>
        </p:nvCxnSpPr>
        <p:spPr>
          <a:xfrm>
            <a:off x="2951428" y="3337719"/>
            <a:ext cx="480218" cy="1019968"/>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9945" name="TextBox 8"/>
          <p:cNvSpPr txBox="1">
            <a:spLocks noChangeArrowheads="1"/>
          </p:cNvSpPr>
          <p:nvPr/>
        </p:nvSpPr>
        <p:spPr bwMode="auto">
          <a:xfrm>
            <a:off x="5033698" y="2042583"/>
            <a:ext cx="3322902" cy="260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93676" indent="-293676" eaLnBrk="1" hangingPunct="1">
              <a:buFont typeface="Wingdings" pitchFamily="2" charset="2"/>
              <a:buChar char="§"/>
            </a:pPr>
            <a:r>
              <a:rPr lang="en-ZA" altLang="en-US" sz="2333" b="1" dirty="0">
                <a:latin typeface="Arial Narrow" panose="020B0606020202030204" pitchFamily="34" charset="0"/>
                <a:cs typeface="Arial" panose="020B0604020202020204" pitchFamily="34" charset="0"/>
              </a:rPr>
              <a:t>An area in which new ideas can be developed</a:t>
            </a:r>
          </a:p>
          <a:p>
            <a:pPr marL="293676" indent="-293676" eaLnBrk="1" hangingPunct="1">
              <a:buFont typeface="Wingdings" pitchFamily="2" charset="2"/>
              <a:buChar char="§"/>
            </a:pPr>
            <a:r>
              <a:rPr lang="en-ZA" altLang="en-US" sz="2333" b="1" dirty="0">
                <a:latin typeface="Arial Narrow" panose="020B0606020202030204" pitchFamily="34" charset="0"/>
                <a:cs typeface="Arial" panose="020B0604020202020204" pitchFamily="34" charset="0"/>
              </a:rPr>
              <a:t>It’s NOT a solution or an idea</a:t>
            </a:r>
          </a:p>
          <a:p>
            <a:pPr marL="293676" indent="-293676" eaLnBrk="1" hangingPunct="1">
              <a:buFont typeface="Wingdings" pitchFamily="2" charset="2"/>
              <a:buChar char="§"/>
            </a:pPr>
            <a:r>
              <a:rPr lang="en-ZA" altLang="en-US" sz="2333" b="1" dirty="0">
                <a:latin typeface="Arial Narrow" panose="020B0606020202030204" pitchFamily="34" charset="0"/>
                <a:cs typeface="Arial" panose="020B0604020202020204" pitchFamily="34" charset="0"/>
              </a:rPr>
              <a:t>It’s your “idea playing field” – the boundaries for your ideation</a:t>
            </a:r>
          </a:p>
        </p:txBody>
      </p:sp>
      <p:sp>
        <p:nvSpPr>
          <p:cNvPr id="39946" name="TextBox 9"/>
          <p:cNvSpPr txBox="1">
            <a:spLocks noChangeArrowheads="1"/>
          </p:cNvSpPr>
          <p:nvPr/>
        </p:nvSpPr>
        <p:spPr bwMode="auto">
          <a:xfrm>
            <a:off x="1785938" y="1166813"/>
            <a:ext cx="58862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latin typeface="Arial Narrow" panose="020B0606020202030204" pitchFamily="34" charset="0"/>
              </a:rPr>
              <a:t>Insight</a:t>
            </a:r>
          </a:p>
        </p:txBody>
      </p:sp>
      <p:sp>
        <p:nvSpPr>
          <p:cNvPr id="39947" name="TextBox 10"/>
          <p:cNvSpPr txBox="1">
            <a:spLocks noChangeArrowheads="1"/>
          </p:cNvSpPr>
          <p:nvPr/>
        </p:nvSpPr>
        <p:spPr bwMode="auto">
          <a:xfrm>
            <a:off x="3381375" y="1166813"/>
            <a:ext cx="1358064"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latin typeface="Arial Narrow" panose="020B0606020202030204" pitchFamily="34" charset="0"/>
              </a:rPr>
              <a:t>Opportunity Spaces</a:t>
            </a:r>
          </a:p>
        </p:txBody>
      </p:sp>
      <p:sp>
        <p:nvSpPr>
          <p:cNvPr id="39948" name="Rectangle 8"/>
          <p:cNvSpPr>
            <a:spLocks noChangeArrowheads="1"/>
          </p:cNvSpPr>
          <p:nvPr/>
        </p:nvSpPr>
        <p:spPr bwMode="auto">
          <a:xfrm>
            <a:off x="2771511" y="157427"/>
            <a:ext cx="4360296"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OPPORTUNITY SPACE</a:t>
            </a:r>
            <a:endParaRPr lang="en-ZA" altLang="en-US" sz="3000" dirty="0">
              <a:solidFill>
                <a:schemeClr val="bg1"/>
              </a:solidFill>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1447" y="4277276"/>
            <a:ext cx="1387725" cy="1361512"/>
          </a:xfrm>
          <a:prstGeom prst="rect">
            <a:avLst/>
          </a:prstGeom>
        </p:spPr>
      </p:pic>
    </p:spTree>
    <p:extLst>
      <p:ext uri="{BB962C8B-B14F-4D97-AF65-F5344CB8AC3E}">
        <p14:creationId xmlns:p14="http://schemas.microsoft.com/office/powerpoint/2010/main" val="383408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a:t>
            </a:fld>
            <a:endParaRPr lang="en-US" dirty="0"/>
          </a:p>
        </p:txBody>
      </p:sp>
      <p:sp>
        <p:nvSpPr>
          <p:cNvPr id="4" name="Rectangle 8"/>
          <p:cNvSpPr>
            <a:spLocks noChangeArrowheads="1"/>
          </p:cNvSpPr>
          <p:nvPr/>
        </p:nvSpPr>
        <p:spPr bwMode="auto">
          <a:xfrm>
            <a:off x="321276" y="89148"/>
            <a:ext cx="8517924" cy="462787"/>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DESIGN THINKING – PART 1</a:t>
            </a: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F8786E2-916E-4666-A6C4-DDFCCBA1D7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838" y="768950"/>
            <a:ext cx="7200800" cy="4680520"/>
          </a:xfrm>
          <a:prstGeom prst="rect">
            <a:avLst/>
          </a:prstGeom>
        </p:spPr>
      </p:pic>
    </p:spTree>
    <p:extLst>
      <p:ext uri="{BB962C8B-B14F-4D97-AF65-F5344CB8AC3E}">
        <p14:creationId xmlns:p14="http://schemas.microsoft.com/office/powerpoint/2010/main" val="738002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1021819" y="157427"/>
            <a:ext cx="7224863"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EXERCISE 4: OPPORTUNITY SPACES </a:t>
            </a:r>
            <a:endParaRPr lang="en-ZA" altLang="en-US" sz="3000" dirty="0">
              <a:solidFill>
                <a:schemeClr val="bg1"/>
              </a:solidFill>
            </a:endParaRPr>
          </a:p>
        </p:txBody>
      </p:sp>
      <p:pic>
        <p:nvPicPr>
          <p:cNvPr id="4096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324" y="1057011"/>
            <a:ext cx="2700073" cy="287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2"/>
          <p:cNvSpPr>
            <a:spLocks noChangeArrowheads="1"/>
          </p:cNvSpPr>
          <p:nvPr/>
        </p:nvSpPr>
        <p:spPr bwMode="auto">
          <a:xfrm>
            <a:off x="4212167" y="2525654"/>
            <a:ext cx="3169708" cy="707886"/>
          </a:xfrm>
          <a:prstGeom prst="rect">
            <a:avLst/>
          </a:prstGeom>
          <a:solidFill>
            <a:schemeClr val="accent1">
              <a:lumMod val="75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000" b="1" dirty="0">
                <a:solidFill>
                  <a:schemeClr val="bg1"/>
                </a:solidFill>
              </a:rPr>
              <a:t>What’s your opportunity space for your insight? </a:t>
            </a:r>
          </a:p>
        </p:txBody>
      </p:sp>
      <p:sp>
        <p:nvSpPr>
          <p:cNvPr id="40965" name="Rectangle 3"/>
          <p:cNvSpPr>
            <a:spLocks noChangeArrowheads="1"/>
          </p:cNvSpPr>
          <p:nvPr/>
        </p:nvSpPr>
        <p:spPr bwMode="auto">
          <a:xfrm>
            <a:off x="1811403" y="4057634"/>
            <a:ext cx="5640917" cy="913199"/>
          </a:xfrm>
          <a:prstGeom prst="rect">
            <a:avLst/>
          </a:prstGeom>
          <a:solidFill>
            <a:schemeClr val="accent1">
              <a:lumMod val="75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667" b="1" dirty="0">
                <a:solidFill>
                  <a:schemeClr val="bg1"/>
                </a:solidFill>
              </a:rPr>
              <a:t>Exercise 4: </a:t>
            </a:r>
            <a:endParaRPr lang="en-ZA" altLang="en-US" sz="2667" dirty="0">
              <a:solidFill>
                <a:schemeClr val="bg1"/>
              </a:solidFill>
            </a:endParaRPr>
          </a:p>
          <a:p>
            <a:pPr algn="ctr" eaLnBrk="1" hangingPunct="1"/>
            <a:r>
              <a:rPr lang="en-ZA" altLang="en-US" sz="2667" b="1" dirty="0">
                <a:solidFill>
                  <a:schemeClr val="bg1"/>
                </a:solidFill>
              </a:rPr>
              <a:t>Choose your favourite space </a:t>
            </a:r>
            <a:endParaRPr lang="en-ZA" altLang="en-US" sz="2667"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7793" y="1003383"/>
            <a:ext cx="2571750" cy="1230313"/>
          </a:xfrm>
          <a:prstGeom prst="rect">
            <a:avLst/>
          </a:prstGeom>
        </p:spPr>
      </p:pic>
    </p:spTree>
    <p:extLst>
      <p:ext uri="{BB962C8B-B14F-4D97-AF65-F5344CB8AC3E}">
        <p14:creationId xmlns:p14="http://schemas.microsoft.com/office/powerpoint/2010/main" val="116952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b="1" dirty="0">
                <a:solidFill>
                  <a:srgbClr val="FF0000"/>
                </a:solidFill>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41993"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41994"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41995"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41996"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41997"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41998"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41999"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42000"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42001" name="TextBox 15"/>
          <p:cNvSpPr txBox="1">
            <a:spLocks noChangeArrowheads="1"/>
          </p:cNvSpPr>
          <p:nvPr/>
        </p:nvSpPr>
        <p:spPr bwMode="auto">
          <a:xfrm rot="-1366415">
            <a:off x="2510561" y="2168075"/>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42002"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42015" name="Oval 30"/>
          <p:cNvSpPr>
            <a:spLocks noChangeArrowheads="1"/>
          </p:cNvSpPr>
          <p:nvPr/>
        </p:nvSpPr>
        <p:spPr bwMode="auto">
          <a:xfrm>
            <a:off x="3608917" y="2762250"/>
            <a:ext cx="1832240" cy="59399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1931976" y="9657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3583836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908512" y="111569"/>
            <a:ext cx="7353103"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CREATE BRAINSTORMING QUESTION </a:t>
            </a:r>
            <a:endParaRPr lang="en-ZA" altLang="en-US" sz="3000" dirty="0">
              <a:solidFill>
                <a:schemeClr val="bg1"/>
              </a:solidFill>
            </a:endParaRPr>
          </a:p>
        </p:txBody>
      </p:sp>
      <p:pic>
        <p:nvPicPr>
          <p:cNvPr id="430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959" y="937949"/>
            <a:ext cx="4560094" cy="3638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Rectangle 2"/>
          <p:cNvSpPr>
            <a:spLocks noChangeArrowheads="1"/>
          </p:cNvSpPr>
          <p:nvPr/>
        </p:nvSpPr>
        <p:spPr bwMode="auto">
          <a:xfrm>
            <a:off x="5352521" y="3114146"/>
            <a:ext cx="2909094" cy="2605393"/>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333" b="1" dirty="0"/>
              <a:t>How might we enhance the education of entrepreneurship students through </a:t>
            </a:r>
            <a:r>
              <a:rPr lang="en-ZA" altLang="en-US" sz="2333" b="1" dirty="0">
                <a:solidFill>
                  <a:srgbClr val="FF0000"/>
                </a:solidFill>
              </a:rPr>
              <a:t>co-curricular</a:t>
            </a:r>
            <a:r>
              <a:rPr lang="en-ZA" altLang="en-US" sz="2333" b="1" dirty="0"/>
              <a:t> activities? </a:t>
            </a:r>
            <a:endParaRPr lang="en-ZA" altLang="en-US" sz="2333" dirty="0"/>
          </a:p>
        </p:txBody>
      </p:sp>
      <p:sp>
        <p:nvSpPr>
          <p:cNvPr id="43013" name="Rectangle 3"/>
          <p:cNvSpPr>
            <a:spLocks noChangeArrowheads="1"/>
          </p:cNvSpPr>
          <p:nvPr/>
        </p:nvSpPr>
        <p:spPr bwMode="auto">
          <a:xfrm>
            <a:off x="5775855" y="2735792"/>
            <a:ext cx="1939955"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chemeClr val="bg1"/>
                </a:solidFill>
              </a:rPr>
              <a:t>Brainstorming Question </a:t>
            </a:r>
            <a:endParaRPr lang="en-ZA" altLang="en-US" sz="1170" dirty="0">
              <a:solidFill>
                <a:schemeClr val="bg1"/>
              </a:solidFill>
            </a:endParaRPr>
          </a:p>
        </p:txBody>
      </p:sp>
      <p:cxnSp>
        <p:nvCxnSpPr>
          <p:cNvPr id="43014" name="Elbow Connector 7"/>
          <p:cNvCxnSpPr>
            <a:cxnSpLocks noChangeShapeType="1"/>
            <a:endCxn id="43013" idx="0"/>
          </p:cNvCxnSpPr>
          <p:nvPr/>
        </p:nvCxnSpPr>
        <p:spPr bwMode="auto">
          <a:xfrm>
            <a:off x="5038991" y="1717146"/>
            <a:ext cx="1706842" cy="1018646"/>
          </a:xfrm>
          <a:prstGeom prst="bentConnector2">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43015" name="Picture 6" descr="http://thumbs.dreamstime.com/m/example-stamp-2842039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375" y="4410605"/>
            <a:ext cx="1920875" cy="933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2227" y="730006"/>
            <a:ext cx="1465482" cy="490359"/>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360" y="4627046"/>
            <a:ext cx="1342528" cy="948720"/>
          </a:xfrm>
          <a:prstGeom prst="rect">
            <a:avLst/>
          </a:prstGeom>
        </p:spPr>
      </p:pic>
    </p:spTree>
    <p:extLst>
      <p:ext uri="{BB962C8B-B14F-4D97-AF65-F5344CB8AC3E}">
        <p14:creationId xmlns:p14="http://schemas.microsoft.com/office/powerpoint/2010/main" val="24407153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ChangeArrowheads="1"/>
          </p:cNvSpPr>
          <p:nvPr/>
        </p:nvSpPr>
        <p:spPr bwMode="auto">
          <a:xfrm>
            <a:off x="1511661" y="40350"/>
            <a:ext cx="6060673" cy="913199"/>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667" b="1" dirty="0">
                <a:solidFill>
                  <a:schemeClr val="bg1"/>
                </a:solidFill>
              </a:rPr>
              <a:t>EXERCISE 5: IDENTIFY THE BRAINSTORMING TOPIC </a:t>
            </a:r>
            <a:endParaRPr lang="en-ZA" altLang="en-US" sz="2667" dirty="0">
              <a:solidFill>
                <a:schemeClr val="bg1"/>
              </a:solidFill>
            </a:endParaRPr>
          </a:p>
        </p:txBody>
      </p:sp>
      <p:pic>
        <p:nvPicPr>
          <p:cNvPr id="440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959" y="959673"/>
            <a:ext cx="4560094" cy="3638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ChangeArrowheads="1"/>
          </p:cNvSpPr>
          <p:nvPr/>
        </p:nvSpPr>
        <p:spPr bwMode="auto">
          <a:xfrm>
            <a:off x="5352521" y="3114146"/>
            <a:ext cx="2909094" cy="132343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000" b="1"/>
              <a:t>?</a:t>
            </a:r>
            <a:r>
              <a:rPr lang="en-ZA" altLang="en-US" sz="3667" b="1"/>
              <a:t> </a:t>
            </a:r>
            <a:endParaRPr lang="en-ZA" altLang="en-US" sz="3667"/>
          </a:p>
        </p:txBody>
      </p:sp>
      <p:sp>
        <p:nvSpPr>
          <p:cNvPr id="44037" name="Rectangle 5"/>
          <p:cNvSpPr>
            <a:spLocks noChangeArrowheads="1"/>
          </p:cNvSpPr>
          <p:nvPr/>
        </p:nvSpPr>
        <p:spPr bwMode="auto">
          <a:xfrm>
            <a:off x="5775855" y="2735792"/>
            <a:ext cx="1939955"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chemeClr val="bg1"/>
                </a:solidFill>
              </a:rPr>
              <a:t>Brainstorming Question </a:t>
            </a:r>
            <a:endParaRPr lang="en-ZA" altLang="en-US" sz="1170" dirty="0">
              <a:solidFill>
                <a:schemeClr val="bg1"/>
              </a:solidFill>
            </a:endParaRPr>
          </a:p>
        </p:txBody>
      </p:sp>
      <p:cxnSp>
        <p:nvCxnSpPr>
          <p:cNvPr id="44038" name="Elbow Connector 6"/>
          <p:cNvCxnSpPr>
            <a:cxnSpLocks noChangeShapeType="1"/>
            <a:endCxn id="44037" idx="0"/>
          </p:cNvCxnSpPr>
          <p:nvPr/>
        </p:nvCxnSpPr>
        <p:spPr bwMode="auto">
          <a:xfrm>
            <a:off x="5038991" y="1717146"/>
            <a:ext cx="1706842" cy="1018646"/>
          </a:xfrm>
          <a:prstGeom prst="bentConnector2">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44039" name="Rectangle 8"/>
          <p:cNvSpPr>
            <a:spLocks noChangeArrowheads="1"/>
          </p:cNvSpPr>
          <p:nvPr/>
        </p:nvSpPr>
        <p:spPr bwMode="auto">
          <a:xfrm>
            <a:off x="1482080" y="4605073"/>
            <a:ext cx="3810000" cy="1015663"/>
          </a:xfrm>
          <a:prstGeom prst="rect">
            <a:avLst/>
          </a:prstGeom>
          <a:solidFill>
            <a:schemeClr val="accent1">
              <a:lumMod val="75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000" b="1" dirty="0">
                <a:solidFill>
                  <a:schemeClr val="bg1"/>
                </a:solidFill>
              </a:rPr>
              <a:t>Record YOUR group’s particular brainstorming questions?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6830" y="4714485"/>
            <a:ext cx="2984786" cy="914809"/>
          </a:xfrm>
          <a:prstGeom prst="rect">
            <a:avLst/>
          </a:prstGeom>
        </p:spPr>
      </p:pic>
    </p:spTree>
    <p:extLst>
      <p:ext uri="{BB962C8B-B14F-4D97-AF65-F5344CB8AC3E}">
        <p14:creationId xmlns:p14="http://schemas.microsoft.com/office/powerpoint/2010/main" val="39346532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ChangeArrowheads="1"/>
          </p:cNvSpPr>
          <p:nvPr/>
        </p:nvSpPr>
        <p:spPr bwMode="auto">
          <a:xfrm>
            <a:off x="1414585" y="209947"/>
            <a:ext cx="6338277"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THE BRAINSTORMING PROCESS</a:t>
            </a:r>
            <a:endParaRPr lang="en-ZA" altLang="en-US" sz="3000"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877281"/>
            <a:ext cx="7620000" cy="4847924"/>
          </a:xfrm>
          <a:prstGeom prst="rect">
            <a:avLst/>
          </a:prstGeom>
        </p:spPr>
      </p:pic>
    </p:spTree>
    <p:extLst>
      <p:ext uri="{BB962C8B-B14F-4D97-AF65-F5344CB8AC3E}">
        <p14:creationId xmlns:p14="http://schemas.microsoft.com/office/powerpoint/2010/main" val="2982574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ChangeArrowheads="1"/>
          </p:cNvSpPr>
          <p:nvPr/>
        </p:nvSpPr>
        <p:spPr bwMode="auto">
          <a:xfrm>
            <a:off x="2711794" y="97193"/>
            <a:ext cx="4088683"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WARM UP EXERCISE</a:t>
            </a:r>
            <a:endParaRPr lang="en-ZA" altLang="en-US" sz="3000" dirty="0">
              <a:solidFill>
                <a:schemeClr val="bg1"/>
              </a:solidFill>
            </a:endParaRPr>
          </a:p>
        </p:txBody>
      </p:sp>
      <p:pic>
        <p:nvPicPr>
          <p:cNvPr id="45059" name="Picture 2" descr="http://www.clipartpal.com/_thumbs/pd/education/pencil_angled_gloss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1914" y="817273"/>
            <a:ext cx="4045479" cy="4020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587" y="4837720"/>
            <a:ext cx="2640293" cy="80922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3033" y="846826"/>
            <a:ext cx="1957400" cy="219069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5863" y="2928105"/>
            <a:ext cx="2651349" cy="2601267"/>
          </a:xfrm>
          <a:prstGeom prst="rect">
            <a:avLst/>
          </a:prstGeom>
        </p:spPr>
      </p:pic>
    </p:spTree>
    <p:extLst>
      <p:ext uri="{BB962C8B-B14F-4D97-AF65-F5344CB8AC3E}">
        <p14:creationId xmlns:p14="http://schemas.microsoft.com/office/powerpoint/2010/main" val="36370789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ChangeArrowheads="1"/>
          </p:cNvSpPr>
          <p:nvPr/>
        </p:nvSpPr>
        <p:spPr bwMode="auto">
          <a:xfrm>
            <a:off x="1711569" y="157427"/>
            <a:ext cx="5624004"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QUANTITY YIELDS QUALITY </a:t>
            </a:r>
            <a:endParaRPr lang="en-ZA" altLang="en-US" sz="3000" dirty="0">
              <a:solidFill>
                <a:schemeClr val="bg1"/>
              </a:solidFill>
            </a:endParaRPr>
          </a:p>
        </p:txBody>
      </p:sp>
      <p:pic>
        <p:nvPicPr>
          <p:cNvPr id="460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1073" y="1143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271" y="3278188"/>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2573" y="2286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086" name="Straight Arrow Connector 7"/>
          <p:cNvCxnSpPr>
            <a:cxnSpLocks noChangeShapeType="1"/>
          </p:cNvCxnSpPr>
          <p:nvPr/>
        </p:nvCxnSpPr>
        <p:spPr bwMode="auto">
          <a:xfrm>
            <a:off x="3251729" y="1177396"/>
            <a:ext cx="0" cy="3243792"/>
          </a:xfrm>
          <a:prstGeom prst="straightConnector1">
            <a:avLst/>
          </a:prstGeom>
          <a:noFill/>
          <a:ln w="25400"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46087" name="Straight Arrow Connector 11"/>
          <p:cNvCxnSpPr>
            <a:cxnSpLocks noChangeShapeType="1"/>
          </p:cNvCxnSpPr>
          <p:nvPr/>
        </p:nvCxnSpPr>
        <p:spPr bwMode="auto">
          <a:xfrm>
            <a:off x="3253053" y="2825750"/>
            <a:ext cx="2939521" cy="31750"/>
          </a:xfrm>
          <a:prstGeom prst="straightConnector1">
            <a:avLst/>
          </a:prstGeom>
          <a:noFill/>
          <a:ln w="254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46088" name="Rectangle 17"/>
          <p:cNvSpPr>
            <a:spLocks noChangeArrowheads="1"/>
          </p:cNvSpPr>
          <p:nvPr/>
        </p:nvSpPr>
        <p:spPr bwMode="auto">
          <a:xfrm>
            <a:off x="3362854" y="3541449"/>
            <a:ext cx="1989233" cy="86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667" b="1" dirty="0"/>
              <a:t>Do not go with your early ideas – least innovative</a:t>
            </a:r>
          </a:p>
        </p:txBody>
      </p:sp>
      <p:sp>
        <p:nvSpPr>
          <p:cNvPr id="46089" name="Rectangle 18"/>
          <p:cNvSpPr>
            <a:spLocks noChangeArrowheads="1"/>
          </p:cNvSpPr>
          <p:nvPr/>
        </p:nvSpPr>
        <p:spPr bwMode="auto">
          <a:xfrm>
            <a:off x="4267729" y="1616853"/>
            <a:ext cx="1923522" cy="111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667" b="1" dirty="0"/>
              <a:t>Keep going when you think you are tapped out!</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652" y="4919448"/>
            <a:ext cx="1763496" cy="590077"/>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2154" y="3576065"/>
            <a:ext cx="2074381" cy="2035197"/>
          </a:xfrm>
          <a:prstGeom prst="rect">
            <a:avLst/>
          </a:prstGeom>
        </p:spPr>
      </p:pic>
    </p:spTree>
    <p:extLst>
      <p:ext uri="{BB962C8B-B14F-4D97-AF65-F5344CB8AC3E}">
        <p14:creationId xmlns:p14="http://schemas.microsoft.com/office/powerpoint/2010/main" val="32376711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4631532" y="1057300"/>
            <a:ext cx="3426354" cy="3760709"/>
          </a:xfrm>
          <a:prstGeom prst="rect">
            <a:avLst/>
          </a:prstGeom>
          <a:solidFill>
            <a:schemeClr val="accent1">
              <a:lumMod val="75000"/>
            </a:schemeClr>
          </a:solidFill>
          <a:ln>
            <a:noFill/>
          </a:ln>
        </p:spPr>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58775" indent="-358775" eaLnBrk="1" hangingPunct="1">
              <a:buFont typeface="Wingdings" pitchFamily="2" charset="2"/>
              <a:buChar char="§"/>
            </a:pPr>
            <a:r>
              <a:rPr lang="en-ZA" altLang="en-US" sz="2167" dirty="0">
                <a:solidFill>
                  <a:schemeClr val="bg1"/>
                </a:solidFill>
              </a:rPr>
              <a:t>One idea at a time</a:t>
            </a:r>
          </a:p>
          <a:p>
            <a:pPr marL="358775" indent="-358775" eaLnBrk="1" hangingPunct="1">
              <a:buFont typeface="Wingdings" pitchFamily="2" charset="2"/>
              <a:buChar char="§"/>
            </a:pPr>
            <a:r>
              <a:rPr lang="en-ZA" altLang="en-US" sz="2167" dirty="0">
                <a:solidFill>
                  <a:schemeClr val="bg1"/>
                </a:solidFill>
              </a:rPr>
              <a:t>Defer judgment </a:t>
            </a:r>
          </a:p>
          <a:p>
            <a:pPr marL="358775" indent="-358775" eaLnBrk="1" hangingPunct="1">
              <a:buFont typeface="Wingdings" pitchFamily="2" charset="2"/>
              <a:buChar char="§"/>
            </a:pPr>
            <a:r>
              <a:rPr lang="en-ZA" altLang="en-US" sz="2167" dirty="0">
                <a:solidFill>
                  <a:schemeClr val="bg1"/>
                </a:solidFill>
              </a:rPr>
              <a:t>Encourage wild ideas </a:t>
            </a:r>
          </a:p>
          <a:p>
            <a:pPr marL="358775" indent="-358775" eaLnBrk="1" hangingPunct="1">
              <a:buFont typeface="Wingdings" pitchFamily="2" charset="2"/>
              <a:buChar char="§"/>
            </a:pPr>
            <a:r>
              <a:rPr lang="en-ZA" altLang="en-US" sz="2167" dirty="0">
                <a:solidFill>
                  <a:schemeClr val="bg1"/>
                </a:solidFill>
              </a:rPr>
              <a:t>Build on the ideas of others – “yes, and” </a:t>
            </a:r>
          </a:p>
          <a:p>
            <a:pPr marL="358775" indent="-358775" eaLnBrk="1" hangingPunct="1">
              <a:buFont typeface="Wingdings" pitchFamily="2" charset="2"/>
              <a:buChar char="§"/>
            </a:pPr>
            <a:r>
              <a:rPr lang="en-ZA" altLang="en-US" sz="2167" dirty="0">
                <a:solidFill>
                  <a:schemeClr val="bg1"/>
                </a:solidFill>
              </a:rPr>
              <a:t>Stay focused on the topic </a:t>
            </a:r>
          </a:p>
          <a:p>
            <a:pPr marL="358775" indent="-358775" eaLnBrk="1" hangingPunct="1">
              <a:buFont typeface="Wingdings" pitchFamily="2" charset="2"/>
              <a:buChar char="§"/>
            </a:pPr>
            <a:r>
              <a:rPr lang="en-ZA" altLang="en-US" sz="2167" dirty="0">
                <a:solidFill>
                  <a:schemeClr val="bg1"/>
                </a:solidFill>
              </a:rPr>
              <a:t>Be visual </a:t>
            </a:r>
          </a:p>
          <a:p>
            <a:pPr marL="358775" indent="-358775" eaLnBrk="1" hangingPunct="1">
              <a:buFont typeface="Wingdings" pitchFamily="2" charset="2"/>
              <a:buChar char="§"/>
            </a:pPr>
            <a:r>
              <a:rPr lang="en-ZA" altLang="en-US" sz="2167" dirty="0">
                <a:solidFill>
                  <a:schemeClr val="bg1"/>
                </a:solidFill>
              </a:rPr>
              <a:t>One conversation at a time </a:t>
            </a:r>
          </a:p>
          <a:p>
            <a:pPr marL="358775" indent="-358775" eaLnBrk="1" hangingPunct="1">
              <a:buFont typeface="Wingdings" pitchFamily="2" charset="2"/>
              <a:buChar char="§"/>
            </a:pPr>
            <a:r>
              <a:rPr lang="en-ZA" altLang="en-US" sz="2167" dirty="0">
                <a:solidFill>
                  <a:schemeClr val="bg1"/>
                </a:solidFill>
              </a:rPr>
              <a:t>Go for quantity </a:t>
            </a:r>
          </a:p>
        </p:txBody>
      </p:sp>
      <p:pic>
        <p:nvPicPr>
          <p:cNvPr id="47107" name="Picture 2" descr="http://mindspower.com/wordpress/wp-content/uploads/2011/02/brainstorm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607" y="937287"/>
            <a:ext cx="3421063"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2"/>
          <p:cNvSpPr>
            <a:spLocks noChangeArrowheads="1"/>
          </p:cNvSpPr>
          <p:nvPr/>
        </p:nvSpPr>
        <p:spPr bwMode="auto">
          <a:xfrm>
            <a:off x="1731795" y="157427"/>
            <a:ext cx="5799473"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RULES FOR BRAINSTORMING</a:t>
            </a:r>
            <a:endParaRPr lang="en-ZA" altLang="en-US" sz="3000" dirty="0">
              <a:solidFill>
                <a:schemeClr val="bg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860" y="4946620"/>
            <a:ext cx="2385698" cy="731194"/>
          </a:xfrm>
          <a:prstGeom prst="rect">
            <a:avLst/>
          </a:prstGeom>
        </p:spPr>
      </p:pic>
    </p:spTree>
    <p:extLst>
      <p:ext uri="{BB962C8B-B14F-4D97-AF65-F5344CB8AC3E}">
        <p14:creationId xmlns:p14="http://schemas.microsoft.com/office/powerpoint/2010/main" val="215683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ChangeArrowheads="1"/>
          </p:cNvSpPr>
          <p:nvPr/>
        </p:nvSpPr>
        <p:spPr bwMode="auto">
          <a:xfrm>
            <a:off x="3942352" y="2077412"/>
            <a:ext cx="4662385" cy="1323632"/>
          </a:xfrm>
          <a:prstGeom prst="rect">
            <a:avLst/>
          </a:prstGeom>
          <a:solidFill>
            <a:schemeClr val="accent1">
              <a:lumMod val="75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667" dirty="0">
                <a:solidFill>
                  <a:schemeClr val="bg1"/>
                </a:solidFill>
              </a:rPr>
              <a:t>Brainstorm as many ideas as possible to answer your brainstorming question. </a:t>
            </a:r>
          </a:p>
        </p:txBody>
      </p:sp>
      <p:pic>
        <p:nvPicPr>
          <p:cNvPr id="48131" name="Picture 2" descr="http://mindspower.com/wordpress/wp-content/uploads/2011/02/brainstorm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5959" y="757267"/>
            <a:ext cx="2491053" cy="1919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5"/>
          <p:cNvSpPr>
            <a:spLocks noChangeArrowheads="1"/>
          </p:cNvSpPr>
          <p:nvPr/>
        </p:nvSpPr>
        <p:spPr bwMode="auto">
          <a:xfrm>
            <a:off x="1031875" y="2750345"/>
            <a:ext cx="2565136" cy="1712777"/>
          </a:xfrm>
          <a:prstGeom prst="rect">
            <a:avLst/>
          </a:prstGeom>
          <a:solidFill>
            <a:schemeClr val="accent1">
              <a:lumMod val="75000"/>
            </a:schemeClr>
          </a:solidFill>
          <a:ln>
            <a:noFill/>
          </a:ln>
        </p:spPr>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65113" indent="-265113" eaLnBrk="1" hangingPunct="1">
              <a:buFont typeface="Wingdings" pitchFamily="2" charset="2"/>
              <a:buChar char="§"/>
              <a:tabLst>
                <a:tab pos="293676" algn="l"/>
              </a:tabLst>
            </a:pPr>
            <a:r>
              <a:rPr lang="en-ZA" altLang="en-US" sz="1170" dirty="0">
                <a:solidFill>
                  <a:schemeClr val="bg1"/>
                </a:solidFill>
              </a:rPr>
              <a:t>One idea at a time</a:t>
            </a:r>
          </a:p>
          <a:p>
            <a:pPr marL="265113" indent="-265113" eaLnBrk="1" hangingPunct="1">
              <a:buFont typeface="Wingdings" pitchFamily="2" charset="2"/>
              <a:buChar char="§"/>
              <a:tabLst>
                <a:tab pos="293676" algn="l"/>
              </a:tabLst>
            </a:pPr>
            <a:r>
              <a:rPr lang="en-ZA" altLang="en-US" sz="1170" dirty="0">
                <a:solidFill>
                  <a:schemeClr val="bg1"/>
                </a:solidFill>
              </a:rPr>
              <a:t>Defer judgment </a:t>
            </a:r>
          </a:p>
          <a:p>
            <a:pPr marL="265113" indent="-265113" eaLnBrk="1" hangingPunct="1">
              <a:buFont typeface="Wingdings" pitchFamily="2" charset="2"/>
              <a:buChar char="§"/>
              <a:tabLst>
                <a:tab pos="293676" algn="l"/>
              </a:tabLst>
            </a:pPr>
            <a:r>
              <a:rPr lang="en-ZA" altLang="en-US" sz="1170" dirty="0">
                <a:solidFill>
                  <a:schemeClr val="bg1"/>
                </a:solidFill>
              </a:rPr>
              <a:t>Encourage wild ideas </a:t>
            </a:r>
          </a:p>
          <a:p>
            <a:pPr marL="265113" indent="-265113" eaLnBrk="1" hangingPunct="1">
              <a:buFont typeface="Wingdings" pitchFamily="2" charset="2"/>
              <a:buChar char="§"/>
              <a:tabLst>
                <a:tab pos="293676" algn="l"/>
              </a:tabLst>
            </a:pPr>
            <a:r>
              <a:rPr lang="en-ZA" altLang="en-US" sz="1170" dirty="0">
                <a:solidFill>
                  <a:schemeClr val="bg1"/>
                </a:solidFill>
              </a:rPr>
              <a:t>Build on the ideas of others – “yes, and” </a:t>
            </a:r>
          </a:p>
          <a:p>
            <a:pPr marL="265113" indent="-265113" eaLnBrk="1" hangingPunct="1">
              <a:buFont typeface="Wingdings" pitchFamily="2" charset="2"/>
              <a:buChar char="§"/>
              <a:tabLst>
                <a:tab pos="293676" algn="l"/>
              </a:tabLst>
            </a:pPr>
            <a:r>
              <a:rPr lang="en-ZA" altLang="en-US" sz="1170" dirty="0">
                <a:solidFill>
                  <a:schemeClr val="bg1"/>
                </a:solidFill>
              </a:rPr>
              <a:t>Stay focused on the topic </a:t>
            </a:r>
          </a:p>
          <a:p>
            <a:pPr marL="265113" indent="-265113" eaLnBrk="1" hangingPunct="1">
              <a:buFont typeface="Wingdings" pitchFamily="2" charset="2"/>
              <a:buChar char="§"/>
              <a:tabLst>
                <a:tab pos="293676" algn="l"/>
              </a:tabLst>
            </a:pPr>
            <a:r>
              <a:rPr lang="en-ZA" altLang="en-US" sz="1170" dirty="0">
                <a:solidFill>
                  <a:schemeClr val="bg1"/>
                </a:solidFill>
              </a:rPr>
              <a:t>Be visual </a:t>
            </a:r>
          </a:p>
          <a:p>
            <a:pPr marL="265113" indent="-265113" eaLnBrk="1" hangingPunct="1">
              <a:buFont typeface="Wingdings" pitchFamily="2" charset="2"/>
              <a:buChar char="§"/>
              <a:tabLst>
                <a:tab pos="293676" algn="l"/>
              </a:tabLst>
            </a:pPr>
            <a:r>
              <a:rPr lang="en-ZA" altLang="en-US" sz="1170" dirty="0">
                <a:solidFill>
                  <a:schemeClr val="bg1"/>
                </a:solidFill>
              </a:rPr>
              <a:t>One conversation at time </a:t>
            </a:r>
          </a:p>
          <a:p>
            <a:pPr marL="265113" indent="-265113" eaLnBrk="1" hangingPunct="1">
              <a:buFont typeface="Wingdings" pitchFamily="2" charset="2"/>
              <a:buChar char="§"/>
              <a:tabLst>
                <a:tab pos="293676" algn="l"/>
              </a:tabLst>
            </a:pPr>
            <a:r>
              <a:rPr lang="en-ZA" altLang="en-US" sz="1170" dirty="0">
                <a:solidFill>
                  <a:schemeClr val="bg1"/>
                </a:solidFill>
              </a:rPr>
              <a:t>Go for quantity </a:t>
            </a:r>
          </a:p>
        </p:txBody>
      </p:sp>
      <p:sp>
        <p:nvSpPr>
          <p:cNvPr id="48133" name="Rectangle 6"/>
          <p:cNvSpPr>
            <a:spLocks noChangeArrowheads="1"/>
          </p:cNvSpPr>
          <p:nvPr/>
        </p:nvSpPr>
        <p:spPr bwMode="auto">
          <a:xfrm>
            <a:off x="2033839" y="125863"/>
            <a:ext cx="5392310"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EXERCISE 6: BRAINSTORM </a:t>
            </a:r>
            <a:endParaRPr lang="en-ZA" altLang="en-US" sz="3000" dirty="0">
              <a:solidFill>
                <a:schemeClr val="bg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2074" y="782733"/>
            <a:ext cx="2984786" cy="91480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6615" y="3625263"/>
            <a:ext cx="1980597" cy="1943185"/>
          </a:xfrm>
          <a:prstGeom prst="rect">
            <a:avLst/>
          </a:prstGeom>
        </p:spPr>
      </p:pic>
    </p:spTree>
    <p:extLst>
      <p:ext uri="{BB962C8B-B14F-4D97-AF65-F5344CB8AC3E}">
        <p14:creationId xmlns:p14="http://schemas.microsoft.com/office/powerpoint/2010/main" val="3534797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Rectangle 6"/>
          <p:cNvSpPr>
            <a:spLocks noChangeArrowheads="1"/>
          </p:cNvSpPr>
          <p:nvPr/>
        </p:nvSpPr>
        <p:spPr bwMode="auto">
          <a:xfrm>
            <a:off x="1451654" y="157427"/>
            <a:ext cx="6120680"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FOUR BASIC STEPS (1/4)</a:t>
            </a:r>
            <a:endParaRPr lang="en-ZA" altLang="en-US" sz="3000" dirty="0">
              <a:solidFill>
                <a:schemeClr val="bg1"/>
              </a:solidFill>
            </a:endParaRPr>
          </a:p>
        </p:txBody>
      </p:sp>
      <p:sp>
        <p:nvSpPr>
          <p:cNvPr id="6" name="Rectangle 1"/>
          <p:cNvSpPr>
            <a:spLocks noChangeArrowheads="1"/>
          </p:cNvSpPr>
          <p:nvPr/>
        </p:nvSpPr>
        <p:spPr bwMode="auto">
          <a:xfrm>
            <a:off x="1151620" y="877280"/>
            <a:ext cx="7020780" cy="1784719"/>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ZA" sz="1833" b="1" dirty="0"/>
              <a:t>The </a:t>
            </a:r>
            <a:r>
              <a:rPr lang="en-ZA" sz="1833" b="1" dirty="0">
                <a:latin typeface="Arial Black" pitchFamily="34" charset="0"/>
              </a:rPr>
              <a:t>first step </a:t>
            </a:r>
            <a:r>
              <a:rPr lang="en-ZA" sz="1833" b="1" dirty="0"/>
              <a:t>involves individuals working on their own noting their ideas on Post-Its – one idea per Post-It. </a:t>
            </a:r>
          </a:p>
          <a:p>
            <a:pPr algn="just"/>
            <a:r>
              <a:rPr lang="en-ZA" sz="1833" b="1" dirty="0"/>
              <a:t>When ready they stick their Post-Its onto a flip chart and review them as a group. </a:t>
            </a:r>
          </a:p>
          <a:p>
            <a:pPr algn="just"/>
            <a:r>
              <a:rPr lang="en-ZA" sz="1833" b="1" dirty="0"/>
              <a:t>Duplicates are resolved and new ideas that arise are added as new Post-its. </a:t>
            </a:r>
            <a:endParaRPr lang="en-ZA" altLang="en-US" sz="1833" dirty="0"/>
          </a:p>
        </p:txBody>
      </p:sp>
      <p:pic>
        <p:nvPicPr>
          <p:cNvPr id="2052" name="Picture 4" descr="Brainstorming Notecar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2047" y="2857501"/>
            <a:ext cx="2920323" cy="217804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an writing on post-it not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1627" y="2871134"/>
            <a:ext cx="3480387" cy="2178049"/>
          </a:xfrm>
          <a:prstGeom prst="rect">
            <a:avLst/>
          </a:prstGeom>
          <a:noFill/>
          <a:extLst>
            <a:ext uri="{909E8E84-426E-40DD-AFC4-6F175D3DCCD1}">
              <a14:hiddenFill xmlns:a14="http://schemas.microsoft.com/office/drawing/2010/main">
                <a:solidFill>
                  <a:srgbClr val="FFFFFF"/>
                </a:solidFill>
              </a14:hiddenFill>
            </a:ext>
          </a:extLst>
        </p:spPr>
      </p:pic>
    </p:spTree>
    <p:controls>
      <mc:AlternateContent xmlns:mc="http://schemas.openxmlformats.org/markup-compatibility/2006">
        <mc:Choice xmlns:v="urn:schemas-microsoft-com:vml" Requires="v">
          <p:control name="DefaultOcx" r:id="rId1" imgW="914400" imgH="228600"/>
        </mc:Choice>
        <mc:Fallback>
          <p:control name="DefaultOcx" r:id="rId1" imgW="914400" imgH="228600">
            <p:pic>
              <p:nvPicPr>
                <p:cNvPr id="2" name="DefaultOcx"/>
                <p:cNvPicPr preferRelativeResize="0">
                  <a:picLocks noChangeArrowheads="1" noChangeShapeType="1"/>
                </p:cNvPicPr>
                <p:nvPr/>
              </p:nvPicPr>
              <p:blipFill>
                <a:blip r:embed="rId7"/>
                <a:srcRect/>
                <a:stretch>
                  <a:fillRect/>
                </a:stretch>
              </p:blipFill>
              <p:spPr bwMode="auto">
                <a:xfrm>
                  <a:off x="762000" y="0"/>
                  <a:ext cx="762000" cy="1905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Hidden1" r:id="rId2" imgW="914400" imgH="228600"/>
        </mc:Choice>
        <mc:Fallback>
          <p:control name="HTMLHidden1" r:id="rId2" imgW="914400" imgH="228600">
            <p:pic>
              <p:nvPicPr>
                <p:cNvPr id="3" name="HTMLHidden1"/>
                <p:cNvPicPr preferRelativeResize="0">
                  <a:picLocks noChangeArrowheads="1" noChangeShapeType="1"/>
                </p:cNvPicPr>
                <p:nvPr/>
              </p:nvPicPr>
              <p:blipFill>
                <a:blip r:embed="rId8"/>
                <a:srcRect/>
                <a:stretch>
                  <a:fillRect/>
                </a:stretch>
              </p:blipFill>
              <p:spPr bwMode="auto">
                <a:xfrm>
                  <a:off x="762000" y="0"/>
                  <a:ext cx="762000" cy="1905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77899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A063894-A10B-42A3-AE51-426F99B7C85B}"/>
              </a:ext>
            </a:extLst>
          </p:cNvPr>
          <p:cNvSpPr>
            <a:spLocks noChangeArrowheads="1"/>
          </p:cNvSpPr>
          <p:nvPr/>
        </p:nvSpPr>
        <p:spPr bwMode="auto">
          <a:xfrm>
            <a:off x="1511660" y="877280"/>
            <a:ext cx="6152576" cy="3480387"/>
          </a:xfrm>
          <a:prstGeom prst="rect">
            <a:avLst/>
          </a:prstGeom>
          <a:solidFill>
            <a:srgbClr val="7030A0"/>
          </a:solidFill>
          <a:ln>
            <a:noFill/>
          </a:ln>
        </p:spPr>
        <p:txBody>
          <a:bodyPr anchor="ctr"/>
          <a:lstStyle/>
          <a:p>
            <a:pPr algn="ctr"/>
            <a:endParaRPr lang="en-GB" altLang="en-US" sz="3000" b="1" dirty="0"/>
          </a:p>
          <a:p>
            <a:pPr algn="ctr"/>
            <a:r>
              <a:rPr lang="en-US" altLang="en-US" sz="4000" b="1" dirty="0">
                <a:solidFill>
                  <a:schemeClr val="bg1"/>
                </a:solidFill>
                <a:latin typeface="Arial Black" pitchFamily="34" charset="0"/>
              </a:rPr>
              <a:t>DESIGN THINKING</a:t>
            </a:r>
          </a:p>
          <a:p>
            <a:pPr algn="ctr"/>
            <a:r>
              <a:rPr lang="en-US" altLang="en-US" sz="3000" b="1" dirty="0">
                <a:solidFill>
                  <a:schemeClr val="bg1"/>
                </a:solidFill>
                <a:latin typeface="Arial Black" pitchFamily="34" charset="0"/>
              </a:rPr>
              <a:t> </a:t>
            </a:r>
          </a:p>
          <a:p>
            <a:pPr algn="ctr"/>
            <a:r>
              <a:rPr lang="en-US" altLang="en-US" sz="3000" b="1" dirty="0">
                <a:solidFill>
                  <a:schemeClr val="bg1"/>
                </a:solidFill>
                <a:latin typeface="Arial Black" pitchFamily="34" charset="0"/>
              </a:rPr>
              <a:t>CONTEXTUALISATION</a:t>
            </a:r>
            <a:endParaRPr lang="en-US" altLang="en-US" sz="2667" b="1" dirty="0">
              <a:solidFill>
                <a:schemeClr val="bg1"/>
              </a:solidFill>
              <a:latin typeface="Arial Black" pitchFamily="34" charset="0"/>
            </a:endParaRPr>
          </a:p>
          <a:p>
            <a:pPr algn="ctr"/>
            <a:endParaRPr lang="en-US" altLang="en-US" sz="3000" dirty="0">
              <a:latin typeface="Arial Black" pitchFamily="34" charset="0"/>
            </a:endParaRPr>
          </a:p>
        </p:txBody>
      </p:sp>
    </p:spTree>
    <p:extLst>
      <p:ext uri="{BB962C8B-B14F-4D97-AF65-F5344CB8AC3E}">
        <p14:creationId xmlns:p14="http://schemas.microsoft.com/office/powerpoint/2010/main" val="38475408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ChangeArrowheads="1"/>
          </p:cNvSpPr>
          <p:nvPr/>
        </p:nvSpPr>
        <p:spPr bwMode="auto">
          <a:xfrm>
            <a:off x="790466" y="907765"/>
            <a:ext cx="7618888" cy="1784719"/>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sz="1833" b="1" dirty="0"/>
              <a:t>For the </a:t>
            </a:r>
            <a:r>
              <a:rPr lang="en-ZA" sz="1833" b="1" dirty="0">
                <a:latin typeface="Arial Black" pitchFamily="34" charset="0"/>
              </a:rPr>
              <a:t>second step</a:t>
            </a:r>
            <a:r>
              <a:rPr lang="en-ZA" sz="1833" b="1" dirty="0"/>
              <a:t>, the group discussion widens with a view to cluster the ideas into common themes. </a:t>
            </a:r>
          </a:p>
          <a:p>
            <a:pPr algn="just" eaLnBrk="1" hangingPunct="1"/>
            <a:r>
              <a:rPr lang="en-ZA" sz="1833" b="1" dirty="0"/>
              <a:t>The Post-Its are picked off and moved around to form collections or clusters of ideas. </a:t>
            </a:r>
          </a:p>
          <a:p>
            <a:pPr algn="just" eaLnBrk="1" hangingPunct="1"/>
            <a:r>
              <a:rPr lang="en-ZA" sz="1833" b="1" dirty="0"/>
              <a:t>When happy, a boundary could be drawn around these clusters. The group can also label the clusters. </a:t>
            </a:r>
            <a:endParaRPr lang="en-ZA" altLang="en-US" sz="1833" b="1" dirty="0"/>
          </a:p>
        </p:txBody>
      </p:sp>
      <p:pic>
        <p:nvPicPr>
          <p:cNvPr id="1026" name="Picture 2" descr="http://blog.kumu.io/content/images/2015/02/post-its-fin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466" y="2967913"/>
            <a:ext cx="4640504" cy="24844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rothwell.force9.co.uk/blog/uploaded_images/3StepstoWorkshopHeaven_1200F/Step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028" y="2729968"/>
            <a:ext cx="2400268" cy="296032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a:off x="1451654" y="157427"/>
            <a:ext cx="6120680"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FOUR BASIC STEPS (2/4)</a:t>
            </a:r>
            <a:endParaRPr lang="en-ZA" altLang="en-US" sz="3000" dirty="0">
              <a:solidFill>
                <a:schemeClr val="bg1"/>
              </a:solidFill>
            </a:endParaRPr>
          </a:p>
        </p:txBody>
      </p:sp>
    </p:spTree>
    <p:extLst>
      <p:ext uri="{BB962C8B-B14F-4D97-AF65-F5344CB8AC3E}">
        <p14:creationId xmlns:p14="http://schemas.microsoft.com/office/powerpoint/2010/main" val="25787985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7" name="Picture 4" descr="http://www.all-labels.biz/images/C/coloured-do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2417" y="3757084"/>
            <a:ext cx="79375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8" descr="http://www.all-labels.biz/images/C/coloured-do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8517" y="3162598"/>
            <a:ext cx="79375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1451654" y="157427"/>
            <a:ext cx="6120680"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FOUR BASIC STEPS (3/4)</a:t>
            </a:r>
            <a:endParaRPr lang="en-ZA" altLang="en-US" sz="3000" dirty="0">
              <a:solidFill>
                <a:schemeClr val="bg1"/>
              </a:solidFill>
            </a:endParaRPr>
          </a:p>
        </p:txBody>
      </p:sp>
      <p:sp>
        <p:nvSpPr>
          <p:cNvPr id="9" name="Rectangle 1"/>
          <p:cNvSpPr>
            <a:spLocks noChangeArrowheads="1"/>
          </p:cNvSpPr>
          <p:nvPr/>
        </p:nvSpPr>
        <p:spPr bwMode="auto">
          <a:xfrm>
            <a:off x="1001604" y="757267"/>
            <a:ext cx="7020780" cy="1784719"/>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sz="1833" b="1" dirty="0"/>
              <a:t>For the third </a:t>
            </a:r>
            <a:r>
              <a:rPr lang="en-ZA" sz="1833" b="1" dirty="0">
                <a:latin typeface="Arial Black" pitchFamily="34" charset="0"/>
              </a:rPr>
              <a:t>step</a:t>
            </a:r>
            <a:r>
              <a:rPr lang="en-ZA" sz="1833" b="1" dirty="0"/>
              <a:t>, the group have to choose their favourite or best cluster of ideas. </a:t>
            </a:r>
          </a:p>
          <a:p>
            <a:pPr algn="just" eaLnBrk="1" hangingPunct="1"/>
            <a:r>
              <a:rPr lang="en-ZA" sz="1833" b="1" dirty="0"/>
              <a:t>Each team member gets three votes. </a:t>
            </a:r>
          </a:p>
          <a:p>
            <a:pPr algn="just" eaLnBrk="1" hangingPunct="1"/>
            <a:r>
              <a:rPr lang="en-ZA" sz="1833" b="1" dirty="0"/>
              <a:t>Individually then, choose your top 3 ideas. </a:t>
            </a:r>
          </a:p>
          <a:p>
            <a:pPr algn="just" eaLnBrk="1" hangingPunct="1"/>
            <a:r>
              <a:rPr lang="en-ZA" sz="1833" b="1" dirty="0"/>
              <a:t>Use the stickers. </a:t>
            </a:r>
          </a:p>
          <a:p>
            <a:pPr algn="just" eaLnBrk="1" hangingPunct="1"/>
            <a:r>
              <a:rPr lang="en-ZA" sz="1833" b="1" dirty="0"/>
              <a:t>Identify then the ONE idea with the most votes. </a:t>
            </a:r>
            <a:endParaRPr lang="en-ZA" altLang="en-US" sz="1833" b="1" dirty="0"/>
          </a:p>
        </p:txBody>
      </p:sp>
      <p:pic>
        <p:nvPicPr>
          <p:cNvPr id="4100" name="Picture 4" descr="Affinity Diagramming With Multi-voti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605" y="2635123"/>
            <a:ext cx="3930436" cy="23826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6979" y="3757084"/>
            <a:ext cx="1836117" cy="1801434"/>
          </a:xfrm>
          <a:prstGeom prst="rect">
            <a:avLst/>
          </a:prstGeom>
        </p:spPr>
      </p:pic>
    </p:spTree>
    <p:extLst>
      <p:ext uri="{BB962C8B-B14F-4D97-AF65-F5344CB8AC3E}">
        <p14:creationId xmlns:p14="http://schemas.microsoft.com/office/powerpoint/2010/main" val="13323186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ChangeArrowheads="1"/>
          </p:cNvSpPr>
          <p:nvPr/>
        </p:nvSpPr>
        <p:spPr bwMode="auto">
          <a:xfrm>
            <a:off x="1451654" y="157427"/>
            <a:ext cx="6120680"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FOUR BASIC STEPS (4/4)</a:t>
            </a:r>
            <a:endParaRPr lang="en-ZA" altLang="en-US" sz="3000" dirty="0">
              <a:solidFill>
                <a:schemeClr val="bg1"/>
              </a:solidFill>
            </a:endParaRPr>
          </a:p>
        </p:txBody>
      </p:sp>
      <p:sp>
        <p:nvSpPr>
          <p:cNvPr id="9" name="Rectangle 1"/>
          <p:cNvSpPr>
            <a:spLocks noChangeArrowheads="1"/>
          </p:cNvSpPr>
          <p:nvPr/>
        </p:nvSpPr>
        <p:spPr bwMode="auto">
          <a:xfrm>
            <a:off x="1001604" y="877280"/>
            <a:ext cx="7020780" cy="656462"/>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sz="1833" b="1" dirty="0"/>
              <a:t>For the fourth </a:t>
            </a:r>
            <a:r>
              <a:rPr lang="en-ZA" sz="1833" b="1" dirty="0">
                <a:latin typeface="Arial Black" pitchFamily="34" charset="0"/>
              </a:rPr>
              <a:t>step</a:t>
            </a:r>
            <a:r>
              <a:rPr lang="en-ZA" sz="1833" b="1" dirty="0"/>
              <a:t>, the group have to further refine their idea and start working towards the implementation phase. </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1647" y="1657367"/>
            <a:ext cx="6360707" cy="400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4518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b="1" dirty="0">
                <a:solidFill>
                  <a:srgbClr val="FF0000"/>
                </a:solidFill>
                <a:latin typeface="Arial Narrow" pitchFamily="34" charset="0"/>
              </a:rPr>
              <a:t>Idea Shaping</a:t>
            </a:r>
          </a:p>
        </p:txBody>
      </p:sp>
      <p:sp>
        <p:nvSpPr>
          <p:cNvPr id="50185"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50186"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50187"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50188"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50189"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50190"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50191"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50192"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50193"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50194"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50207" name="Oval 30"/>
          <p:cNvSpPr>
            <a:spLocks noChangeArrowheads="1"/>
          </p:cNvSpPr>
          <p:nvPr/>
        </p:nvSpPr>
        <p:spPr bwMode="auto">
          <a:xfrm>
            <a:off x="3725333" y="2792678"/>
            <a:ext cx="1830917"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1885092" y="9657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16026113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p:cNvSpPr>
            <a:spLocks noChangeArrowheads="1"/>
          </p:cNvSpPr>
          <p:nvPr/>
        </p:nvSpPr>
        <p:spPr bwMode="auto">
          <a:xfrm>
            <a:off x="762000" y="0"/>
            <a:ext cx="7620000" cy="1118127"/>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667" b="1" dirty="0">
                <a:solidFill>
                  <a:schemeClr val="bg1"/>
                </a:solidFill>
              </a:rPr>
              <a:t>“IDEA SPACE” FOR IDEA SHAPING</a:t>
            </a:r>
          </a:p>
          <a:p>
            <a:pPr algn="ctr" eaLnBrk="1" hangingPunct="1"/>
            <a:r>
              <a:rPr lang="en-ZA" altLang="en-US" sz="1333" b="1" dirty="0">
                <a:solidFill>
                  <a:schemeClr val="bg1"/>
                </a:solidFill>
              </a:rPr>
              <a:t>It is ok to have your feet on the ground, but your eyes should be on the </a:t>
            </a:r>
          </a:p>
          <a:p>
            <a:pPr algn="ctr" eaLnBrk="1" hangingPunct="1"/>
            <a:r>
              <a:rPr lang="en-ZA" altLang="en-US" sz="1333" b="1" dirty="0">
                <a:solidFill>
                  <a:schemeClr val="bg1"/>
                </a:solidFill>
              </a:rPr>
              <a:t>big blue sky.  Try some space exploration and re-enter with a more </a:t>
            </a:r>
          </a:p>
          <a:p>
            <a:pPr algn="ctr" eaLnBrk="1" hangingPunct="1"/>
            <a:r>
              <a:rPr lang="en-ZA" altLang="en-US" sz="1333" b="1" dirty="0">
                <a:solidFill>
                  <a:schemeClr val="bg1"/>
                </a:solidFill>
              </a:rPr>
              <a:t>attractive, bigger blue sky</a:t>
            </a:r>
            <a:endParaRPr lang="en-ZA" altLang="en-US" sz="1333" dirty="0">
              <a:solidFill>
                <a:schemeClr val="bg1"/>
              </a:solidFill>
            </a:endParaRPr>
          </a:p>
        </p:txBody>
      </p:sp>
      <p:sp>
        <p:nvSpPr>
          <p:cNvPr id="51203" name="Isosceles Triangle 2"/>
          <p:cNvSpPr>
            <a:spLocks noChangeArrowheads="1"/>
          </p:cNvSpPr>
          <p:nvPr/>
        </p:nvSpPr>
        <p:spPr bwMode="auto">
          <a:xfrm>
            <a:off x="1541199" y="1177396"/>
            <a:ext cx="5881688" cy="3960813"/>
          </a:xfrm>
          <a:prstGeom prst="triangle">
            <a:avLst>
              <a:gd name="adj" fmla="val 50000"/>
            </a:avLst>
          </a:prstGeom>
          <a:solidFill>
            <a:schemeClr val="accent1"/>
          </a:solidFill>
          <a:ln w="25400" algn="ctr">
            <a:solidFill>
              <a:schemeClr val="tx1"/>
            </a:solidFill>
            <a:round/>
            <a:headEnd/>
            <a:tailEnd/>
          </a:ln>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cxnSp>
        <p:nvCxnSpPr>
          <p:cNvPr id="51204" name="Straight Connector 4"/>
          <p:cNvCxnSpPr>
            <a:cxnSpLocks noChangeShapeType="1"/>
          </p:cNvCxnSpPr>
          <p:nvPr/>
        </p:nvCxnSpPr>
        <p:spPr bwMode="auto">
          <a:xfrm>
            <a:off x="762000" y="3697553"/>
            <a:ext cx="7620000" cy="0"/>
          </a:xfrm>
          <a:prstGeom prst="line">
            <a:avLst/>
          </a:prstGeom>
          <a:noFill/>
          <a:ln w="15875" algn="ctr">
            <a:solidFill>
              <a:schemeClr val="tx1"/>
            </a:solidFill>
            <a:round/>
            <a:headEnd/>
            <a:tailEnd/>
          </a:ln>
          <a:extLst>
            <a:ext uri="{909E8E84-426E-40DD-AFC4-6F175D3DCCD1}">
              <a14:hiddenFill xmlns:a14="http://schemas.microsoft.com/office/drawing/2010/main">
                <a:noFill/>
              </a14:hiddenFill>
            </a:ext>
          </a:extLst>
        </p:spPr>
      </p:cxnSp>
      <p:cxnSp>
        <p:nvCxnSpPr>
          <p:cNvPr id="51205" name="Straight Connector 7"/>
          <p:cNvCxnSpPr>
            <a:cxnSpLocks noChangeShapeType="1"/>
          </p:cNvCxnSpPr>
          <p:nvPr/>
        </p:nvCxnSpPr>
        <p:spPr bwMode="auto">
          <a:xfrm>
            <a:off x="762000" y="2017448"/>
            <a:ext cx="7620000" cy="0"/>
          </a:xfrm>
          <a:prstGeom prst="line">
            <a:avLst/>
          </a:prstGeom>
          <a:noFill/>
          <a:ln w="15875" algn="ctr">
            <a:solidFill>
              <a:schemeClr val="tx1"/>
            </a:solidFill>
            <a:round/>
            <a:headEnd/>
            <a:tailEnd/>
          </a:ln>
          <a:extLst>
            <a:ext uri="{909E8E84-426E-40DD-AFC4-6F175D3DCCD1}">
              <a14:hiddenFill xmlns:a14="http://schemas.microsoft.com/office/drawing/2010/main">
                <a:noFill/>
              </a14:hiddenFill>
            </a:ext>
          </a:extLst>
        </p:spPr>
      </p:cxnSp>
      <p:sp>
        <p:nvSpPr>
          <p:cNvPr id="51206" name="Rectangle 12"/>
          <p:cNvSpPr>
            <a:spLocks noChangeArrowheads="1"/>
          </p:cNvSpPr>
          <p:nvPr/>
        </p:nvSpPr>
        <p:spPr bwMode="auto">
          <a:xfrm>
            <a:off x="1091407" y="1359956"/>
            <a:ext cx="1566454"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chemeClr val="bg1"/>
                </a:solidFill>
              </a:rPr>
              <a:t>“Spaced out ideas”</a:t>
            </a:r>
            <a:endParaRPr lang="en-ZA" altLang="en-US" sz="1170" dirty="0">
              <a:solidFill>
                <a:schemeClr val="bg1"/>
              </a:solidFill>
            </a:endParaRPr>
          </a:p>
        </p:txBody>
      </p:sp>
      <p:sp>
        <p:nvSpPr>
          <p:cNvPr id="51207" name="Rectangle 13"/>
          <p:cNvSpPr>
            <a:spLocks noChangeArrowheads="1"/>
          </p:cNvSpPr>
          <p:nvPr/>
        </p:nvSpPr>
        <p:spPr bwMode="auto">
          <a:xfrm>
            <a:off x="1091407" y="2709195"/>
            <a:ext cx="1242648"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Blue Sky ideas</a:t>
            </a:r>
            <a:endParaRPr lang="en-ZA" altLang="en-US" sz="1170">
              <a:solidFill>
                <a:schemeClr val="bg1"/>
              </a:solidFill>
            </a:endParaRPr>
          </a:p>
        </p:txBody>
      </p:sp>
      <p:sp>
        <p:nvSpPr>
          <p:cNvPr id="51208" name="Rectangle 14"/>
          <p:cNvSpPr>
            <a:spLocks noChangeArrowheads="1"/>
          </p:cNvSpPr>
          <p:nvPr/>
        </p:nvSpPr>
        <p:spPr bwMode="auto">
          <a:xfrm>
            <a:off x="762000" y="4183739"/>
            <a:ext cx="1324402"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Grounded ideas</a:t>
            </a:r>
            <a:endParaRPr lang="en-ZA" altLang="en-US" sz="1170">
              <a:solidFill>
                <a:schemeClr val="bg1"/>
              </a:solidFill>
            </a:endParaRPr>
          </a:p>
        </p:txBody>
      </p:sp>
      <p:sp>
        <p:nvSpPr>
          <p:cNvPr id="51209" name="Rectangle 15"/>
          <p:cNvSpPr>
            <a:spLocks noChangeArrowheads="1"/>
          </p:cNvSpPr>
          <p:nvPr/>
        </p:nvSpPr>
        <p:spPr bwMode="auto">
          <a:xfrm>
            <a:off x="5168636" y="1330790"/>
            <a:ext cx="3209396"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err="1">
                <a:solidFill>
                  <a:srgbClr val="FF0000"/>
                </a:solidFill>
              </a:rPr>
              <a:t>Grazy</a:t>
            </a:r>
            <a:r>
              <a:rPr lang="en-ZA" altLang="en-US" sz="1170" b="1" dirty="0">
                <a:solidFill>
                  <a:srgbClr val="FF0000"/>
                </a:solidFill>
              </a:rPr>
              <a:t>, laughable, whacky, supernatural, magical, nonsensical, absurd, ludicrous</a:t>
            </a:r>
          </a:p>
        </p:txBody>
      </p:sp>
      <p:sp>
        <p:nvSpPr>
          <p:cNvPr id="51210" name="Rectangle 16"/>
          <p:cNvSpPr>
            <a:spLocks noChangeArrowheads="1"/>
          </p:cNvSpPr>
          <p:nvPr/>
        </p:nvSpPr>
        <p:spPr bwMode="auto">
          <a:xfrm>
            <a:off x="6076156" y="2391966"/>
            <a:ext cx="2305844" cy="81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rgbClr val="FF0000"/>
                </a:solidFill>
              </a:rPr>
              <a:t>Forward-looking, novel, different, unique, exciting, risky, fresh, progressive, thought-provoking</a:t>
            </a:r>
          </a:p>
        </p:txBody>
      </p:sp>
      <p:sp>
        <p:nvSpPr>
          <p:cNvPr id="51211" name="Rectangle 17"/>
          <p:cNvSpPr>
            <a:spLocks noChangeArrowheads="1"/>
          </p:cNvSpPr>
          <p:nvPr/>
        </p:nvSpPr>
        <p:spPr bwMode="auto">
          <a:xfrm>
            <a:off x="5771886" y="4319930"/>
            <a:ext cx="2774156"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rgbClr val="FF0000"/>
                </a:solidFill>
              </a:rPr>
              <a:t>Safe, incremental, obvious, imitable, plain, predictable</a:t>
            </a:r>
          </a:p>
        </p:txBody>
      </p:sp>
    </p:spTree>
    <p:extLst>
      <p:ext uri="{BB962C8B-B14F-4D97-AF65-F5344CB8AC3E}">
        <p14:creationId xmlns:p14="http://schemas.microsoft.com/office/powerpoint/2010/main" val="2351862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
          <p:cNvSpPr>
            <a:spLocks noChangeArrowheads="1"/>
          </p:cNvSpPr>
          <p:nvPr/>
        </p:nvSpPr>
        <p:spPr bwMode="auto">
          <a:xfrm>
            <a:off x="1631674" y="153458"/>
            <a:ext cx="666778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“IDEA SPACE” FOR IDEA SHAPING</a:t>
            </a:r>
            <a:endParaRPr lang="en-ZA" altLang="en-US" sz="3000" dirty="0">
              <a:solidFill>
                <a:schemeClr val="bg1"/>
              </a:solidFill>
            </a:endParaRPr>
          </a:p>
        </p:txBody>
      </p:sp>
      <p:sp>
        <p:nvSpPr>
          <p:cNvPr id="52227" name="Isosceles Triangle 2"/>
          <p:cNvSpPr>
            <a:spLocks noChangeArrowheads="1"/>
          </p:cNvSpPr>
          <p:nvPr/>
        </p:nvSpPr>
        <p:spPr bwMode="auto">
          <a:xfrm>
            <a:off x="1631818" y="786474"/>
            <a:ext cx="5880364" cy="3959489"/>
          </a:xfrm>
          <a:prstGeom prst="triangle">
            <a:avLst>
              <a:gd name="adj" fmla="val 50000"/>
            </a:avLst>
          </a:prstGeom>
          <a:solidFill>
            <a:schemeClr val="accent1"/>
          </a:solidFill>
          <a:ln w="25400" algn="ctr">
            <a:solidFill>
              <a:schemeClr val="tx1"/>
            </a:solidFill>
            <a:round/>
            <a:headEnd/>
            <a:tailEnd/>
          </a:ln>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cxnSp>
        <p:nvCxnSpPr>
          <p:cNvPr id="52228" name="Straight Connector 4"/>
          <p:cNvCxnSpPr>
            <a:cxnSpLocks noChangeShapeType="1"/>
          </p:cNvCxnSpPr>
          <p:nvPr/>
        </p:nvCxnSpPr>
        <p:spPr bwMode="auto">
          <a:xfrm>
            <a:off x="762000" y="3697553"/>
            <a:ext cx="7620000" cy="0"/>
          </a:xfrm>
          <a:prstGeom prst="line">
            <a:avLst/>
          </a:prstGeom>
          <a:noFill/>
          <a:ln w="15875" algn="ctr">
            <a:solidFill>
              <a:schemeClr val="tx1"/>
            </a:solidFill>
            <a:round/>
            <a:headEnd/>
            <a:tailEnd/>
          </a:ln>
          <a:extLst>
            <a:ext uri="{909E8E84-426E-40DD-AFC4-6F175D3DCCD1}">
              <a14:hiddenFill xmlns:a14="http://schemas.microsoft.com/office/drawing/2010/main">
                <a:noFill/>
              </a14:hiddenFill>
            </a:ext>
          </a:extLst>
        </p:spPr>
      </p:cxnSp>
      <p:cxnSp>
        <p:nvCxnSpPr>
          <p:cNvPr id="52229" name="Straight Connector 7"/>
          <p:cNvCxnSpPr>
            <a:cxnSpLocks noChangeShapeType="1"/>
          </p:cNvCxnSpPr>
          <p:nvPr/>
        </p:nvCxnSpPr>
        <p:spPr bwMode="auto">
          <a:xfrm>
            <a:off x="762000" y="2017448"/>
            <a:ext cx="7620000" cy="0"/>
          </a:xfrm>
          <a:prstGeom prst="line">
            <a:avLst/>
          </a:prstGeom>
          <a:noFill/>
          <a:ln w="15875" algn="ctr">
            <a:solidFill>
              <a:schemeClr val="tx1"/>
            </a:solidFill>
            <a:round/>
            <a:headEnd/>
            <a:tailEnd/>
          </a:ln>
          <a:extLst>
            <a:ext uri="{909E8E84-426E-40DD-AFC4-6F175D3DCCD1}">
              <a14:hiddenFill xmlns:a14="http://schemas.microsoft.com/office/drawing/2010/main">
                <a:noFill/>
              </a14:hiddenFill>
            </a:ext>
          </a:extLst>
        </p:spPr>
      </p:cxnSp>
      <p:sp>
        <p:nvSpPr>
          <p:cNvPr id="52230" name="Rectangle 12"/>
          <p:cNvSpPr>
            <a:spLocks noChangeArrowheads="1"/>
          </p:cNvSpPr>
          <p:nvPr/>
        </p:nvSpPr>
        <p:spPr bwMode="auto">
          <a:xfrm>
            <a:off x="1152261" y="1177396"/>
            <a:ext cx="1566454"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“Spaced out ideas”</a:t>
            </a:r>
            <a:endParaRPr lang="en-ZA" altLang="en-US" sz="1170">
              <a:solidFill>
                <a:schemeClr val="bg1"/>
              </a:solidFill>
            </a:endParaRPr>
          </a:p>
        </p:txBody>
      </p:sp>
      <p:sp>
        <p:nvSpPr>
          <p:cNvPr id="52231" name="Rectangle 13"/>
          <p:cNvSpPr>
            <a:spLocks noChangeArrowheads="1"/>
          </p:cNvSpPr>
          <p:nvPr/>
        </p:nvSpPr>
        <p:spPr bwMode="auto">
          <a:xfrm>
            <a:off x="859682" y="2702090"/>
            <a:ext cx="1242648"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Blue Sky ideas</a:t>
            </a:r>
            <a:endParaRPr lang="en-ZA" altLang="en-US" sz="1170">
              <a:solidFill>
                <a:schemeClr val="bg1"/>
              </a:solidFill>
            </a:endParaRPr>
          </a:p>
        </p:txBody>
      </p:sp>
      <p:sp>
        <p:nvSpPr>
          <p:cNvPr id="52232" name="Rectangle 14"/>
          <p:cNvSpPr>
            <a:spLocks noChangeArrowheads="1"/>
          </p:cNvSpPr>
          <p:nvPr/>
        </p:nvSpPr>
        <p:spPr bwMode="auto">
          <a:xfrm>
            <a:off x="705696" y="4177904"/>
            <a:ext cx="1324402"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Grounded ideas</a:t>
            </a:r>
            <a:endParaRPr lang="en-ZA" altLang="en-US" sz="1170">
              <a:solidFill>
                <a:schemeClr val="bg1"/>
              </a:solidFill>
            </a:endParaRPr>
          </a:p>
        </p:txBody>
      </p:sp>
      <p:sp>
        <p:nvSpPr>
          <p:cNvPr id="52233" name="Rectangle 15"/>
          <p:cNvSpPr>
            <a:spLocks noChangeArrowheads="1"/>
          </p:cNvSpPr>
          <p:nvPr/>
        </p:nvSpPr>
        <p:spPr bwMode="auto">
          <a:xfrm>
            <a:off x="5172605" y="985573"/>
            <a:ext cx="3209396"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err="1">
                <a:solidFill>
                  <a:srgbClr val="FF0000"/>
                </a:solidFill>
              </a:rPr>
              <a:t>Grazy</a:t>
            </a:r>
            <a:r>
              <a:rPr lang="en-ZA" altLang="en-US" sz="1170" b="1" dirty="0">
                <a:solidFill>
                  <a:srgbClr val="FF0000"/>
                </a:solidFill>
              </a:rPr>
              <a:t>, laughable, whacky, supernatural, magical, nonsensical, absurd, ludicrous</a:t>
            </a:r>
          </a:p>
        </p:txBody>
      </p:sp>
      <p:sp>
        <p:nvSpPr>
          <p:cNvPr id="52234" name="Rectangle 16"/>
          <p:cNvSpPr>
            <a:spLocks noChangeArrowheads="1"/>
          </p:cNvSpPr>
          <p:nvPr/>
        </p:nvSpPr>
        <p:spPr bwMode="auto">
          <a:xfrm>
            <a:off x="6072188" y="2129896"/>
            <a:ext cx="2305844" cy="81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rgbClr val="FF0000"/>
                </a:solidFill>
              </a:rPr>
              <a:t>Forward-looking, novel, different, unique, exciting, risky, fresh, progressive, thought-provoking</a:t>
            </a:r>
          </a:p>
        </p:txBody>
      </p:sp>
      <p:sp>
        <p:nvSpPr>
          <p:cNvPr id="52235" name="Rectangle 17"/>
          <p:cNvSpPr>
            <a:spLocks noChangeArrowheads="1"/>
          </p:cNvSpPr>
          <p:nvPr/>
        </p:nvSpPr>
        <p:spPr bwMode="auto">
          <a:xfrm>
            <a:off x="5771886" y="3997854"/>
            <a:ext cx="2774156"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rgbClr val="FF0000"/>
                </a:solidFill>
              </a:rPr>
              <a:t>Safe, incremental, obvious, imitable, plain, predictable</a:t>
            </a:r>
          </a:p>
        </p:txBody>
      </p:sp>
      <p:sp>
        <p:nvSpPr>
          <p:cNvPr id="52236" name="Rectangle 3"/>
          <p:cNvSpPr>
            <a:spLocks noChangeArrowheads="1"/>
          </p:cNvSpPr>
          <p:nvPr/>
        </p:nvSpPr>
        <p:spPr bwMode="auto">
          <a:xfrm>
            <a:off x="3720093" y="1629755"/>
            <a:ext cx="1672253" cy="272382"/>
          </a:xfrm>
          <a:prstGeom prst="rect">
            <a:avLst/>
          </a:prstGeom>
          <a:solidFill>
            <a:schemeClr val="accent1">
              <a:lumMod val="60000"/>
              <a:lumOff val="40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rgbClr val="FF0000"/>
                </a:solidFill>
              </a:rPr>
              <a:t>Elephant in the room</a:t>
            </a:r>
            <a:endParaRPr lang="en-ZA" altLang="en-US" sz="1170" dirty="0"/>
          </a:p>
        </p:txBody>
      </p:sp>
      <p:sp>
        <p:nvSpPr>
          <p:cNvPr id="52237" name="Rectangle 18"/>
          <p:cNvSpPr>
            <a:spLocks noChangeArrowheads="1"/>
          </p:cNvSpPr>
          <p:nvPr/>
        </p:nvSpPr>
        <p:spPr bwMode="auto">
          <a:xfrm>
            <a:off x="3860487" y="2766219"/>
            <a:ext cx="1140056" cy="272382"/>
          </a:xfrm>
          <a:prstGeom prst="rect">
            <a:avLst/>
          </a:prstGeom>
          <a:solidFill>
            <a:schemeClr val="accent1">
              <a:lumMod val="40000"/>
              <a:lumOff val="60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err="1">
                <a:solidFill>
                  <a:srgbClr val="FF0000"/>
                </a:solidFill>
              </a:rPr>
              <a:t>Sensa</a:t>
            </a:r>
            <a:r>
              <a:rPr lang="en-ZA" altLang="en-US" sz="1170" b="1" dirty="0">
                <a:solidFill>
                  <a:srgbClr val="FF0000"/>
                </a:solidFill>
              </a:rPr>
              <a:t>-button</a:t>
            </a:r>
            <a:endParaRPr lang="en-ZA" altLang="en-US" sz="1170" dirty="0"/>
          </a:p>
        </p:txBody>
      </p:sp>
      <p:sp>
        <p:nvSpPr>
          <p:cNvPr id="52238" name="Rectangle 19"/>
          <p:cNvSpPr>
            <a:spLocks noChangeArrowheads="1"/>
          </p:cNvSpPr>
          <p:nvPr/>
        </p:nvSpPr>
        <p:spPr bwMode="auto">
          <a:xfrm>
            <a:off x="3497792" y="4082521"/>
            <a:ext cx="1672253" cy="272382"/>
          </a:xfrm>
          <a:prstGeom prst="rect">
            <a:avLst/>
          </a:prstGeom>
          <a:solidFill>
            <a:schemeClr val="accent1">
              <a:lumMod val="60000"/>
              <a:lumOff val="40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rgbClr val="FF0000"/>
                </a:solidFill>
              </a:rPr>
              <a:t>Programmable alarm</a:t>
            </a:r>
            <a:endParaRPr lang="en-ZA" altLang="en-US" sz="1170" dirty="0"/>
          </a:p>
        </p:txBody>
      </p:sp>
    </p:spTree>
    <p:extLst>
      <p:ext uri="{BB962C8B-B14F-4D97-AF65-F5344CB8AC3E}">
        <p14:creationId xmlns:p14="http://schemas.microsoft.com/office/powerpoint/2010/main" val="1028418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062" y="343430"/>
            <a:ext cx="6111875" cy="474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93834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p:cNvSpPr>
            <a:spLocks noChangeArrowheads="1"/>
          </p:cNvSpPr>
          <p:nvPr/>
        </p:nvSpPr>
        <p:spPr bwMode="auto">
          <a:xfrm>
            <a:off x="762000" y="0"/>
            <a:ext cx="7650427" cy="1118127"/>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2667" b="1" dirty="0">
                <a:solidFill>
                  <a:schemeClr val="bg1"/>
                </a:solidFill>
              </a:rPr>
              <a:t>“IDEA SPACE” FOR IDEA SHAPING</a:t>
            </a:r>
          </a:p>
          <a:p>
            <a:pPr algn="ctr" eaLnBrk="1" hangingPunct="1"/>
            <a:r>
              <a:rPr lang="en-ZA" altLang="en-US" sz="1333" b="1" dirty="0">
                <a:solidFill>
                  <a:schemeClr val="bg1"/>
                </a:solidFill>
              </a:rPr>
              <a:t>It is ok to have your feet on the ground, but your eyes should be on the </a:t>
            </a:r>
          </a:p>
          <a:p>
            <a:pPr algn="ctr" eaLnBrk="1" hangingPunct="1"/>
            <a:r>
              <a:rPr lang="en-ZA" altLang="en-US" sz="1333" b="1" dirty="0">
                <a:solidFill>
                  <a:schemeClr val="bg1"/>
                </a:solidFill>
              </a:rPr>
              <a:t>big blue sky.  Try some space exploration and re-enter with a more </a:t>
            </a:r>
          </a:p>
          <a:p>
            <a:pPr algn="ctr" eaLnBrk="1" hangingPunct="1"/>
            <a:r>
              <a:rPr lang="en-ZA" altLang="en-US" sz="1333" b="1" dirty="0">
                <a:solidFill>
                  <a:schemeClr val="bg1"/>
                </a:solidFill>
              </a:rPr>
              <a:t>attractive, bigger blue sky</a:t>
            </a:r>
            <a:endParaRPr lang="en-ZA" altLang="en-US" sz="1333" dirty="0">
              <a:solidFill>
                <a:schemeClr val="bg1"/>
              </a:solidFill>
            </a:endParaRPr>
          </a:p>
        </p:txBody>
      </p:sp>
      <p:sp>
        <p:nvSpPr>
          <p:cNvPr id="54275" name="Isosceles Triangle 2"/>
          <p:cNvSpPr>
            <a:spLocks noChangeArrowheads="1"/>
          </p:cNvSpPr>
          <p:nvPr/>
        </p:nvSpPr>
        <p:spPr bwMode="auto">
          <a:xfrm>
            <a:off x="1646369" y="1172883"/>
            <a:ext cx="5881688" cy="3960813"/>
          </a:xfrm>
          <a:prstGeom prst="triangle">
            <a:avLst>
              <a:gd name="adj" fmla="val 50000"/>
            </a:avLst>
          </a:prstGeom>
          <a:solidFill>
            <a:schemeClr val="accent1"/>
          </a:solidFill>
          <a:ln w="25400" algn="ctr">
            <a:solidFill>
              <a:schemeClr val="tx1"/>
            </a:solidFill>
            <a:round/>
            <a:headEnd/>
            <a:tailEnd/>
          </a:ln>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cxnSp>
        <p:nvCxnSpPr>
          <p:cNvPr id="54276" name="Straight Connector 4"/>
          <p:cNvCxnSpPr>
            <a:cxnSpLocks noChangeShapeType="1"/>
          </p:cNvCxnSpPr>
          <p:nvPr/>
        </p:nvCxnSpPr>
        <p:spPr bwMode="auto">
          <a:xfrm>
            <a:off x="762000" y="3697553"/>
            <a:ext cx="7620000" cy="0"/>
          </a:xfrm>
          <a:prstGeom prst="line">
            <a:avLst/>
          </a:prstGeom>
          <a:noFill/>
          <a:ln w="15875" algn="ctr">
            <a:solidFill>
              <a:schemeClr val="tx1"/>
            </a:solidFill>
            <a:round/>
            <a:headEnd/>
            <a:tailEnd/>
          </a:ln>
          <a:extLst>
            <a:ext uri="{909E8E84-426E-40DD-AFC4-6F175D3DCCD1}">
              <a14:hiddenFill xmlns:a14="http://schemas.microsoft.com/office/drawing/2010/main">
                <a:noFill/>
              </a14:hiddenFill>
            </a:ext>
          </a:extLst>
        </p:spPr>
      </p:cxnSp>
      <p:cxnSp>
        <p:nvCxnSpPr>
          <p:cNvPr id="54277" name="Straight Connector 7"/>
          <p:cNvCxnSpPr>
            <a:cxnSpLocks noChangeShapeType="1"/>
          </p:cNvCxnSpPr>
          <p:nvPr/>
        </p:nvCxnSpPr>
        <p:spPr bwMode="auto">
          <a:xfrm>
            <a:off x="762000" y="2017448"/>
            <a:ext cx="7620000" cy="0"/>
          </a:xfrm>
          <a:prstGeom prst="line">
            <a:avLst/>
          </a:prstGeom>
          <a:noFill/>
          <a:ln w="15875" algn="ctr">
            <a:solidFill>
              <a:schemeClr val="tx1"/>
            </a:solidFill>
            <a:round/>
            <a:headEnd/>
            <a:tailEnd/>
          </a:ln>
          <a:extLst>
            <a:ext uri="{909E8E84-426E-40DD-AFC4-6F175D3DCCD1}">
              <a14:hiddenFill xmlns:a14="http://schemas.microsoft.com/office/drawing/2010/main">
                <a:noFill/>
              </a14:hiddenFill>
            </a:ext>
          </a:extLst>
        </p:spPr>
      </p:cxnSp>
      <p:sp>
        <p:nvSpPr>
          <p:cNvPr id="54278" name="Rectangle 12"/>
          <p:cNvSpPr>
            <a:spLocks noChangeArrowheads="1"/>
          </p:cNvSpPr>
          <p:nvPr/>
        </p:nvSpPr>
        <p:spPr bwMode="auto">
          <a:xfrm>
            <a:off x="1132855" y="1363858"/>
            <a:ext cx="1566454"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“Spaced out ideas”</a:t>
            </a:r>
            <a:endParaRPr lang="en-ZA" altLang="en-US" sz="1170">
              <a:solidFill>
                <a:schemeClr val="bg1"/>
              </a:solidFill>
            </a:endParaRPr>
          </a:p>
        </p:txBody>
      </p:sp>
      <p:sp>
        <p:nvSpPr>
          <p:cNvPr id="54279" name="Rectangle 13"/>
          <p:cNvSpPr>
            <a:spLocks noChangeArrowheads="1"/>
          </p:cNvSpPr>
          <p:nvPr/>
        </p:nvSpPr>
        <p:spPr bwMode="auto">
          <a:xfrm>
            <a:off x="1132855" y="2745053"/>
            <a:ext cx="1242648"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Blue Sky ideas</a:t>
            </a:r>
            <a:endParaRPr lang="en-ZA" altLang="en-US" sz="1170">
              <a:solidFill>
                <a:schemeClr val="bg1"/>
              </a:solidFill>
            </a:endParaRPr>
          </a:p>
        </p:txBody>
      </p:sp>
      <p:sp>
        <p:nvSpPr>
          <p:cNvPr id="54280" name="Rectangle 14"/>
          <p:cNvSpPr>
            <a:spLocks noChangeArrowheads="1"/>
          </p:cNvSpPr>
          <p:nvPr/>
        </p:nvSpPr>
        <p:spPr bwMode="auto">
          <a:xfrm>
            <a:off x="851688" y="4314095"/>
            <a:ext cx="1324402" cy="272382"/>
          </a:xfrm>
          <a:prstGeom prst="rect">
            <a:avLst/>
          </a:prstGeom>
          <a:solidFill>
            <a:schemeClr val="accent1">
              <a:lumMod val="75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chemeClr val="bg1"/>
                </a:solidFill>
              </a:rPr>
              <a:t>Grounded ideas</a:t>
            </a:r>
            <a:endParaRPr lang="en-ZA" altLang="en-US" sz="1170">
              <a:solidFill>
                <a:schemeClr val="bg1"/>
              </a:solidFill>
            </a:endParaRPr>
          </a:p>
        </p:txBody>
      </p:sp>
      <p:sp>
        <p:nvSpPr>
          <p:cNvPr id="54281" name="Rectangle 15"/>
          <p:cNvSpPr>
            <a:spLocks noChangeArrowheads="1"/>
          </p:cNvSpPr>
          <p:nvPr/>
        </p:nvSpPr>
        <p:spPr bwMode="auto">
          <a:xfrm>
            <a:off x="5172605" y="1133740"/>
            <a:ext cx="3209396"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rgbClr val="FF0000"/>
                </a:solidFill>
              </a:rPr>
              <a:t>Grazy, laughable, whacky, supernatural, magical, nonsensical, absurd, ludicrous</a:t>
            </a:r>
          </a:p>
        </p:txBody>
      </p:sp>
      <p:sp>
        <p:nvSpPr>
          <p:cNvPr id="54282" name="Rectangle 16"/>
          <p:cNvSpPr>
            <a:spLocks noChangeArrowheads="1"/>
          </p:cNvSpPr>
          <p:nvPr/>
        </p:nvSpPr>
        <p:spPr bwMode="auto">
          <a:xfrm>
            <a:off x="6072188" y="2129896"/>
            <a:ext cx="2305844" cy="81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rgbClr val="FF0000"/>
                </a:solidFill>
              </a:rPr>
              <a:t>Forward-looking, novel, different, unique, exciting, risky, fresh, progressive, thought-provoking</a:t>
            </a:r>
          </a:p>
        </p:txBody>
      </p:sp>
      <p:sp>
        <p:nvSpPr>
          <p:cNvPr id="54283" name="Rectangle 17"/>
          <p:cNvSpPr>
            <a:spLocks noChangeArrowheads="1"/>
          </p:cNvSpPr>
          <p:nvPr/>
        </p:nvSpPr>
        <p:spPr bwMode="auto">
          <a:xfrm>
            <a:off x="5771886" y="3997854"/>
            <a:ext cx="2774156"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rgbClr val="FF0000"/>
                </a:solidFill>
              </a:rPr>
              <a:t>Safe, incremental, obvious, imitable, plain, predictable</a:t>
            </a:r>
          </a:p>
        </p:txBody>
      </p:sp>
      <p:sp>
        <p:nvSpPr>
          <p:cNvPr id="54284" name="Rectangle 11"/>
          <p:cNvSpPr>
            <a:spLocks noChangeArrowheads="1"/>
          </p:cNvSpPr>
          <p:nvPr/>
        </p:nvSpPr>
        <p:spPr bwMode="auto">
          <a:xfrm>
            <a:off x="3583678" y="1510771"/>
            <a:ext cx="1648208" cy="452432"/>
          </a:xfrm>
          <a:prstGeom prst="rect">
            <a:avLst/>
          </a:prstGeom>
          <a:solidFill>
            <a:schemeClr val="accent1">
              <a:lumMod val="60000"/>
              <a:lumOff val="40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rgbClr val="FF0000"/>
                </a:solidFill>
              </a:rPr>
              <a:t>Teleport to decision </a:t>
            </a:r>
          </a:p>
          <a:p>
            <a:pPr eaLnBrk="1" hangingPunct="1"/>
            <a:r>
              <a:rPr lang="en-ZA" altLang="en-US" sz="1170" b="1" dirty="0">
                <a:solidFill>
                  <a:srgbClr val="FF0000"/>
                </a:solidFill>
              </a:rPr>
              <a:t>consequence</a:t>
            </a:r>
            <a:endParaRPr lang="en-ZA" altLang="en-US" sz="1170" dirty="0"/>
          </a:p>
        </p:txBody>
      </p:sp>
      <p:sp>
        <p:nvSpPr>
          <p:cNvPr id="54285" name="Rectangle 18"/>
          <p:cNvSpPr>
            <a:spLocks noChangeArrowheads="1"/>
          </p:cNvSpPr>
          <p:nvPr/>
        </p:nvSpPr>
        <p:spPr bwMode="auto">
          <a:xfrm>
            <a:off x="4029564" y="2759315"/>
            <a:ext cx="1024639" cy="272382"/>
          </a:xfrm>
          <a:prstGeom prst="rect">
            <a:avLst/>
          </a:prstGeom>
          <a:solidFill>
            <a:schemeClr val="accent1">
              <a:lumMod val="60000"/>
              <a:lumOff val="40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solidFill>
                  <a:srgbClr val="FF0000"/>
                </a:solidFill>
              </a:rPr>
              <a:t>Video game</a:t>
            </a:r>
            <a:endParaRPr lang="en-ZA" altLang="en-US" sz="1170" dirty="0"/>
          </a:p>
        </p:txBody>
      </p:sp>
      <p:sp>
        <p:nvSpPr>
          <p:cNvPr id="54286" name="Rectangle 19"/>
          <p:cNvSpPr>
            <a:spLocks noChangeArrowheads="1"/>
          </p:cNvSpPr>
          <p:nvPr/>
        </p:nvSpPr>
        <p:spPr bwMode="auto">
          <a:xfrm>
            <a:off x="3867654" y="4241481"/>
            <a:ext cx="1050288" cy="272382"/>
          </a:xfrm>
          <a:prstGeom prst="rect">
            <a:avLst/>
          </a:prstGeom>
          <a:solidFill>
            <a:schemeClr val="accent1">
              <a:lumMod val="60000"/>
              <a:lumOff val="40000"/>
            </a:schemeClr>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a:solidFill>
                  <a:srgbClr val="FF0000"/>
                </a:solidFill>
              </a:rPr>
              <a:t>Video cases</a:t>
            </a:r>
            <a:endParaRPr lang="en-ZA" altLang="en-US" sz="1170"/>
          </a:p>
        </p:txBody>
      </p:sp>
    </p:spTree>
    <p:extLst>
      <p:ext uri="{BB962C8B-B14F-4D97-AF65-F5344CB8AC3E}">
        <p14:creationId xmlns:p14="http://schemas.microsoft.com/office/powerpoint/2010/main" val="35211424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Blue Triangl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1093706" y="-1170781"/>
            <a:ext cx="2381250" cy="238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4" descr="Blue Triangl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1093706" y="-1043781"/>
            <a:ext cx="2381250" cy="238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6" descr="Blue Triangl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1093706" y="-1043781"/>
            <a:ext cx="2381250" cy="238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8" descr="RGB triangl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999" y="1906300"/>
            <a:ext cx="3660511" cy="3557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Rectangle 7"/>
          <p:cNvSpPr>
            <a:spLocks noChangeArrowheads="1"/>
          </p:cNvSpPr>
          <p:nvPr/>
        </p:nvSpPr>
        <p:spPr bwMode="auto">
          <a:xfrm>
            <a:off x="2066954" y="146844"/>
            <a:ext cx="5099922"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EXERCISE 7:  IDEA SPACE</a:t>
            </a:r>
            <a:endParaRPr lang="en-ZA" altLang="en-US" sz="3000" dirty="0">
              <a:solidFill>
                <a:schemeClr val="bg1"/>
              </a:solidFill>
            </a:endParaRPr>
          </a:p>
        </p:txBody>
      </p:sp>
      <p:sp>
        <p:nvSpPr>
          <p:cNvPr id="8" name="Rectangle 1"/>
          <p:cNvSpPr>
            <a:spLocks noChangeArrowheads="1"/>
          </p:cNvSpPr>
          <p:nvPr/>
        </p:nvSpPr>
        <p:spPr bwMode="auto">
          <a:xfrm>
            <a:off x="487680" y="788700"/>
            <a:ext cx="8246321" cy="1784719"/>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sz="1833" b="1" dirty="0"/>
              <a:t>In this exercise, the group have to choose one of the idea space categories (i.e. blue sky) to shape your idea into an implementable opportunity to solve the design thinking challenge - </a:t>
            </a:r>
            <a:r>
              <a:rPr lang="en-ZA" altLang="en-US" sz="1833" b="1" dirty="0"/>
              <a:t>How might we enhance the entrepreneurship education experience of students?</a:t>
            </a:r>
            <a:r>
              <a:rPr lang="en-ZA" sz="1833" b="1" dirty="0"/>
              <a:t> </a:t>
            </a:r>
          </a:p>
          <a:p>
            <a:pPr algn="just" eaLnBrk="1" hangingPunct="1"/>
            <a:r>
              <a:rPr lang="en-ZA" sz="1833" b="1" dirty="0"/>
              <a:t>Work on your favourite idea chosen in step 3 of the brainstorming exercise. </a:t>
            </a:r>
          </a:p>
        </p:txBody>
      </p:sp>
      <p:pic>
        <p:nvPicPr>
          <p:cNvPr id="5124" name="Picture 4" descr="IdeaSpac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2140" y="2943342"/>
            <a:ext cx="2520280" cy="2520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5845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a:extLst>
              <a:ext uri="{FF2B5EF4-FFF2-40B4-BE49-F238E27FC236}">
                <a16:creationId xmlns:a16="http://schemas.microsoft.com/office/drawing/2014/main" id="{B1B676C2-83C7-4755-8EBD-8CC125334EE1}"/>
              </a:ext>
            </a:extLst>
          </p:cNvPr>
          <p:cNvSpPr>
            <a:spLocks noChangeArrowheads="1"/>
          </p:cNvSpPr>
          <p:nvPr/>
        </p:nvSpPr>
        <p:spPr bwMode="auto">
          <a:xfrm>
            <a:off x="1511660" y="877280"/>
            <a:ext cx="6152576" cy="3480387"/>
          </a:xfrm>
          <a:prstGeom prst="rect">
            <a:avLst/>
          </a:prstGeom>
          <a:solidFill>
            <a:srgbClr val="7030A0"/>
          </a:solidFill>
          <a:ln>
            <a:noFill/>
          </a:ln>
        </p:spPr>
        <p:txBody>
          <a:bodyPr anchor="ctr"/>
          <a:lstStyle/>
          <a:p>
            <a:pPr algn="ctr"/>
            <a:endParaRPr lang="en-GB" altLang="en-US" sz="3000" b="1" dirty="0"/>
          </a:p>
          <a:p>
            <a:pPr algn="ctr"/>
            <a:r>
              <a:rPr lang="en-US" altLang="en-US" sz="3333" b="1" dirty="0">
                <a:solidFill>
                  <a:schemeClr val="bg1"/>
                </a:solidFill>
                <a:latin typeface="Arial Black" pitchFamily="34" charset="0"/>
              </a:rPr>
              <a:t>DESIGN THINKING</a:t>
            </a:r>
          </a:p>
          <a:p>
            <a:pPr algn="ctr"/>
            <a:r>
              <a:rPr lang="en-US" altLang="en-US" sz="3000" b="1" dirty="0">
                <a:solidFill>
                  <a:schemeClr val="bg1"/>
                </a:solidFill>
                <a:latin typeface="Arial Black" pitchFamily="34" charset="0"/>
              </a:rPr>
              <a:t> </a:t>
            </a:r>
          </a:p>
          <a:p>
            <a:pPr algn="ctr"/>
            <a:r>
              <a:rPr lang="en-US" altLang="en-US" sz="3000" b="1" dirty="0">
                <a:solidFill>
                  <a:schemeClr val="bg1"/>
                </a:solidFill>
                <a:latin typeface="Arial Black" pitchFamily="34" charset="0"/>
              </a:rPr>
              <a:t>PHASE 3:</a:t>
            </a:r>
          </a:p>
          <a:p>
            <a:pPr algn="ctr"/>
            <a:endParaRPr lang="en-US" altLang="en-US" sz="3000" b="1" dirty="0">
              <a:solidFill>
                <a:schemeClr val="bg1"/>
              </a:solidFill>
              <a:latin typeface="Arial Black" pitchFamily="34" charset="0"/>
            </a:endParaRPr>
          </a:p>
          <a:p>
            <a:pPr algn="ctr"/>
            <a:r>
              <a:rPr lang="en-US" altLang="en-US" sz="2667" b="1" dirty="0">
                <a:solidFill>
                  <a:schemeClr val="bg1"/>
                </a:solidFill>
                <a:latin typeface="Arial Black" pitchFamily="34" charset="0"/>
              </a:rPr>
              <a:t>IMPLEMENTATION</a:t>
            </a:r>
          </a:p>
          <a:p>
            <a:pPr algn="ctr"/>
            <a:endParaRPr lang="en-US" altLang="en-US" sz="3000" dirty="0">
              <a:latin typeface="Arial Black" pitchFamily="34" charset="0"/>
            </a:endParaRPr>
          </a:p>
        </p:txBody>
      </p:sp>
    </p:spTree>
    <p:extLst>
      <p:ext uri="{BB962C8B-B14F-4D97-AF65-F5344CB8AC3E}">
        <p14:creationId xmlns:p14="http://schemas.microsoft.com/office/powerpoint/2010/main" val="1624117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
            <a:extLst>
              <a:ext uri="{FF2B5EF4-FFF2-40B4-BE49-F238E27FC236}">
                <a16:creationId xmlns:a16="http://schemas.microsoft.com/office/drawing/2014/main" id="{AE7D7A30-B95E-414B-906C-1B2154DDCC9D}"/>
              </a:ext>
            </a:extLst>
          </p:cNvPr>
          <p:cNvSpPr txBox="1">
            <a:spLocks noChangeArrowheads="1"/>
          </p:cNvSpPr>
          <p:nvPr/>
        </p:nvSpPr>
        <p:spPr>
          <a:xfrm>
            <a:off x="1421443" y="192147"/>
            <a:ext cx="6301114" cy="568854"/>
          </a:xfrm>
          <a:prstGeom prst="rect">
            <a:avLst/>
          </a:prstGeom>
          <a:solidFill>
            <a:srgbClr val="7030A0"/>
          </a:solidFill>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3000" b="1">
                <a:solidFill>
                  <a:schemeClr val="bg1"/>
                </a:solidFill>
                <a:latin typeface="Arial" panose="020B0604020202020204" pitchFamily="34" charset="0"/>
                <a:cs typeface="Arial" panose="020B0604020202020204" pitchFamily="34" charset="0"/>
              </a:rPr>
              <a:t>DESIGN THINKING DEFINED</a:t>
            </a:r>
            <a:endParaRPr lang="en-US" altLang="en-US" sz="3000" b="1" dirty="0">
              <a:solidFill>
                <a:schemeClr val="bg1"/>
              </a:solidFill>
              <a:latin typeface="Arial" panose="020B0604020202020204" pitchFamily="34" charset="0"/>
              <a:cs typeface="Arial" panose="020B0604020202020204" pitchFamily="34" charset="0"/>
            </a:endParaRPr>
          </a:p>
        </p:txBody>
      </p:sp>
      <p:sp>
        <p:nvSpPr>
          <p:cNvPr id="9" name="Rectangle 11">
            <a:extLst>
              <a:ext uri="{FF2B5EF4-FFF2-40B4-BE49-F238E27FC236}">
                <a16:creationId xmlns:a16="http://schemas.microsoft.com/office/drawing/2014/main" id="{2512396E-9A9C-476E-8ABA-BD2C05220EB7}"/>
              </a:ext>
            </a:extLst>
          </p:cNvPr>
          <p:cNvSpPr txBox="1">
            <a:spLocks noChangeArrowheads="1"/>
          </p:cNvSpPr>
          <p:nvPr/>
        </p:nvSpPr>
        <p:spPr>
          <a:xfrm>
            <a:off x="643467" y="1239867"/>
            <a:ext cx="7950200" cy="2760307"/>
          </a:xfrm>
          <a:prstGeom prst="rect">
            <a:avLst/>
          </a:prstGeom>
          <a:noFill/>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r>
              <a:rPr lang="en-ZA" sz="2167" b="1" dirty="0"/>
              <a:t>Human-</a:t>
            </a:r>
            <a:r>
              <a:rPr lang="en-ZA" sz="2167" b="1" dirty="0" err="1"/>
              <a:t>centered</a:t>
            </a:r>
            <a:r>
              <a:rPr lang="en-ZA" sz="2167" b="1" dirty="0"/>
              <a:t> process that can lead to new forms of value.</a:t>
            </a:r>
          </a:p>
          <a:p>
            <a:pPr algn="just">
              <a:buClr>
                <a:srgbClr val="7030A0"/>
              </a:buClr>
              <a:buFont typeface="Wingdings" panose="05000000000000000000" pitchFamily="2" charset="2"/>
              <a:buChar char="§"/>
              <a:defRPr/>
            </a:pPr>
            <a:r>
              <a:rPr lang="en-ZA" sz="2167" b="1" dirty="0"/>
              <a:t>Design thinking encourages the creation of new opportunities.</a:t>
            </a:r>
          </a:p>
          <a:p>
            <a:pPr algn="just">
              <a:buClr>
                <a:srgbClr val="7030A0"/>
              </a:buClr>
              <a:buFont typeface="Wingdings" panose="05000000000000000000" pitchFamily="2" charset="2"/>
              <a:buChar char="§"/>
              <a:defRPr/>
            </a:pPr>
            <a:r>
              <a:rPr lang="en-ZA" sz="2167" b="1" dirty="0"/>
              <a:t>It’s a methodology that demands practice.</a:t>
            </a:r>
          </a:p>
          <a:p>
            <a:pPr marL="0" indent="0">
              <a:buFont typeface="Arial"/>
              <a:buNone/>
              <a:defRPr/>
            </a:pPr>
            <a:r>
              <a:rPr lang="en-ZA" sz="2333" dirty="0"/>
              <a:t> </a:t>
            </a:r>
          </a:p>
          <a:p>
            <a:pPr lvl="1" algn="just">
              <a:defRPr/>
            </a:pPr>
            <a:endParaRPr lang="en-US" sz="2000" dirty="0">
              <a:sym typeface="Wingdings" pitchFamily="2" charset="2"/>
            </a:endParaRPr>
          </a:p>
        </p:txBody>
      </p:sp>
      <p:pic>
        <p:nvPicPr>
          <p:cNvPr id="10" name="Picture 7" descr="http://youngsday.com/wp-content/uploads/2013/10/design-thinking.jpg">
            <a:extLst>
              <a:ext uri="{FF2B5EF4-FFF2-40B4-BE49-F238E27FC236}">
                <a16:creationId xmlns:a16="http://schemas.microsoft.com/office/drawing/2014/main" id="{A803F383-C1CB-462A-8A7A-9E09B9F01E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272367"/>
            <a:ext cx="7613386" cy="2132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84886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2"/>
          <p:cNvSpPr>
            <a:spLocks noChangeArrowheads="1"/>
          </p:cNvSpPr>
          <p:nvPr/>
        </p:nvSpPr>
        <p:spPr bwMode="auto">
          <a:xfrm>
            <a:off x="1908527" y="107177"/>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1" name="Picture 7" descr="http://youngsday.com/wp-content/uploads/2013/10/design-thin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15" y="1067020"/>
            <a:ext cx="7613386" cy="2132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3208" y="3358259"/>
            <a:ext cx="3687828" cy="178581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589" y="3253018"/>
            <a:ext cx="3893600" cy="1891055"/>
          </a:xfrm>
          <a:prstGeom prst="rect">
            <a:avLst/>
          </a:prstGeom>
        </p:spPr>
      </p:pic>
    </p:spTree>
    <p:extLst>
      <p:ext uri="{BB962C8B-B14F-4D97-AF65-F5344CB8AC3E}">
        <p14:creationId xmlns:p14="http://schemas.microsoft.com/office/powerpoint/2010/main" val="7067556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56329"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56330"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b="1">
                <a:solidFill>
                  <a:srgbClr val="FF0000"/>
                </a:solidFill>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56331"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56332"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56333"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56334"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56335" name="TextBox 13"/>
          <p:cNvSpPr txBox="1">
            <a:spLocks noChangeArrowheads="1"/>
          </p:cNvSpPr>
          <p:nvPr/>
        </p:nvSpPr>
        <p:spPr bwMode="auto">
          <a:xfrm>
            <a:off x="4064813" y="3271095"/>
            <a:ext cx="1326886"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56336"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56337"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56338"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56351" name="Oval 30"/>
          <p:cNvSpPr>
            <a:spLocks noChangeArrowheads="1"/>
          </p:cNvSpPr>
          <p:nvPr/>
        </p:nvSpPr>
        <p:spPr bwMode="auto">
          <a:xfrm>
            <a:off x="5766594" y="2803261"/>
            <a:ext cx="1830917"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1884705" y="115686"/>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31090024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p:cNvSpPr>
            <a:spLocks noChangeArrowheads="1"/>
          </p:cNvSpPr>
          <p:nvPr/>
        </p:nvSpPr>
        <p:spPr bwMode="auto">
          <a:xfrm>
            <a:off x="1889256" y="159618"/>
            <a:ext cx="5305032"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WHAT IS PROTOTYPING?</a:t>
            </a:r>
            <a:endParaRPr lang="en-ZA" altLang="en-US" sz="3000"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061" y="831489"/>
            <a:ext cx="7204310" cy="4206938"/>
          </a:xfrm>
          <a:prstGeom prst="rect">
            <a:avLst/>
          </a:prstGeom>
        </p:spPr>
      </p:pic>
    </p:spTree>
    <p:extLst>
      <p:ext uri="{BB962C8B-B14F-4D97-AF65-F5344CB8AC3E}">
        <p14:creationId xmlns:p14="http://schemas.microsoft.com/office/powerpoint/2010/main" val="3468031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p:cNvSpPr>
            <a:spLocks noChangeArrowheads="1"/>
          </p:cNvSpPr>
          <p:nvPr/>
        </p:nvSpPr>
        <p:spPr bwMode="auto">
          <a:xfrm>
            <a:off x="952186" y="159618"/>
            <a:ext cx="7428554"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DIFFERENT FORMS OF PROTOTYPING</a:t>
            </a:r>
            <a:endParaRPr lang="en-ZA" altLang="en-US" sz="3000"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450" y="812625"/>
            <a:ext cx="3107503" cy="187476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1967" y="812625"/>
            <a:ext cx="3720413" cy="187880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945" y="2853078"/>
            <a:ext cx="3281028" cy="210465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8163" y="2853077"/>
            <a:ext cx="3474217" cy="2104656"/>
          </a:xfrm>
          <a:prstGeom prst="rect">
            <a:avLst/>
          </a:prstGeom>
        </p:spPr>
      </p:pic>
    </p:spTree>
    <p:extLst>
      <p:ext uri="{BB962C8B-B14F-4D97-AF65-F5344CB8AC3E}">
        <p14:creationId xmlns:p14="http://schemas.microsoft.com/office/powerpoint/2010/main" val="16726919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p:cNvSpPr>
            <a:spLocks noChangeArrowheads="1"/>
          </p:cNvSpPr>
          <p:nvPr/>
        </p:nvSpPr>
        <p:spPr bwMode="auto">
          <a:xfrm>
            <a:off x="1847147" y="99612"/>
            <a:ext cx="5913798" cy="1015663"/>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STORYBOARDING AS A FORM </a:t>
            </a:r>
          </a:p>
          <a:p>
            <a:pPr algn="ctr" eaLnBrk="1" hangingPunct="1"/>
            <a:r>
              <a:rPr lang="en-ZA" altLang="en-US" sz="3000" b="1" dirty="0">
                <a:solidFill>
                  <a:schemeClr val="bg1"/>
                </a:solidFill>
              </a:rPr>
              <a:t>OF PROTOTYPING</a:t>
            </a:r>
            <a:endParaRPr lang="en-ZA" altLang="en-US" sz="3000" dirty="0">
              <a:solidFill>
                <a:schemeClr val="bg1"/>
              </a:solidFill>
            </a:endParaRPr>
          </a:p>
        </p:txBody>
      </p:sp>
      <p:sp>
        <p:nvSpPr>
          <p:cNvPr id="57347" name="Rectangle 2"/>
          <p:cNvSpPr>
            <a:spLocks noChangeArrowheads="1"/>
          </p:cNvSpPr>
          <p:nvPr/>
        </p:nvSpPr>
        <p:spPr bwMode="auto">
          <a:xfrm>
            <a:off x="1031875" y="1596761"/>
            <a:ext cx="2640542" cy="1887376"/>
          </a:xfrm>
          <a:prstGeom prst="rect">
            <a:avLst/>
          </a:prstGeom>
          <a:solidFill>
            <a:schemeClr val="accent4">
              <a:lumMod val="60000"/>
              <a:lumOff val="4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71463" indent="-271463" eaLnBrk="1" hangingPunct="1">
              <a:buFont typeface="Arial" panose="020B0604020202020204" pitchFamily="34" charset="0"/>
              <a:buChar char="•"/>
            </a:pPr>
            <a:r>
              <a:rPr lang="en-ZA" altLang="en-US" sz="2333" b="1" dirty="0">
                <a:latin typeface="Arial Narrow" panose="020B0606020202030204" pitchFamily="34" charset="0"/>
                <a:cs typeface="Arial" panose="020B0604020202020204" pitchFamily="34" charset="0"/>
              </a:rPr>
              <a:t>Shared understanding</a:t>
            </a:r>
          </a:p>
          <a:p>
            <a:pPr marL="271463" indent="-271463" eaLnBrk="1" hangingPunct="1">
              <a:buFont typeface="Arial" panose="020B0604020202020204" pitchFamily="34" charset="0"/>
              <a:buChar char="•"/>
            </a:pPr>
            <a:r>
              <a:rPr lang="en-ZA" altLang="en-US" sz="2333" b="1" dirty="0">
                <a:latin typeface="Arial Narrow" panose="020B0606020202030204" pitchFamily="34" charset="0"/>
                <a:cs typeface="Arial" panose="020B0604020202020204" pitchFamily="34" charset="0"/>
              </a:rPr>
              <a:t>Identify gaps</a:t>
            </a:r>
          </a:p>
          <a:p>
            <a:pPr marL="271463" indent="-271463" eaLnBrk="1" hangingPunct="1">
              <a:buFont typeface="Arial" panose="020B0604020202020204" pitchFamily="34" charset="0"/>
              <a:buChar char="•"/>
            </a:pPr>
            <a:r>
              <a:rPr lang="en-ZA" altLang="en-US" sz="2333" b="1" dirty="0">
                <a:latin typeface="Arial Narrow" panose="020B0606020202030204" pitchFamily="34" charset="0"/>
                <a:cs typeface="Arial" panose="020B0604020202020204" pitchFamily="34" charset="0"/>
              </a:rPr>
              <a:t>Basis for market testing</a:t>
            </a:r>
          </a:p>
        </p:txBody>
      </p:sp>
      <p:pic>
        <p:nvPicPr>
          <p:cNvPr id="5734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520" y="1177314"/>
            <a:ext cx="4390761" cy="444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76" y="3807702"/>
            <a:ext cx="2759604" cy="1810105"/>
          </a:xfrm>
          <a:prstGeom prst="rect">
            <a:avLst/>
          </a:prstGeom>
        </p:spPr>
      </p:pic>
    </p:spTree>
    <p:extLst>
      <p:ext uri="{BB962C8B-B14F-4D97-AF65-F5344CB8AC3E}">
        <p14:creationId xmlns:p14="http://schemas.microsoft.com/office/powerpoint/2010/main" val="16297715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
          <p:cNvSpPr>
            <a:spLocks noChangeArrowheads="1"/>
          </p:cNvSpPr>
          <p:nvPr/>
        </p:nvSpPr>
        <p:spPr bwMode="auto">
          <a:xfrm>
            <a:off x="2235631" y="97193"/>
            <a:ext cx="4865050"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EXAMPLE STORYBOARD</a:t>
            </a:r>
            <a:endParaRPr lang="en-ZA" altLang="en-US" sz="3000" dirty="0">
              <a:solidFill>
                <a:schemeClr val="bg1"/>
              </a:solidFill>
            </a:endParaRPr>
          </a:p>
        </p:txBody>
      </p:sp>
      <p:sp>
        <p:nvSpPr>
          <p:cNvPr id="58371" name="Rectangle 2"/>
          <p:cNvSpPr>
            <a:spLocks noChangeArrowheads="1"/>
          </p:cNvSpPr>
          <p:nvPr/>
        </p:nvSpPr>
        <p:spPr bwMode="auto">
          <a:xfrm>
            <a:off x="440267" y="1576389"/>
            <a:ext cx="2963333" cy="1477520"/>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altLang="en-US" sz="2333" u="sng" dirty="0">
                <a:latin typeface="Arial Narrow" panose="020B0606020202030204" pitchFamily="34" charset="0"/>
                <a:cs typeface="Arial" panose="020B0604020202020204" pitchFamily="34" charset="0"/>
              </a:rPr>
              <a:t>Brainstorming topic</a:t>
            </a:r>
            <a:r>
              <a:rPr lang="en-ZA" altLang="en-US" sz="2333" dirty="0">
                <a:latin typeface="Arial Narrow" panose="020B0606020202030204" pitchFamily="34" charset="0"/>
                <a:cs typeface="Arial" panose="020B0604020202020204" pitchFamily="34" charset="0"/>
              </a:rPr>
              <a:t>:</a:t>
            </a:r>
          </a:p>
          <a:p>
            <a:pPr algn="just" eaLnBrk="1" hangingPunct="1"/>
            <a:r>
              <a:rPr lang="en-ZA" altLang="en-US" sz="1667" b="1" dirty="0">
                <a:latin typeface="Arial Narrow" panose="020B0606020202030204" pitchFamily="34" charset="0"/>
                <a:cs typeface="Arial" panose="020B0604020202020204" pitchFamily="34" charset="0"/>
              </a:rPr>
              <a:t>How might we create a more realistic view of entrepreneurship for students working in a classroom environment?</a:t>
            </a:r>
          </a:p>
        </p:txBody>
      </p:sp>
      <p:pic>
        <p:nvPicPr>
          <p:cNvPr id="5837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1914" y="878020"/>
            <a:ext cx="4390761" cy="4417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Rectangle 4"/>
          <p:cNvSpPr>
            <a:spLocks noChangeArrowheads="1"/>
          </p:cNvSpPr>
          <p:nvPr/>
        </p:nvSpPr>
        <p:spPr bwMode="auto">
          <a:xfrm>
            <a:off x="440267" y="3446991"/>
            <a:ext cx="2908558" cy="964431"/>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altLang="en-US" sz="2333" b="1" u="sng" dirty="0">
                <a:latin typeface="Arial Narrow" panose="020B0606020202030204" pitchFamily="34" charset="0"/>
                <a:cs typeface="Arial" panose="020B0604020202020204" pitchFamily="34" charset="0"/>
              </a:rPr>
              <a:t>Idea</a:t>
            </a:r>
            <a:r>
              <a:rPr lang="en-ZA" altLang="en-US" sz="2333" b="1" dirty="0">
                <a:latin typeface="Arial Narrow" panose="020B0606020202030204" pitchFamily="34" charset="0"/>
                <a:cs typeface="Arial" panose="020B0604020202020204" pitchFamily="34" charset="0"/>
              </a:rPr>
              <a:t>:</a:t>
            </a:r>
          </a:p>
          <a:p>
            <a:pPr algn="just" eaLnBrk="1" hangingPunct="1"/>
            <a:r>
              <a:rPr lang="en-ZA" altLang="en-US" sz="1667" b="1" dirty="0">
                <a:latin typeface="Arial Narrow" panose="020B0606020202030204" pitchFamily="34" charset="0"/>
                <a:cs typeface="Arial" panose="020B0604020202020204" pitchFamily="34" charset="0"/>
              </a:rPr>
              <a:t>Course/module where students required to start a business</a:t>
            </a:r>
          </a:p>
        </p:txBody>
      </p:sp>
    </p:spTree>
    <p:extLst>
      <p:ext uri="{BB962C8B-B14F-4D97-AF65-F5344CB8AC3E}">
        <p14:creationId xmlns:p14="http://schemas.microsoft.com/office/powerpoint/2010/main" val="27183720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
          <p:cNvSpPr>
            <a:spLocks noChangeArrowheads="1"/>
          </p:cNvSpPr>
          <p:nvPr/>
        </p:nvSpPr>
        <p:spPr bwMode="auto">
          <a:xfrm>
            <a:off x="2051721" y="157200"/>
            <a:ext cx="5398850"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EXERCISE 8: STORYBOARD</a:t>
            </a:r>
            <a:endParaRPr lang="en-ZA" altLang="en-US" sz="3000" dirty="0">
              <a:solidFill>
                <a:schemeClr val="bg1"/>
              </a:solidFill>
            </a:endParaRPr>
          </a:p>
        </p:txBody>
      </p:sp>
      <p:pic>
        <p:nvPicPr>
          <p:cNvPr id="5939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273" y="990864"/>
            <a:ext cx="4591363" cy="462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Rectangle 5"/>
          <p:cNvSpPr>
            <a:spLocks noChangeArrowheads="1"/>
          </p:cNvSpPr>
          <p:nvPr/>
        </p:nvSpPr>
        <p:spPr bwMode="auto">
          <a:xfrm>
            <a:off x="5691879" y="1717935"/>
            <a:ext cx="3062654" cy="2605393"/>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ZA" altLang="en-US" sz="2333" b="1" dirty="0">
                <a:latin typeface="Arial Narrow" panose="020B0606020202030204" pitchFamily="34" charset="0"/>
                <a:cs typeface="Arial" panose="020B0604020202020204" pitchFamily="34" charset="0"/>
              </a:rPr>
              <a:t>Draw a storyboard of your favourite idea (the one with the highest number of votes)</a:t>
            </a:r>
          </a:p>
          <a:p>
            <a:pPr algn="just" eaLnBrk="1" hangingPunct="1"/>
            <a:endParaRPr lang="en-ZA" altLang="en-US" sz="2333" b="1" dirty="0">
              <a:latin typeface="Arial Narrow" panose="020B0606020202030204" pitchFamily="34" charset="0"/>
              <a:cs typeface="Arial" panose="020B0604020202020204" pitchFamily="34" charset="0"/>
            </a:endParaRPr>
          </a:p>
          <a:p>
            <a:pPr algn="just" eaLnBrk="1" hangingPunct="1"/>
            <a:r>
              <a:rPr lang="en-ZA" altLang="en-US" sz="2333" b="1" dirty="0">
                <a:latin typeface="Arial Narrow" panose="020B0606020202030204" pitchFamily="34" charset="0"/>
                <a:cs typeface="Arial" panose="020B0604020202020204" pitchFamily="34" charset="0"/>
              </a:rPr>
              <a:t>Artistic ability is not required!</a:t>
            </a:r>
            <a:endParaRPr lang="en-ZA" altLang="en-US" sz="1667" b="1" dirty="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3035977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60425"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60426"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b="1">
                <a:solidFill>
                  <a:srgbClr val="FF0000"/>
                </a:solidFill>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60427"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60428"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60429"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60430"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60431"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60432"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60433"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60434"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60447" name="Oval 30"/>
          <p:cNvSpPr>
            <a:spLocks noChangeArrowheads="1"/>
          </p:cNvSpPr>
          <p:nvPr/>
        </p:nvSpPr>
        <p:spPr bwMode="auto">
          <a:xfrm>
            <a:off x="5778500" y="2808553"/>
            <a:ext cx="1832240"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1833773" y="11889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12177676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2250" y="937948"/>
            <a:ext cx="4349750" cy="391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8067" y="1105225"/>
            <a:ext cx="3180292" cy="3504549"/>
          </a:xfrm>
          <a:prstGeom prst="rect">
            <a:avLst/>
          </a:prstGeom>
          <a:solidFill>
            <a:schemeClr val="accent4">
              <a:lumMod val="60000"/>
              <a:lumOff val="40000"/>
            </a:schemeClr>
          </a:solidFill>
        </p:spPr>
        <p:txBody>
          <a:bodyPr>
            <a:spAutoFit/>
          </a:bodyPr>
          <a:lstStyle/>
          <a:p>
            <a:pPr>
              <a:defRPr/>
            </a:pPr>
            <a:endParaRPr lang="en-ZA" sz="1170" dirty="0">
              <a:latin typeface="Arial" charset="0"/>
            </a:endParaRPr>
          </a:p>
          <a:p>
            <a:pPr marL="238115" indent="-238115">
              <a:buFont typeface="Arial" pitchFamily="34" charset="0"/>
              <a:buChar char="•"/>
              <a:defRPr/>
            </a:pPr>
            <a:r>
              <a:rPr lang="en-ZA" sz="2333" b="1" dirty="0">
                <a:latin typeface="Arial" charset="0"/>
              </a:rPr>
              <a:t>Experimentation is iterative </a:t>
            </a:r>
          </a:p>
          <a:p>
            <a:pPr marL="238115" indent="-238115">
              <a:buFont typeface="Arial" pitchFamily="34" charset="0"/>
              <a:buChar char="•"/>
              <a:defRPr/>
            </a:pPr>
            <a:r>
              <a:rPr lang="en-ZA" sz="2333" b="1" dirty="0">
                <a:latin typeface="Arial" charset="0"/>
              </a:rPr>
              <a:t>Early market tests </a:t>
            </a:r>
          </a:p>
          <a:p>
            <a:pPr marL="238115" indent="-238115">
              <a:buFont typeface="Arial" pitchFamily="34" charset="0"/>
              <a:buChar char="•"/>
              <a:defRPr/>
            </a:pPr>
            <a:r>
              <a:rPr lang="en-ZA" sz="2333" b="1" dirty="0">
                <a:latin typeface="Arial" charset="0"/>
              </a:rPr>
              <a:t>Determine what you want to test </a:t>
            </a:r>
          </a:p>
          <a:p>
            <a:pPr marL="238115" indent="-238115">
              <a:buFont typeface="Arial" pitchFamily="34" charset="0"/>
              <a:buChar char="•"/>
              <a:defRPr/>
            </a:pPr>
            <a:r>
              <a:rPr lang="en-ZA" sz="2333" b="1" dirty="0">
                <a:latin typeface="Arial" charset="0"/>
              </a:rPr>
              <a:t>Test, learn, repeat with next-level experiment </a:t>
            </a:r>
          </a:p>
          <a:p>
            <a:pPr>
              <a:defRPr/>
            </a:pPr>
            <a:endParaRPr lang="en-ZA" sz="1170" dirty="0">
              <a:latin typeface="Arial" charset="0"/>
            </a:endParaRPr>
          </a:p>
          <a:p>
            <a:pPr>
              <a:defRPr/>
            </a:pPr>
            <a:r>
              <a:rPr lang="en-ZA" sz="1170" dirty="0">
                <a:latin typeface="Arial" charset="0"/>
              </a:rPr>
              <a:t> </a:t>
            </a:r>
          </a:p>
        </p:txBody>
      </p:sp>
      <p:sp>
        <p:nvSpPr>
          <p:cNvPr id="61444" name="Rectangle 3"/>
          <p:cNvSpPr>
            <a:spLocks noChangeArrowheads="1"/>
          </p:cNvSpPr>
          <p:nvPr/>
        </p:nvSpPr>
        <p:spPr bwMode="auto">
          <a:xfrm>
            <a:off x="2910211" y="176405"/>
            <a:ext cx="3369833"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EXPERIMENTING</a:t>
            </a:r>
            <a:endParaRPr lang="en-ZA" altLang="en-US" sz="3000" dirty="0">
              <a:solidFill>
                <a:schemeClr val="bg1"/>
              </a:solidFill>
            </a:endParaRPr>
          </a:p>
        </p:txBody>
      </p:sp>
    </p:spTree>
    <p:extLst>
      <p:ext uri="{BB962C8B-B14F-4D97-AF65-F5344CB8AC3E}">
        <p14:creationId xmlns:p14="http://schemas.microsoft.com/office/powerpoint/2010/main" val="22194653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654204" y="133930"/>
            <a:ext cx="7880299"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EXERCISE 9:  DEVELOP AN EXPERIMENT</a:t>
            </a:r>
            <a:endParaRPr lang="en-ZA" altLang="en-US" sz="3000" dirty="0">
              <a:solidFill>
                <a:schemeClr val="bg1"/>
              </a:solidFill>
            </a:endParaRPr>
          </a:p>
        </p:txBody>
      </p:sp>
      <p:pic>
        <p:nvPicPr>
          <p:cNvPr id="62467" name="Picture 2" descr="experi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9532" y="1422136"/>
            <a:ext cx="2778125"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Rectangle 4"/>
          <p:cNvSpPr>
            <a:spLocks noChangeArrowheads="1"/>
          </p:cNvSpPr>
          <p:nvPr/>
        </p:nvSpPr>
        <p:spPr bwMode="auto">
          <a:xfrm>
            <a:off x="1721841" y="4232098"/>
            <a:ext cx="5520531" cy="96443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2333" u="sng">
                <a:solidFill>
                  <a:schemeClr val="bg1"/>
                </a:solidFill>
                <a:latin typeface="Arial Narrow" panose="020B0606020202030204" pitchFamily="34" charset="0"/>
                <a:cs typeface="Arial" panose="020B0604020202020204" pitchFamily="34" charset="0"/>
              </a:rPr>
              <a:t>Important:</a:t>
            </a:r>
            <a:endParaRPr lang="en-ZA" altLang="en-US" sz="2333">
              <a:solidFill>
                <a:schemeClr val="bg1"/>
              </a:solidFill>
              <a:latin typeface="Arial Narrow" panose="020B0606020202030204" pitchFamily="34" charset="0"/>
              <a:cs typeface="Arial" panose="020B0604020202020204" pitchFamily="34" charset="0"/>
            </a:endParaRPr>
          </a:p>
          <a:p>
            <a:pPr eaLnBrk="1" hangingPunct="1"/>
            <a:r>
              <a:rPr lang="en-ZA" altLang="en-US" sz="1667">
                <a:solidFill>
                  <a:schemeClr val="bg1"/>
                </a:solidFill>
                <a:latin typeface="Arial Narrow" panose="020B0606020202030204" pitchFamily="34" charset="0"/>
                <a:cs typeface="Arial" panose="020B0604020202020204" pitchFamily="34" charset="0"/>
              </a:rPr>
              <a:t>An experiment does not test the WHOLE idea.  Experiments test assumptions you have made about the idea.</a:t>
            </a:r>
          </a:p>
        </p:txBody>
      </p:sp>
      <p:sp>
        <p:nvSpPr>
          <p:cNvPr id="62469" name="Rectangle 5"/>
          <p:cNvSpPr>
            <a:spLocks noChangeArrowheads="1"/>
          </p:cNvSpPr>
          <p:nvPr/>
        </p:nvSpPr>
        <p:spPr bwMode="auto">
          <a:xfrm>
            <a:off x="4320295" y="2660922"/>
            <a:ext cx="3851011" cy="1118511"/>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667">
                <a:solidFill>
                  <a:schemeClr val="bg1"/>
                </a:solidFill>
                <a:latin typeface="Arial Narrow" panose="020B0606020202030204" pitchFamily="34" charset="0"/>
                <a:cs typeface="Arial" panose="020B0604020202020204" pitchFamily="34" charset="0"/>
              </a:rPr>
              <a:t>What question do you want to answer?</a:t>
            </a:r>
          </a:p>
          <a:p>
            <a:pPr eaLnBrk="1" hangingPunct="1"/>
            <a:r>
              <a:rPr lang="en-ZA" altLang="en-US" sz="1667">
                <a:solidFill>
                  <a:schemeClr val="bg1"/>
                </a:solidFill>
                <a:latin typeface="Arial Narrow" panose="020B0606020202030204" pitchFamily="34" charset="0"/>
                <a:cs typeface="Arial" panose="020B0604020202020204" pitchFamily="34" charset="0"/>
              </a:rPr>
              <a:t>What hypothesis are your testing?</a:t>
            </a:r>
          </a:p>
          <a:p>
            <a:pPr eaLnBrk="1" hangingPunct="1"/>
            <a:r>
              <a:rPr lang="en-ZA" altLang="en-US" sz="1667">
                <a:solidFill>
                  <a:schemeClr val="bg1"/>
                </a:solidFill>
                <a:latin typeface="Arial Narrow" panose="020B0606020202030204" pitchFamily="34" charset="0"/>
                <a:cs typeface="Arial" panose="020B0604020202020204" pitchFamily="34" charset="0"/>
              </a:rPr>
              <a:t>What action(s) will you take to answer the question?</a:t>
            </a:r>
          </a:p>
        </p:txBody>
      </p:sp>
      <p:sp>
        <p:nvSpPr>
          <p:cNvPr id="62470" name="Rectangle 6"/>
          <p:cNvSpPr>
            <a:spLocks noChangeArrowheads="1"/>
          </p:cNvSpPr>
          <p:nvPr/>
        </p:nvSpPr>
        <p:spPr bwMode="auto">
          <a:xfrm>
            <a:off x="4634545" y="1089745"/>
            <a:ext cx="3899958" cy="1169359"/>
          </a:xfrm>
          <a:prstGeom prst="rect">
            <a:avLst/>
          </a:prstGeom>
          <a:solidFill>
            <a:schemeClr val="accent6">
              <a:lumMod val="75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2333" dirty="0">
                <a:solidFill>
                  <a:schemeClr val="bg1"/>
                </a:solidFill>
                <a:latin typeface="Arial Narrow" panose="020B0606020202030204" pitchFamily="34" charset="0"/>
                <a:cs typeface="Arial" panose="020B0604020202020204" pitchFamily="34" charset="0"/>
              </a:rPr>
              <a:t>Design an early experiment to test part of your idea.  The cost of the experiment cannot exceed R100</a:t>
            </a:r>
          </a:p>
        </p:txBody>
      </p:sp>
    </p:spTree>
    <p:extLst>
      <p:ext uri="{BB962C8B-B14F-4D97-AF65-F5344CB8AC3E}">
        <p14:creationId xmlns:p14="http://schemas.microsoft.com/office/powerpoint/2010/main" val="144459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1133" y="937287"/>
            <a:ext cx="7941733" cy="1759777"/>
          </a:xfrm>
          <a:prstGeom prst="rect">
            <a:avLst/>
          </a:prstGeom>
          <a:noFill/>
        </p:spPr>
        <p:txBody>
          <a:bodyPr wrap="square">
            <a:spAutoFit/>
          </a:bodyPr>
          <a:lstStyle/>
          <a:p>
            <a:pPr marL="301613" indent="-301613" algn="just">
              <a:buFont typeface="Wingdings" panose="05000000000000000000" pitchFamily="2" charset="2"/>
              <a:buChar char="§"/>
              <a:defRPr/>
            </a:pPr>
            <a:r>
              <a:rPr lang="en-ZA" sz="2167" b="1" dirty="0"/>
              <a:t>Practice design thinking and see connections to entrepreneurship.</a:t>
            </a:r>
          </a:p>
          <a:p>
            <a:pPr marL="301613" indent="-301613" algn="just">
              <a:buFont typeface="Wingdings" panose="05000000000000000000" pitchFamily="2" charset="2"/>
              <a:buChar char="§"/>
              <a:defRPr/>
            </a:pPr>
            <a:r>
              <a:rPr lang="en-ZA" sz="2167" b="1" dirty="0"/>
              <a:t>Develop ideas to enhance the entrepreneurship education experience of students.</a:t>
            </a:r>
          </a:p>
          <a:p>
            <a:pPr marL="301613" indent="-301613" algn="just">
              <a:buFont typeface="Wingdings" panose="05000000000000000000" pitchFamily="2" charset="2"/>
              <a:buChar char="§"/>
              <a:defRPr/>
            </a:pPr>
            <a:r>
              <a:rPr lang="en-ZA" sz="2167" b="1" dirty="0"/>
              <a:t>Play and have fun! </a:t>
            </a:r>
          </a:p>
        </p:txBody>
      </p:sp>
      <p:sp>
        <p:nvSpPr>
          <p:cNvPr id="9219" name="Rectangle 2"/>
          <p:cNvSpPr>
            <a:spLocks noChangeArrowheads="1"/>
          </p:cNvSpPr>
          <p:nvPr/>
        </p:nvSpPr>
        <p:spPr bwMode="auto">
          <a:xfrm>
            <a:off x="1714388" y="157427"/>
            <a:ext cx="5655215" cy="523220"/>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a:solidFill>
                  <a:schemeClr val="bg1"/>
                </a:solidFill>
                <a:latin typeface="Arial Black" panose="020B0A04020102020204" pitchFamily="34" charset="0"/>
              </a:rPr>
              <a:t>LEARNING OBJECTIVES</a:t>
            </a:r>
            <a:endParaRPr lang="en-ZA" altLang="en-US" sz="2800" b="1" dirty="0">
              <a:solidFill>
                <a:schemeClr val="bg1"/>
              </a:solidFill>
              <a:latin typeface="Arial Black" panose="020B0A04020102020204" pitchFamily="34" charset="0"/>
            </a:endParaRPr>
          </a:p>
        </p:txBody>
      </p:sp>
      <p:pic>
        <p:nvPicPr>
          <p:cNvPr id="922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3908" y="2617474"/>
            <a:ext cx="3552032" cy="2431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038" y="2998307"/>
            <a:ext cx="2954916" cy="1968833"/>
          </a:xfrm>
          <a:prstGeom prst="rect">
            <a:avLst/>
          </a:prstGeom>
        </p:spPr>
      </p:pic>
    </p:spTree>
    <p:extLst>
      <p:ext uri="{BB962C8B-B14F-4D97-AF65-F5344CB8AC3E}">
        <p14:creationId xmlns:p14="http://schemas.microsoft.com/office/powerpoint/2010/main" val="24194367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63497"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63498"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b="1">
                <a:solidFill>
                  <a:srgbClr val="FF0000"/>
                </a:solidFill>
                <a:latin typeface="Arial Narrow" panose="020B0606020202030204" pitchFamily="34" charset="0"/>
              </a:rPr>
              <a:t>Prototype</a:t>
            </a:r>
          </a:p>
          <a:p>
            <a:pPr eaLnBrk="1" hangingPunct="1">
              <a:lnSpc>
                <a:spcPct val="150000"/>
              </a:lnSpc>
              <a:buClr>
                <a:srgbClr val="404040"/>
              </a:buClr>
              <a:buSzPct val="225000"/>
            </a:pPr>
            <a:r>
              <a:rPr lang="en-ZA" altLang="en-US" sz="1333" b="1">
                <a:solidFill>
                  <a:srgbClr val="FF0000"/>
                </a:solidFill>
                <a:latin typeface="Arial Narrow" panose="020B0606020202030204" pitchFamily="34" charset="0"/>
              </a:rPr>
              <a:t>Experiment</a:t>
            </a:r>
          </a:p>
          <a:p>
            <a:pPr eaLnBrk="1" hangingPunct="1">
              <a:lnSpc>
                <a:spcPct val="150000"/>
              </a:lnSpc>
              <a:buClr>
                <a:srgbClr val="404040"/>
              </a:buClr>
              <a:buSzPct val="225000"/>
            </a:pPr>
            <a:r>
              <a:rPr lang="en-ZA" altLang="en-US" sz="1333" b="1">
                <a:solidFill>
                  <a:srgbClr val="FF0000"/>
                </a:solidFill>
                <a:latin typeface="Arial Narrow" panose="020B0606020202030204" pitchFamily="34" charset="0"/>
              </a:rPr>
              <a:t>Learn</a:t>
            </a:r>
          </a:p>
          <a:p>
            <a:pPr eaLnBrk="1" hangingPunct="1">
              <a:lnSpc>
                <a:spcPct val="150000"/>
              </a:lnSpc>
              <a:buClr>
                <a:srgbClr val="404040"/>
              </a:buClr>
              <a:buSzPct val="225000"/>
            </a:pPr>
            <a:r>
              <a:rPr lang="en-ZA" altLang="en-US" sz="1333" b="1">
                <a:solidFill>
                  <a:srgbClr val="FF0000"/>
                </a:solidFill>
                <a:latin typeface="Arial Narrow" panose="020B0606020202030204" pitchFamily="34" charset="0"/>
              </a:rPr>
              <a:t>Repeat</a:t>
            </a:r>
          </a:p>
        </p:txBody>
      </p:sp>
      <p:sp>
        <p:nvSpPr>
          <p:cNvPr id="63499"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63500"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63501"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63502"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63503"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63504"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63505"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63506"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63519" name="Oval 30"/>
          <p:cNvSpPr>
            <a:spLocks noChangeArrowheads="1"/>
          </p:cNvSpPr>
          <p:nvPr/>
        </p:nvSpPr>
        <p:spPr bwMode="auto">
          <a:xfrm>
            <a:off x="5752042" y="2803261"/>
            <a:ext cx="1832240" cy="593989"/>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32" name="Rectangle 2"/>
          <p:cNvSpPr>
            <a:spLocks noChangeArrowheads="1"/>
          </p:cNvSpPr>
          <p:nvPr/>
        </p:nvSpPr>
        <p:spPr bwMode="auto">
          <a:xfrm>
            <a:off x="1869903" y="96573"/>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50" y="4462736"/>
            <a:ext cx="2697200" cy="1146003"/>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31446156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1571625" y="1778000"/>
            <a:ext cx="6240198" cy="2579688"/>
          </a:xfrm>
          <a:prstGeom prst="diamond">
            <a:avLst/>
          </a:prstGeom>
          <a:solidFill>
            <a:srgbClr val="FFC000">
              <a:alpha val="49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nchorCtr="1"/>
          <a:lstStyle/>
          <a:p>
            <a:pPr algn="ctr">
              <a:defRPr/>
            </a:pPr>
            <a:endParaRPr lang="en-ZA" sz="1170" dirty="0">
              <a:latin typeface="Arial Narrow" pitchFamily="34" charset="0"/>
            </a:endParaRPr>
          </a:p>
        </p:txBody>
      </p:sp>
      <p:cxnSp>
        <p:nvCxnSpPr>
          <p:cNvPr id="5" name="Straight Arrow Connector 4"/>
          <p:cNvCxnSpPr/>
          <p:nvPr/>
        </p:nvCxnSpPr>
        <p:spPr>
          <a:xfrm flipV="1">
            <a:off x="2711979" y="3217334"/>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11636" y="3184261"/>
            <a:ext cx="0" cy="1680104"/>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92386" y="937949"/>
            <a:ext cx="0" cy="1979083"/>
          </a:xfrm>
          <a:prstGeom prst="straightConnector1">
            <a:avLst/>
          </a:prstGeom>
          <a:ln w="254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49271" y="878417"/>
            <a:ext cx="1418978" cy="1015471"/>
          </a:xfrm>
          <a:prstGeom prst="rect">
            <a:avLst/>
          </a:prstGeom>
          <a:noFill/>
        </p:spPr>
        <p:txBody>
          <a:bodyPr wrap="none">
            <a:spAutoFit/>
          </a:bodyPr>
          <a:lstStyle/>
          <a:p>
            <a:pPr>
              <a:lnSpc>
                <a:spcPct val="150000"/>
              </a:lnSpc>
              <a:buClr>
                <a:schemeClr val="bg2">
                  <a:lumMod val="50000"/>
                </a:schemeClr>
              </a:buClr>
              <a:buSzPct val="225000"/>
              <a:defRPr/>
            </a:pPr>
            <a:r>
              <a:rPr lang="en-ZA" sz="1333" dirty="0">
                <a:latin typeface="Arial Narrow" pitchFamily="34" charset="0"/>
              </a:rPr>
              <a:t>Opportunity Spaces</a:t>
            </a:r>
          </a:p>
          <a:p>
            <a:pPr>
              <a:lnSpc>
                <a:spcPct val="150000"/>
              </a:lnSpc>
              <a:buClr>
                <a:schemeClr val="bg2">
                  <a:lumMod val="50000"/>
                </a:schemeClr>
              </a:buClr>
              <a:buSzPct val="225000"/>
              <a:defRPr/>
            </a:pPr>
            <a:r>
              <a:rPr lang="en-ZA" sz="1333" dirty="0">
                <a:latin typeface="Arial Narrow" pitchFamily="34" charset="0"/>
              </a:rPr>
              <a:t>Brainstorming</a:t>
            </a:r>
          </a:p>
          <a:p>
            <a:pPr>
              <a:lnSpc>
                <a:spcPct val="150000"/>
              </a:lnSpc>
              <a:buClr>
                <a:schemeClr val="bg2">
                  <a:lumMod val="50000"/>
                </a:schemeClr>
              </a:buClr>
              <a:buSzPct val="225000"/>
              <a:defRPr/>
            </a:pPr>
            <a:r>
              <a:rPr lang="en-ZA" sz="1333" dirty="0">
                <a:latin typeface="Arial Narrow" pitchFamily="34" charset="0"/>
              </a:rPr>
              <a:t>Idea Shaping</a:t>
            </a:r>
          </a:p>
        </p:txBody>
      </p:sp>
      <p:sp>
        <p:nvSpPr>
          <p:cNvPr id="64521" name="TextBox 7"/>
          <p:cNvSpPr txBox="1">
            <a:spLocks noChangeArrowheads="1"/>
          </p:cNvSpPr>
          <p:nvPr/>
        </p:nvSpPr>
        <p:spPr bwMode="auto">
          <a:xfrm>
            <a:off x="868951" y="3517636"/>
            <a:ext cx="1794081" cy="10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50000"/>
              </a:lnSpc>
              <a:buClr>
                <a:srgbClr val="404040"/>
              </a:buClr>
              <a:buSzPct val="225000"/>
            </a:pPr>
            <a:r>
              <a:rPr lang="en-ZA" altLang="en-US" sz="1333">
                <a:latin typeface="Arial Narrow" panose="020B0606020202030204" pitchFamily="34" charset="0"/>
              </a:rPr>
              <a:t>Framing design challenge</a:t>
            </a:r>
          </a:p>
          <a:p>
            <a:pPr algn="r" eaLnBrk="1" hangingPunct="1">
              <a:lnSpc>
                <a:spcPct val="150000"/>
              </a:lnSpc>
              <a:buClr>
                <a:srgbClr val="404040"/>
              </a:buClr>
              <a:buSzPct val="225000"/>
            </a:pPr>
            <a:r>
              <a:rPr lang="en-ZA" altLang="en-US" sz="1333">
                <a:latin typeface="Arial Narrow" panose="020B0606020202030204" pitchFamily="34" charset="0"/>
              </a:rPr>
              <a:t>Observation</a:t>
            </a:r>
          </a:p>
          <a:p>
            <a:pPr algn="r" eaLnBrk="1" hangingPunct="1">
              <a:lnSpc>
                <a:spcPct val="150000"/>
              </a:lnSpc>
              <a:buClr>
                <a:srgbClr val="404040"/>
              </a:buClr>
              <a:buSzPct val="225000"/>
            </a:pPr>
            <a:r>
              <a:rPr lang="en-ZA" altLang="en-US" sz="1333">
                <a:latin typeface="Arial Narrow" panose="020B0606020202030204" pitchFamily="34" charset="0"/>
              </a:rPr>
              <a:t>Insight Development</a:t>
            </a:r>
          </a:p>
        </p:txBody>
      </p:sp>
      <p:sp>
        <p:nvSpPr>
          <p:cNvPr id="64522" name="TextBox 8"/>
          <p:cNvSpPr txBox="1">
            <a:spLocks noChangeArrowheads="1"/>
          </p:cNvSpPr>
          <p:nvPr/>
        </p:nvSpPr>
        <p:spPr bwMode="auto">
          <a:xfrm>
            <a:off x="6369844" y="3589074"/>
            <a:ext cx="1143000" cy="132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buClr>
                <a:srgbClr val="404040"/>
              </a:buClr>
              <a:buSzPct val="225000"/>
            </a:pPr>
            <a:r>
              <a:rPr lang="en-ZA" altLang="en-US" sz="1333">
                <a:latin typeface="Arial Narrow" panose="020B0606020202030204" pitchFamily="34" charset="0"/>
              </a:rPr>
              <a:t>Prototype</a:t>
            </a:r>
          </a:p>
          <a:p>
            <a:pPr eaLnBrk="1" hangingPunct="1">
              <a:lnSpc>
                <a:spcPct val="150000"/>
              </a:lnSpc>
              <a:buClr>
                <a:srgbClr val="404040"/>
              </a:buClr>
              <a:buSzPct val="225000"/>
            </a:pPr>
            <a:r>
              <a:rPr lang="en-ZA" altLang="en-US" sz="1333">
                <a:latin typeface="Arial Narrow" panose="020B0606020202030204" pitchFamily="34" charset="0"/>
              </a:rPr>
              <a:t>Experiment</a:t>
            </a:r>
          </a:p>
          <a:p>
            <a:pPr eaLnBrk="1" hangingPunct="1">
              <a:lnSpc>
                <a:spcPct val="150000"/>
              </a:lnSpc>
              <a:buClr>
                <a:srgbClr val="404040"/>
              </a:buClr>
              <a:buSzPct val="225000"/>
            </a:pPr>
            <a:r>
              <a:rPr lang="en-ZA" altLang="en-US" sz="1333">
                <a:latin typeface="Arial Narrow" panose="020B0606020202030204" pitchFamily="34" charset="0"/>
              </a:rPr>
              <a:t>Learn</a:t>
            </a:r>
          </a:p>
          <a:p>
            <a:pPr eaLnBrk="1" hangingPunct="1">
              <a:lnSpc>
                <a:spcPct val="150000"/>
              </a:lnSpc>
              <a:buClr>
                <a:srgbClr val="404040"/>
              </a:buClr>
              <a:buSzPct val="225000"/>
            </a:pPr>
            <a:r>
              <a:rPr lang="en-ZA" altLang="en-US" sz="1333">
                <a:latin typeface="Arial Narrow" panose="020B0606020202030204" pitchFamily="34" charset="0"/>
              </a:rPr>
              <a:t>Repeat</a:t>
            </a:r>
          </a:p>
        </p:txBody>
      </p:sp>
      <p:sp>
        <p:nvSpPr>
          <p:cNvPr id="64523" name="TextBox 9"/>
          <p:cNvSpPr txBox="1">
            <a:spLocks noChangeArrowheads="1"/>
          </p:cNvSpPr>
          <p:nvPr/>
        </p:nvSpPr>
        <p:spPr bwMode="auto">
          <a:xfrm>
            <a:off x="1751542" y="2926292"/>
            <a:ext cx="189970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333" b="1">
                <a:latin typeface="Arial Narrow" panose="020B0606020202030204" pitchFamily="34" charset="0"/>
              </a:rPr>
              <a:t>Inspiration (Empathize)</a:t>
            </a:r>
          </a:p>
        </p:txBody>
      </p:sp>
      <p:sp>
        <p:nvSpPr>
          <p:cNvPr id="64524" name="TextBox 10"/>
          <p:cNvSpPr txBox="1">
            <a:spLocks noChangeArrowheads="1"/>
          </p:cNvSpPr>
          <p:nvPr/>
        </p:nvSpPr>
        <p:spPr bwMode="auto">
          <a:xfrm>
            <a:off x="3651250" y="2926292"/>
            <a:ext cx="208094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Ideation (Create)</a:t>
            </a:r>
          </a:p>
        </p:txBody>
      </p:sp>
      <p:sp>
        <p:nvSpPr>
          <p:cNvPr id="64525" name="TextBox 11"/>
          <p:cNvSpPr txBox="1">
            <a:spLocks noChangeArrowheads="1"/>
          </p:cNvSpPr>
          <p:nvPr/>
        </p:nvSpPr>
        <p:spPr bwMode="auto">
          <a:xfrm>
            <a:off x="5732199" y="2926292"/>
            <a:ext cx="1899708"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1170" b="1">
                <a:latin typeface="Arial Narrow" panose="020B0606020202030204" pitchFamily="34" charset="0"/>
              </a:rPr>
              <a:t>Implementation (Test)</a:t>
            </a:r>
          </a:p>
        </p:txBody>
      </p:sp>
      <p:sp>
        <p:nvSpPr>
          <p:cNvPr id="64526" name="TextBox 12"/>
          <p:cNvSpPr txBox="1">
            <a:spLocks noChangeArrowheads="1"/>
          </p:cNvSpPr>
          <p:nvPr/>
        </p:nvSpPr>
        <p:spPr bwMode="auto">
          <a:xfrm>
            <a:off x="5591969" y="2520157"/>
            <a:ext cx="1199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CAN WE</a:t>
            </a:r>
          </a:p>
          <a:p>
            <a:pPr algn="ctr" eaLnBrk="1" hangingPunct="1"/>
            <a:r>
              <a:rPr lang="en-ZA" altLang="en-US" sz="833" b="1" dirty="0">
                <a:latin typeface="Arial Narrow" panose="020B0606020202030204" pitchFamily="34" charset="0"/>
              </a:rPr>
              <a:t>MAKE IT BETTER?</a:t>
            </a:r>
          </a:p>
        </p:txBody>
      </p:sp>
      <p:sp>
        <p:nvSpPr>
          <p:cNvPr id="64527" name="TextBox 13"/>
          <p:cNvSpPr txBox="1">
            <a:spLocks noChangeArrowheads="1"/>
          </p:cNvSpPr>
          <p:nvPr/>
        </p:nvSpPr>
        <p:spPr bwMode="auto">
          <a:xfrm>
            <a:off x="4028282" y="3356240"/>
            <a:ext cx="1326885"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HOW MIGHT WE SOLVE THE PROBLEM?</a:t>
            </a:r>
          </a:p>
        </p:txBody>
      </p:sp>
      <p:sp>
        <p:nvSpPr>
          <p:cNvPr id="64528" name="TextBox 14"/>
          <p:cNvSpPr txBox="1">
            <a:spLocks noChangeArrowheads="1"/>
          </p:cNvSpPr>
          <p:nvPr/>
        </p:nvSpPr>
        <p:spPr bwMode="auto">
          <a:xfrm>
            <a:off x="2711980" y="2520157"/>
            <a:ext cx="939271" cy="34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833" b="1" dirty="0">
                <a:latin typeface="Arial Narrow" panose="020B0606020202030204" pitchFamily="34" charset="0"/>
              </a:rPr>
              <a:t>WHAT’S THE PROBLEM?</a:t>
            </a:r>
          </a:p>
        </p:txBody>
      </p:sp>
      <p:sp>
        <p:nvSpPr>
          <p:cNvPr id="64529" name="TextBox 15"/>
          <p:cNvSpPr txBox="1">
            <a:spLocks noChangeArrowheads="1"/>
          </p:cNvSpPr>
          <p:nvPr/>
        </p:nvSpPr>
        <p:spPr bwMode="auto">
          <a:xfrm rot="-1366415">
            <a:off x="2510561" y="2194789"/>
            <a:ext cx="994183"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DIVERGENCE</a:t>
            </a:r>
          </a:p>
        </p:txBody>
      </p:sp>
      <p:sp>
        <p:nvSpPr>
          <p:cNvPr id="64530" name="TextBox 16"/>
          <p:cNvSpPr txBox="1">
            <a:spLocks noChangeArrowheads="1"/>
          </p:cNvSpPr>
          <p:nvPr/>
        </p:nvSpPr>
        <p:spPr bwMode="auto">
          <a:xfrm rot="1359784">
            <a:off x="6020324" y="2257627"/>
            <a:ext cx="1144865" cy="2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latin typeface="Arial Narrow" panose="020B0606020202030204" pitchFamily="34" charset="0"/>
              </a:rPr>
              <a:t>CONVERGENCE</a:t>
            </a:r>
          </a:p>
        </p:txBody>
      </p:sp>
      <p:cxnSp>
        <p:nvCxnSpPr>
          <p:cNvPr id="19" name="Straight Connector 18"/>
          <p:cNvCxnSpPr/>
          <p:nvPr/>
        </p:nvCxnSpPr>
        <p:spPr>
          <a:xfrm>
            <a:off x="3651250"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32198" y="2197365"/>
            <a:ext cx="0" cy="17409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640792" y="1057011"/>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2" name="Oval 21"/>
          <p:cNvSpPr/>
          <p:nvPr/>
        </p:nvSpPr>
        <p:spPr>
          <a:xfrm>
            <a:off x="4640792" y="1658938"/>
            <a:ext cx="101865"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3" name="Oval 22"/>
          <p:cNvSpPr/>
          <p:nvPr/>
        </p:nvSpPr>
        <p:spPr>
          <a:xfrm>
            <a:off x="4640792" y="1357313"/>
            <a:ext cx="101865"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4" name="Oval 23"/>
          <p:cNvSpPr/>
          <p:nvPr/>
        </p:nvSpPr>
        <p:spPr>
          <a:xfrm>
            <a:off x="2660386" y="3689615"/>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5" name="Oval 24"/>
          <p:cNvSpPr/>
          <p:nvPr/>
        </p:nvSpPr>
        <p:spPr>
          <a:xfrm>
            <a:off x="2660386" y="4291542"/>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6" name="Oval 25"/>
          <p:cNvSpPr/>
          <p:nvPr/>
        </p:nvSpPr>
        <p:spPr>
          <a:xfrm>
            <a:off x="2660386" y="399124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7" name="Oval 26"/>
          <p:cNvSpPr/>
          <p:nvPr/>
        </p:nvSpPr>
        <p:spPr>
          <a:xfrm>
            <a:off x="6261366" y="3742532"/>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8" name="Oval 27"/>
          <p:cNvSpPr/>
          <p:nvPr/>
        </p:nvSpPr>
        <p:spPr>
          <a:xfrm>
            <a:off x="6261366" y="4344459"/>
            <a:ext cx="101864" cy="104511"/>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29" name="Oval 28"/>
          <p:cNvSpPr/>
          <p:nvPr/>
        </p:nvSpPr>
        <p:spPr>
          <a:xfrm>
            <a:off x="6261366" y="4042834"/>
            <a:ext cx="101864" cy="105833"/>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0" name="Oval 29"/>
          <p:cNvSpPr/>
          <p:nvPr/>
        </p:nvSpPr>
        <p:spPr>
          <a:xfrm>
            <a:off x="6261366" y="4657990"/>
            <a:ext cx="101864" cy="104510"/>
          </a:xfrm>
          <a:prstGeom prst="ellipse">
            <a:avLst/>
          </a:prstGeom>
          <a:solidFill>
            <a:schemeClr val="bg2">
              <a:lumMod val="75000"/>
            </a:schemeClr>
          </a:soli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170"/>
          </a:p>
        </p:txBody>
      </p:sp>
      <p:sp>
        <p:nvSpPr>
          <p:cNvPr id="31" name="Rectangle 2"/>
          <p:cNvSpPr>
            <a:spLocks noChangeArrowheads="1"/>
          </p:cNvSpPr>
          <p:nvPr/>
        </p:nvSpPr>
        <p:spPr bwMode="auto">
          <a:xfrm>
            <a:off x="1881844" y="149472"/>
            <a:ext cx="561403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DESIGN THINKING PROCESS</a:t>
            </a:r>
            <a:endParaRPr lang="en-ZA" altLang="en-US" sz="3000" dirty="0">
              <a:solidFill>
                <a:schemeClr val="bg1"/>
              </a:solidFill>
            </a:endParaRPr>
          </a:p>
        </p:txBody>
      </p:sp>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450" y="4643883"/>
            <a:ext cx="1380153" cy="989543"/>
          </a:xfrm>
          <a:prstGeom prst="rect">
            <a:avLst/>
          </a:prstGeom>
        </p:spPr>
      </p:pic>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50" y="4533107"/>
            <a:ext cx="2697200" cy="1146003"/>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1344" y="4415138"/>
            <a:ext cx="2164904" cy="1217759"/>
          </a:xfrm>
          <a:prstGeom prst="rect">
            <a:avLst/>
          </a:prstGeom>
        </p:spPr>
      </p:pic>
    </p:spTree>
    <p:extLst>
      <p:ext uri="{BB962C8B-B14F-4D97-AF65-F5344CB8AC3E}">
        <p14:creationId xmlns:p14="http://schemas.microsoft.com/office/powerpoint/2010/main" val="28762012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1847" y="4535325"/>
            <a:ext cx="3042179" cy="605230"/>
          </a:xfrm>
          <a:prstGeom prst="rect">
            <a:avLst/>
          </a:prstGeom>
          <a:noFill/>
        </p:spPr>
        <p:txBody>
          <a:bodyPr wrap="none" anchor="ctr">
            <a:spAutoFit/>
          </a:bodyPr>
          <a:lstStyle/>
          <a:p>
            <a:pPr eaLnBrk="1" hangingPunct="1">
              <a:defRPr/>
            </a:pPr>
            <a:r>
              <a:rPr lang="en-US" sz="3333" b="1" dirty="0">
                <a:effectLst>
                  <a:outerShdw blurRad="38100" dist="38100" dir="2700000" algn="tl">
                    <a:srgbClr val="000000">
                      <a:alpha val="43137"/>
                    </a:srgbClr>
                  </a:outerShdw>
                </a:effectLst>
                <a:latin typeface="Arial Black" pitchFamily="34" charset="0"/>
              </a:rPr>
              <a:t>Thank you!!!</a:t>
            </a:r>
            <a:endParaRPr lang="en-ZA" sz="3333" b="1" dirty="0">
              <a:effectLst>
                <a:outerShdw blurRad="38100" dist="38100" dir="2700000" algn="tl">
                  <a:srgbClr val="000000">
                    <a:alpha val="43137"/>
                  </a:srgbClr>
                </a:outerShdw>
              </a:effectLst>
              <a:latin typeface="Arial Black"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2414" y="99760"/>
            <a:ext cx="7118716" cy="4390223"/>
          </a:xfrm>
          <a:prstGeom prst="rect">
            <a:avLst/>
          </a:prstGeom>
        </p:spPr>
      </p:pic>
    </p:spTree>
    <p:extLst>
      <p:ext uri="{BB962C8B-B14F-4D97-AF65-F5344CB8AC3E}">
        <p14:creationId xmlns:p14="http://schemas.microsoft.com/office/powerpoint/2010/main" val="40025392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11594" y="217207"/>
            <a:ext cx="7320813" cy="960107"/>
          </a:xfrm>
          <a:prstGeom prst="rect">
            <a:avLst/>
          </a:prstGeom>
          <a:solidFill>
            <a:schemeClr val="accent1">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Black" pitchFamily="34" charset="0"/>
              </a:rPr>
              <a:t>DESIGN THINKING – </a:t>
            </a:r>
          </a:p>
          <a:p>
            <a:pPr algn="ctr"/>
            <a:r>
              <a:rPr lang="en-US" altLang="en-US" sz="3000" b="1" dirty="0">
                <a:solidFill>
                  <a:schemeClr val="bg1"/>
                </a:solidFill>
                <a:latin typeface="Arial Black" pitchFamily="34" charset="0"/>
              </a:rPr>
              <a:t>THE ROCKET PITCH</a:t>
            </a:r>
          </a:p>
          <a:p>
            <a:pPr algn="ctr"/>
            <a:endParaRPr lang="en-US" altLang="en-US" sz="3000" b="1" dirty="0">
              <a:solidFill>
                <a:schemeClr val="bg1"/>
              </a:solidFill>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1620" y="1297326"/>
            <a:ext cx="6840761" cy="4398151"/>
          </a:xfrm>
          <a:prstGeom prst="rect">
            <a:avLst/>
          </a:prstGeom>
        </p:spPr>
      </p:pic>
    </p:spTree>
    <p:extLst>
      <p:ext uri="{BB962C8B-B14F-4D97-AF65-F5344CB8AC3E}">
        <p14:creationId xmlns:p14="http://schemas.microsoft.com/office/powerpoint/2010/main" val="18648947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73</a:t>
            </a:fld>
            <a:endParaRPr lang="en-US" dirty="0"/>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2" name="Rectangle 1"/>
          <p:cNvSpPr/>
          <p:nvPr/>
        </p:nvSpPr>
        <p:spPr>
          <a:xfrm>
            <a:off x="2286000" y="2534335"/>
            <a:ext cx="4572000" cy="646331"/>
          </a:xfrm>
          <a:prstGeom prst="rect">
            <a:avLst/>
          </a:prstGeom>
        </p:spPr>
        <p:txBody>
          <a:bodyPr>
            <a:spAutoFit/>
          </a:bodyPr>
          <a:lstStyle/>
          <a:p>
            <a:pPr algn="ctr"/>
            <a:r>
              <a:rPr lang="en-US" altLang="en-US" b="1" dirty="0">
                <a:solidFill>
                  <a:schemeClr val="bg1"/>
                </a:solidFill>
                <a:latin typeface="Arial Black" pitchFamily="34" charset="0"/>
              </a:rPr>
              <a:t>PREDICTIVE VS. </a:t>
            </a:r>
          </a:p>
          <a:p>
            <a:pPr algn="ctr"/>
            <a:r>
              <a:rPr lang="en-US" altLang="en-US" b="1" dirty="0">
                <a:solidFill>
                  <a:schemeClr val="bg1"/>
                </a:solidFill>
                <a:latin typeface="Arial Black" pitchFamily="34" charset="0"/>
              </a:rPr>
              <a:t>CREATIVE LOGIC</a:t>
            </a:r>
          </a:p>
        </p:txBody>
      </p:sp>
      <p:graphicFrame>
        <p:nvGraphicFramePr>
          <p:cNvPr id="7" name="Diagram 6">
            <a:extLst>
              <a:ext uri="{FF2B5EF4-FFF2-40B4-BE49-F238E27FC236}">
                <a16:creationId xmlns:a16="http://schemas.microsoft.com/office/drawing/2014/main" id="{3322DEF8-CFD2-42DB-A69F-00418E9E8175}"/>
              </a:ext>
            </a:extLst>
          </p:cNvPr>
          <p:cNvGraphicFramePr/>
          <p:nvPr>
            <p:extLst>
              <p:ext uri="{D42A27DB-BD31-4B8C-83A1-F6EECF244321}">
                <p14:modId xmlns:p14="http://schemas.microsoft.com/office/powerpoint/2010/main" val="2858436633"/>
              </p:ext>
            </p:extLst>
          </p:nvPr>
        </p:nvGraphicFramePr>
        <p:xfrm>
          <a:off x="484507" y="93369"/>
          <a:ext cx="8151493" cy="5617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2250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a:extLst>
              <a:ext uri="{FF2B5EF4-FFF2-40B4-BE49-F238E27FC236}">
                <a16:creationId xmlns:a16="http://schemas.microsoft.com/office/drawing/2014/main" id="{3BE91471-B333-45AB-B38C-956F57E99CB7}"/>
              </a:ext>
            </a:extLst>
          </p:cNvPr>
          <p:cNvSpPr>
            <a:spLocks noChangeArrowheads="1"/>
          </p:cNvSpPr>
          <p:nvPr/>
        </p:nvSpPr>
        <p:spPr bwMode="auto">
          <a:xfrm>
            <a:off x="1511660" y="877280"/>
            <a:ext cx="6152576" cy="3480387"/>
          </a:xfrm>
          <a:prstGeom prst="rect">
            <a:avLst/>
          </a:prstGeom>
          <a:solidFill>
            <a:srgbClr val="7030A0"/>
          </a:solidFill>
          <a:ln>
            <a:noFill/>
          </a:ln>
        </p:spPr>
        <p:txBody>
          <a:bodyPr anchor="ctr"/>
          <a:lstStyle/>
          <a:p>
            <a:pPr algn="ctr"/>
            <a:endParaRPr lang="en-GB" altLang="en-US" sz="3000" b="1" dirty="0"/>
          </a:p>
          <a:p>
            <a:pPr algn="ctr"/>
            <a:r>
              <a:rPr lang="en-US" altLang="en-US" sz="4000" b="1" dirty="0">
                <a:solidFill>
                  <a:schemeClr val="bg1"/>
                </a:solidFill>
                <a:latin typeface="Arial Black" pitchFamily="34" charset="0"/>
              </a:rPr>
              <a:t>DESIGN THINKING</a:t>
            </a:r>
          </a:p>
          <a:p>
            <a:pPr algn="ctr"/>
            <a:r>
              <a:rPr lang="en-US" altLang="en-US" sz="3000" b="1" dirty="0">
                <a:solidFill>
                  <a:schemeClr val="bg1"/>
                </a:solidFill>
                <a:latin typeface="Arial Black" pitchFamily="34" charset="0"/>
              </a:rPr>
              <a:t> </a:t>
            </a:r>
          </a:p>
          <a:p>
            <a:pPr algn="ctr"/>
            <a:r>
              <a:rPr lang="en-US" altLang="en-US" sz="3000" b="1" dirty="0">
                <a:solidFill>
                  <a:schemeClr val="bg1"/>
                </a:solidFill>
                <a:latin typeface="Arial Black" pitchFamily="34" charset="0"/>
              </a:rPr>
              <a:t>THE ROCKET PITCH</a:t>
            </a:r>
            <a:endParaRPr lang="en-US" altLang="en-US" sz="2667" b="1" dirty="0">
              <a:solidFill>
                <a:schemeClr val="bg1"/>
              </a:solidFill>
              <a:latin typeface="Arial Black" pitchFamily="34" charset="0"/>
            </a:endParaRPr>
          </a:p>
          <a:p>
            <a:pPr algn="ctr"/>
            <a:endParaRPr lang="en-US" altLang="en-US" sz="3000" dirty="0">
              <a:latin typeface="Arial Black" pitchFamily="34" charset="0"/>
            </a:endParaRPr>
          </a:p>
        </p:txBody>
      </p:sp>
    </p:spTree>
    <p:extLst>
      <p:ext uri="{BB962C8B-B14F-4D97-AF65-F5344CB8AC3E}">
        <p14:creationId xmlns:p14="http://schemas.microsoft.com/office/powerpoint/2010/main" val="32518472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799910" y="1627201"/>
            <a:ext cx="7544180" cy="1015663"/>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000" b="1" dirty="0">
                <a:solidFill>
                  <a:schemeClr val="bg1"/>
                </a:solidFill>
              </a:rPr>
              <a:t>PREPARATION</a:t>
            </a:r>
          </a:p>
          <a:p>
            <a:pPr algn="ctr" eaLnBrk="1" hangingPunct="1"/>
            <a:r>
              <a:rPr lang="en-US" altLang="en-US" sz="3000" b="1" dirty="0">
                <a:solidFill>
                  <a:schemeClr val="bg1"/>
                </a:solidFill>
              </a:rPr>
              <a:t>DESIGN THINKING AND ROCKET PITCH</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6813" y="3446003"/>
            <a:ext cx="2711251" cy="1743153"/>
          </a:xfrm>
          <a:prstGeom prst="rect">
            <a:avLst/>
          </a:prstGeom>
        </p:spPr>
      </p:pic>
    </p:spTree>
    <p:extLst>
      <p:ext uri="{BB962C8B-B14F-4D97-AF65-F5344CB8AC3E}">
        <p14:creationId xmlns:p14="http://schemas.microsoft.com/office/powerpoint/2010/main" val="7189755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1942796" y="216958"/>
            <a:ext cx="533671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THE ROCKET PITCH EVENT</a:t>
            </a:r>
            <a:endParaRPr lang="en-ZA" altLang="en-US" sz="3000" dirty="0">
              <a:solidFill>
                <a:schemeClr val="bg1"/>
              </a:solidFill>
            </a:endParaRPr>
          </a:p>
        </p:txBody>
      </p:sp>
      <p:pic>
        <p:nvPicPr>
          <p:cNvPr id="66563" name="Picture 2" descr="bermuda_launchpa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098" y="1283722"/>
            <a:ext cx="2955396" cy="3328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Rectangle 3"/>
          <p:cNvSpPr>
            <a:spLocks noChangeArrowheads="1"/>
          </p:cNvSpPr>
          <p:nvPr/>
        </p:nvSpPr>
        <p:spPr bwMode="auto">
          <a:xfrm>
            <a:off x="4073261" y="2217208"/>
            <a:ext cx="3901281" cy="810350"/>
          </a:xfrm>
          <a:prstGeom prst="rect">
            <a:avLst/>
          </a:prstGeom>
          <a:solidFill>
            <a:srgbClr val="7030A0"/>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2333" dirty="0">
                <a:solidFill>
                  <a:schemeClr val="bg1"/>
                </a:solidFill>
                <a:latin typeface="Arial Narrow" panose="020B0606020202030204" pitchFamily="34" charset="0"/>
                <a:cs typeface="Arial" panose="020B0604020202020204" pitchFamily="34" charset="0"/>
              </a:rPr>
              <a:t>Enhancing the Entrepreneurship Education Experience</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6813" y="3446003"/>
            <a:ext cx="2711251" cy="1743153"/>
          </a:xfrm>
          <a:prstGeom prst="rect">
            <a:avLst/>
          </a:prstGeom>
        </p:spPr>
      </p:pic>
    </p:spTree>
    <p:extLst>
      <p:ext uri="{BB962C8B-B14F-4D97-AF65-F5344CB8AC3E}">
        <p14:creationId xmlns:p14="http://schemas.microsoft.com/office/powerpoint/2010/main" val="12324390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ChangeArrowheads="1"/>
          </p:cNvSpPr>
          <p:nvPr/>
        </p:nvSpPr>
        <p:spPr bwMode="auto">
          <a:xfrm>
            <a:off x="3987271" y="1057300"/>
            <a:ext cx="4801549" cy="3970318"/>
          </a:xfrm>
          <a:prstGeom prst="rect">
            <a:avLst/>
          </a:prstGeom>
          <a:solidFill>
            <a:schemeClr val="accent4">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b="1" u="sng" dirty="0"/>
              <a:t>Rocket Pitch:</a:t>
            </a:r>
            <a:endParaRPr lang="en-ZA" altLang="en-US" sz="1400" b="1" dirty="0"/>
          </a:p>
          <a:p>
            <a:pPr eaLnBrk="1" hangingPunct="1"/>
            <a:r>
              <a:rPr lang="en-US" altLang="en-US" sz="1400" b="1" dirty="0"/>
              <a:t> </a:t>
            </a:r>
            <a:endParaRPr lang="en-ZA" altLang="en-US" sz="1400" b="1" dirty="0"/>
          </a:p>
          <a:p>
            <a:pPr algn="just" eaLnBrk="1" hangingPunct="1"/>
            <a:r>
              <a:rPr lang="en-US" altLang="en-US" sz="1400" b="1" dirty="0"/>
              <a:t>Syndicate groups will rocket pitch their new, innovate “learning experience” that was developed during the Design Thinking lectures.  </a:t>
            </a:r>
            <a:endParaRPr lang="en-ZA" altLang="en-US" sz="1400" b="1" dirty="0"/>
          </a:p>
          <a:p>
            <a:pPr algn="just" eaLnBrk="1" hangingPunct="1"/>
            <a:r>
              <a:rPr lang="en-US" altLang="en-US" sz="1400" b="1" dirty="0"/>
              <a:t> </a:t>
            </a:r>
            <a:endParaRPr lang="en-ZA" altLang="en-US" sz="1400" b="1" dirty="0"/>
          </a:p>
          <a:p>
            <a:pPr algn="just" eaLnBrk="1" hangingPunct="1"/>
            <a:r>
              <a:rPr lang="en-US" altLang="en-US" sz="1400" b="1" dirty="0"/>
              <a:t>You will have 8 minutes to present your PowerPoint slides!  You will be timed and asked to stop presenting if you exceed the allotted time. Each presentation will be followed by a 2-minute Q&amp;A period.</a:t>
            </a:r>
            <a:endParaRPr lang="en-ZA" altLang="en-US" sz="1400" b="1" dirty="0"/>
          </a:p>
          <a:p>
            <a:pPr algn="just" eaLnBrk="1" hangingPunct="1"/>
            <a:r>
              <a:rPr lang="en-US" altLang="en-US" sz="1400" b="1" dirty="0"/>
              <a:t> </a:t>
            </a:r>
            <a:endParaRPr lang="en-ZA" altLang="en-US" sz="1400" b="1" dirty="0"/>
          </a:p>
          <a:p>
            <a:pPr algn="just" eaLnBrk="1" hangingPunct="1"/>
            <a:r>
              <a:rPr lang="en-US" altLang="en-US" sz="1400" b="1" u="sng" dirty="0"/>
              <a:t>Group Rocket Pitches must include the following</a:t>
            </a:r>
            <a:r>
              <a:rPr lang="en-US" altLang="en-US" sz="1400" b="1" dirty="0"/>
              <a:t>:</a:t>
            </a:r>
            <a:endParaRPr lang="en-ZA" altLang="en-US" sz="1400" b="1" dirty="0"/>
          </a:p>
          <a:p>
            <a:pPr algn="just" eaLnBrk="1" hangingPunct="1"/>
            <a:r>
              <a:rPr lang="en-US" altLang="en-US" sz="1400" b="1" dirty="0"/>
              <a:t>Clear articulation of the idea</a:t>
            </a:r>
            <a:endParaRPr lang="en-ZA" altLang="en-US" sz="1400" b="1" dirty="0"/>
          </a:p>
          <a:p>
            <a:pPr algn="just" eaLnBrk="1" hangingPunct="1"/>
            <a:r>
              <a:rPr lang="en-US" altLang="en-US" sz="1400" b="1" dirty="0"/>
              <a:t>What problem does it solve in ……</a:t>
            </a:r>
            <a:endParaRPr lang="en-ZA" altLang="en-US" sz="1400" b="1" dirty="0"/>
          </a:p>
          <a:p>
            <a:pPr algn="just" eaLnBrk="1" hangingPunct="1"/>
            <a:r>
              <a:rPr lang="en-US" altLang="en-US" sz="1400" b="1" dirty="0"/>
              <a:t>How does it work?</a:t>
            </a:r>
            <a:endParaRPr lang="en-ZA" altLang="en-US" sz="1400" b="1" dirty="0"/>
          </a:p>
          <a:p>
            <a:pPr algn="just" eaLnBrk="1" hangingPunct="1"/>
            <a:r>
              <a:rPr lang="en-US" altLang="en-US" sz="1400" b="1" dirty="0"/>
              <a:t>What resources are needed to implement?</a:t>
            </a:r>
            <a:endParaRPr lang="en-ZA" altLang="en-US" sz="1400" b="1" dirty="0"/>
          </a:p>
          <a:p>
            <a:pPr algn="just" eaLnBrk="1" hangingPunct="1"/>
            <a:r>
              <a:rPr lang="en-US" altLang="en-US" sz="1400" b="1" dirty="0"/>
              <a:t>What value does it bring to ……</a:t>
            </a:r>
            <a:endParaRPr lang="en-ZA" altLang="en-US" sz="1400" b="1" dirty="0"/>
          </a:p>
          <a:p>
            <a:pPr algn="just" eaLnBrk="1" hangingPunct="1"/>
            <a:r>
              <a:rPr lang="en-US" altLang="en-US" sz="1400" b="1" dirty="0"/>
              <a:t>A short implementation plan with actionable steps</a:t>
            </a:r>
            <a:endParaRPr lang="en-ZA" altLang="en-US" sz="1400" b="1" dirty="0"/>
          </a:p>
        </p:txBody>
      </p:sp>
      <p:pic>
        <p:nvPicPr>
          <p:cNvPr id="67587" name="Picture 2" descr="bermuda_launchpa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830" y="1187191"/>
            <a:ext cx="2955396" cy="3840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p:cNvSpPr>
            <a:spLocks noChangeArrowheads="1"/>
          </p:cNvSpPr>
          <p:nvPr/>
        </p:nvSpPr>
        <p:spPr bwMode="auto">
          <a:xfrm>
            <a:off x="2179127" y="97193"/>
            <a:ext cx="5336717"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THE ROCKET PITCH EVENT</a:t>
            </a:r>
            <a:endParaRPr lang="en-ZA" altLang="en-US" sz="3000" dirty="0">
              <a:solidFill>
                <a:schemeClr val="bg1"/>
              </a:solidFill>
            </a:endParaRPr>
          </a:p>
        </p:txBody>
      </p:sp>
    </p:spTree>
    <p:extLst>
      <p:ext uri="{BB962C8B-B14F-4D97-AF65-F5344CB8AC3E}">
        <p14:creationId xmlns:p14="http://schemas.microsoft.com/office/powerpoint/2010/main" val="33452965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3834" y="4662684"/>
            <a:ext cx="3042179" cy="605230"/>
          </a:xfrm>
          <a:prstGeom prst="rect">
            <a:avLst/>
          </a:prstGeom>
          <a:noFill/>
        </p:spPr>
        <p:txBody>
          <a:bodyPr wrap="none" anchor="ctr">
            <a:spAutoFit/>
          </a:bodyPr>
          <a:lstStyle/>
          <a:p>
            <a:pPr eaLnBrk="1" hangingPunct="1">
              <a:defRPr/>
            </a:pPr>
            <a:r>
              <a:rPr lang="en-US" sz="3333" b="1" dirty="0">
                <a:effectLst>
                  <a:outerShdw blurRad="38100" dist="38100" dir="2700000" algn="tl">
                    <a:srgbClr val="000000">
                      <a:alpha val="43137"/>
                    </a:srgbClr>
                  </a:outerShdw>
                </a:effectLst>
                <a:latin typeface="Arial Black" pitchFamily="34" charset="0"/>
              </a:rPr>
              <a:t>Thank you!!!</a:t>
            </a:r>
            <a:endParaRPr lang="en-ZA" sz="3333" b="1" dirty="0">
              <a:effectLst>
                <a:outerShdw blurRad="38100" dist="38100" dir="2700000" algn="tl">
                  <a:srgbClr val="000000">
                    <a:alpha val="43137"/>
                  </a:srgbClr>
                </a:outerShdw>
              </a:effectLst>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045" y="-68013"/>
            <a:ext cx="7541910" cy="4730697"/>
          </a:xfrm>
          <a:prstGeom prst="rect">
            <a:avLst/>
          </a:prstGeom>
        </p:spPr>
      </p:pic>
    </p:spTree>
    <p:extLst>
      <p:ext uri="{BB962C8B-B14F-4D97-AF65-F5344CB8AC3E}">
        <p14:creationId xmlns:p14="http://schemas.microsoft.com/office/powerpoint/2010/main" val="407277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511661" y="209947"/>
            <a:ext cx="6160719" cy="553998"/>
          </a:xfrm>
          <a:prstGeom prst="rect">
            <a:avLst/>
          </a:prstGeom>
          <a:solidFill>
            <a:srgbClr val="7030A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ZA" altLang="en-US" sz="3000" b="1" dirty="0">
                <a:solidFill>
                  <a:schemeClr val="bg1"/>
                </a:solidFill>
              </a:rPr>
              <a:t>HUMAN-CENTERED APPROACH </a:t>
            </a:r>
            <a:endParaRPr lang="en-ZA" altLang="en-US" sz="3000" dirty="0">
              <a:solidFill>
                <a:schemeClr val="bg1"/>
              </a:solidFill>
            </a:endParaRPr>
          </a:p>
        </p:txBody>
      </p:sp>
      <p:graphicFrame>
        <p:nvGraphicFramePr>
          <p:cNvPr id="2" name="Diagram 1"/>
          <p:cNvGraphicFramePr/>
          <p:nvPr/>
        </p:nvGraphicFramePr>
        <p:xfrm>
          <a:off x="1829594" y="1777380"/>
          <a:ext cx="5080000" cy="3386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244" name="Straight Arrow Connector 5"/>
          <p:cNvCxnSpPr>
            <a:cxnSpLocks noChangeShapeType="1"/>
          </p:cNvCxnSpPr>
          <p:nvPr/>
        </p:nvCxnSpPr>
        <p:spPr bwMode="auto">
          <a:xfrm>
            <a:off x="4348428" y="937948"/>
            <a:ext cx="0" cy="719667"/>
          </a:xfrm>
          <a:prstGeom prst="straightConnector1">
            <a:avLst/>
          </a:prstGeom>
          <a:noFill/>
          <a:ln w="476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7" name="Rectangle 6"/>
          <p:cNvSpPr/>
          <p:nvPr/>
        </p:nvSpPr>
        <p:spPr bwMode="auto">
          <a:xfrm>
            <a:off x="4572001" y="1117865"/>
            <a:ext cx="1019969" cy="278199"/>
          </a:xfrm>
          <a:prstGeom prst="rect">
            <a:avLst/>
          </a:prstGeom>
          <a:solidFill>
            <a:srgbClr val="7030A0"/>
          </a:solidFill>
          <a:ln w="9525" cap="flat" cmpd="sng" algn="ctr">
            <a:solidFill>
              <a:schemeClr val="tx1"/>
            </a:solidFill>
            <a:prstDash val="solid"/>
            <a:round/>
            <a:headEnd type="none" w="med" len="med"/>
            <a:tailEnd type="none" w="med" len="med"/>
          </a:ln>
          <a:effectLst/>
        </p:spPr>
        <p:txBody>
          <a:bodyPr wrap="none"/>
          <a:lstStyle/>
          <a:p>
            <a:pPr>
              <a:defRPr/>
            </a:pPr>
            <a:r>
              <a:rPr lang="en-ZA" sz="1170" b="1" dirty="0">
                <a:solidFill>
                  <a:schemeClr val="bg1"/>
                </a:solidFill>
                <a:latin typeface="Arial" charset="0"/>
              </a:rPr>
              <a:t>Start here</a:t>
            </a:r>
          </a:p>
        </p:txBody>
      </p:sp>
      <p:cxnSp>
        <p:nvCxnSpPr>
          <p:cNvPr id="10246" name="Straight Arrow Connector 11"/>
          <p:cNvCxnSpPr>
            <a:cxnSpLocks noChangeShapeType="1"/>
          </p:cNvCxnSpPr>
          <p:nvPr/>
        </p:nvCxnSpPr>
        <p:spPr bwMode="auto">
          <a:xfrm>
            <a:off x="4212167" y="3697553"/>
            <a:ext cx="0" cy="1440656"/>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5" name="Rectangle 14"/>
          <p:cNvSpPr/>
          <p:nvPr/>
        </p:nvSpPr>
        <p:spPr bwMode="auto">
          <a:xfrm>
            <a:off x="2411677" y="5197418"/>
            <a:ext cx="3989917" cy="359833"/>
          </a:xfrm>
          <a:prstGeom prst="rect">
            <a:avLst/>
          </a:prstGeom>
          <a:solidFill>
            <a:srgbClr val="7030A0"/>
          </a:solidFill>
          <a:ln w="9525" cap="flat" cmpd="sng" algn="ctr">
            <a:solidFill>
              <a:schemeClr val="tx1"/>
            </a:solidFill>
            <a:prstDash val="solid"/>
            <a:round/>
            <a:headEnd type="none" w="med" len="med"/>
            <a:tailEnd type="none" w="med" len="med"/>
          </a:ln>
          <a:effectLst/>
        </p:spPr>
        <p:txBody>
          <a:bodyPr wrap="none"/>
          <a:lstStyle/>
          <a:p>
            <a:pPr algn="ctr">
              <a:defRPr/>
            </a:pPr>
            <a:r>
              <a:rPr lang="en-ZA" sz="1170" b="1" dirty="0">
                <a:solidFill>
                  <a:schemeClr val="bg1"/>
                </a:solidFill>
                <a:latin typeface="Arial" charset="0"/>
              </a:rPr>
              <a:t>Final solution should be at the intersection</a:t>
            </a:r>
          </a:p>
        </p:txBody>
      </p:sp>
      <p:sp>
        <p:nvSpPr>
          <p:cNvPr id="10248" name="Rectangle 15"/>
          <p:cNvSpPr>
            <a:spLocks noChangeArrowheads="1"/>
          </p:cNvSpPr>
          <p:nvPr/>
        </p:nvSpPr>
        <p:spPr bwMode="auto">
          <a:xfrm>
            <a:off x="739510" y="4991365"/>
            <a:ext cx="137186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000"/>
              <a:t>Source: IDEO Human Centered Design Toolkit </a:t>
            </a: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01164" y="3165147"/>
            <a:ext cx="2342836" cy="2298582"/>
          </a:xfrm>
          <a:prstGeom prst="rect">
            <a:avLst/>
          </a:prstGeom>
        </p:spPr>
      </p:pic>
    </p:spTree>
    <p:extLst>
      <p:ext uri="{BB962C8B-B14F-4D97-AF65-F5344CB8AC3E}">
        <p14:creationId xmlns:p14="http://schemas.microsoft.com/office/powerpoint/2010/main" val="21693763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0FA55B6F-767F-4FD0-B8DD-D3A6E9FFFB47}"/>
              </a:ext>
            </a:extLst>
          </p:cNvPr>
          <p:cNvSpPr>
            <a:spLocks noChangeArrowheads="1"/>
          </p:cNvSpPr>
          <p:nvPr/>
        </p:nvSpPr>
        <p:spPr bwMode="auto">
          <a:xfrm>
            <a:off x="1511660" y="1717374"/>
            <a:ext cx="6152576" cy="1547813"/>
          </a:xfrm>
          <a:prstGeom prst="rect">
            <a:avLst/>
          </a:prstGeom>
          <a:solidFill>
            <a:srgbClr val="7030A0"/>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LEAN STARTUP</a:t>
            </a:r>
          </a:p>
          <a:p>
            <a:pPr algn="ctr"/>
            <a:endParaRPr lang="en-US" altLang="en-US" sz="3000" dirty="0">
              <a:latin typeface="Arial Black" pitchFamily="34" charset="0"/>
            </a:endParaRPr>
          </a:p>
        </p:txBody>
      </p:sp>
    </p:spTree>
    <p:extLst>
      <p:ext uri="{BB962C8B-B14F-4D97-AF65-F5344CB8AC3E}">
        <p14:creationId xmlns:p14="http://schemas.microsoft.com/office/powerpoint/2010/main" val="16789453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80</a:t>
            </a:fld>
            <a:endParaRPr lang="en-US" dirty="0"/>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2" name="Rectangle 1"/>
          <p:cNvSpPr/>
          <p:nvPr/>
        </p:nvSpPr>
        <p:spPr>
          <a:xfrm>
            <a:off x="2286000" y="2534335"/>
            <a:ext cx="4572000" cy="646331"/>
          </a:xfrm>
          <a:prstGeom prst="rect">
            <a:avLst/>
          </a:prstGeom>
        </p:spPr>
        <p:txBody>
          <a:bodyPr>
            <a:spAutoFit/>
          </a:bodyPr>
          <a:lstStyle/>
          <a:p>
            <a:pPr algn="ctr"/>
            <a:r>
              <a:rPr lang="en-US" altLang="en-US" b="1" dirty="0">
                <a:solidFill>
                  <a:schemeClr val="bg1"/>
                </a:solidFill>
                <a:latin typeface="Arial Black" pitchFamily="34" charset="0"/>
              </a:rPr>
              <a:t>PREDICTIVE VS. </a:t>
            </a:r>
          </a:p>
          <a:p>
            <a:pPr algn="ctr"/>
            <a:r>
              <a:rPr lang="en-US" altLang="en-US" b="1" dirty="0">
                <a:solidFill>
                  <a:schemeClr val="bg1"/>
                </a:solidFill>
                <a:latin typeface="Arial Black" pitchFamily="34" charset="0"/>
              </a:rPr>
              <a:t>CREATIVE LOGIC</a:t>
            </a:r>
          </a:p>
        </p:txBody>
      </p:sp>
      <p:graphicFrame>
        <p:nvGraphicFramePr>
          <p:cNvPr id="7" name="Diagram 6">
            <a:extLst>
              <a:ext uri="{FF2B5EF4-FFF2-40B4-BE49-F238E27FC236}">
                <a16:creationId xmlns:a16="http://schemas.microsoft.com/office/drawing/2014/main" id="{3322DEF8-CFD2-42DB-A69F-00418E9E8175}"/>
              </a:ext>
            </a:extLst>
          </p:cNvPr>
          <p:cNvGraphicFramePr/>
          <p:nvPr>
            <p:extLst>
              <p:ext uri="{D42A27DB-BD31-4B8C-83A1-F6EECF244321}">
                <p14:modId xmlns:p14="http://schemas.microsoft.com/office/powerpoint/2010/main" val="2137858678"/>
              </p:ext>
            </p:extLst>
          </p:nvPr>
        </p:nvGraphicFramePr>
        <p:xfrm>
          <a:off x="484507" y="93369"/>
          <a:ext cx="8151493" cy="5617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48078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28608" indent="-428608" algn="just" eaLnBrk="1" hangingPunct="1">
              <a:lnSpc>
                <a:spcPct val="90000"/>
              </a:lnSpc>
              <a:buFont typeface="+mj-lt"/>
              <a:buAutoNum type="arabicPeriod"/>
              <a:defRPr/>
            </a:pPr>
            <a:endParaRPr lang="en-ZA" sz="2333" dirty="0">
              <a:latin typeface="+mj-lt"/>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083942" y="190107"/>
            <a:ext cx="6972394"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THE LEAN </a:t>
            </a:r>
            <a:r>
              <a:rPr lang="en-ZA" altLang="en-US" sz="3000" b="1" dirty="0" err="1">
                <a:solidFill>
                  <a:schemeClr val="bg1"/>
                </a:solidFill>
                <a:latin typeface="Arial" panose="020B0604020202020204" pitchFamily="34" charset="0"/>
                <a:cs typeface="Arial" panose="020B0604020202020204" pitchFamily="34" charset="0"/>
              </a:rPr>
              <a:t>STARTUP</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877" y="924599"/>
            <a:ext cx="8380740" cy="4253147"/>
          </a:xfrm>
          <a:prstGeom prst="rect">
            <a:avLst/>
          </a:prstGeom>
        </p:spPr>
      </p:pic>
    </p:spTree>
    <p:extLst>
      <p:ext uri="{BB962C8B-B14F-4D97-AF65-F5344CB8AC3E}">
        <p14:creationId xmlns:p14="http://schemas.microsoft.com/office/powerpoint/2010/main" val="38918355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The lean startup defined. </a:t>
            </a:r>
          </a:p>
          <a:p>
            <a:pPr marL="428608" indent="-428608" algn="just" eaLnBrk="1" hangingPunct="1">
              <a:lnSpc>
                <a:spcPct val="90000"/>
              </a:lnSpc>
              <a:buFont typeface="+mj-lt"/>
              <a:buAutoNum type="arabicPeriod"/>
              <a:defRPr/>
            </a:pPr>
            <a:endParaRPr lang="en-US"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The lean startup process.</a:t>
            </a:r>
          </a:p>
          <a:p>
            <a:pPr marL="428608" indent="-428608" algn="just" eaLnBrk="1" hangingPunct="1">
              <a:lnSpc>
                <a:spcPct val="90000"/>
              </a:lnSpc>
              <a:buFont typeface="+mj-lt"/>
              <a:buAutoNum type="arabicPeriod"/>
              <a:defRPr/>
            </a:pPr>
            <a:endParaRPr lang="en-US"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Principles of lean startup.</a:t>
            </a:r>
          </a:p>
          <a:p>
            <a:pPr marL="428608" indent="-428608" algn="just" eaLnBrk="1" hangingPunct="1">
              <a:lnSpc>
                <a:spcPct val="90000"/>
              </a:lnSpc>
              <a:buFont typeface="+mj-lt"/>
              <a:buAutoNum type="arabicPeriod"/>
              <a:defRPr/>
            </a:pPr>
            <a:endParaRPr lang="en-US"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The lean startup process. </a:t>
            </a:r>
          </a:p>
          <a:p>
            <a:pPr marL="428608" indent="-428608" algn="just" eaLnBrk="1" hangingPunct="1">
              <a:lnSpc>
                <a:spcPct val="90000"/>
              </a:lnSpc>
              <a:buFont typeface="+mj-lt"/>
              <a:buAutoNum type="arabicPeriod"/>
              <a:defRPr/>
            </a:pPr>
            <a:endParaRPr lang="en-US"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r>
              <a:rPr lang="en-US" sz="2400" b="1" dirty="0">
                <a:latin typeface="Arial" panose="020B0604020202020204" pitchFamily="34" charset="0"/>
                <a:cs typeface="Arial" panose="020B0604020202020204" pitchFamily="34" charset="0"/>
              </a:rPr>
              <a:t>The lean canvas.  </a:t>
            </a:r>
            <a:endParaRPr lang="en-ZA"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endParaRPr lang="en-ZA" sz="2400" b="1"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endParaRPr lang="en-US" sz="2333" dirty="0">
              <a:latin typeface="+mj-lt"/>
            </a:endParaRPr>
          </a:p>
          <a:p>
            <a:pPr marL="0" indent="0" algn="just" eaLnBrk="1" hangingPunct="1">
              <a:lnSpc>
                <a:spcPct val="90000"/>
              </a:lnSpc>
              <a:defRPr/>
            </a:pPr>
            <a:endParaRPr lang="en-US" sz="2333" dirty="0">
              <a:latin typeface="+mj-lt"/>
            </a:endParaRPr>
          </a:p>
          <a:p>
            <a:pPr marL="428608" indent="-428608" algn="just" eaLnBrk="1" hangingPunct="1">
              <a:lnSpc>
                <a:spcPct val="90000"/>
              </a:lnSpc>
              <a:buFont typeface="+mj-lt"/>
              <a:buAutoNum type="arabicPeriod"/>
              <a:defRPr/>
            </a:pPr>
            <a:endParaRPr lang="en-ZA" sz="2333" dirty="0">
              <a:latin typeface="+mj-lt"/>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STRUCTURE OF THIS SESSION</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8712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28608" indent="-428608" algn="just" eaLnBrk="1" hangingPunct="1">
              <a:lnSpc>
                <a:spcPct val="90000"/>
              </a:lnSpc>
              <a:buFont typeface="+mj-lt"/>
              <a:buAutoNum type="arabicPeriod"/>
              <a:defRPr/>
            </a:pPr>
            <a:endParaRPr lang="en-ZA" sz="2333" dirty="0">
              <a:latin typeface="+mj-lt"/>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083942" y="190107"/>
            <a:ext cx="6972394"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THE LEAN </a:t>
            </a:r>
            <a:r>
              <a:rPr lang="en-ZA" altLang="en-US" sz="3000" b="1" dirty="0" err="1">
                <a:solidFill>
                  <a:schemeClr val="bg1"/>
                </a:solidFill>
                <a:latin typeface="Arial" panose="020B0604020202020204" pitchFamily="34" charset="0"/>
                <a:cs typeface="Arial" panose="020B0604020202020204" pitchFamily="34" charset="0"/>
              </a:rPr>
              <a:t>STARTUP</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697938A-21FB-4051-B11E-A12F0BA7B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668" y="752398"/>
            <a:ext cx="8740399" cy="4916474"/>
          </a:xfrm>
          <a:prstGeom prst="rect">
            <a:avLst/>
          </a:prstGeom>
        </p:spPr>
      </p:pic>
    </p:spTree>
    <p:extLst>
      <p:ext uri="{BB962C8B-B14F-4D97-AF65-F5344CB8AC3E}">
        <p14:creationId xmlns:p14="http://schemas.microsoft.com/office/powerpoint/2010/main" val="30924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r>
              <a:rPr lang="en-ZA" sz="2000" b="1" dirty="0">
                <a:solidFill>
                  <a:srgbClr val="7030A0"/>
                </a:solidFill>
                <a:latin typeface="Arial" panose="020B0604020202020204" pitchFamily="34" charset="0"/>
                <a:cs typeface="Arial" panose="020B0604020202020204" pitchFamily="34" charset="0"/>
              </a:rPr>
              <a:t>Lean </a:t>
            </a:r>
            <a:r>
              <a:rPr lang="en-ZA" sz="2000" b="1" dirty="0" err="1">
                <a:solidFill>
                  <a:srgbClr val="7030A0"/>
                </a:solidFill>
                <a:latin typeface="Arial" panose="020B0604020202020204" pitchFamily="34" charset="0"/>
                <a:cs typeface="Arial" panose="020B0604020202020204" pitchFamily="34" charset="0"/>
              </a:rPr>
              <a:t>startup</a:t>
            </a:r>
            <a:r>
              <a:rPr lang="en-ZA" sz="2000" b="1" dirty="0">
                <a:solidFill>
                  <a:srgbClr val="7030A0"/>
                </a:solidFill>
                <a:latin typeface="Arial" panose="020B0604020202020204" pitchFamily="34" charset="0"/>
                <a:cs typeface="Arial" panose="020B0604020202020204" pitchFamily="34" charset="0"/>
              </a:rPr>
              <a:t> </a:t>
            </a:r>
            <a:r>
              <a:rPr lang="en-ZA" sz="2000" b="1" dirty="0">
                <a:latin typeface="Arial" panose="020B0604020202020204" pitchFamily="34" charset="0"/>
                <a:cs typeface="Arial" panose="020B0604020202020204" pitchFamily="34" charset="0"/>
              </a:rPr>
              <a:t>is a </a:t>
            </a:r>
            <a:r>
              <a:rPr lang="en-ZA" sz="2000" b="1" dirty="0">
                <a:solidFill>
                  <a:srgbClr val="7030A0"/>
                </a:solidFill>
                <a:latin typeface="Arial" panose="020B0604020202020204" pitchFamily="34" charset="0"/>
                <a:cs typeface="Arial" panose="020B0604020202020204" pitchFamily="34" charset="0"/>
              </a:rPr>
              <a:t>methodology</a:t>
            </a:r>
            <a:r>
              <a:rPr lang="en-ZA" sz="2000" b="1" dirty="0">
                <a:latin typeface="Arial" panose="020B0604020202020204" pitchFamily="34" charset="0"/>
                <a:cs typeface="Arial" panose="020B0604020202020204" pitchFamily="34" charset="0"/>
              </a:rPr>
              <a:t> for developing businesses and products that aims to shorten product development cycles and rapidly discover if a proposed business model is viable. </a:t>
            </a:r>
          </a:p>
          <a:p>
            <a:pPr marL="0" indent="0" algn="just" eaLnBrk="1" hangingPunct="1">
              <a:lnSpc>
                <a:spcPct val="90000"/>
              </a:lnSpc>
              <a:defRPr/>
            </a:pPr>
            <a:endParaRPr lang="en-ZA" sz="2000" b="1" dirty="0">
              <a:latin typeface="Arial" panose="020B0604020202020204" pitchFamily="34" charset="0"/>
              <a:cs typeface="Arial" panose="020B0604020202020204" pitchFamily="34" charset="0"/>
            </a:endParaRPr>
          </a:p>
          <a:p>
            <a:pPr marL="0" indent="0" algn="just" eaLnBrk="1" hangingPunct="1">
              <a:lnSpc>
                <a:spcPct val="90000"/>
              </a:lnSpc>
              <a:defRPr/>
            </a:pPr>
            <a:r>
              <a:rPr lang="en-ZA" sz="2000" b="1" dirty="0">
                <a:latin typeface="Arial" panose="020B0604020202020204" pitchFamily="34" charset="0"/>
                <a:cs typeface="Arial" panose="020B0604020202020204" pitchFamily="34" charset="0"/>
              </a:rPr>
              <a:t>This is achieved by adopting a combination of </a:t>
            </a:r>
            <a:r>
              <a:rPr lang="en-ZA" sz="2000" b="1" dirty="0">
                <a:solidFill>
                  <a:srgbClr val="7030A0"/>
                </a:solidFill>
                <a:latin typeface="Arial" panose="020B0604020202020204" pitchFamily="34" charset="0"/>
                <a:cs typeface="Arial" panose="020B0604020202020204" pitchFamily="34" charset="0"/>
              </a:rPr>
              <a:t>business-hypothesis-driven experimentation</a:t>
            </a:r>
            <a:r>
              <a:rPr lang="en-ZA" sz="2000" b="1" dirty="0">
                <a:latin typeface="Arial" panose="020B0604020202020204" pitchFamily="34" charset="0"/>
                <a:cs typeface="Arial" panose="020B0604020202020204" pitchFamily="34" charset="0"/>
              </a:rPr>
              <a:t>, </a:t>
            </a:r>
            <a:r>
              <a:rPr lang="en-ZA" sz="2000" b="1" dirty="0">
                <a:solidFill>
                  <a:srgbClr val="7030A0"/>
                </a:solidFill>
                <a:latin typeface="Arial" panose="020B0604020202020204" pitchFamily="34" charset="0"/>
                <a:cs typeface="Arial" panose="020B0604020202020204" pitchFamily="34" charset="0"/>
              </a:rPr>
              <a:t>iterative product releases</a:t>
            </a:r>
            <a:r>
              <a:rPr lang="en-ZA" sz="2000" b="1" dirty="0">
                <a:latin typeface="Arial" panose="020B0604020202020204" pitchFamily="34" charset="0"/>
                <a:cs typeface="Arial" panose="020B0604020202020204" pitchFamily="34" charset="0"/>
              </a:rPr>
              <a:t>, and </a:t>
            </a:r>
            <a:r>
              <a:rPr lang="en-ZA" sz="2000" b="1" dirty="0">
                <a:solidFill>
                  <a:srgbClr val="7030A0"/>
                </a:solidFill>
                <a:latin typeface="Arial" panose="020B0604020202020204" pitchFamily="34" charset="0"/>
                <a:cs typeface="Arial" panose="020B0604020202020204" pitchFamily="34" charset="0"/>
              </a:rPr>
              <a:t>validated learning</a:t>
            </a:r>
            <a:r>
              <a:rPr lang="en-ZA" sz="2000" b="1" dirty="0">
                <a:latin typeface="Arial" panose="020B0604020202020204" pitchFamily="34" charset="0"/>
                <a:cs typeface="Arial" panose="020B0604020202020204" pitchFamily="34" charset="0"/>
              </a:rPr>
              <a:t>.</a:t>
            </a:r>
          </a:p>
          <a:p>
            <a:pPr marL="0" indent="0" algn="just" eaLnBrk="1" hangingPunct="1">
              <a:lnSpc>
                <a:spcPct val="90000"/>
              </a:lnSpc>
              <a:defRPr/>
            </a:pPr>
            <a:endParaRPr lang="en-US" sz="2000" b="1" dirty="0">
              <a:latin typeface="Arial" panose="020B0604020202020204" pitchFamily="34" charset="0"/>
              <a:cs typeface="Arial" panose="020B0604020202020204" pitchFamily="34" charset="0"/>
            </a:endParaRPr>
          </a:p>
          <a:p>
            <a:pPr marL="0" indent="0" algn="just" eaLnBrk="1" hangingPunct="1">
              <a:lnSpc>
                <a:spcPct val="90000"/>
              </a:lnSpc>
              <a:defRPr/>
            </a:pPr>
            <a:r>
              <a:rPr lang="en-ZA" sz="2000" b="1" dirty="0">
                <a:latin typeface="Arial" panose="020B0604020202020204" pitchFamily="34" charset="0"/>
                <a:cs typeface="Arial" panose="020B0604020202020204" pitchFamily="34" charset="0"/>
              </a:rPr>
              <a:t>A </a:t>
            </a:r>
            <a:r>
              <a:rPr lang="en-ZA" sz="2000" b="1" dirty="0">
                <a:solidFill>
                  <a:srgbClr val="7030A0"/>
                </a:solidFill>
                <a:latin typeface="Arial" panose="020B0604020202020204" pitchFamily="34" charset="0"/>
                <a:cs typeface="Arial" panose="020B0604020202020204" pitchFamily="34" charset="0"/>
              </a:rPr>
              <a:t>lean </a:t>
            </a:r>
            <a:r>
              <a:rPr lang="en-ZA" sz="2000" b="1" dirty="0" err="1">
                <a:solidFill>
                  <a:srgbClr val="7030A0"/>
                </a:solidFill>
                <a:latin typeface="Arial" panose="020B0604020202020204" pitchFamily="34" charset="0"/>
                <a:cs typeface="Arial" panose="020B0604020202020204" pitchFamily="34" charset="0"/>
              </a:rPr>
              <a:t>startup</a:t>
            </a:r>
            <a:r>
              <a:rPr lang="en-ZA" sz="2000" b="1" dirty="0">
                <a:solidFill>
                  <a:srgbClr val="7030A0"/>
                </a:solidFill>
                <a:latin typeface="Arial" panose="020B0604020202020204" pitchFamily="34" charset="0"/>
                <a:cs typeface="Arial" panose="020B0604020202020204" pitchFamily="34" charset="0"/>
              </a:rPr>
              <a:t> </a:t>
            </a:r>
            <a:r>
              <a:rPr lang="en-ZA" sz="2000" b="1" dirty="0">
                <a:latin typeface="Arial" panose="020B0604020202020204" pitchFamily="34" charset="0"/>
                <a:cs typeface="Arial" panose="020B0604020202020204" pitchFamily="34" charset="0"/>
              </a:rPr>
              <a:t>is a method used to </a:t>
            </a:r>
            <a:r>
              <a:rPr lang="en-ZA" sz="2000" b="1" dirty="0">
                <a:solidFill>
                  <a:srgbClr val="7030A0"/>
                </a:solidFill>
                <a:latin typeface="Arial" panose="020B0604020202020204" pitchFamily="34" charset="0"/>
                <a:cs typeface="Arial" panose="020B0604020202020204" pitchFamily="34" charset="0"/>
              </a:rPr>
              <a:t>found</a:t>
            </a:r>
            <a:r>
              <a:rPr lang="en-ZA" sz="2000" b="1" dirty="0">
                <a:latin typeface="Arial" panose="020B0604020202020204" pitchFamily="34" charset="0"/>
                <a:cs typeface="Arial" panose="020B0604020202020204" pitchFamily="34" charset="0"/>
              </a:rPr>
              <a:t> a new company or </a:t>
            </a:r>
            <a:r>
              <a:rPr lang="en-ZA" sz="2000" b="1" dirty="0">
                <a:solidFill>
                  <a:srgbClr val="7030A0"/>
                </a:solidFill>
                <a:latin typeface="Arial" panose="020B0604020202020204" pitchFamily="34" charset="0"/>
                <a:cs typeface="Arial" panose="020B0604020202020204" pitchFamily="34" charset="0"/>
              </a:rPr>
              <a:t>introduce</a:t>
            </a:r>
            <a:r>
              <a:rPr lang="en-ZA" sz="2000" b="1" dirty="0">
                <a:latin typeface="Arial" panose="020B0604020202020204" pitchFamily="34" charset="0"/>
                <a:cs typeface="Arial" panose="020B0604020202020204" pitchFamily="34" charset="0"/>
              </a:rPr>
              <a:t> a new product on behalf of an existing company. The </a:t>
            </a:r>
            <a:r>
              <a:rPr lang="en-ZA" sz="2000" b="1" dirty="0">
                <a:solidFill>
                  <a:srgbClr val="7030A0"/>
                </a:solidFill>
                <a:latin typeface="Arial" panose="020B0604020202020204" pitchFamily="34" charset="0"/>
                <a:cs typeface="Arial" panose="020B0604020202020204" pitchFamily="34" charset="0"/>
              </a:rPr>
              <a:t>lean </a:t>
            </a:r>
            <a:r>
              <a:rPr lang="en-ZA" sz="2000" b="1" dirty="0" err="1">
                <a:solidFill>
                  <a:srgbClr val="7030A0"/>
                </a:solidFill>
                <a:latin typeface="Arial" panose="020B0604020202020204" pitchFamily="34" charset="0"/>
                <a:cs typeface="Arial" panose="020B0604020202020204" pitchFamily="34" charset="0"/>
              </a:rPr>
              <a:t>startup</a:t>
            </a:r>
            <a:r>
              <a:rPr lang="en-ZA" sz="2000" b="1" dirty="0">
                <a:solidFill>
                  <a:srgbClr val="7030A0"/>
                </a:solidFill>
                <a:latin typeface="Arial" panose="020B0604020202020204" pitchFamily="34" charset="0"/>
                <a:cs typeface="Arial" panose="020B0604020202020204" pitchFamily="34" charset="0"/>
              </a:rPr>
              <a:t> </a:t>
            </a:r>
            <a:r>
              <a:rPr lang="en-ZA" sz="2000" b="1" dirty="0">
                <a:latin typeface="Arial" panose="020B0604020202020204" pitchFamily="34" charset="0"/>
                <a:cs typeface="Arial" panose="020B0604020202020204" pitchFamily="34" charset="0"/>
              </a:rPr>
              <a:t>method advocates developing products that consumers have already </a:t>
            </a:r>
            <a:r>
              <a:rPr lang="en-ZA" sz="2000" b="1" dirty="0">
                <a:solidFill>
                  <a:srgbClr val="7030A0"/>
                </a:solidFill>
                <a:latin typeface="Arial" panose="020B0604020202020204" pitchFamily="34" charset="0"/>
                <a:cs typeface="Arial" panose="020B0604020202020204" pitchFamily="34" charset="0"/>
              </a:rPr>
              <a:t>demonstrated they desire </a:t>
            </a:r>
            <a:r>
              <a:rPr lang="en-ZA" sz="2000" b="1" dirty="0">
                <a:latin typeface="Arial" panose="020B0604020202020204" pitchFamily="34" charset="0"/>
                <a:cs typeface="Arial" panose="020B0604020202020204" pitchFamily="34" charset="0"/>
              </a:rPr>
              <a:t>so that a market will already exist as soon as the product is launched.</a:t>
            </a: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DEFINED (1/2) </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46682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r>
              <a:rPr lang="en-ZA" sz="2400" b="1" dirty="0">
                <a:solidFill>
                  <a:srgbClr val="7030A0"/>
                </a:solidFill>
              </a:rPr>
              <a:t>What is a </a:t>
            </a:r>
            <a:r>
              <a:rPr lang="en-ZA" sz="2400" b="1" dirty="0" err="1">
                <a:solidFill>
                  <a:srgbClr val="7030A0"/>
                </a:solidFill>
              </a:rPr>
              <a:t>startup</a:t>
            </a:r>
            <a:r>
              <a:rPr lang="en-ZA" sz="2400" b="1" dirty="0">
                <a:solidFill>
                  <a:srgbClr val="7030A0"/>
                </a:solidFill>
              </a:rPr>
              <a:t> pivot</a:t>
            </a:r>
            <a:r>
              <a:rPr lang="en-ZA" sz="2400" dirty="0">
                <a:solidFill>
                  <a:srgbClr val="7030A0"/>
                </a:solidFill>
              </a:rPr>
              <a:t>?</a:t>
            </a:r>
          </a:p>
          <a:p>
            <a:pPr marL="0" indent="0" algn="just" eaLnBrk="1" hangingPunct="1">
              <a:lnSpc>
                <a:spcPct val="90000"/>
              </a:lnSpc>
              <a:defRPr/>
            </a:pPr>
            <a:endParaRPr lang="en-ZA" sz="2400" dirty="0">
              <a:solidFill>
                <a:srgbClr val="7030A0"/>
              </a:solidFill>
            </a:endParaRPr>
          </a:p>
          <a:p>
            <a:pPr marL="0" indent="0" algn="just" eaLnBrk="1" hangingPunct="1">
              <a:lnSpc>
                <a:spcPct val="90000"/>
              </a:lnSpc>
              <a:defRPr/>
            </a:pPr>
            <a:r>
              <a:rPr lang="en-ZA" sz="2400" dirty="0"/>
              <a:t>A </a:t>
            </a:r>
            <a:r>
              <a:rPr lang="en-ZA" sz="2400" b="1" dirty="0">
                <a:solidFill>
                  <a:srgbClr val="7030A0"/>
                </a:solidFill>
              </a:rPr>
              <a:t>pivot</a:t>
            </a:r>
            <a:r>
              <a:rPr lang="en-ZA" sz="2400" dirty="0">
                <a:solidFill>
                  <a:srgbClr val="7030A0"/>
                </a:solidFill>
              </a:rPr>
              <a:t> </a:t>
            </a:r>
            <a:r>
              <a:rPr lang="en-ZA" sz="2400" dirty="0"/>
              <a:t>is essentially a </a:t>
            </a:r>
            <a:r>
              <a:rPr lang="en-ZA" sz="2400" b="1" dirty="0">
                <a:solidFill>
                  <a:srgbClr val="7030A0"/>
                </a:solidFill>
              </a:rPr>
              <a:t>shift in business strategy </a:t>
            </a:r>
            <a:r>
              <a:rPr lang="en-ZA" sz="2400" dirty="0"/>
              <a:t>to test a new approach regarding a </a:t>
            </a:r>
            <a:r>
              <a:rPr lang="en-ZA" sz="2400" b="1" dirty="0" err="1">
                <a:solidFill>
                  <a:srgbClr val="7030A0"/>
                </a:solidFill>
              </a:rPr>
              <a:t>startup's</a:t>
            </a:r>
            <a:r>
              <a:rPr lang="en-ZA" sz="2400" dirty="0">
                <a:solidFill>
                  <a:srgbClr val="7030A0"/>
                </a:solidFill>
              </a:rPr>
              <a:t> </a:t>
            </a:r>
            <a:r>
              <a:rPr lang="en-ZA" sz="2400" b="1" dirty="0">
                <a:solidFill>
                  <a:srgbClr val="7030A0"/>
                </a:solidFill>
              </a:rPr>
              <a:t>business model </a:t>
            </a:r>
            <a:r>
              <a:rPr lang="en-ZA" sz="2400" dirty="0"/>
              <a:t>or </a:t>
            </a:r>
            <a:r>
              <a:rPr lang="en-ZA" sz="2400" b="1" dirty="0">
                <a:solidFill>
                  <a:srgbClr val="7030A0"/>
                </a:solidFill>
              </a:rPr>
              <a:t>product</a:t>
            </a:r>
            <a:r>
              <a:rPr lang="en-ZA" sz="2400" dirty="0"/>
              <a:t> after receiving direct or indirect </a:t>
            </a:r>
            <a:r>
              <a:rPr lang="en-ZA" sz="2400" b="1" dirty="0">
                <a:solidFill>
                  <a:srgbClr val="7030A0"/>
                </a:solidFill>
              </a:rPr>
              <a:t>feedback</a:t>
            </a:r>
            <a:r>
              <a:rPr lang="en-ZA" sz="2400" dirty="0"/>
              <a:t>, and it's one of the fundamental concepts of </a:t>
            </a:r>
            <a:r>
              <a:rPr lang="en-ZA" sz="2400" b="1" dirty="0">
                <a:solidFill>
                  <a:srgbClr val="7030A0"/>
                </a:solidFill>
              </a:rPr>
              <a:t>lean </a:t>
            </a:r>
            <a:r>
              <a:rPr lang="en-ZA" sz="2400" b="1" dirty="0" err="1">
                <a:solidFill>
                  <a:srgbClr val="7030A0"/>
                </a:solidFill>
              </a:rPr>
              <a:t>startup</a:t>
            </a:r>
            <a:r>
              <a:rPr lang="en-ZA" sz="2400" b="1" dirty="0">
                <a:solidFill>
                  <a:srgbClr val="7030A0"/>
                </a:solidFill>
              </a:rPr>
              <a:t> </a:t>
            </a:r>
            <a:r>
              <a:rPr lang="en-ZA" sz="2400" dirty="0"/>
              <a:t>methodology.</a:t>
            </a:r>
          </a:p>
          <a:p>
            <a:pPr marL="0" indent="0" algn="just" eaLnBrk="1" hangingPunct="1">
              <a:lnSpc>
                <a:spcPct val="90000"/>
              </a:lnSpc>
              <a:defRPr/>
            </a:pPr>
            <a:endParaRPr lang="en-US" sz="2333" dirty="0">
              <a:cs typeface="Arial" pitchFamily="34" charset="0"/>
            </a:endParaRPr>
          </a:p>
          <a:p>
            <a:pPr marL="0" indent="0" algn="just" eaLnBrk="1" hangingPunct="1">
              <a:lnSpc>
                <a:spcPct val="90000"/>
              </a:lnSpc>
              <a:defRPr/>
            </a:pPr>
            <a:r>
              <a:rPr lang="en-ZA" sz="2400" dirty="0"/>
              <a:t>When you </a:t>
            </a:r>
            <a:r>
              <a:rPr lang="en-ZA" sz="2400" b="1" dirty="0">
                <a:solidFill>
                  <a:srgbClr val="7030A0"/>
                </a:solidFill>
              </a:rPr>
              <a:t>switch</a:t>
            </a:r>
            <a:r>
              <a:rPr lang="en-ZA" sz="2400" dirty="0"/>
              <a:t> customers and industries, you're </a:t>
            </a:r>
            <a:r>
              <a:rPr lang="en-ZA" sz="2400" b="1" dirty="0">
                <a:solidFill>
                  <a:srgbClr val="7030A0"/>
                </a:solidFill>
              </a:rPr>
              <a:t>pivoting</a:t>
            </a:r>
            <a:r>
              <a:rPr lang="en-ZA" sz="2400" dirty="0"/>
              <a:t>. So, for mobile/web development, give yourself six months from when you originally start/</a:t>
            </a:r>
            <a:r>
              <a:rPr lang="en-ZA" sz="2400" b="1" dirty="0">
                <a:solidFill>
                  <a:srgbClr val="7030A0"/>
                </a:solidFill>
              </a:rPr>
              <a:t>pivot</a:t>
            </a:r>
            <a:r>
              <a:rPr lang="en-ZA" sz="2400" dirty="0"/>
              <a:t> to evaluate how you're doing. You can do a lot of iteration within an industry without </a:t>
            </a:r>
            <a:r>
              <a:rPr lang="en-ZA" sz="2400" b="1" dirty="0">
                <a:solidFill>
                  <a:srgbClr val="7030A0"/>
                </a:solidFill>
              </a:rPr>
              <a:t>pivoting</a:t>
            </a:r>
            <a:r>
              <a:rPr lang="en-ZA" sz="2400" dirty="0"/>
              <a:t>. </a:t>
            </a: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90107"/>
            <a:ext cx="6477000"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DEFINED (2/2) </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19488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ZA" sz="2400" b="1" dirty="0">
                <a:solidFill>
                  <a:srgbClr val="7030A0"/>
                </a:solidFill>
              </a:rPr>
              <a:t>The three steps of lean </a:t>
            </a:r>
            <a:r>
              <a:rPr lang="en-ZA" sz="2400" b="1" dirty="0" err="1">
                <a:solidFill>
                  <a:srgbClr val="7030A0"/>
                </a:solidFill>
              </a:rPr>
              <a:t>startup</a:t>
            </a:r>
            <a:r>
              <a:rPr lang="en-ZA" sz="2400" b="1" dirty="0">
                <a:solidFill>
                  <a:srgbClr val="7030A0"/>
                </a:solidFill>
              </a:rPr>
              <a:t> are: </a:t>
            </a:r>
          </a:p>
          <a:p>
            <a:endParaRPr lang="en-ZA" sz="2400" b="1" dirty="0"/>
          </a:p>
          <a:p>
            <a:pPr marL="358775" indent="-358775">
              <a:buFont typeface="Wingdings" panose="05000000000000000000" pitchFamily="2" charset="2"/>
              <a:buChar char="§"/>
            </a:pPr>
            <a:r>
              <a:rPr lang="en-ZA" sz="2400" b="1" dirty="0">
                <a:solidFill>
                  <a:srgbClr val="7030A0"/>
                </a:solidFill>
              </a:rPr>
              <a:t>FIND</a:t>
            </a:r>
            <a:r>
              <a:rPr lang="en-ZA" sz="2400" b="1" dirty="0"/>
              <a:t> the business idea</a:t>
            </a:r>
          </a:p>
          <a:p>
            <a:pPr marL="358775" indent="-358775">
              <a:buFont typeface="Wingdings" panose="05000000000000000000" pitchFamily="2" charset="2"/>
              <a:buChar char="§"/>
            </a:pPr>
            <a:r>
              <a:rPr lang="en-ZA" sz="2400" b="1" dirty="0">
                <a:solidFill>
                  <a:srgbClr val="7030A0"/>
                </a:solidFill>
              </a:rPr>
              <a:t>EXECUTE</a:t>
            </a:r>
            <a:r>
              <a:rPr lang="en-ZA" sz="2400" b="1" dirty="0"/>
              <a:t> the business idea. </a:t>
            </a:r>
          </a:p>
          <a:p>
            <a:pPr marL="358775" indent="-358775">
              <a:buFont typeface="Wingdings" panose="05000000000000000000" pitchFamily="2" charset="2"/>
              <a:buChar char="§"/>
            </a:pPr>
            <a:r>
              <a:rPr lang="en-ZA" sz="2400" b="1" dirty="0">
                <a:solidFill>
                  <a:srgbClr val="7030A0"/>
                </a:solidFill>
              </a:rPr>
              <a:t>VALIDATE</a:t>
            </a:r>
            <a:r>
              <a:rPr lang="en-ZA" sz="2400" b="1" dirty="0"/>
              <a:t> the business idea.</a:t>
            </a:r>
          </a:p>
          <a:p>
            <a:pPr marL="358775" indent="-358775">
              <a:buFont typeface="Wingdings" panose="05000000000000000000" pitchFamily="2" charset="2"/>
              <a:buChar char="§"/>
            </a:pPr>
            <a:endParaRPr lang="en-ZA" sz="2400" dirty="0"/>
          </a:p>
          <a:p>
            <a:pPr marL="0" indent="0" algn="just" eaLnBrk="1" hangingPunct="1">
              <a:lnSpc>
                <a:spcPct val="90000"/>
              </a:lnSpc>
              <a:defRPr/>
            </a:pPr>
            <a:r>
              <a:rPr lang="en-US" sz="1800" b="1" dirty="0">
                <a:cs typeface="Arial" pitchFamily="34" charset="0"/>
              </a:rPr>
              <a:t>Source: </a:t>
            </a:r>
            <a:r>
              <a:rPr lang="en-US" sz="1800" dirty="0">
                <a:cs typeface="Arial" pitchFamily="34" charset="0"/>
              </a:rPr>
              <a:t>Kelly </a:t>
            </a:r>
            <a:r>
              <a:rPr lang="en-US" sz="1800" dirty="0" err="1">
                <a:cs typeface="Arial" pitchFamily="34" charset="0"/>
              </a:rPr>
              <a:t>Schreider</a:t>
            </a:r>
            <a:r>
              <a:rPr lang="en-US" sz="1800" dirty="0">
                <a:cs typeface="Arial" pitchFamily="34" charset="0"/>
              </a:rPr>
              <a:t> (2017</a:t>
            </a:r>
            <a:r>
              <a:rPr lang="en-US" sz="2400" dirty="0">
                <a:cs typeface="Arial" pitchFamily="34" charset="0"/>
              </a:rPr>
              <a:t>)</a:t>
            </a:r>
          </a:p>
          <a:p>
            <a:pPr marL="0" indent="0"/>
            <a:endParaRPr lang="en-ZA" sz="2400" b="1" dirty="0"/>
          </a:p>
          <a:p>
            <a:pPr marL="428608" indent="-428608" algn="just" eaLnBrk="1" hangingPunct="1">
              <a:lnSpc>
                <a:spcPct val="90000"/>
              </a:lnSpc>
              <a:buFont typeface="+mj-lt"/>
              <a:buAutoNum type="arabicPeriod"/>
              <a:defRPr/>
            </a:pPr>
            <a:endParaRPr lang="en-ZA" sz="2333" dirty="0">
              <a:latin typeface="+mj-lt"/>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083942" y="190107"/>
            <a:ext cx="6972394"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THREE STEPS OF 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DEFINED </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63716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lnSpc>
                <a:spcPct val="90000"/>
              </a:lnSpc>
              <a:defRPr/>
            </a:pPr>
            <a:r>
              <a:rPr lang="en-ZA" sz="2400" dirty="0"/>
              <a:t>When choosing a business idea to execute with the </a:t>
            </a:r>
            <a:r>
              <a:rPr lang="en-ZA" sz="2400" b="1" dirty="0">
                <a:solidFill>
                  <a:srgbClr val="7030A0"/>
                </a:solidFill>
              </a:rPr>
              <a:t>Lean </a:t>
            </a:r>
            <a:r>
              <a:rPr lang="en-ZA" sz="2400" b="1" dirty="0" err="1">
                <a:solidFill>
                  <a:srgbClr val="7030A0"/>
                </a:solidFill>
              </a:rPr>
              <a:t>Startup</a:t>
            </a:r>
            <a:r>
              <a:rPr lang="en-ZA" sz="2400" b="1" dirty="0">
                <a:solidFill>
                  <a:srgbClr val="7030A0"/>
                </a:solidFill>
              </a:rPr>
              <a:t> Methodology</a:t>
            </a:r>
            <a:r>
              <a:rPr lang="en-ZA" sz="2400" dirty="0"/>
              <a:t>, it is important to consider whether or not the problem that your product will solve is important enough for customers to want to purchase it. </a:t>
            </a:r>
          </a:p>
          <a:p>
            <a:pPr marL="0" indent="0" algn="just" eaLnBrk="1" hangingPunct="1">
              <a:lnSpc>
                <a:spcPct val="90000"/>
              </a:lnSpc>
              <a:defRPr/>
            </a:pPr>
            <a:endParaRPr lang="en-ZA" sz="2400" dirty="0"/>
          </a:p>
          <a:p>
            <a:pPr marL="0" indent="0" algn="just" eaLnBrk="1" hangingPunct="1">
              <a:lnSpc>
                <a:spcPct val="90000"/>
              </a:lnSpc>
              <a:defRPr/>
            </a:pPr>
            <a:r>
              <a:rPr lang="en-ZA" sz="2400" dirty="0"/>
              <a:t>Finding a business idea can be tricky, so it is important to pay attention to problems people are facing in everyday life. Customers must be actively searching for a solution to the problem in order for your product to gain traction.</a:t>
            </a:r>
            <a:endParaRPr lang="en-ZA" sz="2333" dirty="0">
              <a:latin typeface="+mj-lt"/>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083942" y="190107"/>
            <a:ext cx="6972394"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FIND THE BUSINESS IDEA</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84472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296334" y="961945"/>
            <a:ext cx="8551334"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a:r>
              <a:rPr lang="en-ZA" sz="2200" dirty="0"/>
              <a:t>Next, you will build your product – your </a:t>
            </a:r>
            <a:r>
              <a:rPr lang="en-ZA" sz="2200" b="1" dirty="0">
                <a:solidFill>
                  <a:srgbClr val="7030A0"/>
                </a:solidFill>
              </a:rPr>
              <a:t>Minimum Viable Product</a:t>
            </a:r>
            <a:r>
              <a:rPr lang="en-ZA" sz="2200" dirty="0"/>
              <a:t> (MVP). The MVP is a version of the product you wish to build that will allow your team to easily collect the most data about your potential customers and their feedback on the product as possible.</a:t>
            </a:r>
          </a:p>
          <a:p>
            <a:pPr marL="0" indent="0" algn="just"/>
            <a:endParaRPr lang="en-ZA" sz="2200" dirty="0"/>
          </a:p>
          <a:p>
            <a:pPr marL="0" indent="0" algn="just"/>
            <a:r>
              <a:rPr lang="en-ZA" sz="2200" dirty="0"/>
              <a:t>Some proponents of the </a:t>
            </a:r>
            <a:r>
              <a:rPr lang="en-ZA" sz="2200" b="1" dirty="0">
                <a:solidFill>
                  <a:srgbClr val="7030A0"/>
                </a:solidFill>
              </a:rPr>
              <a:t>Lean </a:t>
            </a:r>
            <a:r>
              <a:rPr lang="en-ZA" sz="2200" b="1" dirty="0" err="1">
                <a:solidFill>
                  <a:srgbClr val="7030A0"/>
                </a:solidFill>
              </a:rPr>
              <a:t>Startup</a:t>
            </a:r>
            <a:r>
              <a:rPr lang="en-ZA" sz="2200" b="1" dirty="0">
                <a:solidFill>
                  <a:srgbClr val="7030A0"/>
                </a:solidFill>
              </a:rPr>
              <a:t> Methodology  </a:t>
            </a:r>
            <a:r>
              <a:rPr lang="en-ZA" sz="2200" dirty="0"/>
              <a:t>suggest taking a “Kickstarter Approach” with your product – that is, begin selling your product before it is finished being built in order to create brand awareness and drive up interest in your product while raising funds for your Lean </a:t>
            </a:r>
            <a:r>
              <a:rPr lang="en-ZA" sz="2200" dirty="0" err="1"/>
              <a:t>Startup</a:t>
            </a:r>
            <a:r>
              <a:rPr lang="en-ZA" sz="2200" dirty="0"/>
              <a:t> (example </a:t>
            </a:r>
            <a:r>
              <a:rPr lang="en-ZA" sz="2200" b="1" dirty="0" err="1">
                <a:solidFill>
                  <a:srgbClr val="7030A0"/>
                </a:solidFill>
              </a:rPr>
              <a:t>BigBelly</a:t>
            </a:r>
            <a:r>
              <a:rPr lang="en-ZA" sz="2200" dirty="0"/>
              <a:t>, refer to the Jim </a:t>
            </a:r>
            <a:r>
              <a:rPr lang="en-ZA" sz="2200" dirty="0" err="1"/>
              <a:t>Poss</a:t>
            </a:r>
            <a:r>
              <a:rPr lang="en-ZA" sz="2200" dirty="0"/>
              <a:t> case study).</a:t>
            </a:r>
          </a:p>
          <a:p>
            <a:pPr marL="0" indent="0" algn="just" eaLnBrk="1" hangingPunct="1">
              <a:lnSpc>
                <a:spcPct val="90000"/>
              </a:lnSpc>
              <a:defRPr/>
            </a:pPr>
            <a:endParaRPr lang="en-ZA" sz="2333" dirty="0">
              <a:latin typeface="+mj-lt"/>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083942" y="190107"/>
            <a:ext cx="6972394"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EXECUTE THE BUSINESS IDEA</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1026" name="Picture 2" descr="Prototyping Manufacturing Design Solar Trash Compactor">
            <a:extLst>
              <a:ext uri="{FF2B5EF4-FFF2-40B4-BE49-F238E27FC236}">
                <a16:creationId xmlns:a16="http://schemas.microsoft.com/office/drawing/2014/main" id="{98B896EA-95D8-469C-AE48-B94E7E2C4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6416" y="4433358"/>
            <a:ext cx="2381250"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433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250362" y="96573"/>
            <a:ext cx="7453322" cy="553998"/>
          </a:xfrm>
          <a:prstGeom prst="rect">
            <a:avLst/>
          </a:prstGeom>
          <a:solidFill>
            <a:srgbClr val="7030A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3000" b="1" dirty="0">
                <a:solidFill>
                  <a:schemeClr val="bg1"/>
                </a:solidFill>
              </a:rPr>
              <a:t>UNDERSTANDING HUMAN BEHAVIOUR</a:t>
            </a:r>
            <a:endParaRPr lang="en-ZA" altLang="en-US" sz="3000" dirty="0">
              <a:solidFill>
                <a:schemeClr val="bg1"/>
              </a:solidFill>
            </a:endParaRPr>
          </a:p>
        </p:txBody>
      </p:sp>
      <p:sp>
        <p:nvSpPr>
          <p:cNvPr id="11267" name="Rectangle 3"/>
          <p:cNvSpPr>
            <a:spLocks noChangeArrowheads="1"/>
          </p:cNvSpPr>
          <p:nvPr/>
        </p:nvSpPr>
        <p:spPr bwMode="auto">
          <a:xfrm>
            <a:off x="762000" y="-129801"/>
            <a:ext cx="184731" cy="259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33063"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11268" name="Rectangle 4"/>
          <p:cNvSpPr>
            <a:spLocks noChangeArrowheads="1"/>
          </p:cNvSpPr>
          <p:nvPr/>
        </p:nvSpPr>
        <p:spPr bwMode="auto">
          <a:xfrm>
            <a:off x="889000" y="-2801"/>
            <a:ext cx="184731" cy="259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33063"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sz="1170"/>
          </a:p>
        </p:txBody>
      </p:sp>
      <p:sp>
        <p:nvSpPr>
          <p:cNvPr id="11269" name="Rectangle 3"/>
          <p:cNvSpPr>
            <a:spLocks noChangeArrowheads="1"/>
          </p:cNvSpPr>
          <p:nvPr/>
        </p:nvSpPr>
        <p:spPr bwMode="auto">
          <a:xfrm>
            <a:off x="2667000" y="2587625"/>
            <a:ext cx="3810000"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ZA" altLang="en-US" sz="1170" b="1" dirty="0"/>
              <a:t>Piano stairs - TheFunTheory.com - Rolighetsteorin.se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7671" y="2357792"/>
            <a:ext cx="3236329" cy="3175197"/>
          </a:xfrm>
          <a:prstGeom prst="rect">
            <a:avLst/>
          </a:prstGeom>
        </p:spPr>
      </p:pic>
    </p:spTree>
    <p:extLst>
      <p:ext uri="{BB962C8B-B14F-4D97-AF65-F5344CB8AC3E}">
        <p14:creationId xmlns:p14="http://schemas.microsoft.com/office/powerpoint/2010/main" val="22089807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930685"/>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a:r>
              <a:rPr lang="en-ZA" sz="2400" b="1" dirty="0">
                <a:solidFill>
                  <a:srgbClr val="7030A0"/>
                </a:solidFill>
              </a:rPr>
              <a:t>Product validation </a:t>
            </a:r>
            <a:r>
              <a:rPr lang="en-ZA" sz="2400" dirty="0"/>
              <a:t>is a key step in building a successful Lean </a:t>
            </a:r>
            <a:r>
              <a:rPr lang="en-ZA" sz="2400" dirty="0" err="1"/>
              <a:t>Startup</a:t>
            </a:r>
            <a:r>
              <a:rPr lang="en-ZA" sz="2400" dirty="0"/>
              <a:t>. In this step, it is time to experiment with your business idea in the real world. </a:t>
            </a:r>
            <a:r>
              <a:rPr lang="en-ZA" sz="2400" b="1" dirty="0">
                <a:solidFill>
                  <a:srgbClr val="7030A0"/>
                </a:solidFill>
              </a:rPr>
              <a:t>Test your MVP </a:t>
            </a:r>
            <a:r>
              <a:rPr lang="en-ZA" sz="2400" dirty="0"/>
              <a:t>with real customers in the marketplace – early adopter or otherwise – to see if your idea is viable and to gather information that you can analyse. Use this data to decide if you should continue to </a:t>
            </a:r>
            <a:r>
              <a:rPr lang="en-ZA" sz="2400" b="1" dirty="0">
                <a:solidFill>
                  <a:srgbClr val="7030A0"/>
                </a:solidFill>
              </a:rPr>
              <a:t>build</a:t>
            </a:r>
            <a:r>
              <a:rPr lang="en-ZA" sz="2400" dirty="0"/>
              <a:t> your product,</a:t>
            </a:r>
            <a:r>
              <a:rPr lang="en-ZA" sz="2400" dirty="0">
                <a:solidFill>
                  <a:srgbClr val="7030A0"/>
                </a:solidFill>
              </a:rPr>
              <a:t> </a:t>
            </a:r>
            <a:r>
              <a:rPr lang="en-ZA" sz="2400" b="1" dirty="0">
                <a:solidFill>
                  <a:srgbClr val="7030A0"/>
                </a:solidFill>
              </a:rPr>
              <a:t>tweak</a:t>
            </a:r>
            <a:r>
              <a:rPr lang="en-ZA" sz="2400" dirty="0">
                <a:solidFill>
                  <a:srgbClr val="7030A0"/>
                </a:solidFill>
              </a:rPr>
              <a:t> </a:t>
            </a:r>
            <a:r>
              <a:rPr lang="en-ZA" sz="2400" dirty="0"/>
              <a:t>your product, or </a:t>
            </a:r>
            <a:r>
              <a:rPr lang="en-ZA" sz="2400" b="1" dirty="0">
                <a:solidFill>
                  <a:srgbClr val="7030A0"/>
                </a:solidFill>
              </a:rPr>
              <a:t>pivot</a:t>
            </a:r>
            <a:r>
              <a:rPr lang="en-ZA" sz="2400" dirty="0"/>
              <a:t>  your business strategy.</a:t>
            </a:r>
            <a:endParaRPr lang="en-ZA" sz="2333" dirty="0">
              <a:latin typeface="+mj-lt"/>
            </a:endParaRPr>
          </a:p>
          <a:p>
            <a:pPr marL="0" indent="0" algn="just" eaLnBrk="1" hangingPunct="1">
              <a:lnSpc>
                <a:spcPct val="90000"/>
              </a:lnSpc>
              <a:defRPr/>
            </a:pPr>
            <a:endParaRPr lang="en-US" sz="2333" dirty="0">
              <a:cs typeface="Arial" pitchFamily="34" charset="0"/>
            </a:endParaRPr>
          </a:p>
          <a:p>
            <a:pPr marL="0" indent="0" algn="just" eaLnBrk="1" hangingPunct="1">
              <a:lnSpc>
                <a:spcPct val="90000"/>
              </a:lnSpc>
              <a:defRPr/>
            </a:pPr>
            <a:r>
              <a:rPr lang="en-ZA" sz="2400" dirty="0"/>
              <a:t>If the results from testing your MVP in the marketplace are mostly </a:t>
            </a:r>
            <a:r>
              <a:rPr lang="en-ZA" sz="2400" b="1" dirty="0">
                <a:solidFill>
                  <a:srgbClr val="7030A0"/>
                </a:solidFill>
              </a:rPr>
              <a:t>positive</a:t>
            </a:r>
            <a:r>
              <a:rPr lang="en-ZA" sz="2400" dirty="0"/>
              <a:t>, continue to build your product using your original strategy while incorporating feedback from testers.</a:t>
            </a: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083942" y="190107"/>
            <a:ext cx="6972394"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VALIDATE THE BUSINESS IDEA (1/2)</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28692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12615" y="907236"/>
            <a:ext cx="8581293"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a:r>
              <a:rPr lang="en-ZA" sz="2400" dirty="0"/>
              <a:t>If the results from testing your MVP in the marketplace are </a:t>
            </a:r>
            <a:r>
              <a:rPr lang="en-ZA" sz="2400" b="1" dirty="0">
                <a:solidFill>
                  <a:srgbClr val="7030A0"/>
                </a:solidFill>
              </a:rPr>
              <a:t>positive and negative</a:t>
            </a:r>
            <a:r>
              <a:rPr lang="en-ZA" sz="2400" b="1" dirty="0"/>
              <a:t>,</a:t>
            </a:r>
            <a:r>
              <a:rPr lang="en-ZA" sz="2400" dirty="0"/>
              <a:t> </a:t>
            </a:r>
            <a:r>
              <a:rPr lang="en-ZA" sz="2400" b="1" dirty="0">
                <a:solidFill>
                  <a:srgbClr val="7030A0"/>
                </a:solidFill>
              </a:rPr>
              <a:t>tweak</a:t>
            </a:r>
            <a:r>
              <a:rPr lang="en-ZA" sz="2400" dirty="0"/>
              <a:t> your product and/or business strategy in order to make your product better meet the wants and needs of your customers.</a:t>
            </a:r>
          </a:p>
          <a:p>
            <a:pPr marL="0" indent="0" algn="just"/>
            <a:endParaRPr lang="en-ZA" sz="2400" dirty="0"/>
          </a:p>
          <a:p>
            <a:pPr marL="0" indent="0" algn="just"/>
            <a:r>
              <a:rPr lang="en-ZA" sz="2400" dirty="0"/>
              <a:t>If the results from testing your MVP in the marketplace are mostly </a:t>
            </a:r>
            <a:r>
              <a:rPr lang="en-ZA" sz="2400" b="1" dirty="0">
                <a:solidFill>
                  <a:srgbClr val="7030A0"/>
                </a:solidFill>
              </a:rPr>
              <a:t>negative</a:t>
            </a:r>
            <a:r>
              <a:rPr lang="en-ZA" sz="2400" b="1" dirty="0"/>
              <a:t>,</a:t>
            </a:r>
            <a:r>
              <a:rPr lang="en-ZA" sz="2400" dirty="0"/>
              <a:t> it is time to </a:t>
            </a:r>
            <a:r>
              <a:rPr lang="en-ZA" sz="2400" b="1" dirty="0">
                <a:solidFill>
                  <a:srgbClr val="7030A0"/>
                </a:solidFill>
              </a:rPr>
              <a:t>pivot</a:t>
            </a:r>
            <a:r>
              <a:rPr lang="en-ZA" sz="2400" dirty="0"/>
              <a:t> your product and/or business strategy. This will require a dramatic shift in your method and work to adapt your vision to meet the wants and needs of your customers. In some cases, mostly negative feedback will suggest that a </a:t>
            </a:r>
            <a:r>
              <a:rPr lang="en-ZA" sz="2400" b="1" dirty="0">
                <a:solidFill>
                  <a:srgbClr val="7030A0"/>
                </a:solidFill>
              </a:rPr>
              <a:t>Lean </a:t>
            </a:r>
            <a:r>
              <a:rPr lang="en-ZA" sz="2400" b="1" dirty="0" err="1">
                <a:solidFill>
                  <a:srgbClr val="7030A0"/>
                </a:solidFill>
              </a:rPr>
              <a:t>Startup</a:t>
            </a:r>
            <a:r>
              <a:rPr lang="en-ZA" sz="2400" b="1" dirty="0">
                <a:solidFill>
                  <a:srgbClr val="7030A0"/>
                </a:solidFill>
              </a:rPr>
              <a:t> </a:t>
            </a:r>
            <a:r>
              <a:rPr lang="en-ZA" sz="2400" dirty="0"/>
              <a:t>should exit the marketplace altogether.</a:t>
            </a: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083942" y="190107"/>
            <a:ext cx="6972394" cy="520253"/>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VALIDATE THE BUSINESS IDEA (2/2)</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12577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5"/>
          <p:cNvSpPr txBox="1">
            <a:spLocks noChangeArrowheads="1"/>
          </p:cNvSpPr>
          <p:nvPr/>
        </p:nvSpPr>
        <p:spPr bwMode="auto">
          <a:xfrm>
            <a:off x="1331640" y="174477"/>
            <a:ext cx="6477000" cy="521092"/>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PRINCIPLES OF 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DEFINED </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2" y="814189"/>
            <a:ext cx="8652793" cy="4893303"/>
          </a:xfrm>
          <a:prstGeom prst="rect">
            <a:avLst/>
          </a:prstGeom>
        </p:spPr>
      </p:pic>
    </p:spTree>
    <p:extLst>
      <p:ext uri="{BB962C8B-B14F-4D97-AF65-F5344CB8AC3E}">
        <p14:creationId xmlns:p14="http://schemas.microsoft.com/office/powerpoint/2010/main" val="30889866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ZA" sz="2400" b="1" dirty="0">
                <a:solidFill>
                  <a:srgbClr val="7030A0"/>
                </a:solidFill>
              </a:rPr>
              <a:t>The five principles of lean </a:t>
            </a:r>
            <a:r>
              <a:rPr lang="en-ZA" sz="2400" b="1" dirty="0" err="1">
                <a:solidFill>
                  <a:srgbClr val="7030A0"/>
                </a:solidFill>
              </a:rPr>
              <a:t>startup</a:t>
            </a:r>
            <a:r>
              <a:rPr lang="en-ZA" sz="2400" b="1" dirty="0">
                <a:solidFill>
                  <a:srgbClr val="7030A0"/>
                </a:solidFill>
              </a:rPr>
              <a:t> are: </a:t>
            </a:r>
          </a:p>
          <a:p>
            <a:endParaRPr lang="en-ZA" sz="2400" b="1" dirty="0">
              <a:solidFill>
                <a:srgbClr val="7030A0"/>
              </a:solidFill>
            </a:endParaRPr>
          </a:p>
          <a:p>
            <a:pPr marL="358775" indent="-358775">
              <a:buFont typeface="Wingdings" panose="05000000000000000000" pitchFamily="2" charset="2"/>
              <a:buChar char="§"/>
            </a:pPr>
            <a:r>
              <a:rPr lang="en-ZA" sz="2400" b="1" dirty="0">
                <a:solidFill>
                  <a:srgbClr val="7030A0"/>
                </a:solidFill>
              </a:rPr>
              <a:t>Entrepreneurs are everywhere.</a:t>
            </a:r>
          </a:p>
          <a:p>
            <a:pPr marL="358775" indent="-358775">
              <a:buFont typeface="Wingdings" panose="05000000000000000000" pitchFamily="2" charset="2"/>
              <a:buChar char="§"/>
            </a:pPr>
            <a:r>
              <a:rPr lang="en-ZA" sz="2400" b="1" dirty="0">
                <a:solidFill>
                  <a:srgbClr val="7030A0"/>
                </a:solidFill>
              </a:rPr>
              <a:t>Entrepreneurship is management.</a:t>
            </a:r>
          </a:p>
          <a:p>
            <a:pPr marL="358775" indent="-358775">
              <a:buFont typeface="Wingdings" panose="05000000000000000000" pitchFamily="2" charset="2"/>
              <a:buChar char="§"/>
            </a:pPr>
            <a:r>
              <a:rPr lang="en-ZA" sz="2400" b="1" dirty="0">
                <a:solidFill>
                  <a:srgbClr val="7030A0"/>
                </a:solidFill>
              </a:rPr>
              <a:t>Validated learning.</a:t>
            </a:r>
          </a:p>
          <a:p>
            <a:pPr marL="358775" indent="-358775">
              <a:buFont typeface="Wingdings" panose="05000000000000000000" pitchFamily="2" charset="2"/>
              <a:buChar char="§"/>
            </a:pPr>
            <a:r>
              <a:rPr lang="en-ZA" sz="2400" b="1" dirty="0">
                <a:solidFill>
                  <a:srgbClr val="7030A0"/>
                </a:solidFill>
              </a:rPr>
              <a:t>Innovation accounting.</a:t>
            </a:r>
          </a:p>
          <a:p>
            <a:pPr marL="358775" indent="-358775">
              <a:buFont typeface="Wingdings" panose="05000000000000000000" pitchFamily="2" charset="2"/>
              <a:buChar char="§"/>
            </a:pPr>
            <a:r>
              <a:rPr lang="en-ZA" sz="2400" b="1" dirty="0">
                <a:solidFill>
                  <a:srgbClr val="7030A0"/>
                </a:solidFill>
                <a:latin typeface="Arial" panose="020B0604020202020204" pitchFamily="34" charset="0"/>
                <a:cs typeface="Arial" panose="020B0604020202020204" pitchFamily="34" charset="0"/>
              </a:rPr>
              <a:t>Build-Measure-Learn.</a:t>
            </a:r>
          </a:p>
          <a:p>
            <a:pPr marL="428608" indent="-428608" algn="just" eaLnBrk="1" hangingPunct="1">
              <a:lnSpc>
                <a:spcPct val="90000"/>
              </a:lnSpc>
              <a:buFont typeface="+mj-lt"/>
              <a:buAutoNum type="arabicPeriod"/>
              <a:defRPr/>
            </a:pPr>
            <a:endParaRPr lang="en-ZA" sz="2333" dirty="0">
              <a:latin typeface="Arial" panose="020B0604020202020204" pitchFamily="34" charset="0"/>
              <a:cs typeface="Arial" panose="020B0604020202020204" pitchFamily="34" charset="0"/>
            </a:endParaRPr>
          </a:p>
          <a:p>
            <a:pPr marL="0" indent="0" algn="just" eaLnBrk="1" hangingPunct="1">
              <a:lnSpc>
                <a:spcPct val="90000"/>
              </a:lnSpc>
              <a:defRPr/>
            </a:pPr>
            <a:r>
              <a:rPr lang="en-US" sz="1800" b="1" dirty="0">
                <a:latin typeface="Arial" panose="020B0604020202020204" pitchFamily="34" charset="0"/>
                <a:cs typeface="Arial" panose="020B0604020202020204" pitchFamily="34" charset="0"/>
              </a:rPr>
              <a:t>Source: </a:t>
            </a:r>
            <a:r>
              <a:rPr lang="en-US" sz="1800" dirty="0">
                <a:latin typeface="Arial" panose="020B0604020202020204" pitchFamily="34" charset="0"/>
                <a:cs typeface="Arial" panose="020B0604020202020204" pitchFamily="34" charset="0"/>
              </a:rPr>
              <a:t>Kelly </a:t>
            </a:r>
            <a:r>
              <a:rPr lang="en-US" sz="1800" dirty="0" err="1">
                <a:latin typeface="Arial" panose="020B0604020202020204" pitchFamily="34" charset="0"/>
                <a:cs typeface="Arial" panose="020B0604020202020204" pitchFamily="34" charset="0"/>
              </a:rPr>
              <a:t>Schreider</a:t>
            </a:r>
            <a:r>
              <a:rPr lang="en-US" sz="1800" dirty="0">
                <a:latin typeface="Arial" panose="020B0604020202020204" pitchFamily="34" charset="0"/>
                <a:cs typeface="Arial" panose="020B0604020202020204" pitchFamily="34" charset="0"/>
              </a:rPr>
              <a:t> (2017)</a:t>
            </a:r>
          </a:p>
          <a:p>
            <a:pPr marL="0" indent="0" algn="just" eaLnBrk="1" hangingPunct="1">
              <a:lnSpc>
                <a:spcPct val="90000"/>
              </a:lnSpc>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74477"/>
            <a:ext cx="6477000" cy="521092"/>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PRINCIPLES OF 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DEFINED </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69547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281354" y="915049"/>
            <a:ext cx="8581292"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58775" indent="-358775">
              <a:buFont typeface="Wingdings" panose="05000000000000000000" pitchFamily="2" charset="2"/>
              <a:buChar char="§"/>
            </a:pPr>
            <a:r>
              <a:rPr lang="en-ZA" sz="2400" b="1" dirty="0">
                <a:solidFill>
                  <a:srgbClr val="7030A0"/>
                </a:solidFill>
                <a:latin typeface="Arial" panose="020B0604020202020204" pitchFamily="34" charset="0"/>
                <a:cs typeface="Arial" panose="020B0604020202020204" pitchFamily="34" charset="0"/>
              </a:rPr>
              <a:t>Entrepreneurs are everywhere</a:t>
            </a:r>
          </a:p>
          <a:p>
            <a:pPr marL="0" indent="0" algn="just"/>
            <a:r>
              <a:rPr lang="en-ZA" sz="2000" dirty="0">
                <a:latin typeface="Arial" panose="020B0604020202020204" pitchFamily="34" charset="0"/>
                <a:cs typeface="Arial" panose="020B0604020202020204" pitchFamily="34" charset="0"/>
              </a:rPr>
              <a:t>There are many types of entrepreneurs and </a:t>
            </a:r>
            <a:r>
              <a:rPr lang="en-ZA" sz="2000" dirty="0" err="1">
                <a:latin typeface="Arial" panose="020B0604020202020204" pitchFamily="34" charset="0"/>
                <a:cs typeface="Arial" panose="020B0604020202020204" pitchFamily="34" charset="0"/>
              </a:rPr>
              <a:t>startups</a:t>
            </a:r>
            <a:r>
              <a:rPr lang="en-ZA" sz="2000" dirty="0">
                <a:latin typeface="Arial" panose="020B0604020202020204" pitchFamily="34" charset="0"/>
                <a:cs typeface="Arial" panose="020B0604020202020204" pitchFamily="34" charset="0"/>
              </a:rPr>
              <a:t>. Tons of opportunities exist that entrepreneurs can take advantage of to build a successful business.</a:t>
            </a:r>
          </a:p>
          <a:p>
            <a:pPr marL="0" indent="0" algn="just"/>
            <a:endParaRPr lang="en-ZA" sz="2000" b="1" dirty="0">
              <a:latin typeface="Arial" panose="020B0604020202020204" pitchFamily="34" charset="0"/>
              <a:cs typeface="Arial" panose="020B0604020202020204" pitchFamily="34" charset="0"/>
            </a:endParaRPr>
          </a:p>
          <a:p>
            <a:pPr marL="358775" indent="-358775">
              <a:buFont typeface="Wingdings" panose="05000000000000000000" pitchFamily="2" charset="2"/>
              <a:buChar char="§"/>
            </a:pPr>
            <a:r>
              <a:rPr lang="en-ZA" sz="2400" b="1" dirty="0">
                <a:solidFill>
                  <a:srgbClr val="7030A0"/>
                </a:solidFill>
                <a:latin typeface="Arial" panose="020B0604020202020204" pitchFamily="34" charset="0"/>
                <a:cs typeface="Arial" panose="020B0604020202020204" pitchFamily="34" charset="0"/>
              </a:rPr>
              <a:t>Entrepreneurship is management</a:t>
            </a:r>
          </a:p>
          <a:p>
            <a:pPr marL="0" indent="0" algn="just" eaLnBrk="1" hangingPunct="1">
              <a:lnSpc>
                <a:spcPct val="90000"/>
              </a:lnSpc>
              <a:defRPr/>
            </a:pPr>
            <a:r>
              <a:rPr lang="en-ZA" sz="2000" dirty="0" err="1">
                <a:latin typeface="Arial" panose="020B0604020202020204" pitchFamily="34" charset="0"/>
                <a:cs typeface="Arial" panose="020B0604020202020204" pitchFamily="34" charset="0"/>
              </a:rPr>
              <a:t>Startups</a:t>
            </a:r>
            <a:r>
              <a:rPr lang="en-ZA" sz="2000" dirty="0">
                <a:latin typeface="Arial" panose="020B0604020202020204" pitchFamily="34" charset="0"/>
                <a:cs typeface="Arial" panose="020B0604020202020204" pitchFamily="34" charset="0"/>
              </a:rPr>
              <a:t> need management just like any company. However, lean </a:t>
            </a:r>
            <a:r>
              <a:rPr lang="en-ZA" sz="2000" dirty="0" err="1">
                <a:latin typeface="Arial" panose="020B0604020202020204" pitchFamily="34" charset="0"/>
                <a:cs typeface="Arial" panose="020B0604020202020204" pitchFamily="34" charset="0"/>
              </a:rPr>
              <a:t>startups</a:t>
            </a:r>
            <a:r>
              <a:rPr lang="en-ZA" sz="2000" dirty="0">
                <a:latin typeface="Arial" panose="020B0604020202020204" pitchFamily="34" charset="0"/>
                <a:cs typeface="Arial" panose="020B0604020202020204" pitchFamily="34" charset="0"/>
              </a:rPr>
              <a:t> have a unique type. Having flexible, learning oriented management makes for a successful lean </a:t>
            </a:r>
            <a:r>
              <a:rPr lang="en-ZA" sz="2000" dirty="0" err="1">
                <a:latin typeface="Arial" panose="020B0604020202020204" pitchFamily="34" charset="0"/>
                <a:cs typeface="Arial" panose="020B0604020202020204" pitchFamily="34" charset="0"/>
              </a:rPr>
              <a:t>startup</a:t>
            </a:r>
            <a:r>
              <a:rPr lang="en-ZA" sz="2000" dirty="0">
                <a:latin typeface="Arial" panose="020B0604020202020204" pitchFamily="34" charset="0"/>
                <a:cs typeface="Arial" panose="020B0604020202020204" pitchFamily="34" charset="0"/>
              </a:rPr>
              <a:t>.</a:t>
            </a:r>
          </a:p>
          <a:p>
            <a:pPr marL="0" indent="0" algn="just" eaLnBrk="1" hangingPunct="1">
              <a:lnSpc>
                <a:spcPct val="90000"/>
              </a:lnSpc>
              <a:defRPr/>
            </a:pPr>
            <a:endParaRPr lang="en-ZA" sz="2000" dirty="0">
              <a:latin typeface="Arial" panose="020B0604020202020204" pitchFamily="34" charset="0"/>
              <a:cs typeface="Arial" panose="020B0604020202020204" pitchFamily="34" charset="0"/>
            </a:endParaRPr>
          </a:p>
          <a:p>
            <a:pPr marL="342900" indent="-342900" algn="just" eaLnBrk="1" hangingPunct="1">
              <a:lnSpc>
                <a:spcPct val="90000"/>
              </a:lnSpc>
              <a:buFont typeface="Wingdings" panose="05000000000000000000" pitchFamily="2" charset="2"/>
              <a:buChar char="§"/>
              <a:defRPr/>
            </a:pPr>
            <a:r>
              <a:rPr lang="en-ZA" sz="2400" b="1" dirty="0">
                <a:solidFill>
                  <a:srgbClr val="7030A0"/>
                </a:solidFill>
              </a:rPr>
              <a:t>Validated learning</a:t>
            </a:r>
          </a:p>
          <a:p>
            <a:pPr marL="0" indent="0" algn="just" eaLnBrk="1" hangingPunct="1">
              <a:lnSpc>
                <a:spcPct val="90000"/>
              </a:lnSpc>
              <a:defRPr/>
            </a:pPr>
            <a:r>
              <a:rPr lang="en-ZA" sz="2000" dirty="0"/>
              <a:t>Lean </a:t>
            </a:r>
            <a:r>
              <a:rPr lang="en-ZA" sz="2000" dirty="0" err="1"/>
              <a:t>startups</a:t>
            </a:r>
            <a:r>
              <a:rPr lang="en-ZA" sz="2000" dirty="0"/>
              <a:t> primarily serve customers with their products. They adapt to the needs of the target market by learning exactly what it is that customers want. Through </a:t>
            </a:r>
            <a:r>
              <a:rPr lang="en-ZA" sz="2000" dirty="0">
                <a:solidFill>
                  <a:srgbClr val="7030A0"/>
                </a:solidFill>
              </a:rPr>
              <a:t>experimentation</a:t>
            </a:r>
            <a:r>
              <a:rPr lang="en-ZA" sz="2000" dirty="0"/>
              <a:t>, they find what works best.</a:t>
            </a:r>
            <a:endParaRPr lang="en-ZA" sz="2000" b="1" dirty="0"/>
          </a:p>
          <a:p>
            <a:pPr marL="0" indent="0" algn="just" eaLnBrk="1" hangingPunct="1">
              <a:lnSpc>
                <a:spcPct val="90000"/>
              </a:lnSpc>
              <a:defRPr/>
            </a:pPr>
            <a:endParaRPr lang="en-ZA" sz="2000" dirty="0">
              <a:latin typeface="Arial" panose="020B0604020202020204" pitchFamily="34" charset="0"/>
              <a:cs typeface="Arial" panose="020B0604020202020204" pitchFamily="34" charset="0"/>
            </a:endParaRPr>
          </a:p>
          <a:p>
            <a:pPr marL="0" indent="0" algn="just" eaLnBrk="1" hangingPunct="1">
              <a:lnSpc>
                <a:spcPct val="90000"/>
              </a:lnSpc>
              <a:defRPr/>
            </a:pPr>
            <a:endParaRPr lang="en-ZA" sz="2000" dirty="0">
              <a:latin typeface="Arial" panose="020B0604020202020204" pitchFamily="34" charset="0"/>
              <a:cs typeface="Arial" panose="020B0604020202020204"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56309"/>
            <a:ext cx="6477000" cy="586154"/>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PRINCIPLES OF LEAN </a:t>
            </a:r>
            <a:r>
              <a:rPr lang="en-ZA" altLang="en-US" sz="3000" b="1" dirty="0" err="1">
                <a:solidFill>
                  <a:schemeClr val="bg1"/>
                </a:solidFill>
                <a:latin typeface="Arial" panose="020B0604020202020204" pitchFamily="34" charset="0"/>
                <a:cs typeface="Arial" panose="020B0604020202020204" pitchFamily="34" charset="0"/>
              </a:rPr>
              <a:t>STARTUP</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19031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398662" y="1001020"/>
            <a:ext cx="8342955" cy="4260473"/>
          </a:xfrm>
          <a:prstGeom prst="rect">
            <a:avLst/>
          </a:prstGeom>
          <a:noFill/>
          <a:ln>
            <a:noFill/>
          </a:ln>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58775" indent="-358775" algn="just">
              <a:buFont typeface="Wingdings" panose="05000000000000000000" pitchFamily="2" charset="2"/>
              <a:buChar char="§"/>
            </a:pPr>
            <a:r>
              <a:rPr lang="en-ZA" sz="2400" b="1" dirty="0">
                <a:solidFill>
                  <a:srgbClr val="7030A0"/>
                </a:solidFill>
              </a:rPr>
              <a:t>Innovation accounting</a:t>
            </a:r>
          </a:p>
          <a:p>
            <a:pPr marL="0" indent="0" algn="just"/>
            <a:r>
              <a:rPr lang="en-ZA" sz="2000" dirty="0"/>
              <a:t>Lean </a:t>
            </a:r>
            <a:r>
              <a:rPr lang="en-ZA" sz="2000" dirty="0" err="1"/>
              <a:t>startups</a:t>
            </a:r>
            <a:r>
              <a:rPr lang="en-ZA" sz="2000" dirty="0"/>
              <a:t> keep detailed records of tests and analysis to figure out what works best. They gauge progress on the amount learned about the innovation rather than the amount of new work created.</a:t>
            </a:r>
          </a:p>
          <a:p>
            <a:pPr marL="0" indent="0" algn="just"/>
            <a:endParaRPr lang="en-ZA" sz="2400" b="1" dirty="0"/>
          </a:p>
          <a:p>
            <a:pPr marL="358775" indent="-358775" algn="just">
              <a:buFont typeface="Wingdings" panose="05000000000000000000" pitchFamily="2" charset="2"/>
              <a:buChar char="§"/>
            </a:pPr>
            <a:r>
              <a:rPr lang="en-ZA" sz="2400" b="1" dirty="0">
                <a:solidFill>
                  <a:srgbClr val="7030A0"/>
                </a:solidFill>
              </a:rPr>
              <a:t>Build-Measure-Learn</a:t>
            </a:r>
          </a:p>
          <a:p>
            <a:pPr marL="0" indent="0" algn="just" eaLnBrk="1" hangingPunct="1">
              <a:lnSpc>
                <a:spcPct val="90000"/>
              </a:lnSpc>
              <a:defRPr/>
            </a:pPr>
            <a:r>
              <a:rPr lang="en-ZA" sz="2000" dirty="0"/>
              <a:t>Lean </a:t>
            </a:r>
            <a:r>
              <a:rPr lang="en-ZA" sz="2000" dirty="0" err="1"/>
              <a:t>startups</a:t>
            </a:r>
            <a:r>
              <a:rPr lang="en-ZA" sz="2000" dirty="0"/>
              <a:t> hit the ground running by building the simplest product that does what it should, called the </a:t>
            </a:r>
            <a:r>
              <a:rPr lang="en-ZA" sz="2000" dirty="0">
                <a:solidFill>
                  <a:srgbClr val="7030A0"/>
                </a:solidFill>
              </a:rPr>
              <a:t>Minimum Viable Product </a:t>
            </a:r>
            <a:r>
              <a:rPr lang="en-ZA" sz="2000" dirty="0"/>
              <a:t>(MVP). This goes through rigorous evaluation through tests and user feedback to collect data on how targeted users accept the product. If it works, then they learn from the feedback and make it better in an iterative process.</a:t>
            </a:r>
            <a:endParaRPr lang="en-US" sz="2000" dirty="0">
              <a:cs typeface="Arial" pitchFamily="34" charset="0"/>
            </a:endParaRPr>
          </a:p>
          <a:p>
            <a:pPr marL="0" indent="0" algn="just" eaLnBrk="1" hangingPunct="1">
              <a:lnSpc>
                <a:spcPct val="90000"/>
              </a:lnSpc>
              <a:defRPr/>
            </a:pPr>
            <a:endParaRPr lang="en-US" sz="2333" dirty="0">
              <a:cs typeface="Arial" pitchFamily="34" charset="0"/>
            </a:endParaRPr>
          </a:p>
          <a:p>
            <a:pPr marL="0" indent="0" algn="just" eaLnBrk="1" hangingPunct="1">
              <a:lnSpc>
                <a:spcPct val="90000"/>
              </a:lnSpc>
              <a:defRPr/>
            </a:pPr>
            <a:r>
              <a:rPr lang="en-US" sz="1800" b="1" dirty="0">
                <a:cs typeface="Arial" pitchFamily="34" charset="0"/>
              </a:rPr>
              <a:t>Source: </a:t>
            </a:r>
            <a:r>
              <a:rPr lang="en-US" sz="1800" dirty="0">
                <a:cs typeface="Arial" pitchFamily="34" charset="0"/>
              </a:rPr>
              <a:t>Kelly </a:t>
            </a:r>
            <a:r>
              <a:rPr lang="en-US" sz="1800" dirty="0" err="1">
                <a:cs typeface="Arial" pitchFamily="34" charset="0"/>
              </a:rPr>
              <a:t>Schreider</a:t>
            </a:r>
            <a:r>
              <a:rPr lang="en-US" sz="1800" dirty="0">
                <a:cs typeface="Arial" pitchFamily="34" charset="0"/>
              </a:rPr>
              <a:t> (2017)</a:t>
            </a:r>
          </a:p>
          <a:p>
            <a:pPr marL="428608" indent="-428608" algn="just" eaLnBrk="1" hangingPunct="1">
              <a:lnSpc>
                <a:spcPct val="90000"/>
              </a:lnSpc>
              <a:buFont typeface="+mj-lt"/>
              <a:buAutoNum type="arabicPeriod"/>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p:txBody>
      </p:sp>
      <p:sp>
        <p:nvSpPr>
          <p:cNvPr id="10243" name="Rectangle 15"/>
          <p:cNvSpPr txBox="1">
            <a:spLocks noChangeArrowheads="1"/>
          </p:cNvSpPr>
          <p:nvPr/>
        </p:nvSpPr>
        <p:spPr bwMode="auto">
          <a:xfrm>
            <a:off x="1331640" y="135399"/>
            <a:ext cx="6477000" cy="536724"/>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PRINCIPLES OF LEAN </a:t>
            </a:r>
            <a:r>
              <a:rPr lang="en-ZA" altLang="en-US" sz="3000" b="1" dirty="0" err="1">
                <a:solidFill>
                  <a:schemeClr val="bg1"/>
                </a:solidFill>
                <a:latin typeface="Arial" panose="020B0604020202020204" pitchFamily="34" charset="0"/>
                <a:cs typeface="Arial" panose="020B0604020202020204" pitchFamily="34" charset="0"/>
              </a:rPr>
              <a:t>STARTUP</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57058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983111"/>
          </a:xfrm>
          <a:prstGeom prst="rect">
            <a:avLst/>
          </a:prstGeom>
        </p:spPr>
      </p:pic>
    </p:spTree>
    <p:extLst>
      <p:ext uri="{BB962C8B-B14F-4D97-AF65-F5344CB8AC3E}">
        <p14:creationId xmlns:p14="http://schemas.microsoft.com/office/powerpoint/2010/main" val="10247492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5"/>
          <p:cNvSpPr txBox="1">
            <a:spLocks noChangeArrowheads="1"/>
          </p:cNvSpPr>
          <p:nvPr/>
        </p:nvSpPr>
        <p:spPr bwMode="auto">
          <a:xfrm>
            <a:off x="628308" y="190107"/>
            <a:ext cx="7883661" cy="566249"/>
          </a:xfrm>
          <a:prstGeom prst="rect">
            <a:avLst/>
          </a:prstGeom>
          <a:solidFill>
            <a:srgbClr val="7030A0"/>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THE LEAN </a:t>
            </a:r>
            <a:r>
              <a:rPr lang="en-ZA" altLang="en-US" sz="3000" b="1" dirty="0" err="1">
                <a:solidFill>
                  <a:schemeClr val="bg1"/>
                </a:solidFill>
                <a:latin typeface="Arial" panose="020B0604020202020204" pitchFamily="34" charset="0"/>
                <a:cs typeface="Arial" panose="020B0604020202020204" pitchFamily="34" charset="0"/>
              </a:rPr>
              <a:t>STARTUP</a:t>
            </a:r>
            <a:r>
              <a:rPr lang="en-ZA" altLang="en-US" sz="3000" b="1" dirty="0">
                <a:solidFill>
                  <a:schemeClr val="bg1"/>
                </a:solidFill>
                <a:latin typeface="Arial" panose="020B0604020202020204" pitchFamily="34" charset="0"/>
                <a:cs typeface="Arial" panose="020B0604020202020204" pitchFamily="34" charset="0"/>
              </a:rPr>
              <a:t> PROCESS</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042" y="946140"/>
            <a:ext cx="7736759" cy="4643705"/>
          </a:xfrm>
          <a:prstGeom prst="rect">
            <a:avLst/>
          </a:prstGeom>
        </p:spPr>
      </p:pic>
    </p:spTree>
    <p:extLst>
      <p:ext uri="{BB962C8B-B14F-4D97-AF65-F5344CB8AC3E}">
        <p14:creationId xmlns:p14="http://schemas.microsoft.com/office/powerpoint/2010/main" val="7293546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636" y="52073"/>
            <a:ext cx="8395855" cy="5662927"/>
          </a:xfrm>
          <a:prstGeom prst="rect">
            <a:avLst/>
          </a:prstGeom>
        </p:spPr>
      </p:pic>
    </p:spTree>
    <p:extLst>
      <p:ext uri="{BB962C8B-B14F-4D97-AF65-F5344CB8AC3E}">
        <p14:creationId xmlns:p14="http://schemas.microsoft.com/office/powerpoint/2010/main" val="40491388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5"/>
          <p:cNvSpPr txBox="1">
            <a:spLocks noChangeArrowheads="1"/>
          </p:cNvSpPr>
          <p:nvPr/>
        </p:nvSpPr>
        <p:spPr bwMode="auto">
          <a:xfrm>
            <a:off x="628308" y="190107"/>
            <a:ext cx="7883661" cy="566249"/>
          </a:xfrm>
          <a:prstGeom prst="rect">
            <a:avLst/>
          </a:prstGeom>
          <a:solidFill>
            <a:schemeClr val="accent1">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panose="020B0604020202020204" pitchFamily="34" charset="0"/>
                <a:cs typeface="Arial" panose="020B0604020202020204" pitchFamily="34" charset="0"/>
              </a:rPr>
              <a:t>THE LEAN CANVAS (1/2)</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831" y="899746"/>
            <a:ext cx="7674707" cy="4815254"/>
          </a:xfrm>
          <a:prstGeom prst="rect">
            <a:avLst/>
          </a:prstGeom>
        </p:spPr>
      </p:pic>
    </p:spTree>
    <p:extLst>
      <p:ext uri="{BB962C8B-B14F-4D97-AF65-F5344CB8AC3E}">
        <p14:creationId xmlns:p14="http://schemas.microsoft.com/office/powerpoint/2010/main" val="38911627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6618</TotalTime>
  <Words>3895</Words>
  <Application>Microsoft Office PowerPoint</Application>
  <PresentationFormat>On-screen Show (16:10)</PresentationFormat>
  <Paragraphs>815</Paragraphs>
  <Slides>113</Slides>
  <Notes>18</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113</vt:i4>
      </vt:variant>
    </vt:vector>
  </HeadingPairs>
  <TitlesOfParts>
    <vt:vector size="120" baseType="lpstr">
      <vt:lpstr>Arial</vt:lpstr>
      <vt:lpstr>Arial Black</vt:lpstr>
      <vt:lpstr>Arial Narrow</vt:lpstr>
      <vt:lpstr>Calibri</vt:lpstr>
      <vt:lpstr>Trebuchet MS</vt:lpstr>
      <vt:lpstr>Wingdings</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MARA BONESCHANS</cp:lastModifiedBy>
  <cp:revision>160</cp:revision>
  <dcterms:created xsi:type="dcterms:W3CDTF">2020-08-03T09:06:40Z</dcterms:created>
  <dcterms:modified xsi:type="dcterms:W3CDTF">2021-09-13T14:14:15Z</dcterms:modified>
</cp:coreProperties>
</file>