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91"/>
  </p:notesMasterIdLst>
  <p:handoutMasterIdLst>
    <p:handoutMasterId r:id="rId92"/>
  </p:handoutMasterIdLst>
  <p:sldIdLst>
    <p:sldId id="264" r:id="rId2"/>
    <p:sldId id="263" r:id="rId3"/>
    <p:sldId id="394" r:id="rId4"/>
    <p:sldId id="295" r:id="rId5"/>
    <p:sldId id="308" r:id="rId6"/>
    <p:sldId id="396" r:id="rId7"/>
    <p:sldId id="354" r:id="rId8"/>
    <p:sldId id="387" r:id="rId9"/>
    <p:sldId id="392" r:id="rId10"/>
    <p:sldId id="353" r:id="rId11"/>
    <p:sldId id="355" r:id="rId12"/>
    <p:sldId id="384" r:id="rId13"/>
    <p:sldId id="385" r:id="rId14"/>
    <p:sldId id="356" r:id="rId15"/>
    <p:sldId id="357" r:id="rId16"/>
    <p:sldId id="401" r:id="rId17"/>
    <p:sldId id="403" r:id="rId18"/>
    <p:sldId id="352" r:id="rId19"/>
    <p:sldId id="329" r:id="rId20"/>
    <p:sldId id="359" r:id="rId21"/>
    <p:sldId id="332" r:id="rId22"/>
    <p:sldId id="333" r:id="rId23"/>
    <p:sldId id="391" r:id="rId24"/>
    <p:sldId id="444" r:id="rId25"/>
    <p:sldId id="389" r:id="rId26"/>
    <p:sldId id="390" r:id="rId27"/>
    <p:sldId id="335" r:id="rId28"/>
    <p:sldId id="336" r:id="rId29"/>
    <p:sldId id="337" r:id="rId30"/>
    <p:sldId id="445" r:id="rId31"/>
    <p:sldId id="339" r:id="rId32"/>
    <p:sldId id="340" r:id="rId33"/>
    <p:sldId id="300" r:id="rId34"/>
    <p:sldId id="296" r:id="rId35"/>
    <p:sldId id="330" r:id="rId36"/>
    <p:sldId id="360" r:id="rId37"/>
    <p:sldId id="383" r:id="rId38"/>
    <p:sldId id="438" r:id="rId39"/>
    <p:sldId id="404" r:id="rId40"/>
    <p:sldId id="405" r:id="rId41"/>
    <p:sldId id="362" r:id="rId42"/>
    <p:sldId id="439" r:id="rId43"/>
    <p:sldId id="440" r:id="rId44"/>
    <p:sldId id="441" r:id="rId45"/>
    <p:sldId id="442" r:id="rId46"/>
    <p:sldId id="366" r:id="rId47"/>
    <p:sldId id="367" r:id="rId48"/>
    <p:sldId id="368" r:id="rId49"/>
    <p:sldId id="374" r:id="rId50"/>
    <p:sldId id="450" r:id="rId51"/>
    <p:sldId id="369" r:id="rId52"/>
    <p:sldId id="331" r:id="rId53"/>
    <p:sldId id="373" r:id="rId54"/>
    <p:sldId id="375" r:id="rId55"/>
    <p:sldId id="378" r:id="rId56"/>
    <p:sldId id="447" r:id="rId57"/>
    <p:sldId id="448" r:id="rId58"/>
    <p:sldId id="449" r:id="rId59"/>
    <p:sldId id="274" r:id="rId60"/>
    <p:sldId id="451" r:id="rId61"/>
    <p:sldId id="452" r:id="rId62"/>
    <p:sldId id="382" r:id="rId63"/>
    <p:sldId id="407" r:id="rId64"/>
    <p:sldId id="268" r:id="rId65"/>
    <p:sldId id="298" r:id="rId66"/>
    <p:sldId id="455" r:id="rId67"/>
    <p:sldId id="310" r:id="rId68"/>
    <p:sldId id="311" r:id="rId69"/>
    <p:sldId id="312" r:id="rId70"/>
    <p:sldId id="313" r:id="rId71"/>
    <p:sldId id="314" r:id="rId72"/>
    <p:sldId id="315" r:id="rId73"/>
    <p:sldId id="316" r:id="rId74"/>
    <p:sldId id="320" r:id="rId75"/>
    <p:sldId id="321" r:id="rId76"/>
    <p:sldId id="322" r:id="rId77"/>
    <p:sldId id="323" r:id="rId78"/>
    <p:sldId id="324" r:id="rId79"/>
    <p:sldId id="325" r:id="rId80"/>
    <p:sldId id="326" r:id="rId81"/>
    <p:sldId id="297" r:id="rId82"/>
    <p:sldId id="327" r:id="rId83"/>
    <p:sldId id="328" r:id="rId84"/>
    <p:sldId id="443" r:id="rId85"/>
    <p:sldId id="437" r:id="rId86"/>
    <p:sldId id="454" r:id="rId87"/>
    <p:sldId id="292" r:id="rId88"/>
    <p:sldId id="453" r:id="rId89"/>
    <p:sldId id="265" r:id="rId90"/>
  </p:sldIdLst>
  <p:sldSz cx="9144000" cy="5715000" type="screen16x1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C196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0" autoAdjust="0"/>
    <p:restoredTop sz="86410" autoAdjust="0"/>
  </p:normalViewPr>
  <p:slideViewPr>
    <p:cSldViewPr snapToGrid="0" snapToObjects="1">
      <p:cViewPr varScale="1">
        <p:scale>
          <a:sx n="113" d="100"/>
          <a:sy n="113" d="100"/>
        </p:scale>
        <p:origin x="1074" y="102"/>
      </p:cViewPr>
      <p:guideLst>
        <p:guide orient="horz" pos="1800"/>
        <p:guide pos="2880"/>
      </p:guideLst>
    </p:cSldViewPr>
  </p:slideViewPr>
  <p:outlineViewPr>
    <p:cViewPr>
      <p:scale>
        <a:sx n="33" d="100"/>
        <a:sy n="33" d="100"/>
      </p:scale>
      <p:origin x="0" y="-9690"/>
    </p:cViewPr>
  </p:outlineViewPr>
  <p:notesTextViewPr>
    <p:cViewPr>
      <p:scale>
        <a:sx n="3" d="2"/>
        <a:sy n="3" d="2"/>
      </p:scale>
      <p:origin x="0" y="0"/>
    </p:cViewPr>
  </p:notesTextViewPr>
  <p:sorterViewPr>
    <p:cViewPr varScale="1">
      <p:scale>
        <a:sx n="1" d="1"/>
        <a:sy n="1" d="1"/>
      </p:scale>
      <p:origin x="0" y="-597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notesMaster" Target="notesMasters/notesMaster1.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6D42BAE-59C1-3E46-903D-02956E8BE5AA}" type="datetimeFigureOut">
              <a:rPr lang="en-US" smtClean="0"/>
              <a:t>7/27/2021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D848FE5-3EA1-6447-8D8D-BEB0250DFD1A}" type="slidenum">
              <a:rPr lang="en-US" smtClean="0"/>
              <a:t>‹#›</a:t>
            </a:fld>
            <a:endParaRPr lang="en-US"/>
          </a:p>
        </p:txBody>
      </p:sp>
    </p:spTree>
    <p:extLst>
      <p:ext uri="{BB962C8B-B14F-4D97-AF65-F5344CB8AC3E}">
        <p14:creationId xmlns:p14="http://schemas.microsoft.com/office/powerpoint/2010/main" val="240214910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CB5271E-19D5-9045-8BDE-CEBDE075C6F6}" type="datetimeFigureOut">
              <a:rPr lang="en-US" smtClean="0"/>
              <a:t>7/27/2021</a:t>
            </a:fld>
            <a:endParaRPr lang="en-US"/>
          </a:p>
        </p:txBody>
      </p:sp>
      <p:sp>
        <p:nvSpPr>
          <p:cNvPr id="4" name="Slide Image Placeholder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2C90009-0DB7-E142-9DAB-E14D98FDF8FC}" type="slidenum">
              <a:rPr lang="en-US" smtClean="0"/>
              <a:t>‹#›</a:t>
            </a:fld>
            <a:endParaRPr lang="en-US"/>
          </a:p>
        </p:txBody>
      </p:sp>
    </p:spTree>
    <p:extLst>
      <p:ext uri="{BB962C8B-B14F-4D97-AF65-F5344CB8AC3E}">
        <p14:creationId xmlns:p14="http://schemas.microsoft.com/office/powerpoint/2010/main" val="411785382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A2C90009-0DB7-E142-9DAB-E14D98FDF8FC}" type="slidenum">
              <a:rPr lang="en-US" smtClean="0"/>
              <a:t>3</a:t>
            </a:fld>
            <a:endParaRPr lang="en-US"/>
          </a:p>
        </p:txBody>
      </p:sp>
    </p:spTree>
    <p:extLst>
      <p:ext uri="{BB962C8B-B14F-4D97-AF65-F5344CB8AC3E}">
        <p14:creationId xmlns:p14="http://schemas.microsoft.com/office/powerpoint/2010/main" val="28790065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A2C90009-0DB7-E142-9DAB-E14D98FDF8FC}" type="slidenum">
              <a:rPr lang="en-US" smtClean="0"/>
              <a:t>16</a:t>
            </a:fld>
            <a:endParaRPr lang="en-US"/>
          </a:p>
        </p:txBody>
      </p:sp>
    </p:spTree>
    <p:extLst>
      <p:ext uri="{BB962C8B-B14F-4D97-AF65-F5344CB8AC3E}">
        <p14:creationId xmlns:p14="http://schemas.microsoft.com/office/powerpoint/2010/main" val="33103248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A2C90009-0DB7-E142-9DAB-E14D98FDF8FC}" type="slidenum">
              <a:rPr lang="en-US" smtClean="0"/>
              <a:t>28</a:t>
            </a:fld>
            <a:endParaRPr lang="en-US"/>
          </a:p>
        </p:txBody>
      </p:sp>
    </p:spTree>
    <p:extLst>
      <p:ext uri="{BB962C8B-B14F-4D97-AF65-F5344CB8AC3E}">
        <p14:creationId xmlns:p14="http://schemas.microsoft.com/office/powerpoint/2010/main" val="21262997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2C90009-0DB7-E142-9DAB-E14D98FDF8FC}" type="slidenum">
              <a:rPr lang="en-US" smtClean="0"/>
              <a:t>43</a:t>
            </a:fld>
            <a:endParaRPr lang="en-US" dirty="0"/>
          </a:p>
        </p:txBody>
      </p:sp>
    </p:spTree>
    <p:extLst>
      <p:ext uri="{BB962C8B-B14F-4D97-AF65-F5344CB8AC3E}">
        <p14:creationId xmlns:p14="http://schemas.microsoft.com/office/powerpoint/2010/main" val="13726213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latin typeface="Arial" panose="020B0604020202020204" pitchFamily="34" charset="0"/>
                <a:cs typeface="Arial" panose="020B0604020202020204" pitchFamily="34" charset="0"/>
              </a:rPr>
              <a:t>When considering the research onion by Saunders the research methodology in short for this research centers around the following:</a:t>
            </a:r>
          </a:p>
          <a:p>
            <a:pPr marL="628650" lvl="1" indent="-171450">
              <a:buFont typeface="Arial" panose="020B0604020202020204" pitchFamily="34" charset="0"/>
              <a:buChar char="•"/>
            </a:pPr>
            <a:r>
              <a:rPr lang="en-US" dirty="0">
                <a:latin typeface="Arial" panose="020B0604020202020204" pitchFamily="34" charset="0"/>
                <a:cs typeface="Arial" panose="020B0604020202020204" pitchFamily="34" charset="0"/>
              </a:rPr>
              <a:t>A positivist philosophy would be used – and a paradigm of objectivism and critical realism.  </a:t>
            </a:r>
          </a:p>
          <a:p>
            <a:pPr marL="628650" lvl="1" indent="-171450">
              <a:buFont typeface="Arial" panose="020B0604020202020204" pitchFamily="34" charset="0"/>
              <a:buChar char="•"/>
            </a:pPr>
            <a:r>
              <a:rPr lang="en-US" dirty="0">
                <a:latin typeface="Arial" panose="020B0604020202020204" pitchFamily="34" charset="0"/>
                <a:cs typeface="Arial" panose="020B0604020202020204" pitchFamily="34" charset="0"/>
              </a:rPr>
              <a:t>The approach would be deductive, and the theories that would be tested……read block.</a:t>
            </a:r>
          </a:p>
          <a:p>
            <a:pPr marL="628650" lvl="1" indent="-171450">
              <a:buFont typeface="Arial" panose="020B0604020202020204" pitchFamily="34" charset="0"/>
              <a:buChar char="•"/>
            </a:pPr>
            <a:r>
              <a:rPr lang="en-US" dirty="0">
                <a:latin typeface="Arial" panose="020B0604020202020204" pitchFamily="34" charset="0"/>
                <a:cs typeface="Arial" panose="020B0604020202020204" pitchFamily="34" charset="0"/>
              </a:rPr>
              <a:t>A structured survey would be used as mono-method, and quantitative research, cross sectional, being at a moment in time.  </a:t>
            </a:r>
          </a:p>
          <a:p>
            <a:pPr marL="628650" lvl="1" indent="-171450">
              <a:buFont typeface="Arial" panose="020B0604020202020204" pitchFamily="34" charset="0"/>
              <a:buChar char="•"/>
            </a:pPr>
            <a:r>
              <a:rPr lang="en-US" dirty="0">
                <a:latin typeface="Arial" panose="020B0604020202020204" pitchFamily="34" charset="0"/>
                <a:cs typeface="Arial" panose="020B0604020202020204" pitchFamily="34" charset="0"/>
              </a:rPr>
              <a:t>The research survey will be uploaded in electronic format and the sample that will be used from the population would be total population sampling, which is purposive and part of non-probability sampling, - it is regarded as representative of the whole population.  The population would be the compliance officers within SA banks as part of the Bankseta would be used (1232 as at 2020 as per the Bankseta). The researcher has access to the list of skills development facilitators of the banks within the Bankseta, and they have access to all the compliance officers within their banks.  The survey will thus be sent by skills development facilitators to their compliance officers.    </a:t>
            </a:r>
            <a:endParaRPr lang="en-ZA"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2C90009-0DB7-E142-9DAB-E14D98FDF8FC}" type="slidenum">
              <a:rPr lang="en-US" smtClean="0"/>
              <a:t>58</a:t>
            </a:fld>
            <a:endParaRPr lang="en-US" dirty="0"/>
          </a:p>
        </p:txBody>
      </p:sp>
    </p:spTree>
    <p:extLst>
      <p:ext uri="{BB962C8B-B14F-4D97-AF65-F5344CB8AC3E}">
        <p14:creationId xmlns:p14="http://schemas.microsoft.com/office/powerpoint/2010/main" val="35912911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2C90009-0DB7-E142-9DAB-E14D98FDF8FC}" type="slidenum">
              <a:rPr lang="en-US" smtClean="0"/>
              <a:t>68</a:t>
            </a:fld>
            <a:endParaRPr lang="en-US"/>
          </a:p>
        </p:txBody>
      </p:sp>
    </p:spTree>
    <p:extLst>
      <p:ext uri="{BB962C8B-B14F-4D97-AF65-F5344CB8AC3E}">
        <p14:creationId xmlns:p14="http://schemas.microsoft.com/office/powerpoint/2010/main" val="25525632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53820" y="354468"/>
            <a:ext cx="7333655" cy="592791"/>
          </a:xfrm>
        </p:spPr>
        <p:txBody>
          <a:bodyPr/>
          <a:lstStyle/>
          <a:p>
            <a:r>
              <a:rPr lang="en-GB" dirty="0"/>
              <a:t>Presentation Title</a:t>
            </a:r>
            <a:endParaRPr lang="en-US" dirty="0"/>
          </a:p>
        </p:txBody>
      </p:sp>
      <p:sp>
        <p:nvSpPr>
          <p:cNvPr id="3" name="Subtitle 2"/>
          <p:cNvSpPr>
            <a:spLocks noGrp="1"/>
          </p:cNvSpPr>
          <p:nvPr>
            <p:ph type="subTitle" idx="1" hasCustomPrompt="1"/>
          </p:nvPr>
        </p:nvSpPr>
        <p:spPr>
          <a:xfrm>
            <a:off x="1653819" y="951760"/>
            <a:ext cx="7333655" cy="528331"/>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Presentation Subtitle</a:t>
            </a:r>
            <a:endParaRPr lang="en-US" dirty="0"/>
          </a:p>
        </p:txBody>
      </p:sp>
      <p:pic>
        <p:nvPicPr>
          <p:cNvPr id="4" name="Picture 3" descr="print strip-01.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 y="0"/>
            <a:ext cx="1286888" cy="5715000"/>
          </a:xfrm>
          <a:prstGeom prst="rect">
            <a:avLst/>
          </a:prstGeom>
        </p:spPr>
      </p:pic>
      <p:pic>
        <p:nvPicPr>
          <p:cNvPr id="5" name="Picture 4" descr="NWU Business School logo - Finaal (Kleur)-02.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70666" y="2442547"/>
            <a:ext cx="6079067" cy="2363541"/>
          </a:xfrm>
          <a:prstGeom prst="rect">
            <a:avLst/>
          </a:prstGeom>
        </p:spPr>
      </p:pic>
    </p:spTree>
    <p:extLst>
      <p:ext uri="{BB962C8B-B14F-4D97-AF65-F5344CB8AC3E}">
        <p14:creationId xmlns:p14="http://schemas.microsoft.com/office/powerpoint/2010/main" val="28496632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653593" y="1252095"/>
            <a:ext cx="4033206" cy="3771636"/>
          </a:xfrm>
        </p:spPr>
        <p:txBody>
          <a:bodyPr>
            <a:normAutofit/>
          </a:bodyPr>
          <a:lstStyle>
            <a:lvl1pPr marL="514350" indent="-514350">
              <a:lnSpc>
                <a:spcPct val="120000"/>
              </a:lnSpc>
              <a:buAutoNum type="arabicPeriod"/>
              <a:defRPr sz="2400" baseline="0">
                <a:latin typeface="Arial"/>
                <a:cs typeface="Arial"/>
              </a:defRPr>
            </a:lvl1pPr>
          </a:lstStyle>
          <a:p>
            <a:pPr lvl="0"/>
            <a:r>
              <a:rPr lang="en-US" dirty="0"/>
              <a:t>Introduction</a:t>
            </a:r>
          </a:p>
          <a:p>
            <a:pPr lvl="0"/>
            <a:r>
              <a:rPr lang="en-US" dirty="0"/>
              <a:t>Topic 1</a:t>
            </a:r>
          </a:p>
          <a:p>
            <a:pPr lvl="0"/>
            <a:r>
              <a:rPr lang="en-US" dirty="0"/>
              <a:t>Topic 2</a:t>
            </a:r>
          </a:p>
          <a:p>
            <a:pPr lvl="0"/>
            <a:r>
              <a:rPr lang="en-US" dirty="0"/>
              <a:t>Topic 3</a:t>
            </a:r>
          </a:p>
          <a:p>
            <a:pPr lvl="0"/>
            <a:r>
              <a:rPr lang="en-US" dirty="0"/>
              <a:t>Topic 4</a:t>
            </a:r>
          </a:p>
          <a:p>
            <a:pPr lvl="0"/>
            <a:r>
              <a:rPr lang="en-US" dirty="0"/>
              <a:t>Examples</a:t>
            </a:r>
          </a:p>
          <a:p>
            <a:pPr lvl="0"/>
            <a:r>
              <a:rPr lang="en-US" dirty="0"/>
              <a:t>Conclusion</a:t>
            </a:r>
          </a:p>
        </p:txBody>
      </p:sp>
      <p:sp>
        <p:nvSpPr>
          <p:cNvPr id="8" name="Rectangle 7"/>
          <p:cNvSpPr/>
          <p:nvPr userDrawn="1"/>
        </p:nvSpPr>
        <p:spPr>
          <a:xfrm>
            <a:off x="3010628" y="296018"/>
            <a:ext cx="5443993" cy="885347"/>
          </a:xfrm>
          <a:prstGeom prst="rect">
            <a:avLst/>
          </a:prstGeom>
          <a:solidFill>
            <a:srgbClr val="4C196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3010627" y="444027"/>
            <a:ext cx="5443993" cy="636439"/>
          </a:xfrm>
        </p:spPr>
        <p:txBody>
          <a:bodyPr/>
          <a:lstStyle>
            <a:lvl1pPr>
              <a:defRPr baseline="0">
                <a:solidFill>
                  <a:srgbClr val="FFFFFF"/>
                </a:solidFill>
              </a:defRPr>
            </a:lvl1pPr>
          </a:lstStyle>
          <a:p>
            <a:r>
              <a:rPr lang="en-GB" dirty="0"/>
              <a:t>Table of Content</a:t>
            </a:r>
            <a:endParaRPr lang="en-US" dirty="0"/>
          </a:p>
        </p:txBody>
      </p:sp>
      <p:pic>
        <p:nvPicPr>
          <p:cNvPr id="4" name="Picture 3" descr="blok print 4_Artboard 4.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3637985" cy="5715000"/>
          </a:xfrm>
          <a:prstGeom prst="rect">
            <a:avLst/>
          </a:prstGeom>
        </p:spPr>
      </p:pic>
      <p:sp>
        <p:nvSpPr>
          <p:cNvPr id="6" name="Slide Number Placeholder 5"/>
          <p:cNvSpPr>
            <a:spLocks noGrp="1"/>
          </p:cNvSpPr>
          <p:nvPr>
            <p:ph type="sldNum" sz="quarter" idx="4"/>
          </p:nvPr>
        </p:nvSpPr>
        <p:spPr>
          <a:xfrm>
            <a:off x="6814457" y="5124111"/>
            <a:ext cx="2133600" cy="303212"/>
          </a:xfrm>
          <a:prstGeom prst="rect">
            <a:avLst/>
          </a:prstGeom>
        </p:spPr>
        <p:txBody>
          <a:bodyPr vert="horz" lIns="91440" tIns="45720" rIns="91440" bIns="45720" rtlCol="0" anchor="ctr"/>
          <a:lstStyle>
            <a:lvl1pPr algn="r">
              <a:defRPr sz="1200">
                <a:solidFill>
                  <a:schemeClr val="tx1">
                    <a:tint val="75000"/>
                  </a:schemeClr>
                </a:solidFill>
              </a:defRPr>
            </a:lvl1pPr>
          </a:lstStyle>
          <a:p>
            <a:fld id="{845618AF-F51B-8743-BA6C-E154C9BE61F9}" type="slidenum">
              <a:rPr lang="en-US" smtClean="0"/>
              <a:t>‹#›</a:t>
            </a:fld>
            <a:endParaRPr lang="en-US"/>
          </a:p>
        </p:txBody>
      </p:sp>
    </p:spTree>
    <p:extLst>
      <p:ext uri="{BB962C8B-B14F-4D97-AF65-F5344CB8AC3E}">
        <p14:creationId xmlns:p14="http://schemas.microsoft.com/office/powerpoint/2010/main" val="2197377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 y="444027"/>
            <a:ext cx="9144000" cy="636439"/>
          </a:xfrm>
        </p:spPr>
        <p:txBody>
          <a:bodyPr/>
          <a:lstStyle>
            <a:lvl1pPr>
              <a:defRPr baseline="0">
                <a:solidFill>
                  <a:schemeClr val="tx1"/>
                </a:solidFill>
              </a:defRPr>
            </a:lvl1pPr>
          </a:lstStyle>
          <a:p>
            <a:r>
              <a:rPr lang="en-GB" dirty="0"/>
              <a:t>Content Title</a:t>
            </a:r>
            <a:endParaRPr lang="en-US" dirty="0"/>
          </a:p>
        </p:txBody>
      </p:sp>
      <p:pic>
        <p:nvPicPr>
          <p:cNvPr id="2" name="Picture 1" descr="NWU Business School logo - Finaal (Kleur)-02.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99082" y="4798145"/>
            <a:ext cx="1676776" cy="651931"/>
          </a:xfrm>
          <a:prstGeom prst="rect">
            <a:avLst/>
          </a:prstGeom>
        </p:spPr>
      </p:pic>
      <p:pic>
        <p:nvPicPr>
          <p:cNvPr id="3" name="Picture 2" descr="africa-06.png"/>
          <p:cNvPicPr>
            <a:picLocks noChangeAspect="1"/>
          </p:cNvPicPr>
          <p:nvPr userDrawn="1"/>
        </p:nvPicPr>
        <p:blipFill>
          <a:blip r:embed="rId3">
            <a:alphaModFix amt="5000"/>
            <a:extLst>
              <a:ext uri="{28A0092B-C50C-407E-A947-70E740481C1C}">
                <a14:useLocalDpi xmlns:a14="http://schemas.microsoft.com/office/drawing/2010/main" val="0"/>
              </a:ext>
            </a:extLst>
          </a:blip>
          <a:stretch>
            <a:fillRect/>
          </a:stretch>
        </p:blipFill>
        <p:spPr>
          <a:xfrm>
            <a:off x="6838352" y="0"/>
            <a:ext cx="2305648" cy="2423886"/>
          </a:xfrm>
          <a:prstGeom prst="rect">
            <a:avLst/>
          </a:prstGeom>
        </p:spPr>
      </p:pic>
      <p:sp>
        <p:nvSpPr>
          <p:cNvPr id="6" name="Slide Number Placeholder 5"/>
          <p:cNvSpPr>
            <a:spLocks noGrp="1"/>
          </p:cNvSpPr>
          <p:nvPr>
            <p:ph type="sldNum" sz="quarter" idx="4"/>
          </p:nvPr>
        </p:nvSpPr>
        <p:spPr>
          <a:xfrm>
            <a:off x="6814457" y="5124111"/>
            <a:ext cx="2133600" cy="303212"/>
          </a:xfrm>
          <a:prstGeom prst="rect">
            <a:avLst/>
          </a:prstGeom>
        </p:spPr>
        <p:txBody>
          <a:bodyPr vert="horz" lIns="91440" tIns="45720" rIns="91440" bIns="45720" rtlCol="0" anchor="ctr"/>
          <a:lstStyle>
            <a:lvl1pPr algn="r">
              <a:defRPr sz="1200">
                <a:solidFill>
                  <a:schemeClr val="tx1">
                    <a:tint val="75000"/>
                  </a:schemeClr>
                </a:solidFill>
              </a:defRPr>
            </a:lvl1pPr>
          </a:lstStyle>
          <a:p>
            <a:fld id="{845618AF-F51B-8743-BA6C-E154C9BE61F9}" type="slidenum">
              <a:rPr lang="en-US" smtClean="0"/>
              <a:t>‹#›</a:t>
            </a:fld>
            <a:endParaRPr lang="en-US"/>
          </a:p>
        </p:txBody>
      </p:sp>
    </p:spTree>
    <p:extLst>
      <p:ext uri="{BB962C8B-B14F-4D97-AF65-F5344CB8AC3E}">
        <p14:creationId xmlns:p14="http://schemas.microsoft.com/office/powerpoint/2010/main" val="12819951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6" name="Picture 5" descr="NWU Business School logo - Finaal (Kleur)-02.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010024" y="4798145"/>
            <a:ext cx="1676776" cy="651931"/>
          </a:xfrm>
          <a:prstGeom prst="rect">
            <a:avLst/>
          </a:prstGeom>
        </p:spPr>
      </p:pic>
      <p:pic>
        <p:nvPicPr>
          <p:cNvPr id="8" name="Picture 7" descr="africa-06.png"/>
          <p:cNvPicPr>
            <a:picLocks noChangeAspect="1"/>
          </p:cNvPicPr>
          <p:nvPr userDrawn="1"/>
        </p:nvPicPr>
        <p:blipFill>
          <a:blip r:embed="rId3">
            <a:alphaModFix amt="5000"/>
            <a:extLst>
              <a:ext uri="{28A0092B-C50C-407E-A947-70E740481C1C}">
                <a14:useLocalDpi xmlns:a14="http://schemas.microsoft.com/office/drawing/2010/main" val="0"/>
              </a:ext>
            </a:extLst>
          </a:blip>
          <a:stretch>
            <a:fillRect/>
          </a:stretch>
        </p:blipFill>
        <p:spPr>
          <a:xfrm>
            <a:off x="6838352" y="0"/>
            <a:ext cx="2305648" cy="2423886"/>
          </a:xfrm>
          <a:prstGeom prst="rect">
            <a:avLst/>
          </a:prstGeom>
        </p:spPr>
      </p:pic>
      <p:sp>
        <p:nvSpPr>
          <p:cNvPr id="9" name="Slide Number Placeholder 5"/>
          <p:cNvSpPr>
            <a:spLocks noGrp="1"/>
          </p:cNvSpPr>
          <p:nvPr>
            <p:ph type="sldNum" sz="quarter" idx="4"/>
          </p:nvPr>
        </p:nvSpPr>
        <p:spPr>
          <a:xfrm>
            <a:off x="6814457" y="5124111"/>
            <a:ext cx="2133600" cy="303212"/>
          </a:xfrm>
          <a:prstGeom prst="rect">
            <a:avLst/>
          </a:prstGeom>
        </p:spPr>
        <p:txBody>
          <a:bodyPr vert="horz" lIns="91440" tIns="45720" rIns="91440" bIns="45720" rtlCol="0" anchor="ctr"/>
          <a:lstStyle>
            <a:lvl1pPr algn="r">
              <a:defRPr sz="1200">
                <a:solidFill>
                  <a:schemeClr val="tx1">
                    <a:tint val="75000"/>
                  </a:schemeClr>
                </a:solidFill>
              </a:defRPr>
            </a:lvl1pPr>
          </a:lstStyle>
          <a:p>
            <a:fld id="{845618AF-F51B-8743-BA6C-E154C9BE61F9}" type="slidenum">
              <a:rPr lang="en-US" smtClean="0"/>
              <a:t>‹#›</a:t>
            </a:fld>
            <a:endParaRPr lang="en-US"/>
          </a:p>
        </p:txBody>
      </p:sp>
    </p:spTree>
    <p:extLst>
      <p:ext uri="{BB962C8B-B14F-4D97-AF65-F5344CB8AC3E}">
        <p14:creationId xmlns:p14="http://schemas.microsoft.com/office/powerpoint/2010/main" val="28409631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282391" y="743314"/>
            <a:ext cx="6247859" cy="952500"/>
          </a:xfrm>
        </p:spPr>
        <p:txBody>
          <a:bodyPr/>
          <a:lstStyle/>
          <a:p>
            <a:r>
              <a:rPr lang="en-GB" dirty="0"/>
              <a:t>Thank you!</a:t>
            </a:r>
            <a:endParaRPr lang="en-US" dirty="0"/>
          </a:p>
        </p:txBody>
      </p:sp>
      <p:pic>
        <p:nvPicPr>
          <p:cNvPr id="5" name="Picture 4" descr="print strip-01.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 y="0"/>
            <a:ext cx="1286888" cy="5715000"/>
          </a:xfrm>
          <a:prstGeom prst="rect">
            <a:avLst/>
          </a:prstGeom>
        </p:spPr>
      </p:pic>
      <p:pic>
        <p:nvPicPr>
          <p:cNvPr id="6" name="Picture 5" descr="NWU Business School logo - Finaal (Kleur)-02.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70666" y="2442547"/>
            <a:ext cx="6079067" cy="2363541"/>
          </a:xfrm>
          <a:prstGeom prst="rect">
            <a:avLst/>
          </a:prstGeom>
        </p:spPr>
      </p:pic>
    </p:spTree>
    <p:extLst>
      <p:ext uri="{BB962C8B-B14F-4D97-AF65-F5344CB8AC3E}">
        <p14:creationId xmlns:p14="http://schemas.microsoft.com/office/powerpoint/2010/main" val="421167645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6" descr="dun strepie langer-05.png"/>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 y="5421532"/>
            <a:ext cx="9161762" cy="216912"/>
          </a:xfrm>
          <a:prstGeom prst="rect">
            <a:avLst/>
          </a:prstGeom>
        </p:spPr>
      </p:pic>
    </p:spTree>
    <p:extLst>
      <p:ext uri="{BB962C8B-B14F-4D97-AF65-F5344CB8AC3E}">
        <p14:creationId xmlns:p14="http://schemas.microsoft.com/office/powerpoint/2010/main" val="16009745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Lst>
  <p:hf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8.jp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8.jp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57336" y="241826"/>
            <a:ext cx="7333655" cy="869057"/>
          </a:xfrm>
        </p:spPr>
        <p:txBody>
          <a:bodyPr>
            <a:noAutofit/>
          </a:bodyPr>
          <a:lstStyle/>
          <a:p>
            <a:br>
              <a:rPr lang="en-US" sz="3200" dirty="0">
                <a:latin typeface="Arial Black" panose="020B0A04020102020204" pitchFamily="34" charset="0"/>
              </a:rPr>
            </a:br>
            <a:br>
              <a:rPr lang="en-US" sz="3200" dirty="0">
                <a:latin typeface="Arial Black" panose="020B0A04020102020204" pitchFamily="34" charset="0"/>
              </a:rPr>
            </a:br>
            <a:endParaRPr lang="en-US" sz="3200" dirty="0">
              <a:latin typeface="Arial Black" panose="020B0A04020102020204" pitchFamily="34" charset="0"/>
            </a:endParaRPr>
          </a:p>
        </p:txBody>
      </p:sp>
      <p:sp>
        <p:nvSpPr>
          <p:cNvPr id="3" name="Subtitle 2"/>
          <p:cNvSpPr>
            <a:spLocks noGrp="1"/>
          </p:cNvSpPr>
          <p:nvPr>
            <p:ph type="subTitle" idx="1"/>
          </p:nvPr>
        </p:nvSpPr>
        <p:spPr>
          <a:xfrm>
            <a:off x="1457337" y="4793858"/>
            <a:ext cx="7333655" cy="528331"/>
          </a:xfrm>
          <a:solidFill>
            <a:srgbClr val="7030A0"/>
          </a:solidFill>
        </p:spPr>
        <p:txBody>
          <a:bodyPr>
            <a:normAutofit fontScale="92500" lnSpcReduction="10000"/>
          </a:bodyPr>
          <a:lstStyle/>
          <a:p>
            <a:r>
              <a:rPr lang="en-US" dirty="0">
                <a:solidFill>
                  <a:schemeClr val="bg1"/>
                </a:solidFill>
              </a:rPr>
              <a:t>Study unit 4 – Research design &amp; Methods</a:t>
            </a:r>
          </a:p>
        </p:txBody>
      </p:sp>
      <p:sp>
        <p:nvSpPr>
          <p:cNvPr id="4" name="Subtitle 2"/>
          <p:cNvSpPr txBox="1">
            <a:spLocks/>
          </p:cNvSpPr>
          <p:nvPr/>
        </p:nvSpPr>
        <p:spPr>
          <a:xfrm>
            <a:off x="2503695" y="1891630"/>
            <a:ext cx="5569527" cy="482462"/>
          </a:xfrm>
          <a:prstGeom prst="rect">
            <a:avLst/>
          </a:prstGeom>
          <a:solidFill>
            <a:srgbClr val="7030A0"/>
          </a:solidFill>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ZA" sz="2600" b="1" dirty="0">
                <a:solidFill>
                  <a:schemeClr val="bg1"/>
                </a:solidFill>
                <a:latin typeface="Arial Black" panose="020B0A04020102020204" pitchFamily="34" charset="0"/>
              </a:rPr>
              <a:t>Prof </a:t>
            </a:r>
            <a:r>
              <a:rPr lang="en-ZA" sz="2600" b="1" dirty="0" err="1">
                <a:solidFill>
                  <a:schemeClr val="bg1"/>
                </a:solidFill>
                <a:latin typeface="Arial Black" panose="020B0A04020102020204" pitchFamily="34" charset="0"/>
              </a:rPr>
              <a:t>Stéphan</a:t>
            </a:r>
            <a:r>
              <a:rPr lang="en-ZA" sz="2600" b="1" dirty="0">
                <a:solidFill>
                  <a:schemeClr val="bg1"/>
                </a:solidFill>
                <a:latin typeface="Arial Black" panose="020B0A04020102020204" pitchFamily="34" charset="0"/>
              </a:rPr>
              <a:t> van der Merwe</a:t>
            </a:r>
          </a:p>
        </p:txBody>
      </p:sp>
      <p:sp>
        <p:nvSpPr>
          <p:cNvPr id="5" name="Rectangle 8"/>
          <p:cNvSpPr>
            <a:spLocks noChangeArrowheads="1"/>
          </p:cNvSpPr>
          <p:nvPr/>
        </p:nvSpPr>
        <p:spPr bwMode="auto">
          <a:xfrm>
            <a:off x="1523389" y="391429"/>
            <a:ext cx="7530138" cy="999063"/>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RESEARCH METHODOLOGY</a:t>
            </a:r>
            <a:br>
              <a:rPr lang="en-US" sz="2800" dirty="0">
                <a:solidFill>
                  <a:schemeClr val="bg1"/>
                </a:solidFill>
                <a:latin typeface="Arial Black" panose="020B0A04020102020204" pitchFamily="34" charset="0"/>
              </a:rPr>
            </a:br>
            <a:r>
              <a:rPr lang="en-US" sz="2800" dirty="0" err="1">
                <a:solidFill>
                  <a:schemeClr val="bg1"/>
                </a:solidFill>
                <a:latin typeface="Arial Black" panose="020B0A04020102020204" pitchFamily="34" charset="0"/>
              </a:rPr>
              <a:t>MBAA</a:t>
            </a:r>
            <a:r>
              <a:rPr lang="en-US" sz="2800" dirty="0">
                <a:solidFill>
                  <a:schemeClr val="bg1"/>
                </a:solidFill>
                <a:latin typeface="Arial Black" panose="020B0A04020102020204" pitchFamily="34" charset="0"/>
              </a:rPr>
              <a:t> 874</a:t>
            </a:r>
            <a:endParaRPr lang="en-US" altLang="en-US" sz="2500" dirty="0">
              <a:solidFill>
                <a:schemeClr val="bg1"/>
              </a:solidFill>
              <a:latin typeface="Arial Black" pitchFamily="34" charset="0"/>
            </a:endParaRPr>
          </a:p>
        </p:txBody>
      </p:sp>
    </p:spTree>
    <p:extLst>
      <p:ext uri="{BB962C8B-B14F-4D97-AF65-F5344CB8AC3E}">
        <p14:creationId xmlns:p14="http://schemas.microsoft.com/office/powerpoint/2010/main" val="30796014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9</a:t>
            </a:fld>
            <a:endParaRPr lang="en-US"/>
          </a:p>
        </p:txBody>
      </p:sp>
      <p:sp>
        <p:nvSpPr>
          <p:cNvPr id="4" name="Rectangle 8"/>
          <p:cNvSpPr>
            <a:spLocks noChangeArrowheads="1"/>
          </p:cNvSpPr>
          <p:nvPr/>
        </p:nvSpPr>
        <p:spPr bwMode="auto">
          <a:xfrm>
            <a:off x="294723" y="89148"/>
            <a:ext cx="8544477" cy="507857"/>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RESEARCH TOPIC AND RESEARCH TITLE</a:t>
            </a:r>
            <a:endParaRPr lang="en-US" altLang="en-US" sz="2500" dirty="0">
              <a:solidFill>
                <a:schemeClr val="bg1"/>
              </a:solidFill>
              <a:latin typeface="Arial Black" pitchFamily="34" charset="0"/>
            </a:endParaRPr>
          </a:p>
        </p:txBody>
      </p:sp>
      <p:sp>
        <p:nvSpPr>
          <p:cNvPr id="5" name="Rectangle 4"/>
          <p:cNvSpPr/>
          <p:nvPr/>
        </p:nvSpPr>
        <p:spPr>
          <a:xfrm>
            <a:off x="294724" y="724324"/>
            <a:ext cx="8544476" cy="4154984"/>
          </a:xfrm>
          <a:prstGeom prst="rect">
            <a:avLst/>
          </a:prstGeom>
        </p:spPr>
        <p:txBody>
          <a:bodyPr wrap="square">
            <a:spAutoFit/>
          </a:bodyPr>
          <a:lstStyle/>
          <a:p>
            <a:pPr marL="342900" indent="-342900" algn="just">
              <a:buClr>
                <a:srgbClr val="7030A0"/>
              </a:buClr>
              <a:buFont typeface="Wingdings" panose="05000000000000000000" pitchFamily="2" charset="2"/>
              <a:buChar char="§"/>
            </a:pPr>
            <a:r>
              <a:rPr lang="en-US" sz="2400" dirty="0">
                <a:latin typeface="Arial" panose="020B0604020202020204" pitchFamily="34" charset="0"/>
                <a:cs typeface="Arial" panose="020B0604020202020204" pitchFamily="34" charset="0"/>
              </a:rPr>
              <a:t>There are various research processes written up in research methods textbooks. </a:t>
            </a:r>
          </a:p>
          <a:p>
            <a:pPr marL="342900" indent="-342900" algn="just">
              <a:buClr>
                <a:srgbClr val="7030A0"/>
              </a:buClr>
              <a:buFont typeface="Wingdings" panose="05000000000000000000" pitchFamily="2" charset="2"/>
              <a:buChar char="§"/>
            </a:pPr>
            <a:r>
              <a:rPr lang="en-US" sz="2400" dirty="0">
                <a:latin typeface="Arial" panose="020B0604020202020204" pitchFamily="34" charset="0"/>
                <a:cs typeface="Arial" panose="020B0604020202020204" pitchFamily="34" charset="0"/>
              </a:rPr>
              <a:t>Ultimately all research processes typically deal with how students should do the following:</a:t>
            </a:r>
          </a:p>
          <a:p>
            <a:pPr marL="804863" indent="-449263" algn="just">
              <a:buClr>
                <a:srgbClr val="7030A0"/>
              </a:buClr>
              <a:buFont typeface="+mj-lt"/>
              <a:buAutoNum type="arabicPeriod"/>
            </a:pPr>
            <a:r>
              <a:rPr lang="en-US" sz="2400" dirty="0">
                <a:latin typeface="Arial" panose="020B0604020202020204" pitchFamily="34" charset="0"/>
                <a:cs typeface="Arial" panose="020B0604020202020204" pitchFamily="34" charset="0"/>
              </a:rPr>
              <a:t>Define a research problem - usually done by doing a detailed literature study.</a:t>
            </a:r>
          </a:p>
          <a:p>
            <a:pPr marL="804863" indent="-449263" algn="just">
              <a:buClr>
                <a:srgbClr val="7030A0"/>
              </a:buClr>
              <a:buFont typeface="+mj-lt"/>
              <a:buAutoNum type="arabicPeriod"/>
            </a:pPr>
            <a:r>
              <a:rPr lang="en-US" sz="2400" dirty="0">
                <a:latin typeface="Arial" panose="020B0604020202020204" pitchFamily="34" charset="0"/>
                <a:cs typeface="Arial" panose="020B0604020202020204" pitchFamily="34" charset="0"/>
              </a:rPr>
              <a:t>Formulate research question(s)s and/or objective(s). </a:t>
            </a:r>
          </a:p>
          <a:p>
            <a:pPr marL="804863" indent="-449263" algn="just">
              <a:buClr>
                <a:srgbClr val="7030A0"/>
              </a:buClr>
              <a:buFont typeface="+mj-lt"/>
              <a:buAutoNum type="arabicPeriod"/>
            </a:pPr>
            <a:r>
              <a:rPr lang="en-US" sz="2400" dirty="0">
                <a:latin typeface="Arial" panose="020B0604020202020204" pitchFamily="34" charset="0"/>
                <a:cs typeface="Arial" panose="020B0604020202020204" pitchFamily="34" charset="0"/>
              </a:rPr>
              <a:t>Show how data will be gathered.</a:t>
            </a:r>
          </a:p>
          <a:p>
            <a:pPr marL="804863" indent="-449263" algn="just">
              <a:buClr>
                <a:srgbClr val="7030A0"/>
              </a:buClr>
              <a:buFont typeface="+mj-lt"/>
              <a:buAutoNum type="arabicPeriod"/>
            </a:pPr>
            <a:r>
              <a:rPr lang="en-US" sz="2400" dirty="0">
                <a:latin typeface="Arial" panose="020B0604020202020204" pitchFamily="34" charset="0"/>
                <a:cs typeface="Arial" panose="020B0604020202020204" pitchFamily="34" charset="0"/>
              </a:rPr>
              <a:t>Explain how data should be </a:t>
            </a:r>
            <a:r>
              <a:rPr lang="en-US" sz="2400" dirty="0" err="1">
                <a:latin typeface="Arial" panose="020B0604020202020204" pitchFamily="34" charset="0"/>
                <a:cs typeface="Arial" panose="020B0604020202020204" pitchFamily="34" charset="0"/>
              </a:rPr>
              <a:t>analysed</a:t>
            </a:r>
            <a:r>
              <a:rPr lang="en-US" sz="2400" dirty="0">
                <a:latin typeface="Arial" panose="020B0604020202020204" pitchFamily="34" charset="0"/>
                <a:cs typeface="Arial" panose="020B0604020202020204" pitchFamily="34" charset="0"/>
              </a:rPr>
              <a:t>.</a:t>
            </a:r>
          </a:p>
          <a:p>
            <a:pPr marL="804863" indent="-449263" algn="just">
              <a:buClr>
                <a:srgbClr val="7030A0"/>
              </a:buClr>
              <a:buFont typeface="+mj-lt"/>
              <a:buAutoNum type="arabicPeriod"/>
            </a:pPr>
            <a:r>
              <a:rPr lang="en-US" sz="2400" dirty="0">
                <a:latin typeface="Arial" panose="020B0604020202020204" pitchFamily="34" charset="0"/>
                <a:cs typeface="Arial" panose="020B0604020202020204" pitchFamily="34" charset="0"/>
              </a:rPr>
              <a:t>Draw conclusions and answer the initial research question(s) or objective(s).</a:t>
            </a:r>
            <a:endParaRPr lang="en-ZA"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822792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10</a:t>
            </a:fld>
            <a:endParaRPr lang="en-US"/>
          </a:p>
        </p:txBody>
      </p:sp>
      <p:sp>
        <p:nvSpPr>
          <p:cNvPr id="4" name="Rectangle 8"/>
          <p:cNvSpPr>
            <a:spLocks noChangeArrowheads="1"/>
          </p:cNvSpPr>
          <p:nvPr/>
        </p:nvSpPr>
        <p:spPr bwMode="auto">
          <a:xfrm>
            <a:off x="294723" y="89148"/>
            <a:ext cx="8544477" cy="906227"/>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THE DIFFERENCE BETWEEN DATA AND INFORMATION</a:t>
            </a:r>
            <a:endParaRPr lang="en-US" altLang="en-US" sz="2500" dirty="0">
              <a:solidFill>
                <a:schemeClr val="bg1"/>
              </a:solidFill>
              <a:latin typeface="Arial Black" pitchFamily="34" charset="0"/>
            </a:endParaRPr>
          </a:p>
        </p:txBody>
      </p:sp>
      <p:sp>
        <p:nvSpPr>
          <p:cNvPr id="5" name="Rectangle 4"/>
          <p:cNvSpPr/>
          <p:nvPr/>
        </p:nvSpPr>
        <p:spPr>
          <a:xfrm>
            <a:off x="294723" y="1167725"/>
            <a:ext cx="8544476" cy="3046988"/>
          </a:xfrm>
          <a:prstGeom prst="rect">
            <a:avLst/>
          </a:prstGeom>
        </p:spPr>
        <p:txBody>
          <a:bodyPr wrap="square">
            <a:spAutoFit/>
          </a:bodyPr>
          <a:lstStyle/>
          <a:p>
            <a:pPr marL="342900" indent="-342900" algn="just">
              <a:buClr>
                <a:srgbClr val="7030A0"/>
              </a:buClr>
              <a:buFont typeface="Wingdings" panose="05000000000000000000" pitchFamily="2" charset="2"/>
              <a:buChar char="§"/>
            </a:pPr>
            <a:r>
              <a:rPr lang="en-US" sz="2400" dirty="0">
                <a:latin typeface="Arial" panose="020B0604020202020204" pitchFamily="34" charset="0"/>
                <a:cs typeface="Arial" panose="020B0604020202020204" pitchFamily="34" charset="0"/>
              </a:rPr>
              <a:t>Take note that when referring to research methods in this presentation, we refer to how data will be gathered and used. </a:t>
            </a:r>
          </a:p>
          <a:p>
            <a:pPr marL="342900" indent="-342900" algn="just">
              <a:buClr>
                <a:srgbClr val="7030A0"/>
              </a:buClr>
              <a:buFont typeface="Wingdings" panose="05000000000000000000" pitchFamily="2" charset="2"/>
              <a:buChar char="§"/>
            </a:pPr>
            <a:r>
              <a:rPr lang="en-US" sz="2400" dirty="0">
                <a:latin typeface="Arial" panose="020B0604020202020204" pitchFamily="34" charset="0"/>
                <a:cs typeface="Arial" panose="020B0604020202020204" pitchFamily="34" charset="0"/>
              </a:rPr>
              <a:t>Therefore, make sure that you understand the difference between information and data. </a:t>
            </a:r>
          </a:p>
          <a:p>
            <a:pPr marL="342900" indent="-342900" algn="just">
              <a:buClr>
                <a:srgbClr val="7030A0"/>
              </a:buClr>
              <a:buFont typeface="Wingdings" panose="05000000000000000000" pitchFamily="2" charset="2"/>
              <a:buChar char="§"/>
            </a:pPr>
            <a:r>
              <a:rPr lang="en-US" sz="2400" dirty="0">
                <a:latin typeface="Arial" panose="020B0604020202020204" pitchFamily="34" charset="0"/>
                <a:cs typeface="Arial" panose="020B0604020202020204" pitchFamily="34" charset="0"/>
              </a:rPr>
              <a:t>Typically, everything we read would be information, data would be characters, symbols or numbers on which operations will be performed. </a:t>
            </a:r>
            <a:endParaRPr lang="en-ZA"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881497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11</a:t>
            </a:fld>
            <a:endParaRPr lang="en-US"/>
          </a:p>
        </p:txBody>
      </p:sp>
      <p:pic>
        <p:nvPicPr>
          <p:cNvPr id="1026" name="Picture 2" descr="What Is The Difference Between Data And Information?">
            <a:extLst>
              <a:ext uri="{FF2B5EF4-FFF2-40B4-BE49-F238E27FC236}">
                <a16:creationId xmlns:a16="http://schemas.microsoft.com/office/drawing/2014/main" id="{536C8874-109D-4FC0-8EF9-D450B798BD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600" y="152400"/>
            <a:ext cx="8978525" cy="520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09580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12</a:t>
            </a:fld>
            <a:endParaRPr lang="en-US"/>
          </a:p>
        </p:txBody>
      </p:sp>
      <p:sp>
        <p:nvSpPr>
          <p:cNvPr id="4" name="Rectangle 8"/>
          <p:cNvSpPr>
            <a:spLocks noChangeArrowheads="1"/>
          </p:cNvSpPr>
          <p:nvPr/>
        </p:nvSpPr>
        <p:spPr bwMode="auto">
          <a:xfrm>
            <a:off x="294723" y="89148"/>
            <a:ext cx="8544477" cy="906227"/>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THE DIFFERENCE BETWEEN DATA AND INFORMATION</a:t>
            </a:r>
            <a:endParaRPr lang="en-US" altLang="en-US" sz="2500" dirty="0">
              <a:solidFill>
                <a:schemeClr val="bg1"/>
              </a:solidFill>
              <a:latin typeface="Arial Black" pitchFamily="34" charset="0"/>
            </a:endParaRPr>
          </a:p>
        </p:txBody>
      </p:sp>
      <p:pic>
        <p:nvPicPr>
          <p:cNvPr id="2050" name="Picture 2" descr="Difference Between Data and Information - diff.wiki">
            <a:extLst>
              <a:ext uri="{FF2B5EF4-FFF2-40B4-BE49-F238E27FC236}">
                <a16:creationId xmlns:a16="http://schemas.microsoft.com/office/drawing/2014/main" id="{1C4D0142-06FC-4C7C-93D2-ADABF3DEB1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9676" y="995376"/>
            <a:ext cx="6392334" cy="44319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69160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13</a:t>
            </a:fld>
            <a:endParaRPr lang="en-US"/>
          </a:p>
        </p:txBody>
      </p:sp>
      <p:sp>
        <p:nvSpPr>
          <p:cNvPr id="4" name="Rectangle 8"/>
          <p:cNvSpPr>
            <a:spLocks noChangeArrowheads="1"/>
          </p:cNvSpPr>
          <p:nvPr/>
        </p:nvSpPr>
        <p:spPr bwMode="auto">
          <a:xfrm>
            <a:off x="294723" y="89148"/>
            <a:ext cx="8544477" cy="906227"/>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THE FOCUS IS ON THE RESEARCH METHODS</a:t>
            </a:r>
            <a:endParaRPr lang="en-US" altLang="en-US" sz="2500" dirty="0">
              <a:solidFill>
                <a:schemeClr val="bg1"/>
              </a:solidFill>
              <a:latin typeface="Arial Black" pitchFamily="34" charset="0"/>
            </a:endParaRPr>
          </a:p>
        </p:txBody>
      </p:sp>
      <p:sp>
        <p:nvSpPr>
          <p:cNvPr id="5" name="Rectangle 4"/>
          <p:cNvSpPr/>
          <p:nvPr/>
        </p:nvSpPr>
        <p:spPr>
          <a:xfrm>
            <a:off x="294723" y="1176192"/>
            <a:ext cx="8544476" cy="1569660"/>
          </a:xfrm>
          <a:prstGeom prst="rect">
            <a:avLst/>
          </a:prstGeom>
        </p:spPr>
        <p:txBody>
          <a:bodyPr wrap="square">
            <a:spAutoFit/>
          </a:bodyPr>
          <a:lstStyle/>
          <a:p>
            <a:pPr marL="342900" indent="-342900" algn="just">
              <a:buClr>
                <a:srgbClr val="7030A0"/>
              </a:buClr>
              <a:buFont typeface="Wingdings" panose="05000000000000000000" pitchFamily="2" charset="2"/>
              <a:buChar char="§"/>
            </a:pPr>
            <a:r>
              <a:rPr lang="en-US" sz="2400" dirty="0">
                <a:latin typeface="Arial" panose="020B0604020202020204" pitchFamily="34" charset="0"/>
                <a:cs typeface="Arial" panose="020B0604020202020204" pitchFamily="34" charset="0"/>
              </a:rPr>
              <a:t>Remember, for purposes of this presentation, we are not talking about research methodology.</a:t>
            </a:r>
          </a:p>
          <a:p>
            <a:pPr marL="342900" indent="-342900" algn="just">
              <a:buClr>
                <a:srgbClr val="7030A0"/>
              </a:buClr>
              <a:buFont typeface="Wingdings" panose="05000000000000000000" pitchFamily="2" charset="2"/>
              <a:buChar char="§"/>
            </a:pPr>
            <a:r>
              <a:rPr lang="en-US" sz="2400" dirty="0">
                <a:latin typeface="Arial" panose="020B0604020202020204" pitchFamily="34" charset="0"/>
                <a:cs typeface="Arial" panose="020B0604020202020204" pitchFamily="34" charset="0"/>
              </a:rPr>
              <a:t>These slides only pertain to the method of getting data and using data for research purposes.</a:t>
            </a:r>
            <a:endParaRPr lang="en-ZA" sz="2400" dirty="0">
              <a:latin typeface="Arial" panose="020B0604020202020204" pitchFamily="34" charset="0"/>
              <a:cs typeface="Arial" panose="020B0604020202020204" pitchFamily="34" charset="0"/>
            </a:endParaRPr>
          </a:p>
        </p:txBody>
      </p:sp>
      <p:pic>
        <p:nvPicPr>
          <p:cNvPr id="6146" name="Picture 2" descr="How to Write Research Methodology: Overview, Tips, and Techniques « Guide 2  Research">
            <a:extLst>
              <a:ext uri="{FF2B5EF4-FFF2-40B4-BE49-F238E27FC236}">
                <a16:creationId xmlns:a16="http://schemas.microsoft.com/office/drawing/2014/main" id="{763434B9-9CB9-4E19-A4B6-5E27CE6FCC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76057" y="2813588"/>
            <a:ext cx="4572000" cy="2812264"/>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7 Key Differences between Research Method and Research Methodology">
            <a:extLst>
              <a:ext uri="{FF2B5EF4-FFF2-40B4-BE49-F238E27FC236}">
                <a16:creationId xmlns:a16="http://schemas.microsoft.com/office/drawing/2014/main" id="{A3F5DD0B-DB4B-4ECA-A231-0FAED545EF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942" y="2823631"/>
            <a:ext cx="4020457" cy="25188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6805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14</a:t>
            </a:fld>
            <a:endParaRPr lang="en-US"/>
          </a:p>
        </p:txBody>
      </p:sp>
      <p:sp>
        <p:nvSpPr>
          <p:cNvPr id="4" name="Rectangle 8"/>
          <p:cNvSpPr>
            <a:spLocks noChangeArrowheads="1"/>
          </p:cNvSpPr>
          <p:nvPr/>
        </p:nvSpPr>
        <p:spPr bwMode="auto">
          <a:xfrm>
            <a:off x="294723" y="89148"/>
            <a:ext cx="8544477" cy="906227"/>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THE DIFFERENCE BETWEEN QUALITATIVE AND QUANTITATIVE DATA</a:t>
            </a:r>
            <a:endParaRPr lang="en-US" altLang="en-US" sz="2500" dirty="0">
              <a:solidFill>
                <a:schemeClr val="bg1"/>
              </a:solidFill>
              <a:latin typeface="Arial Black" pitchFamily="34" charset="0"/>
            </a:endParaRPr>
          </a:p>
        </p:txBody>
      </p:sp>
      <p:sp>
        <p:nvSpPr>
          <p:cNvPr id="5" name="Rectangle 4"/>
          <p:cNvSpPr/>
          <p:nvPr/>
        </p:nvSpPr>
        <p:spPr>
          <a:xfrm>
            <a:off x="294723" y="1210961"/>
            <a:ext cx="8544476" cy="1815882"/>
          </a:xfrm>
          <a:prstGeom prst="rect">
            <a:avLst/>
          </a:prstGeom>
        </p:spPr>
        <p:txBody>
          <a:bodyPr wrap="square">
            <a:spAutoFit/>
          </a:bodyPr>
          <a:lstStyle/>
          <a:p>
            <a:pPr marL="342900" indent="-342900" algn="just">
              <a:buClr>
                <a:srgbClr val="7030A0"/>
              </a:buClr>
              <a:buFont typeface="Wingdings" panose="05000000000000000000" pitchFamily="2" charset="2"/>
              <a:buChar char="§"/>
            </a:pPr>
            <a:r>
              <a:rPr lang="en-US" sz="2200" dirty="0">
                <a:latin typeface="Arial" panose="020B0604020202020204" pitchFamily="34" charset="0"/>
                <a:cs typeface="Arial" panose="020B0604020202020204" pitchFamily="34" charset="0"/>
              </a:rPr>
              <a:t>Qualitative data describe qualities or characteristics. It is usually in the form of words, symbols or pictures. </a:t>
            </a:r>
          </a:p>
          <a:p>
            <a:pPr marL="342900" indent="-342900" algn="just">
              <a:buClr>
                <a:srgbClr val="7030A0"/>
              </a:buClr>
              <a:buFont typeface="Wingdings" panose="05000000000000000000" pitchFamily="2" charset="2"/>
              <a:buChar char="§"/>
            </a:pPr>
            <a:r>
              <a:rPr lang="en-US" sz="2200" dirty="0">
                <a:latin typeface="Arial" panose="020B0604020202020204" pitchFamily="34" charset="0"/>
                <a:cs typeface="Arial" panose="020B0604020202020204" pitchFamily="34" charset="0"/>
              </a:rPr>
              <a:t>The term quantitative data refers to data that are expressed in numbers. </a:t>
            </a:r>
          </a:p>
          <a:p>
            <a:pPr marL="342900" indent="-342900" algn="just">
              <a:buClr>
                <a:srgbClr val="7030A0"/>
              </a:buClr>
              <a:buFont typeface="Wingdings" panose="05000000000000000000" pitchFamily="2" charset="2"/>
              <a:buChar char="§"/>
            </a:pPr>
            <a:endParaRPr lang="en-US" sz="2400" dirty="0">
              <a:latin typeface="Arial" panose="020B0604020202020204" pitchFamily="34" charset="0"/>
              <a:cs typeface="Arial" panose="020B0604020202020204" pitchFamily="34" charset="0"/>
            </a:endParaRPr>
          </a:p>
        </p:txBody>
      </p:sp>
      <p:pic>
        <p:nvPicPr>
          <p:cNvPr id="5124" name="Picture 4" descr="Pin on Teaching">
            <a:extLst>
              <a:ext uri="{FF2B5EF4-FFF2-40B4-BE49-F238E27FC236}">
                <a16:creationId xmlns:a16="http://schemas.microsoft.com/office/drawing/2014/main" id="{5B6AD282-160A-4A7A-934D-AA8130E5E7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83263" y="2489189"/>
            <a:ext cx="2776537" cy="2938134"/>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Qualitative Data vs. Quantitative Data - MR. NIC&amp;#39;S - 8TH GRADE SCIENCES -  REGULAR &amp;amp; PRE-AP">
            <a:extLst>
              <a:ext uri="{FF2B5EF4-FFF2-40B4-BE49-F238E27FC236}">
                <a16:creationId xmlns:a16="http://schemas.microsoft.com/office/drawing/2014/main" id="{3779BC22-D59D-4076-8626-5252B97188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9147" y="2857500"/>
            <a:ext cx="3007254" cy="21561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69833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15</a:t>
            </a:fld>
            <a:endParaRPr lang="en-US"/>
          </a:p>
        </p:txBody>
      </p:sp>
      <p:sp>
        <p:nvSpPr>
          <p:cNvPr id="4" name="Rectangle 8"/>
          <p:cNvSpPr>
            <a:spLocks noChangeArrowheads="1"/>
          </p:cNvSpPr>
          <p:nvPr/>
        </p:nvSpPr>
        <p:spPr bwMode="auto">
          <a:xfrm>
            <a:off x="294723" y="89148"/>
            <a:ext cx="8544477" cy="507857"/>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QUANTITATIVE RESEARCH</a:t>
            </a:r>
            <a:endParaRPr lang="en-US" altLang="en-US" sz="2500" dirty="0">
              <a:solidFill>
                <a:schemeClr val="bg1"/>
              </a:solidFill>
              <a:latin typeface="Arial Black" pitchFamily="34" charset="0"/>
            </a:endParaRPr>
          </a:p>
        </p:txBody>
      </p:sp>
      <p:sp>
        <p:nvSpPr>
          <p:cNvPr id="5" name="Rectangle 4"/>
          <p:cNvSpPr/>
          <p:nvPr/>
        </p:nvSpPr>
        <p:spPr>
          <a:xfrm>
            <a:off x="294724" y="724324"/>
            <a:ext cx="8544476" cy="5632311"/>
          </a:xfrm>
          <a:prstGeom prst="rect">
            <a:avLst/>
          </a:prstGeom>
        </p:spPr>
        <p:txBody>
          <a:bodyPr wrap="square">
            <a:spAutoFit/>
          </a:bodyPr>
          <a:lstStyle/>
          <a:p>
            <a:pPr marL="342900" indent="-342900" algn="just">
              <a:buClr>
                <a:srgbClr val="7030A0"/>
              </a:buClr>
              <a:buFont typeface="Wingdings" panose="05000000000000000000" pitchFamily="2" charset="2"/>
              <a:buChar char="§"/>
            </a:pPr>
            <a:r>
              <a:rPr lang="en-US" altLang="en-US" sz="2400" b="1" dirty="0">
                <a:solidFill>
                  <a:srgbClr val="7030A0"/>
                </a:solidFill>
                <a:latin typeface="Arial" panose="020B0604020202020204" pitchFamily="34" charset="0"/>
                <a:cs typeface="Arial" panose="020B0604020202020204" pitchFamily="34" charset="0"/>
              </a:rPr>
              <a:t>Quantitative research </a:t>
            </a:r>
            <a:r>
              <a:rPr lang="en-US" altLang="en-US" sz="2400" dirty="0">
                <a:latin typeface="Arial" panose="020B0604020202020204" pitchFamily="34" charset="0"/>
                <a:cs typeface="Arial" panose="020B0604020202020204" pitchFamily="34" charset="0"/>
              </a:rPr>
              <a:t>is a way of collecting numerical data which then can be converted in useable statistics.</a:t>
            </a:r>
          </a:p>
          <a:p>
            <a:pPr marL="342900" indent="-342900" algn="just">
              <a:buClr>
                <a:srgbClr val="7030A0"/>
              </a:buClr>
              <a:buFont typeface="Wingdings" panose="05000000000000000000" pitchFamily="2" charset="2"/>
              <a:buChar char="§"/>
            </a:pPr>
            <a:endParaRPr lang="en-US" altLang="en-US" sz="2400" dirty="0">
              <a:latin typeface="Arial" panose="020B0604020202020204" pitchFamily="34" charset="0"/>
              <a:cs typeface="Arial" panose="020B0604020202020204" pitchFamily="34" charset="0"/>
            </a:endParaRPr>
          </a:p>
          <a:p>
            <a:pPr marL="342900" indent="-342900" algn="just">
              <a:buClr>
                <a:srgbClr val="7030A0"/>
              </a:buClr>
              <a:buFont typeface="Wingdings" panose="05000000000000000000" pitchFamily="2" charset="2"/>
              <a:buChar char="§"/>
            </a:pPr>
            <a:r>
              <a:rPr lang="en-ZA" altLang="en-US" sz="2400" b="1" dirty="0">
                <a:solidFill>
                  <a:srgbClr val="7030A0"/>
                </a:solidFill>
                <a:latin typeface="Arial" panose="020B0604020202020204" pitchFamily="34" charset="0"/>
                <a:cs typeface="Arial" panose="020B0604020202020204" pitchFamily="34" charset="0"/>
              </a:rPr>
              <a:t>Quantitative research </a:t>
            </a:r>
            <a:r>
              <a:rPr lang="en-ZA" altLang="en-US" sz="2400" dirty="0">
                <a:latin typeface="Arial" panose="020B0604020202020204" pitchFamily="34" charset="0"/>
                <a:cs typeface="Arial" panose="020B0604020202020204" pitchFamily="34" charset="0"/>
              </a:rPr>
              <a:t>uses measurable data to formulate facts and uncover patterns in research. </a:t>
            </a:r>
          </a:p>
          <a:p>
            <a:pPr marL="342900" indent="-342900" algn="just">
              <a:buClr>
                <a:srgbClr val="7030A0"/>
              </a:buClr>
              <a:buFont typeface="Wingdings" panose="05000000000000000000" pitchFamily="2" charset="2"/>
              <a:buChar char="§"/>
            </a:pPr>
            <a:endParaRPr lang="en-ZA" altLang="en-US" sz="2400" dirty="0">
              <a:latin typeface="Arial" panose="020B0604020202020204" pitchFamily="34" charset="0"/>
              <a:cs typeface="Arial" panose="020B0604020202020204" pitchFamily="34" charset="0"/>
            </a:endParaRPr>
          </a:p>
          <a:p>
            <a:pPr marL="342900" indent="-342900" algn="just">
              <a:buClr>
                <a:srgbClr val="7030A0"/>
              </a:buClr>
              <a:buFont typeface="Wingdings" panose="05000000000000000000" pitchFamily="2" charset="2"/>
              <a:buChar char="§"/>
            </a:pPr>
            <a:r>
              <a:rPr lang="en-ZA" altLang="en-US" sz="2400" dirty="0">
                <a:latin typeface="Arial" panose="020B0604020202020204" pitchFamily="34" charset="0"/>
                <a:cs typeface="Arial" panose="020B0604020202020204" pitchFamily="34" charset="0"/>
              </a:rPr>
              <a:t>Common methods are </a:t>
            </a:r>
            <a:r>
              <a:rPr lang="en-ZA" altLang="en-US" sz="2400" b="1" dirty="0">
                <a:solidFill>
                  <a:srgbClr val="7030A0"/>
                </a:solidFill>
                <a:latin typeface="Arial" panose="020B0604020202020204" pitchFamily="34" charset="0"/>
                <a:cs typeface="Arial" panose="020B0604020202020204" pitchFamily="34" charset="0"/>
              </a:rPr>
              <a:t>surveys</a:t>
            </a:r>
            <a:r>
              <a:rPr lang="en-ZA" altLang="en-US" sz="2400" dirty="0">
                <a:latin typeface="Arial" panose="020B0604020202020204" pitchFamily="34" charset="0"/>
                <a:cs typeface="Arial" panose="020B0604020202020204" pitchFamily="34" charset="0"/>
              </a:rPr>
              <a:t> (questionnaires). </a:t>
            </a:r>
          </a:p>
          <a:p>
            <a:pPr marL="342900" indent="-342900" algn="just">
              <a:buClr>
                <a:srgbClr val="7030A0"/>
              </a:buClr>
              <a:buFont typeface="Wingdings" panose="05000000000000000000" pitchFamily="2" charset="2"/>
              <a:buChar char="§"/>
            </a:pPr>
            <a:endParaRPr lang="en-ZA" altLang="en-US" sz="2400" dirty="0">
              <a:latin typeface="Arial" panose="020B0604020202020204" pitchFamily="34" charset="0"/>
              <a:cs typeface="Arial" panose="020B0604020202020204" pitchFamily="34" charset="0"/>
            </a:endParaRPr>
          </a:p>
          <a:p>
            <a:pPr marL="342900" indent="-342900" algn="just">
              <a:buClr>
                <a:srgbClr val="7030A0"/>
              </a:buClr>
              <a:buFont typeface="Wingdings" panose="05000000000000000000" pitchFamily="2" charset="2"/>
              <a:buChar char="§"/>
            </a:pPr>
            <a:r>
              <a:rPr lang="en-ZA" altLang="en-US" sz="2400" dirty="0">
                <a:latin typeface="Arial" panose="020B0604020202020204" pitchFamily="34" charset="0"/>
                <a:cs typeface="Arial" panose="020B0604020202020204" pitchFamily="34" charset="0"/>
              </a:rPr>
              <a:t>In Entrepreneurship, I could use, for instance, </a:t>
            </a:r>
            <a:r>
              <a:rPr lang="en-ZA" altLang="en-US" sz="2400" b="1" dirty="0">
                <a:solidFill>
                  <a:srgbClr val="7030A0"/>
                </a:solidFill>
                <a:latin typeface="Arial" panose="020B0604020202020204" pitchFamily="34" charset="0"/>
                <a:cs typeface="Arial" panose="020B0604020202020204" pitchFamily="34" charset="0"/>
              </a:rPr>
              <a:t>surveys</a:t>
            </a:r>
            <a:r>
              <a:rPr lang="en-ZA" altLang="en-US" sz="2400" dirty="0">
                <a:latin typeface="Arial" panose="020B0604020202020204" pitchFamily="34" charset="0"/>
                <a:cs typeface="Arial" panose="020B0604020202020204" pitchFamily="34" charset="0"/>
              </a:rPr>
              <a:t> to assess the </a:t>
            </a:r>
            <a:r>
              <a:rPr lang="en-ZA" altLang="en-US" sz="2400" b="1" dirty="0">
                <a:solidFill>
                  <a:srgbClr val="7030A0"/>
                </a:solidFill>
                <a:latin typeface="Arial" panose="020B0604020202020204" pitchFamily="34" charset="0"/>
                <a:cs typeface="Arial" panose="020B0604020202020204" pitchFamily="34" charset="0"/>
              </a:rPr>
              <a:t>relationship</a:t>
            </a:r>
            <a:r>
              <a:rPr lang="en-ZA" altLang="en-US" sz="2400" dirty="0">
                <a:latin typeface="Arial" panose="020B0604020202020204" pitchFamily="34" charset="0"/>
                <a:cs typeface="Arial" panose="020B0604020202020204" pitchFamily="34" charset="0"/>
              </a:rPr>
              <a:t> between </a:t>
            </a:r>
            <a:r>
              <a:rPr lang="en-ZA" altLang="en-US" sz="2400" b="1" dirty="0">
                <a:solidFill>
                  <a:srgbClr val="7030A0"/>
                </a:solidFill>
                <a:latin typeface="Arial" panose="020B0604020202020204" pitchFamily="34" charset="0"/>
                <a:cs typeface="Arial" panose="020B0604020202020204" pitchFamily="34" charset="0"/>
              </a:rPr>
              <a:t>entrepreneurial</a:t>
            </a:r>
            <a:r>
              <a:rPr lang="en-ZA" altLang="en-US" sz="2400" dirty="0">
                <a:latin typeface="Arial" panose="020B0604020202020204" pitchFamily="34" charset="0"/>
                <a:cs typeface="Arial" panose="020B0604020202020204" pitchFamily="34" charset="0"/>
              </a:rPr>
              <a:t> </a:t>
            </a:r>
            <a:r>
              <a:rPr lang="en-ZA" altLang="en-US" sz="2400" b="1" dirty="0">
                <a:solidFill>
                  <a:srgbClr val="7030A0"/>
                </a:solidFill>
                <a:latin typeface="Arial" panose="020B0604020202020204" pitchFamily="34" charset="0"/>
                <a:cs typeface="Arial" panose="020B0604020202020204" pitchFamily="34" charset="0"/>
              </a:rPr>
              <a:t>orientation</a:t>
            </a:r>
            <a:r>
              <a:rPr lang="en-ZA" altLang="en-US" sz="2400" dirty="0">
                <a:latin typeface="Arial" panose="020B0604020202020204" pitchFamily="34" charset="0"/>
                <a:cs typeface="Arial" panose="020B0604020202020204" pitchFamily="34" charset="0"/>
              </a:rPr>
              <a:t> and </a:t>
            </a:r>
            <a:r>
              <a:rPr lang="en-ZA" altLang="en-US" sz="2400" b="1" dirty="0">
                <a:solidFill>
                  <a:srgbClr val="7030A0"/>
                </a:solidFill>
                <a:latin typeface="Arial" panose="020B0604020202020204" pitchFamily="34" charset="0"/>
                <a:cs typeface="Arial" panose="020B0604020202020204" pitchFamily="34" charset="0"/>
              </a:rPr>
              <a:t>business performance </a:t>
            </a:r>
            <a:r>
              <a:rPr lang="en-ZA" altLang="en-US" sz="2400" dirty="0">
                <a:latin typeface="Arial" panose="020B0604020202020204" pitchFamily="34" charset="0"/>
                <a:cs typeface="Arial" panose="020B0604020202020204" pitchFamily="34" charset="0"/>
              </a:rPr>
              <a:t>(test hypotheses). </a:t>
            </a:r>
          </a:p>
          <a:p>
            <a:pPr algn="just"/>
            <a:endParaRPr lang="en-US" sz="2400" dirty="0">
              <a:solidFill>
                <a:srgbClr val="7030A0"/>
              </a:solidFill>
              <a:latin typeface="Arial" panose="020B0604020202020204" pitchFamily="34" charset="0"/>
              <a:cs typeface="Arial" panose="020B0604020202020204" pitchFamily="34" charset="0"/>
            </a:endParaRPr>
          </a:p>
          <a:p>
            <a:pPr algn="just"/>
            <a:endParaRPr lang="en-US" sz="2400" dirty="0">
              <a:latin typeface="Arial" panose="020B0604020202020204" pitchFamily="34" charset="0"/>
              <a:cs typeface="Arial" panose="020B0604020202020204" pitchFamily="34" charset="0"/>
            </a:endParaRPr>
          </a:p>
          <a:p>
            <a:pPr algn="just">
              <a:buFontTx/>
              <a:buNone/>
            </a:pPr>
            <a:endParaRPr lang="en-ZA" sz="2400" dirty="0">
              <a:latin typeface="Arial" panose="020B0604020202020204" pitchFamily="34" charset="0"/>
              <a:cs typeface="Arial" panose="020B0604020202020204" pitchFamily="34" charset="0"/>
            </a:endParaRPr>
          </a:p>
          <a:p>
            <a:pPr>
              <a:buFontTx/>
              <a:buNone/>
            </a:pPr>
            <a:endParaRPr lang="en-ZA" altLang="en-US" sz="24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615869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16</a:t>
            </a:fld>
            <a:endParaRPr lang="en-US"/>
          </a:p>
        </p:txBody>
      </p:sp>
      <p:sp>
        <p:nvSpPr>
          <p:cNvPr id="4" name="Rectangle 8"/>
          <p:cNvSpPr>
            <a:spLocks noChangeArrowheads="1"/>
          </p:cNvSpPr>
          <p:nvPr/>
        </p:nvSpPr>
        <p:spPr bwMode="auto">
          <a:xfrm>
            <a:off x="294723" y="89148"/>
            <a:ext cx="8544477" cy="507857"/>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QUALITATIVE RESEARCH</a:t>
            </a:r>
            <a:endParaRPr lang="en-US" altLang="en-US" sz="2500" dirty="0">
              <a:solidFill>
                <a:schemeClr val="bg1"/>
              </a:solidFill>
              <a:latin typeface="Arial Black" pitchFamily="34" charset="0"/>
            </a:endParaRPr>
          </a:p>
        </p:txBody>
      </p:sp>
      <p:sp>
        <p:nvSpPr>
          <p:cNvPr id="5" name="Rectangle 4"/>
          <p:cNvSpPr/>
          <p:nvPr/>
        </p:nvSpPr>
        <p:spPr>
          <a:xfrm>
            <a:off x="294724" y="746442"/>
            <a:ext cx="8544476" cy="6001643"/>
          </a:xfrm>
          <a:prstGeom prst="rect">
            <a:avLst/>
          </a:prstGeom>
        </p:spPr>
        <p:txBody>
          <a:bodyPr wrap="square">
            <a:spAutoFit/>
          </a:bodyPr>
          <a:lstStyle/>
          <a:p>
            <a:pPr marL="342900" indent="-342900" algn="just">
              <a:buClr>
                <a:srgbClr val="7030A0"/>
              </a:buClr>
              <a:buFont typeface="Wingdings" panose="05000000000000000000" pitchFamily="2" charset="2"/>
              <a:buChar char="§"/>
            </a:pPr>
            <a:r>
              <a:rPr lang="en-US" altLang="en-US" sz="2400" b="1" dirty="0">
                <a:solidFill>
                  <a:srgbClr val="7030A0"/>
                </a:solidFill>
                <a:latin typeface="Arial" panose="020B0604020202020204" pitchFamily="34" charset="0"/>
                <a:cs typeface="Arial" panose="020B0604020202020204" pitchFamily="34" charset="0"/>
              </a:rPr>
              <a:t>Qualitative research </a:t>
            </a:r>
            <a:r>
              <a:rPr lang="en-US" altLang="en-US" sz="2400" dirty="0">
                <a:latin typeface="Arial" panose="020B0604020202020204" pitchFamily="34" charset="0"/>
                <a:cs typeface="Arial" panose="020B0604020202020204" pitchFamily="34" charset="0"/>
              </a:rPr>
              <a:t>is used to gain a deeper understanding of the subject. </a:t>
            </a:r>
          </a:p>
          <a:p>
            <a:pPr marL="342900" indent="-342900" algn="just">
              <a:buClr>
                <a:srgbClr val="7030A0"/>
              </a:buClr>
              <a:buFont typeface="Wingdings" panose="05000000000000000000" pitchFamily="2" charset="2"/>
              <a:buChar char="§"/>
            </a:pPr>
            <a:endParaRPr lang="en-US" altLang="en-US" sz="2400" dirty="0">
              <a:latin typeface="Arial" panose="020B0604020202020204" pitchFamily="34" charset="0"/>
              <a:cs typeface="Arial" panose="020B0604020202020204" pitchFamily="34" charset="0"/>
            </a:endParaRPr>
          </a:p>
          <a:p>
            <a:pPr marL="342900" indent="-342900" algn="just">
              <a:buClr>
                <a:srgbClr val="7030A0"/>
              </a:buClr>
              <a:buFont typeface="Wingdings" panose="05000000000000000000" pitchFamily="2" charset="2"/>
              <a:buChar char="§"/>
            </a:pPr>
            <a:r>
              <a:rPr lang="en-ZA" altLang="en-US" sz="2400" b="1" dirty="0">
                <a:solidFill>
                  <a:srgbClr val="7030A0"/>
                </a:solidFill>
                <a:latin typeface="Arial" panose="020B0604020202020204" pitchFamily="34" charset="0"/>
                <a:cs typeface="Arial" panose="020B0604020202020204" pitchFamily="34" charset="0"/>
              </a:rPr>
              <a:t>Qualitative research </a:t>
            </a:r>
            <a:r>
              <a:rPr lang="en-ZA" altLang="en-US" sz="2400" dirty="0">
                <a:latin typeface="Arial" panose="020B0604020202020204" pitchFamily="34" charset="0"/>
                <a:cs typeface="Arial" panose="020B0604020202020204" pitchFamily="34" charset="0"/>
              </a:rPr>
              <a:t>helps to develop ideas or hypothesis. </a:t>
            </a:r>
          </a:p>
          <a:p>
            <a:pPr marL="342900" indent="-342900" algn="just">
              <a:buClr>
                <a:srgbClr val="7030A0"/>
              </a:buClr>
              <a:buFont typeface="Wingdings" panose="05000000000000000000" pitchFamily="2" charset="2"/>
              <a:buChar char="§"/>
            </a:pPr>
            <a:endParaRPr lang="en-ZA" altLang="en-US" sz="2400" dirty="0">
              <a:latin typeface="Arial" panose="020B0604020202020204" pitchFamily="34" charset="0"/>
              <a:cs typeface="Arial" panose="020B0604020202020204" pitchFamily="34" charset="0"/>
            </a:endParaRPr>
          </a:p>
          <a:p>
            <a:pPr marL="342900" indent="-342900" algn="just">
              <a:buClr>
                <a:srgbClr val="7030A0"/>
              </a:buClr>
              <a:buFont typeface="Wingdings" panose="05000000000000000000" pitchFamily="2" charset="2"/>
              <a:buChar char="§"/>
            </a:pPr>
            <a:r>
              <a:rPr lang="en-ZA" altLang="en-US" sz="2400" dirty="0">
                <a:latin typeface="Arial" panose="020B0604020202020204" pitchFamily="34" charset="0"/>
                <a:cs typeface="Arial" panose="020B0604020202020204" pitchFamily="34" charset="0"/>
              </a:rPr>
              <a:t>It is used to</a:t>
            </a:r>
            <a:r>
              <a:rPr lang="en-ZA" altLang="en-US" sz="2400" b="1" dirty="0">
                <a:solidFill>
                  <a:srgbClr val="7030A0"/>
                </a:solidFill>
                <a:latin typeface="Arial" panose="020B0604020202020204" pitchFamily="34" charset="0"/>
                <a:cs typeface="Arial" panose="020B0604020202020204" pitchFamily="34" charset="0"/>
              </a:rPr>
              <a:t> uncover trends in thoughts </a:t>
            </a:r>
            <a:r>
              <a:rPr lang="en-ZA" altLang="en-US" sz="2400" dirty="0">
                <a:latin typeface="Arial" panose="020B0604020202020204" pitchFamily="34" charset="0"/>
                <a:cs typeface="Arial" panose="020B0604020202020204" pitchFamily="34" charset="0"/>
              </a:rPr>
              <a:t>or </a:t>
            </a:r>
            <a:r>
              <a:rPr lang="en-ZA" altLang="en-US" sz="2400" b="1" dirty="0">
                <a:solidFill>
                  <a:srgbClr val="7030A0"/>
                </a:solidFill>
                <a:latin typeface="Arial" panose="020B0604020202020204" pitchFamily="34" charset="0"/>
                <a:cs typeface="Arial" panose="020B0604020202020204" pitchFamily="34" charset="0"/>
              </a:rPr>
              <a:t>opinions</a:t>
            </a:r>
            <a:r>
              <a:rPr lang="en-ZA" altLang="en-US" sz="2400" dirty="0">
                <a:latin typeface="Arial" panose="020B0604020202020204" pitchFamily="34" charset="0"/>
                <a:cs typeface="Arial" panose="020B0604020202020204" pitchFamily="34" charset="0"/>
              </a:rPr>
              <a:t>.</a:t>
            </a:r>
          </a:p>
          <a:p>
            <a:pPr marL="342900" indent="-342900" algn="just">
              <a:buClr>
                <a:srgbClr val="7030A0"/>
              </a:buClr>
              <a:buFont typeface="Wingdings" panose="05000000000000000000" pitchFamily="2" charset="2"/>
              <a:buChar char="§"/>
            </a:pPr>
            <a:endParaRPr lang="en-ZA" altLang="en-US" sz="2400" dirty="0">
              <a:latin typeface="Arial" panose="020B0604020202020204" pitchFamily="34" charset="0"/>
              <a:cs typeface="Arial" panose="020B0604020202020204" pitchFamily="34" charset="0"/>
            </a:endParaRPr>
          </a:p>
          <a:p>
            <a:pPr marL="342900" indent="-342900" algn="just">
              <a:buClr>
                <a:srgbClr val="7030A0"/>
              </a:buClr>
              <a:buFont typeface="Wingdings" panose="05000000000000000000" pitchFamily="2" charset="2"/>
              <a:buChar char="§"/>
            </a:pPr>
            <a:r>
              <a:rPr lang="en-ZA" altLang="en-US" sz="2400" dirty="0">
                <a:latin typeface="Arial" panose="020B0604020202020204" pitchFamily="34" charset="0"/>
                <a:cs typeface="Arial" panose="020B0604020202020204" pitchFamily="34" charset="0"/>
              </a:rPr>
              <a:t>Common methods used are </a:t>
            </a:r>
            <a:r>
              <a:rPr lang="en-ZA" altLang="en-US" sz="2400" b="1" dirty="0">
                <a:solidFill>
                  <a:srgbClr val="7030A0"/>
                </a:solidFill>
                <a:latin typeface="Arial" panose="020B0604020202020204" pitchFamily="34" charset="0"/>
                <a:cs typeface="Arial" panose="020B0604020202020204" pitchFamily="34" charset="0"/>
              </a:rPr>
              <a:t>individual interviews</a:t>
            </a:r>
            <a:r>
              <a:rPr lang="en-ZA" altLang="en-US" sz="2400" dirty="0">
                <a:latin typeface="Arial" panose="020B0604020202020204" pitchFamily="34" charset="0"/>
                <a:cs typeface="Arial" panose="020B0604020202020204" pitchFamily="34" charset="0"/>
              </a:rPr>
              <a:t>, </a:t>
            </a:r>
            <a:r>
              <a:rPr lang="en-ZA" altLang="en-US" sz="2400" b="1" dirty="0">
                <a:solidFill>
                  <a:srgbClr val="7030A0"/>
                </a:solidFill>
                <a:latin typeface="Arial" panose="020B0604020202020204" pitchFamily="34" charset="0"/>
                <a:cs typeface="Arial" panose="020B0604020202020204" pitchFamily="34" charset="0"/>
              </a:rPr>
              <a:t>focus groups </a:t>
            </a:r>
            <a:r>
              <a:rPr lang="en-ZA" altLang="en-US" sz="2400" dirty="0">
                <a:latin typeface="Arial" panose="020B0604020202020204" pitchFamily="34" charset="0"/>
                <a:cs typeface="Arial" panose="020B0604020202020204" pitchFamily="34" charset="0"/>
              </a:rPr>
              <a:t>and </a:t>
            </a:r>
            <a:r>
              <a:rPr lang="en-ZA" altLang="en-US" sz="2400" b="1" dirty="0">
                <a:solidFill>
                  <a:srgbClr val="7030A0"/>
                </a:solidFill>
                <a:latin typeface="Arial" panose="020B0604020202020204" pitchFamily="34" charset="0"/>
                <a:cs typeface="Arial" panose="020B0604020202020204" pitchFamily="34" charset="0"/>
              </a:rPr>
              <a:t>observations</a:t>
            </a:r>
            <a:r>
              <a:rPr lang="en-ZA" altLang="en-US" sz="2400" dirty="0">
                <a:latin typeface="Arial" panose="020B0604020202020204" pitchFamily="34" charset="0"/>
                <a:cs typeface="Arial" panose="020B0604020202020204" pitchFamily="34" charset="0"/>
              </a:rPr>
              <a:t>.</a:t>
            </a:r>
          </a:p>
          <a:p>
            <a:pPr marL="342900" indent="-342900" algn="just">
              <a:buClr>
                <a:srgbClr val="7030A0"/>
              </a:buClr>
              <a:buFont typeface="Wingdings" panose="05000000000000000000" pitchFamily="2" charset="2"/>
              <a:buChar char="§"/>
            </a:pPr>
            <a:endParaRPr lang="en-ZA" altLang="en-US" sz="2400" dirty="0">
              <a:latin typeface="Arial" panose="020B0604020202020204" pitchFamily="34" charset="0"/>
              <a:cs typeface="Arial" panose="020B0604020202020204" pitchFamily="34" charset="0"/>
            </a:endParaRPr>
          </a:p>
          <a:p>
            <a:pPr marL="342900" indent="-342900" algn="just">
              <a:buClr>
                <a:srgbClr val="7030A0"/>
              </a:buClr>
              <a:buFont typeface="Wingdings" panose="05000000000000000000" pitchFamily="2" charset="2"/>
              <a:buChar char="§"/>
            </a:pPr>
            <a:r>
              <a:rPr lang="en-ZA" altLang="en-US" sz="2400" dirty="0">
                <a:latin typeface="Arial" panose="020B0604020202020204" pitchFamily="34" charset="0"/>
                <a:cs typeface="Arial" panose="020B0604020202020204" pitchFamily="34" charset="0"/>
              </a:rPr>
              <a:t>In Entrepreneurship, I could use </a:t>
            </a:r>
            <a:r>
              <a:rPr lang="en-ZA" altLang="en-US" sz="2400" b="1" dirty="0">
                <a:solidFill>
                  <a:srgbClr val="7030A0"/>
                </a:solidFill>
                <a:latin typeface="Arial" panose="020B0604020202020204" pitchFamily="34" charset="0"/>
                <a:cs typeface="Arial" panose="020B0604020202020204" pitchFamily="34" charset="0"/>
              </a:rPr>
              <a:t>interviews</a:t>
            </a:r>
            <a:r>
              <a:rPr lang="en-ZA" altLang="en-US" sz="2400" dirty="0">
                <a:latin typeface="Arial" panose="020B0604020202020204" pitchFamily="34" charset="0"/>
                <a:cs typeface="Arial" panose="020B0604020202020204" pitchFamily="34" charset="0"/>
              </a:rPr>
              <a:t> to get peoples </a:t>
            </a:r>
            <a:r>
              <a:rPr lang="en-ZA" altLang="en-US" sz="2400" b="1" dirty="0">
                <a:solidFill>
                  <a:srgbClr val="7030A0"/>
                </a:solidFill>
                <a:latin typeface="Arial" panose="020B0604020202020204" pitchFamily="34" charset="0"/>
                <a:cs typeface="Arial" panose="020B0604020202020204" pitchFamily="34" charset="0"/>
              </a:rPr>
              <a:t>true opinions </a:t>
            </a:r>
            <a:r>
              <a:rPr lang="en-ZA" altLang="en-US" sz="2400" dirty="0">
                <a:latin typeface="Arial" panose="020B0604020202020204" pitchFamily="34" charset="0"/>
                <a:cs typeface="Arial" panose="020B0604020202020204" pitchFamily="34" charset="0"/>
              </a:rPr>
              <a:t>on the challenges they are facing. </a:t>
            </a:r>
          </a:p>
          <a:p>
            <a:pPr algn="just"/>
            <a:endParaRPr lang="en-US" sz="2400" dirty="0">
              <a:solidFill>
                <a:srgbClr val="7030A0"/>
              </a:solidFill>
              <a:latin typeface="Arial" panose="020B0604020202020204" pitchFamily="34" charset="0"/>
              <a:cs typeface="Arial" panose="020B0604020202020204" pitchFamily="34" charset="0"/>
            </a:endParaRPr>
          </a:p>
          <a:p>
            <a:pPr algn="just"/>
            <a:endParaRPr lang="en-US" sz="2400" dirty="0">
              <a:latin typeface="Arial" panose="020B0604020202020204" pitchFamily="34" charset="0"/>
              <a:cs typeface="Arial" panose="020B0604020202020204" pitchFamily="34" charset="0"/>
            </a:endParaRPr>
          </a:p>
          <a:p>
            <a:pPr algn="just">
              <a:buFontTx/>
              <a:buNone/>
            </a:pPr>
            <a:endParaRPr lang="en-ZA" sz="2400" dirty="0">
              <a:latin typeface="Arial" panose="020B0604020202020204" pitchFamily="34" charset="0"/>
              <a:cs typeface="Arial" panose="020B0604020202020204" pitchFamily="34" charset="0"/>
            </a:endParaRPr>
          </a:p>
          <a:p>
            <a:pPr>
              <a:buFontTx/>
              <a:buNone/>
            </a:pPr>
            <a:endParaRPr lang="en-ZA" altLang="en-US" sz="24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649442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17</a:t>
            </a:fld>
            <a:endParaRPr lang="en-US"/>
          </a:p>
        </p:txBody>
      </p:sp>
      <p:sp>
        <p:nvSpPr>
          <p:cNvPr id="4" name="Rectangle 8"/>
          <p:cNvSpPr>
            <a:spLocks noChangeArrowheads="1"/>
          </p:cNvSpPr>
          <p:nvPr/>
        </p:nvSpPr>
        <p:spPr bwMode="auto">
          <a:xfrm>
            <a:off x="1631093" y="1647568"/>
            <a:ext cx="5700584" cy="1037967"/>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DEFINING RESEARCH DESIGN AND METHODS</a:t>
            </a:r>
            <a:endParaRPr lang="en-US" altLang="en-US" sz="2500" dirty="0">
              <a:solidFill>
                <a:schemeClr val="bg1"/>
              </a:solidFill>
              <a:latin typeface="Arial Black" pitchFamily="34" charset="0"/>
            </a:endParaRPr>
          </a:p>
        </p:txBody>
      </p:sp>
    </p:spTree>
    <p:extLst>
      <p:ext uri="{BB962C8B-B14F-4D97-AF65-F5344CB8AC3E}">
        <p14:creationId xmlns:p14="http://schemas.microsoft.com/office/powerpoint/2010/main" val="12571076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18</a:t>
            </a:fld>
            <a:endParaRPr lang="en-US"/>
          </a:p>
        </p:txBody>
      </p:sp>
      <p:sp>
        <p:nvSpPr>
          <p:cNvPr id="4" name="Rectangle 8"/>
          <p:cNvSpPr>
            <a:spLocks noChangeArrowheads="1"/>
          </p:cNvSpPr>
          <p:nvPr/>
        </p:nvSpPr>
        <p:spPr bwMode="auto">
          <a:xfrm>
            <a:off x="294723" y="89148"/>
            <a:ext cx="8544477" cy="507857"/>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DEFINING RESEARCH DESIGN</a:t>
            </a:r>
            <a:endParaRPr lang="en-US" altLang="en-US" sz="2500" dirty="0">
              <a:solidFill>
                <a:schemeClr val="bg1"/>
              </a:solidFill>
              <a:latin typeface="Arial Black" pitchFamily="34" charset="0"/>
            </a:endParaRPr>
          </a:p>
        </p:txBody>
      </p:sp>
      <p:sp>
        <p:nvSpPr>
          <p:cNvPr id="5" name="Rectangle 4"/>
          <p:cNvSpPr/>
          <p:nvPr/>
        </p:nvSpPr>
        <p:spPr>
          <a:xfrm>
            <a:off x="294724" y="724324"/>
            <a:ext cx="8544476" cy="4524315"/>
          </a:xfrm>
          <a:prstGeom prst="rect">
            <a:avLst/>
          </a:prstGeom>
        </p:spPr>
        <p:txBody>
          <a:bodyPr wrap="square">
            <a:spAutoFit/>
          </a:bodyPr>
          <a:lstStyle/>
          <a:p>
            <a:pPr marL="342900" indent="-342900" algn="just">
              <a:buClr>
                <a:srgbClr val="7030A0"/>
              </a:buClr>
              <a:buFont typeface="Wingdings" panose="05000000000000000000" pitchFamily="2" charset="2"/>
              <a:buChar char="§"/>
            </a:pPr>
            <a:r>
              <a:rPr lang="en-ZA" sz="2400" dirty="0">
                <a:latin typeface="Arial" panose="020B0604020202020204" pitchFamily="34" charset="0"/>
                <a:cs typeface="Arial" panose="020B0604020202020204" pitchFamily="34" charset="0"/>
              </a:rPr>
              <a:t>The </a:t>
            </a:r>
            <a:r>
              <a:rPr lang="en-ZA" sz="2400" b="1" dirty="0">
                <a:solidFill>
                  <a:srgbClr val="7030A0"/>
                </a:solidFill>
                <a:latin typeface="Arial" panose="020B0604020202020204" pitchFamily="34" charset="0"/>
                <a:cs typeface="Arial" panose="020B0604020202020204" pitchFamily="34" charset="0"/>
              </a:rPr>
              <a:t>research design</a:t>
            </a:r>
            <a:r>
              <a:rPr lang="en-ZA" sz="2400" dirty="0">
                <a:solidFill>
                  <a:srgbClr val="7030A0"/>
                </a:solidFill>
                <a:latin typeface="Arial" panose="020B0604020202020204" pitchFamily="34" charset="0"/>
                <a:cs typeface="Arial" panose="020B0604020202020204" pitchFamily="34" charset="0"/>
              </a:rPr>
              <a:t> </a:t>
            </a:r>
            <a:r>
              <a:rPr lang="en-ZA" sz="2400" dirty="0">
                <a:latin typeface="Arial" panose="020B0604020202020204" pitchFamily="34" charset="0"/>
                <a:cs typeface="Arial" panose="020B0604020202020204" pitchFamily="34" charset="0"/>
              </a:rPr>
              <a:t>refers to the overall strategy that you choose to integrate the different components of the study in a coherent and logical way, thereby, ensuring you will effectively address the </a:t>
            </a:r>
            <a:r>
              <a:rPr lang="en-ZA" sz="2400" b="1" dirty="0">
                <a:solidFill>
                  <a:srgbClr val="7030A0"/>
                </a:solidFill>
                <a:latin typeface="Arial" panose="020B0604020202020204" pitchFamily="34" charset="0"/>
                <a:cs typeface="Arial" panose="020B0604020202020204" pitchFamily="34" charset="0"/>
              </a:rPr>
              <a:t>research problem</a:t>
            </a:r>
            <a:r>
              <a:rPr lang="en-ZA" sz="2400" dirty="0">
                <a:latin typeface="Arial" panose="020B0604020202020204" pitchFamily="34" charset="0"/>
                <a:cs typeface="Arial" panose="020B0604020202020204" pitchFamily="34" charset="0"/>
              </a:rPr>
              <a:t>. </a:t>
            </a:r>
          </a:p>
          <a:p>
            <a:pPr marL="342900" indent="-342900" algn="just">
              <a:buClr>
                <a:srgbClr val="7030A0"/>
              </a:buClr>
              <a:buFont typeface="Wingdings" panose="05000000000000000000" pitchFamily="2" charset="2"/>
              <a:buChar char="§"/>
            </a:pPr>
            <a:r>
              <a:rPr lang="en-ZA" sz="2400" dirty="0">
                <a:latin typeface="Arial" panose="020B0604020202020204" pitchFamily="34" charset="0"/>
                <a:cs typeface="Arial" panose="020B0604020202020204" pitchFamily="34" charset="0"/>
              </a:rPr>
              <a:t>The </a:t>
            </a:r>
            <a:r>
              <a:rPr lang="en-ZA" sz="2400" b="1" dirty="0">
                <a:solidFill>
                  <a:srgbClr val="7030A0"/>
                </a:solidFill>
                <a:latin typeface="Arial" panose="020B0604020202020204" pitchFamily="34" charset="0"/>
                <a:cs typeface="Arial" panose="020B0604020202020204" pitchFamily="34" charset="0"/>
              </a:rPr>
              <a:t>research design </a:t>
            </a:r>
            <a:r>
              <a:rPr lang="en-ZA" sz="2400" dirty="0">
                <a:latin typeface="Arial" panose="020B0604020202020204" pitchFamily="34" charset="0"/>
                <a:cs typeface="Arial" panose="020B0604020202020204" pitchFamily="34" charset="0"/>
              </a:rPr>
              <a:t>constitutes the blueprint (</a:t>
            </a:r>
            <a:r>
              <a:rPr lang="en-ZA" sz="2400" b="1" dirty="0">
                <a:solidFill>
                  <a:srgbClr val="7030A0"/>
                </a:solidFill>
                <a:latin typeface="Arial" panose="020B0604020202020204" pitchFamily="34" charset="0"/>
                <a:cs typeface="Arial" panose="020B0604020202020204" pitchFamily="34" charset="0"/>
              </a:rPr>
              <a:t>gameplan</a:t>
            </a:r>
            <a:r>
              <a:rPr lang="en-ZA" sz="2400" dirty="0">
                <a:latin typeface="Arial" panose="020B0604020202020204" pitchFamily="34" charset="0"/>
                <a:cs typeface="Arial" panose="020B0604020202020204" pitchFamily="34" charset="0"/>
              </a:rPr>
              <a:t>) for the collection, measurement, and analysis of data.</a:t>
            </a:r>
          </a:p>
          <a:p>
            <a:pPr marL="342900" indent="-342900" algn="just">
              <a:buClr>
                <a:srgbClr val="7030A0"/>
              </a:buClr>
              <a:buFont typeface="Wingdings" panose="05000000000000000000" pitchFamily="2" charset="2"/>
              <a:buChar char="§"/>
            </a:pPr>
            <a:r>
              <a:rPr lang="en-ZA" sz="2400" b="1" dirty="0">
                <a:solidFill>
                  <a:srgbClr val="7030A0"/>
                </a:solidFill>
                <a:latin typeface="Arial" panose="020B0604020202020204" pitchFamily="34" charset="0"/>
                <a:cs typeface="Arial" panose="020B0604020202020204" pitchFamily="34" charset="0"/>
              </a:rPr>
              <a:t>Research design </a:t>
            </a:r>
            <a:r>
              <a:rPr lang="en-ZA" sz="2400" dirty="0">
                <a:latin typeface="Arial" panose="020B0604020202020204" pitchFamily="34" charset="0"/>
                <a:cs typeface="Arial" panose="020B0604020202020204" pitchFamily="34" charset="0"/>
              </a:rPr>
              <a:t>is the </a:t>
            </a:r>
            <a:r>
              <a:rPr lang="en-ZA" sz="2400" b="1" dirty="0">
                <a:solidFill>
                  <a:srgbClr val="7030A0"/>
                </a:solidFill>
                <a:latin typeface="Arial" panose="020B0604020202020204" pitchFamily="34" charset="0"/>
                <a:cs typeface="Arial" panose="020B0604020202020204" pitchFamily="34" charset="0"/>
              </a:rPr>
              <a:t>framework</a:t>
            </a:r>
            <a:r>
              <a:rPr lang="en-ZA" sz="2400" dirty="0">
                <a:latin typeface="Arial" panose="020B0604020202020204" pitchFamily="34" charset="0"/>
                <a:cs typeface="Arial" panose="020B0604020202020204" pitchFamily="34" charset="0"/>
              </a:rPr>
              <a:t> of </a:t>
            </a:r>
            <a:r>
              <a:rPr lang="en-ZA" sz="2400" b="1" dirty="0">
                <a:solidFill>
                  <a:srgbClr val="7030A0"/>
                </a:solidFill>
                <a:latin typeface="Arial" panose="020B0604020202020204" pitchFamily="34" charset="0"/>
                <a:cs typeface="Arial" panose="020B0604020202020204" pitchFamily="34" charset="0"/>
              </a:rPr>
              <a:t>research methods </a:t>
            </a:r>
            <a:r>
              <a:rPr lang="en-ZA" sz="2400" dirty="0">
                <a:latin typeface="Arial" panose="020B0604020202020204" pitchFamily="34" charset="0"/>
                <a:cs typeface="Arial" panose="020B0604020202020204" pitchFamily="34" charset="0"/>
              </a:rPr>
              <a:t>and </a:t>
            </a:r>
            <a:r>
              <a:rPr lang="en-ZA" sz="2400" b="1" dirty="0">
                <a:solidFill>
                  <a:srgbClr val="7030A0"/>
                </a:solidFill>
                <a:latin typeface="Arial" panose="020B0604020202020204" pitchFamily="34" charset="0"/>
                <a:cs typeface="Arial" panose="020B0604020202020204" pitchFamily="34" charset="0"/>
              </a:rPr>
              <a:t>techniques</a:t>
            </a:r>
            <a:r>
              <a:rPr lang="en-ZA" sz="2400" dirty="0">
                <a:latin typeface="Arial" panose="020B0604020202020204" pitchFamily="34" charset="0"/>
                <a:cs typeface="Arial" panose="020B0604020202020204" pitchFamily="34" charset="0"/>
              </a:rPr>
              <a:t> chosen by a researcher. </a:t>
            </a:r>
          </a:p>
          <a:p>
            <a:pPr marL="342900" indent="-342900" algn="just">
              <a:buClr>
                <a:srgbClr val="7030A0"/>
              </a:buClr>
              <a:buFont typeface="Wingdings" panose="05000000000000000000" pitchFamily="2" charset="2"/>
              <a:buChar char="§"/>
            </a:pPr>
            <a:r>
              <a:rPr lang="en-ZA" sz="2400" dirty="0">
                <a:latin typeface="Arial" panose="020B0604020202020204" pitchFamily="34" charset="0"/>
                <a:cs typeface="Arial" panose="020B0604020202020204" pitchFamily="34" charset="0"/>
              </a:rPr>
              <a:t>The </a:t>
            </a:r>
            <a:r>
              <a:rPr lang="en-ZA" sz="2400" b="1" dirty="0">
                <a:solidFill>
                  <a:srgbClr val="7030A0"/>
                </a:solidFill>
                <a:latin typeface="Arial" panose="020B0604020202020204" pitchFamily="34" charset="0"/>
                <a:cs typeface="Arial" panose="020B0604020202020204" pitchFamily="34" charset="0"/>
              </a:rPr>
              <a:t>research design </a:t>
            </a:r>
            <a:r>
              <a:rPr lang="en-ZA" sz="2400" dirty="0">
                <a:latin typeface="Arial" panose="020B0604020202020204" pitchFamily="34" charset="0"/>
                <a:cs typeface="Arial" panose="020B0604020202020204" pitchFamily="34" charset="0"/>
              </a:rPr>
              <a:t>explains the </a:t>
            </a:r>
            <a:r>
              <a:rPr lang="en-ZA" sz="2400" b="1" dirty="0">
                <a:solidFill>
                  <a:srgbClr val="7030A0"/>
                </a:solidFill>
                <a:latin typeface="Arial" panose="020B0604020202020204" pitchFamily="34" charset="0"/>
                <a:cs typeface="Arial" panose="020B0604020202020204" pitchFamily="34" charset="0"/>
              </a:rPr>
              <a:t>type of research </a:t>
            </a:r>
            <a:r>
              <a:rPr lang="en-ZA" sz="2400" dirty="0">
                <a:latin typeface="Arial" panose="020B0604020202020204" pitchFamily="34" charset="0"/>
                <a:cs typeface="Arial" panose="020B0604020202020204" pitchFamily="34" charset="0"/>
              </a:rPr>
              <a:t>(experimental, survey, correlational, semi-experimental, review) and also its sub-type (experimental design, research problem, descriptive case-study).</a:t>
            </a:r>
          </a:p>
        </p:txBody>
      </p:sp>
    </p:spTree>
    <p:extLst>
      <p:ext uri="{BB962C8B-B14F-4D97-AF65-F5344CB8AC3E}">
        <p14:creationId xmlns:p14="http://schemas.microsoft.com/office/powerpoint/2010/main" val="16389390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8"/>
          <p:cNvSpPr>
            <a:spLocks noChangeArrowheads="1"/>
          </p:cNvSpPr>
          <p:nvPr/>
        </p:nvSpPr>
        <p:spPr bwMode="auto">
          <a:xfrm>
            <a:off x="805471" y="89148"/>
            <a:ext cx="7530138" cy="553199"/>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RESEARCH METHODOLOGY 2021</a:t>
            </a:r>
            <a:endParaRPr lang="en-US" altLang="en-US" sz="2500" dirty="0">
              <a:solidFill>
                <a:schemeClr val="bg1"/>
              </a:solidFill>
              <a:latin typeface="Arial Black" pitchFamily="34"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11936" y="748418"/>
            <a:ext cx="3906981" cy="4618971"/>
          </a:xfrm>
          <a:prstGeom prst="rect">
            <a:avLst/>
          </a:prstGeom>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917" y="748418"/>
            <a:ext cx="4618971" cy="4618971"/>
          </a:xfrm>
          <a:prstGeom prst="rect">
            <a:avLst/>
          </a:prstGeom>
        </p:spPr>
      </p:pic>
    </p:spTree>
    <p:extLst>
      <p:ext uri="{BB962C8B-B14F-4D97-AF65-F5344CB8AC3E}">
        <p14:creationId xmlns:p14="http://schemas.microsoft.com/office/powerpoint/2010/main" val="39909243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19</a:t>
            </a:fld>
            <a:endParaRPr lang="en-US"/>
          </a:p>
        </p:txBody>
      </p:sp>
      <p:sp>
        <p:nvSpPr>
          <p:cNvPr id="4" name="Rectangle 8"/>
          <p:cNvSpPr>
            <a:spLocks noChangeArrowheads="1"/>
          </p:cNvSpPr>
          <p:nvPr/>
        </p:nvSpPr>
        <p:spPr bwMode="auto">
          <a:xfrm>
            <a:off x="294723" y="89148"/>
            <a:ext cx="8544477" cy="507857"/>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DEFINING RESEARCH METHODS</a:t>
            </a:r>
            <a:endParaRPr lang="en-US" altLang="en-US" sz="2500" dirty="0">
              <a:solidFill>
                <a:schemeClr val="bg1"/>
              </a:solidFill>
              <a:latin typeface="Arial Black" pitchFamily="34" charset="0"/>
            </a:endParaRPr>
          </a:p>
        </p:txBody>
      </p:sp>
      <p:sp>
        <p:nvSpPr>
          <p:cNvPr id="5" name="Rectangle 4"/>
          <p:cNvSpPr/>
          <p:nvPr/>
        </p:nvSpPr>
        <p:spPr>
          <a:xfrm>
            <a:off x="294724" y="724324"/>
            <a:ext cx="8544476" cy="4893647"/>
          </a:xfrm>
          <a:prstGeom prst="rect">
            <a:avLst/>
          </a:prstGeom>
        </p:spPr>
        <p:txBody>
          <a:bodyPr wrap="square">
            <a:spAutoFit/>
          </a:bodyPr>
          <a:lstStyle/>
          <a:p>
            <a:pPr algn="just">
              <a:buClr>
                <a:srgbClr val="7030A0"/>
              </a:buClr>
            </a:pPr>
            <a:r>
              <a:rPr lang="en-US" altLang="en-US" sz="2400" dirty="0">
                <a:latin typeface="Arial" panose="020B0604020202020204" pitchFamily="34" charset="0"/>
                <a:cs typeface="Arial" panose="020B0604020202020204" pitchFamily="34" charset="0"/>
              </a:rPr>
              <a:t>A </a:t>
            </a:r>
            <a:r>
              <a:rPr lang="en-US" altLang="en-US" sz="2400" b="1" dirty="0">
                <a:solidFill>
                  <a:srgbClr val="7030A0"/>
                </a:solidFill>
                <a:latin typeface="Arial" panose="020B0604020202020204" pitchFamily="34" charset="0"/>
                <a:cs typeface="Arial" panose="020B0604020202020204" pitchFamily="34" charset="0"/>
              </a:rPr>
              <a:t>research method </a:t>
            </a:r>
            <a:r>
              <a:rPr lang="en-US" altLang="en-US" sz="2400" dirty="0">
                <a:latin typeface="Arial" panose="020B0604020202020204" pitchFamily="34" charset="0"/>
                <a:cs typeface="Arial" panose="020B0604020202020204" pitchFamily="34" charset="0"/>
              </a:rPr>
              <a:t>is a </a:t>
            </a:r>
            <a:r>
              <a:rPr lang="hu-HU" altLang="en-US" sz="2400" b="1" dirty="0">
                <a:solidFill>
                  <a:srgbClr val="7030A0"/>
                </a:solidFill>
                <a:latin typeface="Arial" panose="020B0604020202020204" pitchFamily="34" charset="0"/>
                <a:cs typeface="Arial" panose="020B0604020202020204" pitchFamily="34" charset="0"/>
              </a:rPr>
              <a:t>technique</a:t>
            </a:r>
            <a:r>
              <a:rPr lang="hu-HU" altLang="en-US" sz="2400" dirty="0">
                <a:latin typeface="Arial" panose="020B0604020202020204" pitchFamily="34" charset="0"/>
                <a:cs typeface="Arial" panose="020B0604020202020204" pitchFamily="34" charset="0"/>
              </a:rPr>
              <a:t> </a:t>
            </a:r>
            <a:r>
              <a:rPr lang="en-US" altLang="en-US" sz="2400" dirty="0">
                <a:latin typeface="Arial" panose="020B0604020202020204" pitchFamily="34" charset="0"/>
                <a:cs typeface="Arial" panose="020B0604020202020204" pitchFamily="34" charset="0"/>
              </a:rPr>
              <a:t>for collecting data. The choice of the research method </a:t>
            </a:r>
            <a:r>
              <a:rPr lang="en-US" altLang="en-US" sz="2400" b="1" dirty="0">
                <a:solidFill>
                  <a:srgbClr val="7030A0"/>
                </a:solidFill>
                <a:latin typeface="Arial" panose="020B0604020202020204" pitchFamily="34" charset="0"/>
                <a:cs typeface="Arial" panose="020B0604020202020204" pitchFamily="34" charset="0"/>
              </a:rPr>
              <a:t>reflects decisions </a:t>
            </a:r>
            <a:r>
              <a:rPr lang="en-US" altLang="en-US" sz="2400" dirty="0">
                <a:latin typeface="Arial" panose="020B0604020202020204" pitchFamily="34" charset="0"/>
                <a:cs typeface="Arial" panose="020B0604020202020204" pitchFamily="34" charset="0"/>
              </a:rPr>
              <a:t>about the </a:t>
            </a:r>
            <a:r>
              <a:rPr lang="en-US" altLang="en-US" sz="2400" b="1" dirty="0">
                <a:solidFill>
                  <a:srgbClr val="7030A0"/>
                </a:solidFill>
                <a:latin typeface="Arial" panose="020B0604020202020204" pitchFamily="34" charset="0"/>
                <a:cs typeface="Arial" panose="020B0604020202020204" pitchFamily="34" charset="0"/>
              </a:rPr>
              <a:t>type</a:t>
            </a:r>
            <a:r>
              <a:rPr lang="en-US" altLang="en-US" sz="2400" dirty="0">
                <a:latin typeface="Arial" panose="020B0604020202020204" pitchFamily="34" charset="0"/>
                <a:cs typeface="Arial" panose="020B0604020202020204" pitchFamily="34" charset="0"/>
              </a:rPr>
              <a:t> of </a:t>
            </a:r>
            <a:r>
              <a:rPr lang="en-US" altLang="en-US" sz="2400" b="1" dirty="0">
                <a:solidFill>
                  <a:srgbClr val="7030A0"/>
                </a:solidFill>
                <a:latin typeface="Arial" panose="020B0604020202020204" pitchFamily="34" charset="0"/>
                <a:cs typeface="Arial" panose="020B0604020202020204" pitchFamily="34" charset="0"/>
              </a:rPr>
              <a:t>instruments</a:t>
            </a:r>
            <a:r>
              <a:rPr lang="en-US" altLang="en-US" sz="2400" dirty="0">
                <a:latin typeface="Arial" panose="020B0604020202020204" pitchFamily="34" charset="0"/>
                <a:cs typeface="Arial" panose="020B0604020202020204" pitchFamily="34" charset="0"/>
              </a:rPr>
              <a:t> or </a:t>
            </a:r>
            <a:r>
              <a:rPr lang="en-US" altLang="en-US" sz="2400" b="1" dirty="0">
                <a:solidFill>
                  <a:srgbClr val="7030A0"/>
                </a:solidFill>
                <a:latin typeface="Arial" panose="020B0604020202020204" pitchFamily="34" charset="0"/>
                <a:cs typeface="Arial" panose="020B0604020202020204" pitchFamily="34" charset="0"/>
              </a:rPr>
              <a:t>techniques</a:t>
            </a:r>
            <a:r>
              <a:rPr lang="en-US" altLang="en-US" sz="2400" dirty="0">
                <a:latin typeface="Arial" panose="020B0604020202020204" pitchFamily="34" charset="0"/>
                <a:cs typeface="Arial" panose="020B0604020202020204" pitchFamily="34" charset="0"/>
              </a:rPr>
              <a:t> to be used. </a:t>
            </a:r>
          </a:p>
          <a:p>
            <a:pPr algn="just">
              <a:buFontTx/>
              <a:buNone/>
            </a:pPr>
            <a:endParaRPr lang="en-ZA" altLang="en-US" sz="2400" i="1" dirty="0">
              <a:latin typeface="Arial" panose="020B0604020202020204" pitchFamily="34" charset="0"/>
              <a:cs typeface="Arial" panose="020B0604020202020204" pitchFamily="34" charset="0"/>
            </a:endParaRPr>
          </a:p>
          <a:p>
            <a:pPr algn="just"/>
            <a:r>
              <a:rPr lang="en-ZA" sz="2400" b="1" dirty="0">
                <a:solidFill>
                  <a:srgbClr val="7030A0"/>
                </a:solidFill>
                <a:latin typeface="Arial" panose="020B0604020202020204" pitchFamily="34" charset="0"/>
                <a:cs typeface="Arial" panose="020B0604020202020204" pitchFamily="34" charset="0"/>
              </a:rPr>
              <a:t>Research methods </a:t>
            </a:r>
            <a:r>
              <a:rPr lang="en-ZA" sz="2400" dirty="0">
                <a:latin typeface="Arial" panose="020B0604020202020204" pitchFamily="34" charset="0"/>
                <a:cs typeface="Arial" panose="020B0604020202020204" pitchFamily="34" charset="0"/>
              </a:rPr>
              <a:t>are </a:t>
            </a:r>
            <a:r>
              <a:rPr lang="en-ZA" sz="2400" b="1" dirty="0">
                <a:solidFill>
                  <a:srgbClr val="7030A0"/>
                </a:solidFill>
                <a:latin typeface="Arial" panose="020B0604020202020204" pitchFamily="34" charset="0"/>
                <a:cs typeface="Arial" panose="020B0604020202020204" pitchFamily="34" charset="0"/>
              </a:rPr>
              <a:t>procedures</a:t>
            </a:r>
            <a:r>
              <a:rPr lang="en-ZA" sz="2400" dirty="0">
                <a:latin typeface="Arial" panose="020B0604020202020204" pitchFamily="34" charset="0"/>
                <a:cs typeface="Arial" panose="020B0604020202020204" pitchFamily="34" charset="0"/>
              </a:rPr>
              <a:t> for </a:t>
            </a:r>
            <a:r>
              <a:rPr lang="en-ZA" sz="2400" b="1" dirty="0">
                <a:solidFill>
                  <a:srgbClr val="7030A0"/>
                </a:solidFill>
                <a:latin typeface="Arial" panose="020B0604020202020204" pitchFamily="34" charset="0"/>
                <a:cs typeface="Arial" panose="020B0604020202020204" pitchFamily="34" charset="0"/>
              </a:rPr>
              <a:t>collecting</a:t>
            </a:r>
            <a:r>
              <a:rPr lang="en-ZA" sz="2400" dirty="0">
                <a:latin typeface="Arial" panose="020B0604020202020204" pitchFamily="34" charset="0"/>
                <a:cs typeface="Arial" panose="020B0604020202020204" pitchFamily="34" charset="0"/>
              </a:rPr>
              <a:t> and </a:t>
            </a:r>
            <a:r>
              <a:rPr lang="en-ZA" sz="2400" b="1" dirty="0">
                <a:solidFill>
                  <a:srgbClr val="7030A0"/>
                </a:solidFill>
                <a:latin typeface="Arial" panose="020B0604020202020204" pitchFamily="34" charset="0"/>
                <a:cs typeface="Arial" panose="020B0604020202020204" pitchFamily="34" charset="0"/>
              </a:rPr>
              <a:t>analysing</a:t>
            </a:r>
            <a:r>
              <a:rPr lang="en-ZA" sz="2400" dirty="0">
                <a:latin typeface="Arial" panose="020B0604020202020204" pitchFamily="34" charset="0"/>
                <a:cs typeface="Arial" panose="020B0604020202020204" pitchFamily="34" charset="0"/>
              </a:rPr>
              <a:t> data. </a:t>
            </a:r>
          </a:p>
          <a:p>
            <a:pPr algn="just"/>
            <a:endParaRPr lang="en-ZA" sz="2400" dirty="0">
              <a:latin typeface="Arial" panose="020B0604020202020204" pitchFamily="34" charset="0"/>
              <a:cs typeface="Arial" panose="020B0604020202020204" pitchFamily="34" charset="0"/>
            </a:endParaRPr>
          </a:p>
          <a:p>
            <a:pPr algn="just"/>
            <a:r>
              <a:rPr lang="en-ZA" sz="2400" dirty="0">
                <a:latin typeface="Arial" panose="020B0604020202020204" pitchFamily="34" charset="0"/>
                <a:cs typeface="Arial" panose="020B0604020202020204" pitchFamily="34" charset="0"/>
              </a:rPr>
              <a:t>Common research methods include </a:t>
            </a:r>
            <a:r>
              <a:rPr lang="en-ZA" sz="2400" b="1" dirty="0">
                <a:solidFill>
                  <a:srgbClr val="7030A0"/>
                </a:solidFill>
                <a:latin typeface="Arial" panose="020B0604020202020204" pitchFamily="34" charset="0"/>
                <a:cs typeface="Arial" panose="020B0604020202020204" pitchFamily="34" charset="0"/>
              </a:rPr>
              <a:t>surveys</a:t>
            </a:r>
            <a:r>
              <a:rPr lang="en-ZA" sz="2400" dirty="0">
                <a:latin typeface="Arial" panose="020B0604020202020204" pitchFamily="34" charset="0"/>
                <a:cs typeface="Arial" panose="020B0604020202020204" pitchFamily="34" charset="0"/>
              </a:rPr>
              <a:t>, </a:t>
            </a:r>
            <a:r>
              <a:rPr lang="en-ZA" sz="2400" b="1" dirty="0">
                <a:solidFill>
                  <a:srgbClr val="7030A0"/>
                </a:solidFill>
                <a:latin typeface="Arial" panose="020B0604020202020204" pitchFamily="34" charset="0"/>
                <a:cs typeface="Arial" panose="020B0604020202020204" pitchFamily="34" charset="0"/>
              </a:rPr>
              <a:t>experiments</a:t>
            </a:r>
            <a:r>
              <a:rPr lang="en-ZA" sz="2400" dirty="0">
                <a:latin typeface="Arial" panose="020B0604020202020204" pitchFamily="34" charset="0"/>
                <a:cs typeface="Arial" panose="020B0604020202020204" pitchFamily="34" charset="0"/>
              </a:rPr>
              <a:t>, </a:t>
            </a:r>
            <a:r>
              <a:rPr lang="en-ZA" sz="2400" b="1" dirty="0">
                <a:solidFill>
                  <a:srgbClr val="7030A0"/>
                </a:solidFill>
                <a:latin typeface="Arial" panose="020B0604020202020204" pitchFamily="34" charset="0"/>
                <a:cs typeface="Arial" panose="020B0604020202020204" pitchFamily="34" charset="0"/>
              </a:rPr>
              <a:t>interviews</a:t>
            </a:r>
            <a:r>
              <a:rPr lang="en-ZA" sz="2400" dirty="0">
                <a:solidFill>
                  <a:srgbClr val="7030A0"/>
                </a:solidFill>
                <a:latin typeface="Arial" panose="020B0604020202020204" pitchFamily="34" charset="0"/>
                <a:cs typeface="Arial" panose="020B0604020202020204" pitchFamily="34" charset="0"/>
              </a:rPr>
              <a:t> </a:t>
            </a:r>
            <a:r>
              <a:rPr lang="en-ZA" sz="2400" dirty="0">
                <a:latin typeface="Arial" panose="020B0604020202020204" pitchFamily="34" charset="0"/>
                <a:cs typeface="Arial" panose="020B0604020202020204" pitchFamily="34" charset="0"/>
              </a:rPr>
              <a:t>and </a:t>
            </a:r>
            <a:r>
              <a:rPr lang="en-ZA" sz="2400" b="1" dirty="0">
                <a:solidFill>
                  <a:srgbClr val="7030A0"/>
                </a:solidFill>
                <a:latin typeface="Arial" panose="020B0604020202020204" pitchFamily="34" charset="0"/>
                <a:cs typeface="Arial" panose="020B0604020202020204" pitchFamily="34" charset="0"/>
              </a:rPr>
              <a:t>observations</a:t>
            </a:r>
            <a:r>
              <a:rPr lang="en-ZA" sz="2400" dirty="0">
                <a:latin typeface="Arial" panose="020B0604020202020204" pitchFamily="34" charset="0"/>
                <a:cs typeface="Arial" panose="020B0604020202020204" pitchFamily="34" charset="0"/>
              </a:rPr>
              <a:t>.</a:t>
            </a:r>
            <a:r>
              <a:rPr lang="en-US" sz="2400" dirty="0">
                <a:latin typeface="Arial" panose="020B0604020202020204" pitchFamily="34" charset="0"/>
                <a:cs typeface="Arial" panose="020B0604020202020204" pitchFamily="34" charset="0"/>
              </a:rPr>
              <a:t> </a:t>
            </a:r>
          </a:p>
          <a:p>
            <a:pPr algn="just"/>
            <a:endParaRPr lang="en-US" sz="2400" dirty="0">
              <a:latin typeface="Arial" panose="020B0604020202020204" pitchFamily="34" charset="0"/>
              <a:cs typeface="Arial" panose="020B0604020202020204" pitchFamily="34" charset="0"/>
            </a:endParaRPr>
          </a:p>
          <a:p>
            <a:pPr algn="just"/>
            <a:r>
              <a:rPr lang="en-US" sz="2400" dirty="0">
                <a:latin typeface="Arial" panose="020B0604020202020204" pitchFamily="34" charset="0"/>
                <a:cs typeface="Arial" panose="020B0604020202020204" pitchFamily="34" charset="0"/>
              </a:rPr>
              <a:t>(Bryman </a:t>
            </a:r>
            <a:r>
              <a:rPr lang="en-US" sz="2400" i="1" dirty="0">
                <a:latin typeface="Arial" panose="020B0604020202020204" pitchFamily="34" charset="0"/>
                <a:cs typeface="Arial" panose="020B0604020202020204" pitchFamily="34" charset="0"/>
              </a:rPr>
              <a:t>et al., </a:t>
            </a:r>
            <a:r>
              <a:rPr lang="en-US" sz="2400" dirty="0">
                <a:latin typeface="Arial" panose="020B0604020202020204" pitchFamily="34" charset="0"/>
                <a:cs typeface="Arial" panose="020B0604020202020204" pitchFamily="34" charset="0"/>
              </a:rPr>
              <a:t>2014:100)</a:t>
            </a:r>
            <a:endParaRPr lang="en-ZA" sz="2400" dirty="0">
              <a:latin typeface="Arial" panose="020B0604020202020204" pitchFamily="34" charset="0"/>
              <a:cs typeface="Arial" panose="020B0604020202020204" pitchFamily="34" charset="0"/>
            </a:endParaRPr>
          </a:p>
          <a:p>
            <a:pPr algn="just">
              <a:buFontTx/>
              <a:buNone/>
            </a:pPr>
            <a:endParaRPr lang="en-ZA" sz="2400" dirty="0">
              <a:latin typeface="Arial" panose="020B0604020202020204" pitchFamily="34" charset="0"/>
              <a:cs typeface="Arial" panose="020B0604020202020204" pitchFamily="34" charset="0"/>
            </a:endParaRPr>
          </a:p>
          <a:p>
            <a:pPr>
              <a:buFontTx/>
              <a:buNone/>
            </a:pPr>
            <a:endParaRPr lang="en-ZA" altLang="en-US" sz="2400" i="1" dirty="0">
              <a:latin typeface="Arial" panose="020B0604020202020204" pitchFamily="34" charset="0"/>
              <a:cs typeface="Arial" panose="020B0604020202020204" pitchFamily="34" charset="0"/>
            </a:endParaRPr>
          </a:p>
        </p:txBody>
      </p:sp>
      <p:pic>
        <p:nvPicPr>
          <p:cNvPr id="6" name="Picture 5" descr="A picture containing icon&#10;&#10;Description automatically generated">
            <a:extLst>
              <a:ext uri="{FF2B5EF4-FFF2-40B4-BE49-F238E27FC236}">
                <a16:creationId xmlns:a16="http://schemas.microsoft.com/office/drawing/2014/main" id="{4FB14AE1-E580-4559-A98D-9C1113EEFD9E}"/>
              </a:ext>
            </a:extLst>
          </p:cNvPr>
          <p:cNvPicPr>
            <a:picLocks noChangeAspect="1"/>
          </p:cNvPicPr>
          <p:nvPr/>
        </p:nvPicPr>
        <p:blipFill>
          <a:blip r:embed="rId2"/>
          <a:stretch>
            <a:fillRect/>
          </a:stretch>
        </p:blipFill>
        <p:spPr>
          <a:xfrm>
            <a:off x="5461528" y="3725333"/>
            <a:ext cx="1124825" cy="1612652"/>
          </a:xfrm>
          <a:prstGeom prst="rect">
            <a:avLst/>
          </a:prstGeom>
        </p:spPr>
      </p:pic>
    </p:spTree>
    <p:extLst>
      <p:ext uri="{BB962C8B-B14F-4D97-AF65-F5344CB8AC3E}">
        <p14:creationId xmlns:p14="http://schemas.microsoft.com/office/powerpoint/2010/main" val="26951089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20</a:t>
            </a:fld>
            <a:endParaRPr lang="en-US"/>
          </a:p>
        </p:txBody>
      </p:sp>
      <p:sp>
        <p:nvSpPr>
          <p:cNvPr id="4" name="Rectangle 8"/>
          <p:cNvSpPr>
            <a:spLocks noChangeArrowheads="1"/>
          </p:cNvSpPr>
          <p:nvPr/>
        </p:nvSpPr>
        <p:spPr bwMode="auto">
          <a:xfrm>
            <a:off x="294723" y="89148"/>
            <a:ext cx="8544477" cy="507857"/>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RESEARCH DESIGN (1)</a:t>
            </a:r>
            <a:endParaRPr lang="en-US" altLang="en-US" sz="2500" dirty="0">
              <a:solidFill>
                <a:schemeClr val="bg1"/>
              </a:solidFill>
              <a:latin typeface="Arial Black" pitchFamily="34" charset="0"/>
            </a:endParaRPr>
          </a:p>
        </p:txBody>
      </p:sp>
      <p:sp>
        <p:nvSpPr>
          <p:cNvPr id="5" name="Rectangle 4"/>
          <p:cNvSpPr/>
          <p:nvPr/>
        </p:nvSpPr>
        <p:spPr>
          <a:xfrm>
            <a:off x="294724" y="724324"/>
            <a:ext cx="8544476" cy="4524315"/>
          </a:xfrm>
          <a:prstGeom prst="rect">
            <a:avLst/>
          </a:prstGeom>
        </p:spPr>
        <p:txBody>
          <a:bodyPr wrap="square">
            <a:spAutoFit/>
          </a:bodyPr>
          <a:lstStyle/>
          <a:p>
            <a:pPr marL="342900" indent="-342900" algn="just">
              <a:buClr>
                <a:srgbClr val="7030A0"/>
              </a:buClr>
              <a:buFont typeface="Wingdings" panose="05000000000000000000" pitchFamily="2" charset="2"/>
              <a:buChar char="§"/>
            </a:pPr>
            <a:r>
              <a:rPr lang="en-US" sz="2400" dirty="0">
                <a:latin typeface="Arial" panose="020B0604020202020204" pitchFamily="34" charset="0"/>
                <a:cs typeface="Arial" panose="020B0604020202020204" pitchFamily="34" charset="0"/>
              </a:rPr>
              <a:t>When we talk about </a:t>
            </a:r>
            <a:r>
              <a:rPr lang="en-US" sz="2400" b="1" dirty="0">
                <a:solidFill>
                  <a:srgbClr val="7030A0"/>
                </a:solidFill>
                <a:latin typeface="Arial" panose="020B0604020202020204" pitchFamily="34" charset="0"/>
                <a:cs typeface="Arial" panose="020B0604020202020204" pitchFamily="34" charset="0"/>
              </a:rPr>
              <a:t>research design </a:t>
            </a:r>
            <a:r>
              <a:rPr lang="en-US" sz="2400" dirty="0">
                <a:latin typeface="Arial" panose="020B0604020202020204" pitchFamily="34" charset="0"/>
                <a:cs typeface="Arial" panose="020B0604020202020204" pitchFamily="34" charset="0"/>
              </a:rPr>
              <a:t>we often refer to getting or </a:t>
            </a:r>
            <a:r>
              <a:rPr lang="en-US" sz="2400" b="1" dirty="0">
                <a:solidFill>
                  <a:srgbClr val="7030A0"/>
                </a:solidFill>
                <a:latin typeface="Arial" panose="020B0604020202020204" pitchFamily="34" charset="0"/>
                <a:cs typeface="Arial" panose="020B0604020202020204" pitchFamily="34" charset="0"/>
              </a:rPr>
              <a:t>obtaining data </a:t>
            </a:r>
            <a:r>
              <a:rPr lang="en-US" sz="2400" dirty="0">
                <a:latin typeface="Arial" panose="020B0604020202020204" pitchFamily="34" charset="0"/>
                <a:cs typeface="Arial" panose="020B0604020202020204" pitchFamily="34" charset="0"/>
              </a:rPr>
              <a:t>(collection of data). </a:t>
            </a:r>
          </a:p>
          <a:p>
            <a:pPr marL="342900" indent="-342900" algn="just">
              <a:buClr>
                <a:srgbClr val="7030A0"/>
              </a:buClr>
              <a:buFont typeface="Wingdings" panose="05000000000000000000" pitchFamily="2" charset="2"/>
              <a:buChar char="§"/>
            </a:pPr>
            <a:r>
              <a:rPr lang="en-US" sz="2400" dirty="0">
                <a:latin typeface="Arial" panose="020B0604020202020204" pitchFamily="34" charset="0"/>
                <a:cs typeface="Arial" panose="020B0604020202020204" pitchFamily="34" charset="0"/>
              </a:rPr>
              <a:t>We can get data from </a:t>
            </a:r>
            <a:r>
              <a:rPr lang="en-US" sz="2400" b="1" dirty="0">
                <a:solidFill>
                  <a:srgbClr val="7030A0"/>
                </a:solidFill>
                <a:latin typeface="Arial" panose="020B0604020202020204" pitchFamily="34" charset="0"/>
                <a:cs typeface="Arial" panose="020B0604020202020204" pitchFamily="34" charset="0"/>
              </a:rPr>
              <a:t>existing databases</a:t>
            </a:r>
            <a:r>
              <a:rPr lang="en-US" sz="2400" dirty="0">
                <a:latin typeface="Arial" panose="020B0604020202020204" pitchFamily="34" charset="0"/>
                <a:cs typeface="Arial" panose="020B0604020202020204" pitchFamily="34" charset="0"/>
              </a:rPr>
              <a:t>, which is often referred to as </a:t>
            </a:r>
            <a:r>
              <a:rPr lang="en-US" sz="2400" b="1" dirty="0">
                <a:solidFill>
                  <a:srgbClr val="7030A0"/>
                </a:solidFill>
                <a:latin typeface="Arial" panose="020B0604020202020204" pitchFamily="34" charset="0"/>
                <a:cs typeface="Arial" panose="020B0604020202020204" pitchFamily="34" charset="0"/>
              </a:rPr>
              <a:t>secondary data</a:t>
            </a:r>
            <a:r>
              <a:rPr lang="en-US" sz="2400" dirty="0">
                <a:latin typeface="Arial" panose="020B0604020202020204" pitchFamily="34" charset="0"/>
                <a:cs typeface="Arial" panose="020B0604020202020204" pitchFamily="34" charset="0"/>
              </a:rPr>
              <a:t>. </a:t>
            </a:r>
          </a:p>
          <a:p>
            <a:pPr marL="342900" indent="-342900" algn="just">
              <a:buClr>
                <a:srgbClr val="7030A0"/>
              </a:buClr>
              <a:buFont typeface="Wingdings" panose="05000000000000000000" pitchFamily="2" charset="2"/>
              <a:buChar char="§"/>
            </a:pPr>
            <a:r>
              <a:rPr lang="en-US" sz="2400" b="1" dirty="0">
                <a:solidFill>
                  <a:srgbClr val="7030A0"/>
                </a:solidFill>
                <a:latin typeface="Arial" panose="020B0604020202020204" pitchFamily="34" charset="0"/>
                <a:cs typeface="Arial" panose="020B0604020202020204" pitchFamily="34" charset="0"/>
              </a:rPr>
              <a:t>Secondary data </a:t>
            </a:r>
            <a:r>
              <a:rPr lang="en-US" sz="2400" dirty="0">
                <a:latin typeface="Arial" panose="020B0604020202020204" pitchFamily="34" charset="0"/>
                <a:cs typeface="Arial" panose="020B0604020202020204" pitchFamily="34" charset="0"/>
              </a:rPr>
              <a:t>are </a:t>
            </a:r>
            <a:r>
              <a:rPr lang="en-US" sz="2400" b="1" dirty="0">
                <a:solidFill>
                  <a:srgbClr val="7030A0"/>
                </a:solidFill>
                <a:latin typeface="Arial" panose="020B0604020202020204" pitchFamily="34" charset="0"/>
                <a:cs typeface="Arial" panose="020B0604020202020204" pitchFamily="34" charset="0"/>
              </a:rPr>
              <a:t>readily available</a:t>
            </a:r>
            <a:r>
              <a:rPr lang="en-US" sz="2400" dirty="0">
                <a:latin typeface="Arial" panose="020B0604020202020204" pitchFamily="34" charset="0"/>
                <a:cs typeface="Arial" panose="020B0604020202020204" pitchFamily="34" charset="0"/>
              </a:rPr>
              <a:t>, whereas </a:t>
            </a:r>
            <a:r>
              <a:rPr lang="en-US" sz="2400" b="1" dirty="0">
                <a:solidFill>
                  <a:srgbClr val="7030A0"/>
                </a:solidFill>
                <a:latin typeface="Arial" panose="020B0604020202020204" pitchFamily="34" charset="0"/>
                <a:cs typeface="Arial" panose="020B0604020202020204" pitchFamily="34" charset="0"/>
              </a:rPr>
              <a:t>primary data should be gathered from scratch</a:t>
            </a:r>
            <a:r>
              <a:rPr lang="en-US" sz="2400" dirty="0">
                <a:latin typeface="Arial" panose="020B0604020202020204" pitchFamily="34" charset="0"/>
                <a:cs typeface="Arial" panose="020B0604020202020204" pitchFamily="34" charset="0"/>
              </a:rPr>
              <a:t>. </a:t>
            </a:r>
          </a:p>
          <a:p>
            <a:pPr marL="342900" indent="-342900" algn="just">
              <a:buClr>
                <a:srgbClr val="7030A0"/>
              </a:buClr>
              <a:buFont typeface="Wingdings" panose="05000000000000000000" pitchFamily="2" charset="2"/>
              <a:buChar char="§"/>
            </a:pPr>
            <a:r>
              <a:rPr lang="en-US" sz="2400" dirty="0">
                <a:latin typeface="Arial" panose="020B0604020202020204" pitchFamily="34" charset="0"/>
                <a:cs typeface="Arial" panose="020B0604020202020204" pitchFamily="34" charset="0"/>
              </a:rPr>
              <a:t>When gathering either secondary or primary data, </a:t>
            </a:r>
            <a:r>
              <a:rPr lang="en-US" sz="2400" b="1" dirty="0">
                <a:solidFill>
                  <a:srgbClr val="7030A0"/>
                </a:solidFill>
                <a:latin typeface="Arial" panose="020B0604020202020204" pitchFamily="34" charset="0"/>
                <a:cs typeface="Arial" panose="020B0604020202020204" pitchFamily="34" charset="0"/>
              </a:rPr>
              <a:t>stay in line</a:t>
            </a:r>
            <a:r>
              <a:rPr lang="en-US" sz="2400" dirty="0">
                <a:latin typeface="Arial" panose="020B0604020202020204" pitchFamily="34" charset="0"/>
                <a:cs typeface="Arial" panose="020B0604020202020204" pitchFamily="34" charset="0"/>
              </a:rPr>
              <a:t> and </a:t>
            </a:r>
            <a:r>
              <a:rPr lang="en-US" sz="2400" b="1" dirty="0">
                <a:solidFill>
                  <a:srgbClr val="7030A0"/>
                </a:solidFill>
                <a:latin typeface="Arial" panose="020B0604020202020204" pitchFamily="34" charset="0"/>
                <a:cs typeface="Arial" panose="020B0604020202020204" pitchFamily="34" charset="0"/>
              </a:rPr>
              <a:t>do not mix up </a:t>
            </a:r>
            <a:r>
              <a:rPr lang="en-US" sz="2400" dirty="0">
                <a:latin typeface="Arial" panose="020B0604020202020204" pitchFamily="34" charset="0"/>
                <a:cs typeface="Arial" panose="020B0604020202020204" pitchFamily="34" charset="0"/>
              </a:rPr>
              <a:t>the methods (be very careful when using a mixed-method approach). </a:t>
            </a:r>
          </a:p>
          <a:p>
            <a:pPr marL="342900" indent="-342900" algn="just">
              <a:buClr>
                <a:srgbClr val="7030A0"/>
              </a:buClr>
              <a:buFont typeface="Wingdings" panose="05000000000000000000" pitchFamily="2" charset="2"/>
              <a:buChar char="§"/>
            </a:pPr>
            <a:endParaRPr lang="en-US" sz="2400" dirty="0">
              <a:latin typeface="Arial" panose="020B0604020202020204" pitchFamily="34" charset="0"/>
              <a:cs typeface="Arial" panose="020B0604020202020204" pitchFamily="34" charset="0"/>
            </a:endParaRPr>
          </a:p>
          <a:p>
            <a:pPr algn="just">
              <a:buClr>
                <a:srgbClr val="7030A0"/>
              </a:buClr>
            </a:pPr>
            <a:r>
              <a:rPr lang="en-US" dirty="0">
                <a:latin typeface="Arial" panose="020B0604020202020204" pitchFamily="34" charset="0"/>
                <a:cs typeface="Arial" panose="020B0604020202020204" pitchFamily="34" charset="0"/>
              </a:rPr>
              <a:t>(Refer to Gerber, 2021)</a:t>
            </a:r>
          </a:p>
          <a:p>
            <a:pPr algn="just">
              <a:buClr>
                <a:srgbClr val="7030A0"/>
              </a:buClr>
            </a:pP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481123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21</a:t>
            </a:fld>
            <a:endParaRPr lang="en-US"/>
          </a:p>
        </p:txBody>
      </p:sp>
      <p:sp>
        <p:nvSpPr>
          <p:cNvPr id="4" name="Rectangle 8"/>
          <p:cNvSpPr>
            <a:spLocks noChangeArrowheads="1"/>
          </p:cNvSpPr>
          <p:nvPr/>
        </p:nvSpPr>
        <p:spPr bwMode="auto">
          <a:xfrm>
            <a:off x="294723" y="89148"/>
            <a:ext cx="8544477" cy="507857"/>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RESEARCH DESIGN (2)</a:t>
            </a:r>
            <a:endParaRPr lang="en-US" altLang="en-US" sz="2500" dirty="0">
              <a:solidFill>
                <a:schemeClr val="bg1"/>
              </a:solidFill>
              <a:latin typeface="Arial Black" pitchFamily="34" charset="0"/>
            </a:endParaRPr>
          </a:p>
        </p:txBody>
      </p:sp>
      <p:sp>
        <p:nvSpPr>
          <p:cNvPr id="5" name="Rectangle 4"/>
          <p:cNvSpPr/>
          <p:nvPr/>
        </p:nvSpPr>
        <p:spPr>
          <a:xfrm>
            <a:off x="294724" y="724324"/>
            <a:ext cx="8544476" cy="4862870"/>
          </a:xfrm>
          <a:prstGeom prst="rect">
            <a:avLst/>
          </a:prstGeom>
        </p:spPr>
        <p:txBody>
          <a:bodyPr wrap="square">
            <a:spAutoFit/>
          </a:bodyPr>
          <a:lstStyle/>
          <a:p>
            <a:pPr marL="342900" indent="-342900" algn="just">
              <a:buClr>
                <a:srgbClr val="7030A0"/>
              </a:buClr>
              <a:buFont typeface="Wingdings" panose="05000000000000000000" pitchFamily="2" charset="2"/>
              <a:buChar char="§"/>
            </a:pPr>
            <a:r>
              <a:rPr lang="en-US" sz="2400" dirty="0">
                <a:latin typeface="Arial" panose="020B0604020202020204" pitchFamily="34" charset="0"/>
                <a:cs typeface="Arial" panose="020B0604020202020204" pitchFamily="34" charset="0"/>
              </a:rPr>
              <a:t>When gathering data from scratch one needs to consider the </a:t>
            </a:r>
            <a:r>
              <a:rPr lang="en-US" sz="2400" b="1" dirty="0">
                <a:solidFill>
                  <a:srgbClr val="7030A0"/>
                </a:solidFill>
                <a:latin typeface="Arial" panose="020B0604020202020204" pitchFamily="34" charset="0"/>
                <a:cs typeface="Arial" panose="020B0604020202020204" pitchFamily="34" charset="0"/>
              </a:rPr>
              <a:t>method</a:t>
            </a:r>
            <a:r>
              <a:rPr lang="en-US" sz="2400" dirty="0">
                <a:latin typeface="Arial" panose="020B0604020202020204" pitchFamily="34" charset="0"/>
                <a:cs typeface="Arial" panose="020B0604020202020204" pitchFamily="34" charset="0"/>
              </a:rPr>
              <a:t> used, the </a:t>
            </a:r>
            <a:r>
              <a:rPr lang="en-US" sz="2400" b="1" dirty="0">
                <a:solidFill>
                  <a:srgbClr val="7030A0"/>
                </a:solidFill>
                <a:latin typeface="Arial" panose="020B0604020202020204" pitchFamily="34" charset="0"/>
                <a:cs typeface="Arial" panose="020B0604020202020204" pitchFamily="34" charset="0"/>
              </a:rPr>
              <a:t>measurement instrument</a:t>
            </a:r>
            <a:r>
              <a:rPr lang="en-US" sz="2400" dirty="0">
                <a:latin typeface="Arial" panose="020B0604020202020204" pitchFamily="34" charset="0"/>
                <a:cs typeface="Arial" panose="020B0604020202020204" pitchFamily="34" charset="0"/>
              </a:rPr>
              <a:t>, as well as how a </a:t>
            </a:r>
            <a:r>
              <a:rPr lang="en-US" sz="2400" b="1" dirty="0">
                <a:solidFill>
                  <a:srgbClr val="7030A0"/>
                </a:solidFill>
                <a:latin typeface="Arial" panose="020B0604020202020204" pitchFamily="34" charset="0"/>
                <a:cs typeface="Arial" panose="020B0604020202020204" pitchFamily="34" charset="0"/>
              </a:rPr>
              <a:t>sample</a:t>
            </a:r>
            <a:r>
              <a:rPr lang="en-US" sz="2400" dirty="0">
                <a:latin typeface="Arial" panose="020B0604020202020204" pitchFamily="34" charset="0"/>
                <a:cs typeface="Arial" panose="020B0604020202020204" pitchFamily="34" charset="0"/>
              </a:rPr>
              <a:t> of the </a:t>
            </a:r>
            <a:r>
              <a:rPr lang="en-US" sz="2400" b="1" dirty="0">
                <a:solidFill>
                  <a:srgbClr val="7030A0"/>
                </a:solidFill>
                <a:latin typeface="Arial" panose="020B0604020202020204" pitchFamily="34" charset="0"/>
                <a:cs typeface="Arial" panose="020B0604020202020204" pitchFamily="34" charset="0"/>
              </a:rPr>
              <a:t>target population </a:t>
            </a:r>
            <a:r>
              <a:rPr lang="en-US" sz="2400" dirty="0">
                <a:latin typeface="Arial" panose="020B0604020202020204" pitchFamily="34" charset="0"/>
                <a:cs typeface="Arial" panose="020B0604020202020204" pitchFamily="34" charset="0"/>
              </a:rPr>
              <a:t>will be obtained.</a:t>
            </a:r>
          </a:p>
          <a:p>
            <a:pPr marL="342900" indent="-342900" algn="just">
              <a:buClr>
                <a:srgbClr val="7030A0"/>
              </a:buClr>
              <a:buFont typeface="Wingdings" panose="05000000000000000000" pitchFamily="2" charset="2"/>
              <a:buChar char="§"/>
            </a:pPr>
            <a:r>
              <a:rPr lang="en-US" sz="2400" dirty="0">
                <a:latin typeface="Arial" panose="020B0604020202020204" pitchFamily="34" charset="0"/>
                <a:cs typeface="Arial" panose="020B0604020202020204" pitchFamily="34" charset="0"/>
              </a:rPr>
              <a:t>One would consider method, measurement and sampling for gathering both primary </a:t>
            </a:r>
            <a:r>
              <a:rPr lang="en-US" sz="2400" b="1" dirty="0">
                <a:solidFill>
                  <a:srgbClr val="7030A0"/>
                </a:solidFill>
                <a:latin typeface="Arial" panose="020B0604020202020204" pitchFamily="34" charset="0"/>
                <a:cs typeface="Arial" panose="020B0604020202020204" pitchFamily="34" charset="0"/>
              </a:rPr>
              <a:t>quantitative</a:t>
            </a:r>
            <a:r>
              <a:rPr lang="en-US" sz="2400" dirty="0">
                <a:latin typeface="Arial" panose="020B0604020202020204" pitchFamily="34" charset="0"/>
                <a:cs typeface="Arial" panose="020B0604020202020204" pitchFamily="34" charset="0"/>
              </a:rPr>
              <a:t> and primary </a:t>
            </a:r>
            <a:r>
              <a:rPr lang="en-US" sz="2400" b="1" dirty="0">
                <a:solidFill>
                  <a:srgbClr val="7030A0"/>
                </a:solidFill>
                <a:latin typeface="Arial" panose="020B0604020202020204" pitchFamily="34" charset="0"/>
                <a:cs typeface="Arial" panose="020B0604020202020204" pitchFamily="34" charset="0"/>
              </a:rPr>
              <a:t>qualitative</a:t>
            </a:r>
            <a:r>
              <a:rPr lang="en-US" sz="2400" dirty="0">
                <a:latin typeface="Arial" panose="020B0604020202020204" pitchFamily="34" charset="0"/>
                <a:cs typeface="Arial" panose="020B0604020202020204" pitchFamily="34" charset="0"/>
              </a:rPr>
              <a:t> data.</a:t>
            </a:r>
          </a:p>
          <a:p>
            <a:pPr marL="342900" indent="-342900" algn="just">
              <a:buClr>
                <a:srgbClr val="7030A0"/>
              </a:buClr>
              <a:buFont typeface="Wingdings" panose="05000000000000000000" pitchFamily="2" charset="2"/>
              <a:buChar char="§"/>
            </a:pPr>
            <a:r>
              <a:rPr lang="en-US" sz="2400" b="1" dirty="0">
                <a:solidFill>
                  <a:srgbClr val="7030A0"/>
                </a:solidFill>
                <a:latin typeface="Arial" panose="020B0604020202020204" pitchFamily="34" charset="0"/>
                <a:cs typeface="Arial" panose="020B0604020202020204" pitchFamily="34" charset="0"/>
              </a:rPr>
              <a:t>Always stay in line </a:t>
            </a:r>
            <a:r>
              <a:rPr lang="en-US" sz="2400" dirty="0">
                <a:latin typeface="Arial" panose="020B0604020202020204" pitchFamily="34" charset="0"/>
                <a:cs typeface="Arial" panose="020B0604020202020204" pitchFamily="34" charset="0"/>
              </a:rPr>
              <a:t>– do not </a:t>
            </a:r>
            <a:r>
              <a:rPr lang="en-US" sz="2400" b="1" dirty="0">
                <a:solidFill>
                  <a:srgbClr val="7030A0"/>
                </a:solidFill>
                <a:latin typeface="Arial" panose="020B0604020202020204" pitchFamily="34" charset="0"/>
                <a:cs typeface="Arial" panose="020B0604020202020204" pitchFamily="34" charset="0"/>
              </a:rPr>
              <a:t>mix up </a:t>
            </a:r>
            <a:r>
              <a:rPr lang="en-US" sz="2400" dirty="0">
                <a:latin typeface="Arial" panose="020B0604020202020204" pitchFamily="34" charset="0"/>
                <a:cs typeface="Arial" panose="020B0604020202020204" pitchFamily="34" charset="0"/>
              </a:rPr>
              <a:t>quantitative and qualitative methods. </a:t>
            </a:r>
          </a:p>
          <a:p>
            <a:pPr marL="342900" indent="-342900" algn="just">
              <a:buClr>
                <a:srgbClr val="7030A0"/>
              </a:buClr>
              <a:buFont typeface="Wingdings" panose="05000000000000000000" pitchFamily="2" charset="2"/>
              <a:buChar char="§"/>
            </a:pPr>
            <a:endParaRPr lang="en-US" sz="2400" dirty="0">
              <a:latin typeface="Arial" panose="020B0604020202020204" pitchFamily="34" charset="0"/>
              <a:cs typeface="Arial" panose="020B0604020202020204" pitchFamily="34" charset="0"/>
            </a:endParaRPr>
          </a:p>
          <a:p>
            <a:pPr algn="ctr">
              <a:buClr>
                <a:srgbClr val="7030A0"/>
              </a:buClr>
            </a:pPr>
            <a:r>
              <a:rPr lang="en-US" sz="2400" b="1" dirty="0">
                <a:solidFill>
                  <a:srgbClr val="7030A0"/>
                </a:solidFill>
                <a:latin typeface="Arial" panose="020B0604020202020204" pitchFamily="34" charset="0"/>
                <a:cs typeface="Arial" panose="020B0604020202020204" pitchFamily="34" charset="0"/>
              </a:rPr>
              <a:t>[The example of the “plans” that we had to compile at the Agricultural College.]</a:t>
            </a:r>
          </a:p>
          <a:p>
            <a:pPr algn="just">
              <a:buClr>
                <a:srgbClr val="7030A0"/>
              </a:buClr>
            </a:pPr>
            <a:endParaRPr lang="en-GB" altLang="en-US"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830425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22</a:t>
            </a:fld>
            <a:endParaRPr lang="en-US"/>
          </a:p>
        </p:txBody>
      </p:sp>
      <p:sp>
        <p:nvSpPr>
          <p:cNvPr id="4" name="Rectangle 8"/>
          <p:cNvSpPr>
            <a:spLocks noChangeArrowheads="1"/>
          </p:cNvSpPr>
          <p:nvPr/>
        </p:nvSpPr>
        <p:spPr bwMode="auto">
          <a:xfrm>
            <a:off x="294723" y="89148"/>
            <a:ext cx="8544477" cy="976877"/>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THE DIFFERENCE BETWEEN PRIMARY AND SECONDARY DATA</a:t>
            </a:r>
            <a:endParaRPr lang="en-US" altLang="en-US" sz="2500" dirty="0">
              <a:solidFill>
                <a:schemeClr val="bg1"/>
              </a:solidFill>
              <a:latin typeface="Arial Black" pitchFamily="34" charset="0"/>
            </a:endParaRPr>
          </a:p>
        </p:txBody>
      </p:sp>
      <p:pic>
        <p:nvPicPr>
          <p:cNvPr id="9218" name="Picture 2" descr="Primary Data vs. Secondary Data: Market Research Methods">
            <a:extLst>
              <a:ext uri="{FF2B5EF4-FFF2-40B4-BE49-F238E27FC236}">
                <a16:creationId xmlns:a16="http://schemas.microsoft.com/office/drawing/2014/main" id="{68CA1C8E-70DD-4CD0-8041-96C393557B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2667" y="1117829"/>
            <a:ext cx="8001000" cy="45080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93047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23</a:t>
            </a:fld>
            <a:endParaRPr lang="en-US"/>
          </a:p>
        </p:txBody>
      </p:sp>
      <p:pic>
        <p:nvPicPr>
          <p:cNvPr id="5" name="Picture 4" descr="Diagram&#10;&#10;Description automatically generated">
            <a:extLst>
              <a:ext uri="{FF2B5EF4-FFF2-40B4-BE49-F238E27FC236}">
                <a16:creationId xmlns:a16="http://schemas.microsoft.com/office/drawing/2014/main" id="{20CCBB14-98B4-48B3-9E10-3AB57691F08A}"/>
              </a:ext>
            </a:extLst>
          </p:cNvPr>
          <p:cNvPicPr>
            <a:picLocks noChangeAspect="1"/>
          </p:cNvPicPr>
          <p:nvPr/>
        </p:nvPicPr>
        <p:blipFill>
          <a:blip r:embed="rId2"/>
          <a:stretch>
            <a:fillRect/>
          </a:stretch>
        </p:blipFill>
        <p:spPr>
          <a:xfrm>
            <a:off x="0" y="119830"/>
            <a:ext cx="9144000" cy="5475339"/>
          </a:xfrm>
          <a:prstGeom prst="rect">
            <a:avLst/>
          </a:prstGeom>
        </p:spPr>
      </p:pic>
    </p:spTree>
    <p:extLst>
      <p:ext uri="{BB962C8B-B14F-4D97-AF65-F5344CB8AC3E}">
        <p14:creationId xmlns:p14="http://schemas.microsoft.com/office/powerpoint/2010/main" val="26173199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24</a:t>
            </a:fld>
            <a:endParaRPr lang="en-US"/>
          </a:p>
        </p:txBody>
      </p:sp>
      <p:pic>
        <p:nvPicPr>
          <p:cNvPr id="9222" name="Picture 6" descr="Copy Of Understanding Primary And Secondary Sources - Lessons - Blendspace">
            <a:extLst>
              <a:ext uri="{FF2B5EF4-FFF2-40B4-BE49-F238E27FC236}">
                <a16:creationId xmlns:a16="http://schemas.microsoft.com/office/drawing/2014/main" id="{F9440C89-30AD-493F-A087-9398D20900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000" y="0"/>
            <a:ext cx="8136467"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12968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25</a:t>
            </a:fld>
            <a:endParaRPr lang="en-US"/>
          </a:p>
        </p:txBody>
      </p:sp>
      <p:sp>
        <p:nvSpPr>
          <p:cNvPr id="4" name="Rectangle 8"/>
          <p:cNvSpPr>
            <a:spLocks noChangeArrowheads="1"/>
          </p:cNvSpPr>
          <p:nvPr/>
        </p:nvSpPr>
        <p:spPr bwMode="auto">
          <a:xfrm>
            <a:off x="294723" y="89148"/>
            <a:ext cx="8544477" cy="976877"/>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THE DIFFERENCE BETWEEN PRIMARY AND SECONDARY DATA</a:t>
            </a:r>
            <a:endParaRPr lang="en-US" altLang="en-US" sz="2500" dirty="0">
              <a:solidFill>
                <a:schemeClr val="bg1"/>
              </a:solidFill>
              <a:latin typeface="Arial Black" pitchFamily="34" charset="0"/>
            </a:endParaRPr>
          </a:p>
        </p:txBody>
      </p:sp>
      <p:pic>
        <p:nvPicPr>
          <p:cNvPr id="7170" name="Picture 2" descr="Between Primary and Secondary Data in 16">
            <a:extLst>
              <a:ext uri="{FF2B5EF4-FFF2-40B4-BE49-F238E27FC236}">
                <a16:creationId xmlns:a16="http://schemas.microsoft.com/office/drawing/2014/main" id="{961AB475-8260-43AD-B596-D2502F4368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8337" y="1085712"/>
            <a:ext cx="7894749" cy="45401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54623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26</a:t>
            </a:fld>
            <a:endParaRPr lang="en-US"/>
          </a:p>
        </p:txBody>
      </p:sp>
      <p:sp>
        <p:nvSpPr>
          <p:cNvPr id="4" name="Rectangle 8"/>
          <p:cNvSpPr>
            <a:spLocks noChangeArrowheads="1"/>
          </p:cNvSpPr>
          <p:nvPr/>
        </p:nvSpPr>
        <p:spPr bwMode="auto">
          <a:xfrm>
            <a:off x="294723" y="89148"/>
            <a:ext cx="8544477" cy="507857"/>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OBTAINING SECONDARY DATA</a:t>
            </a:r>
            <a:endParaRPr lang="en-US" altLang="en-US" sz="2500" dirty="0">
              <a:solidFill>
                <a:schemeClr val="bg1"/>
              </a:solidFill>
              <a:latin typeface="Arial Black" pitchFamily="34" charset="0"/>
            </a:endParaRPr>
          </a:p>
        </p:txBody>
      </p:sp>
      <p:sp>
        <p:nvSpPr>
          <p:cNvPr id="5" name="Rectangle 4"/>
          <p:cNvSpPr/>
          <p:nvPr/>
        </p:nvSpPr>
        <p:spPr>
          <a:xfrm>
            <a:off x="294724" y="724324"/>
            <a:ext cx="8544476" cy="1200329"/>
          </a:xfrm>
          <a:prstGeom prst="rect">
            <a:avLst/>
          </a:prstGeom>
        </p:spPr>
        <p:txBody>
          <a:bodyPr wrap="square">
            <a:spAutoFit/>
          </a:bodyPr>
          <a:lstStyle/>
          <a:p>
            <a:pPr marL="342900" indent="-342900" algn="just">
              <a:buClr>
                <a:srgbClr val="7030A0"/>
              </a:buClr>
              <a:buFont typeface="Wingdings" panose="05000000000000000000" pitchFamily="2" charset="2"/>
              <a:buChar char="§"/>
            </a:pPr>
            <a:r>
              <a:rPr lang="en-US" sz="2400" dirty="0">
                <a:latin typeface="Arial" panose="020B0604020202020204" pitchFamily="34" charset="0"/>
                <a:cs typeface="Arial" panose="020B0604020202020204" pitchFamily="34" charset="0"/>
              </a:rPr>
              <a:t>When obtaining secondary data, one should identify the </a:t>
            </a:r>
            <a:r>
              <a:rPr lang="en-US" sz="2400" b="1" dirty="0">
                <a:solidFill>
                  <a:srgbClr val="7030A0"/>
                </a:solidFill>
                <a:latin typeface="Arial" panose="020B0604020202020204" pitchFamily="34" charset="0"/>
                <a:cs typeface="Arial" panose="020B0604020202020204" pitchFamily="34" charset="0"/>
              </a:rPr>
              <a:t>secondary data source </a:t>
            </a:r>
            <a:r>
              <a:rPr lang="en-US" sz="2400" dirty="0">
                <a:latin typeface="Arial" panose="020B0604020202020204" pitchFamily="34" charset="0"/>
                <a:cs typeface="Arial" panose="020B0604020202020204" pitchFamily="34" charset="0"/>
              </a:rPr>
              <a:t>and </a:t>
            </a:r>
            <a:r>
              <a:rPr lang="en-US" sz="2400" b="1" dirty="0">
                <a:solidFill>
                  <a:srgbClr val="7030A0"/>
                </a:solidFill>
                <a:latin typeface="Arial" panose="020B0604020202020204" pitchFamily="34" charset="0"/>
                <a:cs typeface="Arial" panose="020B0604020202020204" pitchFamily="34" charset="0"/>
              </a:rPr>
              <a:t>explain</a:t>
            </a:r>
            <a:r>
              <a:rPr lang="en-US" sz="2400" dirty="0">
                <a:latin typeface="Arial" panose="020B0604020202020204" pitchFamily="34" charset="0"/>
                <a:cs typeface="Arial" panose="020B0604020202020204" pitchFamily="34" charset="0"/>
              </a:rPr>
              <a:t> the </a:t>
            </a:r>
            <a:r>
              <a:rPr lang="en-US" sz="2400" b="1" dirty="0">
                <a:solidFill>
                  <a:srgbClr val="7030A0"/>
                </a:solidFill>
                <a:latin typeface="Arial" panose="020B0604020202020204" pitchFamily="34" charset="0"/>
                <a:cs typeface="Arial" panose="020B0604020202020204" pitchFamily="34" charset="0"/>
              </a:rPr>
              <a:t>reliability</a:t>
            </a:r>
            <a:r>
              <a:rPr lang="en-US" sz="2400" dirty="0">
                <a:latin typeface="Arial" panose="020B0604020202020204" pitchFamily="34" charset="0"/>
                <a:cs typeface="Arial" panose="020B0604020202020204" pitchFamily="34" charset="0"/>
              </a:rPr>
              <a:t> and </a:t>
            </a:r>
            <a:r>
              <a:rPr lang="en-US" sz="2400" b="1" dirty="0">
                <a:solidFill>
                  <a:srgbClr val="7030A0"/>
                </a:solidFill>
                <a:latin typeface="Arial" panose="020B0604020202020204" pitchFamily="34" charset="0"/>
                <a:cs typeface="Arial" panose="020B0604020202020204" pitchFamily="34" charset="0"/>
              </a:rPr>
              <a:t>validity</a:t>
            </a:r>
            <a:r>
              <a:rPr lang="en-US" sz="2400" dirty="0">
                <a:latin typeface="Arial" panose="020B0604020202020204" pitchFamily="34" charset="0"/>
                <a:cs typeface="Arial" panose="020B0604020202020204" pitchFamily="34" charset="0"/>
              </a:rPr>
              <a:t> of the </a:t>
            </a:r>
            <a:r>
              <a:rPr lang="en-US" sz="2400" b="1" dirty="0">
                <a:solidFill>
                  <a:srgbClr val="7030A0"/>
                </a:solidFill>
                <a:latin typeface="Arial" panose="020B0604020202020204" pitchFamily="34" charset="0"/>
                <a:cs typeface="Arial" panose="020B0604020202020204" pitchFamily="34" charset="0"/>
              </a:rPr>
              <a:t>data set</a:t>
            </a:r>
            <a:r>
              <a:rPr lang="en-US" sz="2400" dirty="0">
                <a:latin typeface="Arial" panose="020B0604020202020204" pitchFamily="34" charset="0"/>
                <a:cs typeface="Arial" panose="020B0604020202020204" pitchFamily="34" charset="0"/>
              </a:rPr>
              <a:t>.</a:t>
            </a:r>
            <a:endParaRPr lang="en-ZA" altLang="en-US" sz="2400" i="1" dirty="0">
              <a:latin typeface="Arial" panose="020B0604020202020204" pitchFamily="34" charset="0"/>
              <a:cs typeface="Arial" panose="020B0604020202020204" pitchFamily="34" charset="0"/>
            </a:endParaRPr>
          </a:p>
        </p:txBody>
      </p:sp>
      <p:pic>
        <p:nvPicPr>
          <p:cNvPr id="11266" name="Picture 2" descr="The Secondary Data Collection Lesson ppt download">
            <a:extLst>
              <a:ext uri="{FF2B5EF4-FFF2-40B4-BE49-F238E27FC236}">
                <a16:creationId xmlns:a16="http://schemas.microsoft.com/office/drawing/2014/main" id="{75039E84-7BA6-48FD-B3D6-55B114A323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66067" y="1818217"/>
            <a:ext cx="4936067" cy="3702050"/>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Definition and Examples of Secondary Data Analysis">
            <a:extLst>
              <a:ext uri="{FF2B5EF4-FFF2-40B4-BE49-F238E27FC236}">
                <a16:creationId xmlns:a16="http://schemas.microsoft.com/office/drawing/2014/main" id="{A71776E9-4741-4076-A5C2-BA61F109DE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100" y="2857500"/>
            <a:ext cx="3764643" cy="210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54424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27</a:t>
            </a:fld>
            <a:endParaRPr lang="en-US"/>
          </a:p>
        </p:txBody>
      </p:sp>
      <p:sp>
        <p:nvSpPr>
          <p:cNvPr id="4" name="Rectangle 8"/>
          <p:cNvSpPr>
            <a:spLocks noChangeArrowheads="1"/>
          </p:cNvSpPr>
          <p:nvPr/>
        </p:nvSpPr>
        <p:spPr bwMode="auto">
          <a:xfrm>
            <a:off x="294723" y="89148"/>
            <a:ext cx="8544477" cy="507857"/>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OBTAINING PRIMARY DATA (1)</a:t>
            </a:r>
            <a:endParaRPr lang="en-US" altLang="en-US" sz="2500" dirty="0">
              <a:solidFill>
                <a:schemeClr val="bg1"/>
              </a:solidFill>
              <a:latin typeface="Arial Black" pitchFamily="34" charset="0"/>
            </a:endParaRPr>
          </a:p>
        </p:txBody>
      </p:sp>
      <p:sp>
        <p:nvSpPr>
          <p:cNvPr id="5" name="Rectangle 4"/>
          <p:cNvSpPr/>
          <p:nvPr/>
        </p:nvSpPr>
        <p:spPr>
          <a:xfrm>
            <a:off x="294724" y="724324"/>
            <a:ext cx="8544476" cy="4708981"/>
          </a:xfrm>
          <a:prstGeom prst="rect">
            <a:avLst/>
          </a:prstGeom>
        </p:spPr>
        <p:txBody>
          <a:bodyPr wrap="square">
            <a:spAutoFit/>
          </a:bodyPr>
          <a:lstStyle/>
          <a:p>
            <a:pPr marL="342900" indent="-342900" algn="just">
              <a:buClr>
                <a:srgbClr val="7030A0"/>
              </a:buClr>
              <a:buFont typeface="Wingdings" panose="05000000000000000000" pitchFamily="2" charset="2"/>
              <a:buChar char="§"/>
            </a:pPr>
            <a:r>
              <a:rPr lang="en-US" sz="2400" dirty="0">
                <a:latin typeface="Arial" panose="020B0604020202020204" pitchFamily="34" charset="0"/>
                <a:cs typeface="Arial" panose="020B0604020202020204" pitchFamily="34" charset="0"/>
              </a:rPr>
              <a:t>In gathering </a:t>
            </a:r>
            <a:r>
              <a:rPr lang="en-US" sz="2400" b="1" dirty="0">
                <a:solidFill>
                  <a:srgbClr val="7030A0"/>
                </a:solidFill>
                <a:latin typeface="Arial" panose="020B0604020202020204" pitchFamily="34" charset="0"/>
                <a:cs typeface="Arial" panose="020B0604020202020204" pitchFamily="34" charset="0"/>
              </a:rPr>
              <a:t>primary data </a:t>
            </a:r>
            <a:r>
              <a:rPr lang="en-US" sz="2400" dirty="0">
                <a:latin typeface="Arial" panose="020B0604020202020204" pitchFamily="34" charset="0"/>
                <a:cs typeface="Arial" panose="020B0604020202020204" pitchFamily="34" charset="0"/>
              </a:rPr>
              <a:t>one should keep in mind what </a:t>
            </a:r>
            <a:r>
              <a:rPr lang="en-US" sz="2400" b="1" dirty="0">
                <a:solidFill>
                  <a:srgbClr val="7030A0"/>
                </a:solidFill>
                <a:latin typeface="Arial" panose="020B0604020202020204" pitchFamily="34" charset="0"/>
                <a:cs typeface="Arial" panose="020B0604020202020204" pitchFamily="34" charset="0"/>
              </a:rPr>
              <a:t>type of data</a:t>
            </a:r>
            <a:r>
              <a:rPr lang="en-US" sz="2400" dirty="0">
                <a:latin typeface="Arial" panose="020B0604020202020204" pitchFamily="34" charset="0"/>
                <a:cs typeface="Arial" panose="020B0604020202020204" pitchFamily="34" charset="0"/>
              </a:rPr>
              <a:t>, </a:t>
            </a:r>
            <a:r>
              <a:rPr lang="en-US" sz="2400" b="1" dirty="0">
                <a:solidFill>
                  <a:srgbClr val="7030A0"/>
                </a:solidFill>
                <a:latin typeface="Arial" panose="020B0604020202020204" pitchFamily="34" charset="0"/>
                <a:cs typeface="Arial" panose="020B0604020202020204" pitchFamily="34" charset="0"/>
              </a:rPr>
              <a:t>primary quantitative </a:t>
            </a:r>
            <a:r>
              <a:rPr lang="en-US" sz="2400" dirty="0">
                <a:latin typeface="Arial" panose="020B0604020202020204" pitchFamily="34" charset="0"/>
                <a:cs typeface="Arial" panose="020B0604020202020204" pitchFamily="34" charset="0"/>
              </a:rPr>
              <a:t>or </a:t>
            </a:r>
            <a:r>
              <a:rPr lang="en-US" sz="2400" b="1" dirty="0">
                <a:solidFill>
                  <a:srgbClr val="7030A0"/>
                </a:solidFill>
                <a:latin typeface="Arial" panose="020B0604020202020204" pitchFamily="34" charset="0"/>
                <a:cs typeface="Arial" panose="020B0604020202020204" pitchFamily="34" charset="0"/>
              </a:rPr>
              <a:t>primary qualitative </a:t>
            </a:r>
            <a:r>
              <a:rPr lang="en-US" sz="2400" dirty="0">
                <a:latin typeface="Arial" panose="020B0604020202020204" pitchFamily="34" charset="0"/>
                <a:cs typeface="Arial" panose="020B0604020202020204" pitchFamily="34" charset="0"/>
              </a:rPr>
              <a:t>data, </a:t>
            </a:r>
            <a:r>
              <a:rPr lang="en-US" sz="2400" b="1" dirty="0">
                <a:solidFill>
                  <a:srgbClr val="7030A0"/>
                </a:solidFill>
                <a:latin typeface="Arial" panose="020B0604020202020204" pitchFamily="34" charset="0"/>
                <a:cs typeface="Arial" panose="020B0604020202020204" pitchFamily="34" charset="0"/>
              </a:rPr>
              <a:t>should be gathered</a:t>
            </a:r>
            <a:r>
              <a:rPr lang="en-US" sz="2400" dirty="0">
                <a:latin typeface="Arial" panose="020B0604020202020204" pitchFamily="34" charset="0"/>
                <a:cs typeface="Arial" panose="020B0604020202020204" pitchFamily="34" charset="0"/>
              </a:rPr>
              <a:t>. </a:t>
            </a:r>
          </a:p>
          <a:p>
            <a:pPr marL="342900" indent="-342900" algn="just">
              <a:buClr>
                <a:srgbClr val="7030A0"/>
              </a:buClr>
              <a:buFont typeface="Wingdings" panose="05000000000000000000" pitchFamily="2" charset="2"/>
              <a:buChar char="§"/>
            </a:pPr>
            <a:r>
              <a:rPr lang="en-US" sz="2400" dirty="0">
                <a:latin typeface="Arial" panose="020B0604020202020204" pitchFamily="34" charset="0"/>
                <a:cs typeface="Arial" panose="020B0604020202020204" pitchFamily="34" charset="0"/>
              </a:rPr>
              <a:t>In gathering primary </a:t>
            </a:r>
            <a:r>
              <a:rPr lang="en-US" sz="2400" b="1" dirty="0">
                <a:solidFill>
                  <a:srgbClr val="7030A0"/>
                </a:solidFill>
                <a:latin typeface="Arial" panose="020B0604020202020204" pitchFamily="34" charset="0"/>
                <a:cs typeface="Arial" panose="020B0604020202020204" pitchFamily="34" charset="0"/>
              </a:rPr>
              <a:t>quantitative data</a:t>
            </a:r>
            <a:r>
              <a:rPr lang="en-US" sz="2400" dirty="0">
                <a:latin typeface="Arial" panose="020B0604020202020204" pitchFamily="34" charset="0"/>
                <a:cs typeface="Arial" panose="020B0604020202020204" pitchFamily="34" charset="0"/>
              </a:rPr>
              <a:t>, </a:t>
            </a:r>
            <a:r>
              <a:rPr lang="en-US" sz="2400" b="1" dirty="0">
                <a:solidFill>
                  <a:srgbClr val="7030A0"/>
                </a:solidFill>
                <a:latin typeface="Arial" panose="020B0604020202020204" pitchFamily="34" charset="0"/>
                <a:cs typeface="Arial" panose="020B0604020202020204" pitchFamily="34" charset="0"/>
              </a:rPr>
              <a:t>surveys</a:t>
            </a:r>
            <a:r>
              <a:rPr lang="en-US" sz="2400" dirty="0">
                <a:latin typeface="Arial" panose="020B0604020202020204" pitchFamily="34" charset="0"/>
                <a:cs typeface="Arial" panose="020B0604020202020204" pitchFamily="34" charset="0"/>
              </a:rPr>
              <a:t> (questionnaires) is a common method to use. </a:t>
            </a:r>
          </a:p>
          <a:p>
            <a:pPr marL="342900" indent="-342900" algn="just">
              <a:buClr>
                <a:srgbClr val="7030A0"/>
              </a:buClr>
              <a:buFont typeface="Wingdings" panose="05000000000000000000" pitchFamily="2" charset="2"/>
              <a:buChar char="§"/>
            </a:pPr>
            <a:r>
              <a:rPr lang="en-US" sz="2400" dirty="0">
                <a:latin typeface="Arial" panose="020B0604020202020204" pitchFamily="34" charset="0"/>
                <a:cs typeface="Arial" panose="020B0604020202020204" pitchFamily="34" charset="0"/>
              </a:rPr>
              <a:t>In gathering </a:t>
            </a:r>
            <a:r>
              <a:rPr lang="en-US" sz="2400" b="1" dirty="0">
                <a:solidFill>
                  <a:srgbClr val="7030A0"/>
                </a:solidFill>
                <a:latin typeface="Arial" panose="020B0604020202020204" pitchFamily="34" charset="0"/>
                <a:cs typeface="Arial" panose="020B0604020202020204" pitchFamily="34" charset="0"/>
              </a:rPr>
              <a:t>qualitative data </a:t>
            </a:r>
            <a:r>
              <a:rPr lang="en-US" sz="2400" dirty="0">
                <a:latin typeface="Arial" panose="020B0604020202020204" pitchFamily="34" charset="0"/>
                <a:cs typeface="Arial" panose="020B0604020202020204" pitchFamily="34" charset="0"/>
              </a:rPr>
              <a:t>there are many methods that one can use. </a:t>
            </a:r>
          </a:p>
          <a:p>
            <a:pPr marL="342900" indent="-342900" algn="just">
              <a:buClr>
                <a:srgbClr val="7030A0"/>
              </a:buClr>
              <a:buFont typeface="Wingdings" panose="05000000000000000000" pitchFamily="2" charset="2"/>
              <a:buChar char="§"/>
            </a:pPr>
            <a:r>
              <a:rPr lang="en-US" sz="2400" dirty="0">
                <a:latin typeface="Arial" panose="020B0604020202020204" pitchFamily="34" charset="0"/>
                <a:cs typeface="Arial" panose="020B0604020202020204" pitchFamily="34" charset="0"/>
              </a:rPr>
              <a:t>The four most popular methods typically used by postgraduate students include (1) </a:t>
            </a:r>
            <a:r>
              <a:rPr lang="en-US" sz="2400" b="1" dirty="0">
                <a:solidFill>
                  <a:srgbClr val="7030A0"/>
                </a:solidFill>
                <a:latin typeface="Arial" panose="020B0604020202020204" pitchFamily="34" charset="0"/>
                <a:cs typeface="Arial" panose="020B0604020202020204" pitchFamily="34" charset="0"/>
              </a:rPr>
              <a:t>semi-structured interviews</a:t>
            </a:r>
            <a:r>
              <a:rPr lang="en-US" sz="2400" dirty="0">
                <a:latin typeface="Arial" panose="020B0604020202020204" pitchFamily="34" charset="0"/>
                <a:cs typeface="Arial" panose="020B0604020202020204" pitchFamily="34" charset="0"/>
              </a:rPr>
              <a:t>, (2) </a:t>
            </a:r>
            <a:r>
              <a:rPr lang="en-US" sz="2400" b="1" dirty="0">
                <a:solidFill>
                  <a:srgbClr val="7030A0"/>
                </a:solidFill>
                <a:latin typeface="Arial" panose="020B0604020202020204" pitchFamily="34" charset="0"/>
                <a:cs typeface="Arial" panose="020B0604020202020204" pitchFamily="34" charset="0"/>
              </a:rPr>
              <a:t>in-depth interviews</a:t>
            </a:r>
            <a:r>
              <a:rPr lang="en-US" sz="2400" dirty="0">
                <a:latin typeface="Arial" panose="020B0604020202020204" pitchFamily="34" charset="0"/>
                <a:cs typeface="Arial" panose="020B0604020202020204" pitchFamily="34" charset="0"/>
              </a:rPr>
              <a:t>, (3) </a:t>
            </a:r>
            <a:r>
              <a:rPr lang="en-US" sz="2400" b="1" dirty="0">
                <a:solidFill>
                  <a:srgbClr val="7030A0"/>
                </a:solidFill>
                <a:latin typeface="Arial" panose="020B0604020202020204" pitchFamily="34" charset="0"/>
                <a:cs typeface="Arial" panose="020B0604020202020204" pitchFamily="34" charset="0"/>
              </a:rPr>
              <a:t>observation</a:t>
            </a:r>
            <a:r>
              <a:rPr lang="en-US" sz="2400" dirty="0">
                <a:latin typeface="Arial" panose="020B0604020202020204" pitchFamily="34" charset="0"/>
                <a:cs typeface="Arial" panose="020B0604020202020204" pitchFamily="34" charset="0"/>
              </a:rPr>
              <a:t>, and (4) </a:t>
            </a:r>
            <a:r>
              <a:rPr lang="en-US" sz="2400" b="1" dirty="0">
                <a:solidFill>
                  <a:srgbClr val="7030A0"/>
                </a:solidFill>
                <a:latin typeface="Arial" panose="020B0604020202020204" pitchFamily="34" charset="0"/>
                <a:cs typeface="Arial" panose="020B0604020202020204" pitchFamily="34" charset="0"/>
              </a:rPr>
              <a:t>focus groups</a:t>
            </a:r>
            <a:r>
              <a:rPr lang="en-US" sz="2400" dirty="0">
                <a:latin typeface="Arial" panose="020B0604020202020204" pitchFamily="34" charset="0"/>
                <a:cs typeface="Arial" panose="020B0604020202020204" pitchFamily="34" charset="0"/>
              </a:rPr>
              <a:t>. </a:t>
            </a:r>
          </a:p>
          <a:p>
            <a:pPr algn="just">
              <a:buClr>
                <a:srgbClr val="7030A0"/>
              </a:buClr>
            </a:pPr>
            <a:endParaRPr lang="en-US" dirty="0">
              <a:latin typeface="Arial" panose="020B0604020202020204" pitchFamily="34" charset="0"/>
              <a:cs typeface="Arial" panose="020B0604020202020204" pitchFamily="34" charset="0"/>
            </a:endParaRPr>
          </a:p>
          <a:p>
            <a:pPr algn="just">
              <a:buClr>
                <a:srgbClr val="7030A0"/>
              </a:buClr>
            </a:pPr>
            <a:r>
              <a:rPr lang="en-US" dirty="0">
                <a:latin typeface="Arial" panose="020B0604020202020204" pitchFamily="34" charset="0"/>
                <a:cs typeface="Arial" panose="020B0604020202020204" pitchFamily="34" charset="0"/>
              </a:rPr>
              <a:t>(Refer to Gerber, 2021)</a:t>
            </a:r>
          </a:p>
        </p:txBody>
      </p:sp>
    </p:spTree>
    <p:extLst>
      <p:ext uri="{BB962C8B-B14F-4D97-AF65-F5344CB8AC3E}">
        <p14:creationId xmlns:p14="http://schemas.microsoft.com/office/powerpoint/2010/main" val="18953240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28</a:t>
            </a:fld>
            <a:endParaRPr lang="en-US"/>
          </a:p>
        </p:txBody>
      </p:sp>
      <p:sp>
        <p:nvSpPr>
          <p:cNvPr id="4" name="Rectangle 8"/>
          <p:cNvSpPr>
            <a:spLocks noChangeArrowheads="1"/>
          </p:cNvSpPr>
          <p:nvPr/>
        </p:nvSpPr>
        <p:spPr bwMode="auto">
          <a:xfrm>
            <a:off x="294723" y="89148"/>
            <a:ext cx="8544477" cy="867585"/>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CHOOSE THE MOST </a:t>
            </a:r>
          </a:p>
          <a:p>
            <a:pPr algn="ctr"/>
            <a:r>
              <a:rPr lang="en-US" sz="2800" dirty="0">
                <a:solidFill>
                  <a:schemeClr val="bg1"/>
                </a:solidFill>
                <a:latin typeface="Arial Black" panose="020B0A04020102020204" pitchFamily="34" charset="0"/>
              </a:rPr>
              <a:t>APPROPRIATE METHOD</a:t>
            </a:r>
            <a:endParaRPr lang="en-US" altLang="en-US" sz="2500" dirty="0">
              <a:solidFill>
                <a:schemeClr val="bg1"/>
              </a:solidFill>
              <a:latin typeface="Arial Black" pitchFamily="34" charset="0"/>
            </a:endParaRPr>
          </a:p>
        </p:txBody>
      </p:sp>
      <p:sp>
        <p:nvSpPr>
          <p:cNvPr id="5" name="Rectangle 4"/>
          <p:cNvSpPr/>
          <p:nvPr/>
        </p:nvSpPr>
        <p:spPr>
          <a:xfrm>
            <a:off x="294723" y="1147655"/>
            <a:ext cx="8544476" cy="4154984"/>
          </a:xfrm>
          <a:prstGeom prst="rect">
            <a:avLst/>
          </a:prstGeom>
        </p:spPr>
        <p:txBody>
          <a:bodyPr wrap="square">
            <a:spAutoFit/>
          </a:bodyPr>
          <a:lstStyle/>
          <a:p>
            <a:pPr marL="342900" indent="-342900" algn="just">
              <a:buClr>
                <a:srgbClr val="7030A0"/>
              </a:buClr>
              <a:buFont typeface="Wingdings" panose="05000000000000000000" pitchFamily="2" charset="2"/>
              <a:buChar char="§"/>
            </a:pPr>
            <a:r>
              <a:rPr lang="en-US" sz="2400" dirty="0">
                <a:latin typeface="Arial" panose="020B0604020202020204" pitchFamily="34" charset="0"/>
                <a:cs typeface="Arial" panose="020B0604020202020204" pitchFamily="34" charset="0"/>
              </a:rPr>
              <a:t>Once it is clear what </a:t>
            </a:r>
            <a:r>
              <a:rPr lang="en-US" sz="2400" b="1" dirty="0">
                <a:solidFill>
                  <a:srgbClr val="7030A0"/>
                </a:solidFill>
                <a:latin typeface="Arial" panose="020B0604020202020204" pitchFamily="34" charset="0"/>
                <a:cs typeface="Arial" panose="020B0604020202020204" pitchFamily="34" charset="0"/>
              </a:rPr>
              <a:t>type of data </a:t>
            </a:r>
            <a:r>
              <a:rPr lang="en-US" sz="2400" dirty="0">
                <a:latin typeface="Arial" panose="020B0604020202020204" pitchFamily="34" charset="0"/>
                <a:cs typeface="Arial" panose="020B0604020202020204" pitchFamily="34" charset="0"/>
              </a:rPr>
              <a:t>you will need for your study think about what </a:t>
            </a:r>
            <a:r>
              <a:rPr lang="en-US" sz="2400" b="1" dirty="0">
                <a:solidFill>
                  <a:srgbClr val="7030A0"/>
                </a:solidFill>
                <a:latin typeface="Arial" panose="020B0604020202020204" pitchFamily="34" charset="0"/>
                <a:cs typeface="Arial" panose="020B0604020202020204" pitchFamily="34" charset="0"/>
              </a:rPr>
              <a:t>method</a:t>
            </a:r>
            <a:r>
              <a:rPr lang="en-US" sz="2400" dirty="0">
                <a:latin typeface="Arial" panose="020B0604020202020204" pitchFamily="34" charset="0"/>
                <a:cs typeface="Arial" panose="020B0604020202020204" pitchFamily="34" charset="0"/>
              </a:rPr>
              <a:t> is more </a:t>
            </a:r>
            <a:r>
              <a:rPr lang="en-US" sz="2400" b="1" dirty="0">
                <a:solidFill>
                  <a:srgbClr val="7030A0"/>
                </a:solidFill>
                <a:latin typeface="Arial" panose="020B0604020202020204" pitchFamily="34" charset="0"/>
                <a:cs typeface="Arial" panose="020B0604020202020204" pitchFamily="34" charset="0"/>
              </a:rPr>
              <a:t>appropriate</a:t>
            </a:r>
            <a:r>
              <a:rPr lang="en-US" sz="2400" dirty="0">
                <a:latin typeface="Arial" panose="020B0604020202020204" pitchFamily="34" charset="0"/>
                <a:cs typeface="Arial" panose="020B0604020202020204" pitchFamily="34" charset="0"/>
              </a:rPr>
              <a:t> in obtaining your data. </a:t>
            </a:r>
          </a:p>
          <a:p>
            <a:pPr marL="342900" indent="-342900" algn="just">
              <a:buClr>
                <a:srgbClr val="7030A0"/>
              </a:buClr>
              <a:buFont typeface="Wingdings" panose="05000000000000000000" pitchFamily="2" charset="2"/>
              <a:buChar char="§"/>
            </a:pPr>
            <a:r>
              <a:rPr lang="en-US" sz="2400" dirty="0">
                <a:latin typeface="Arial" panose="020B0604020202020204" pitchFamily="34" charset="0"/>
                <a:cs typeface="Arial" panose="020B0604020202020204" pitchFamily="34" charset="0"/>
              </a:rPr>
              <a:t>Once you have decided, find a </a:t>
            </a:r>
            <a:r>
              <a:rPr lang="en-US" sz="2400" b="1" dirty="0">
                <a:solidFill>
                  <a:srgbClr val="7030A0"/>
                </a:solidFill>
                <a:latin typeface="Arial" panose="020B0604020202020204" pitchFamily="34" charset="0"/>
                <a:cs typeface="Arial" panose="020B0604020202020204" pitchFamily="34" charset="0"/>
              </a:rPr>
              <a:t>good research methods textbook</a:t>
            </a:r>
            <a:r>
              <a:rPr lang="en-US" sz="2400" dirty="0">
                <a:latin typeface="Arial" panose="020B0604020202020204" pitchFamily="34" charset="0"/>
                <a:cs typeface="Arial" panose="020B0604020202020204" pitchFamily="34" charset="0"/>
              </a:rPr>
              <a:t> so that you can </a:t>
            </a:r>
            <a:r>
              <a:rPr lang="en-US" sz="2400" b="1" dirty="0" err="1">
                <a:solidFill>
                  <a:srgbClr val="7030A0"/>
                </a:solidFill>
                <a:latin typeface="Arial" panose="020B0604020202020204" pitchFamily="34" charset="0"/>
                <a:cs typeface="Arial" panose="020B0604020202020204" pitchFamily="34" charset="0"/>
              </a:rPr>
              <a:t>familiarise</a:t>
            </a:r>
            <a:r>
              <a:rPr lang="en-US" sz="2400" dirty="0">
                <a:latin typeface="Arial" panose="020B0604020202020204" pitchFamily="34" charset="0"/>
                <a:cs typeface="Arial" panose="020B0604020202020204" pitchFamily="34" charset="0"/>
              </a:rPr>
              <a:t> yourself with your chosen method.</a:t>
            </a:r>
          </a:p>
          <a:p>
            <a:pPr marL="342900" indent="-342900" algn="just">
              <a:buClr>
                <a:srgbClr val="7030A0"/>
              </a:buClr>
              <a:buFont typeface="Wingdings" panose="05000000000000000000" pitchFamily="2" charset="2"/>
              <a:buChar char="§"/>
            </a:pPr>
            <a:endParaRPr lang="en-US" altLang="en-US" sz="2400" i="1" dirty="0">
              <a:latin typeface="Arial" panose="020B0604020202020204" pitchFamily="34" charset="0"/>
              <a:cs typeface="Arial" panose="020B0604020202020204" pitchFamily="34" charset="0"/>
            </a:endParaRPr>
          </a:p>
          <a:p>
            <a:pPr algn="ctr">
              <a:buClr>
                <a:srgbClr val="7030A0"/>
              </a:buClr>
            </a:pPr>
            <a:r>
              <a:rPr lang="en-US" altLang="en-US" sz="2200" dirty="0">
                <a:solidFill>
                  <a:srgbClr val="7030A0"/>
                </a:solidFill>
                <a:latin typeface="Arial" panose="020B0604020202020204" pitchFamily="34" charset="0"/>
                <a:cs typeface="Arial" panose="020B0604020202020204" pitchFamily="34" charset="0"/>
              </a:rPr>
              <a:t>The prescribed textbook, </a:t>
            </a:r>
            <a:r>
              <a:rPr lang="en-US" altLang="en-US" sz="2200" i="1" dirty="0">
                <a:solidFill>
                  <a:srgbClr val="7030A0"/>
                </a:solidFill>
                <a:latin typeface="Arial" panose="020B0604020202020204" pitchFamily="34" charset="0"/>
                <a:cs typeface="Arial" panose="020B0604020202020204" pitchFamily="34" charset="0"/>
              </a:rPr>
              <a:t>Research methodology: Business and management contexts</a:t>
            </a:r>
            <a:r>
              <a:rPr lang="en-US" altLang="en-US" sz="2200" dirty="0">
                <a:solidFill>
                  <a:srgbClr val="7030A0"/>
                </a:solidFill>
                <a:latin typeface="Arial" panose="020B0604020202020204" pitchFamily="34" charset="0"/>
                <a:cs typeface="Arial" panose="020B0604020202020204" pitchFamily="34" charset="0"/>
              </a:rPr>
              <a:t> (Bryman </a:t>
            </a:r>
            <a:r>
              <a:rPr lang="en-US" altLang="en-US" sz="2200" i="1" dirty="0">
                <a:solidFill>
                  <a:srgbClr val="7030A0"/>
                </a:solidFill>
                <a:latin typeface="Arial" panose="020B0604020202020204" pitchFamily="34" charset="0"/>
                <a:cs typeface="Arial" panose="020B0604020202020204" pitchFamily="34" charset="0"/>
              </a:rPr>
              <a:t>et al</a:t>
            </a:r>
            <a:r>
              <a:rPr lang="en-US" altLang="en-US" sz="2200" dirty="0">
                <a:solidFill>
                  <a:srgbClr val="7030A0"/>
                </a:solidFill>
                <a:latin typeface="Arial" panose="020B0604020202020204" pitchFamily="34" charset="0"/>
                <a:cs typeface="Arial" panose="020B0604020202020204" pitchFamily="34" charset="0"/>
              </a:rPr>
              <a:t>., 2014) is an excellent textbook. It is comprehensive, applied to the South African context, and affordable). </a:t>
            </a:r>
            <a:endParaRPr lang="en-ZA" altLang="en-US" sz="2200" dirty="0">
              <a:solidFill>
                <a:srgbClr val="7030A0"/>
              </a:solidFill>
              <a:latin typeface="Arial" panose="020B0604020202020204" pitchFamily="34" charset="0"/>
              <a:cs typeface="Arial" panose="020B0604020202020204" pitchFamily="34" charset="0"/>
            </a:endParaRPr>
          </a:p>
        </p:txBody>
      </p:sp>
      <p:pic>
        <p:nvPicPr>
          <p:cNvPr id="6" name="Picture 5" descr="A picture containing icon&#10;&#10;Description automatically generated">
            <a:extLst>
              <a:ext uri="{FF2B5EF4-FFF2-40B4-BE49-F238E27FC236}">
                <a16:creationId xmlns:a16="http://schemas.microsoft.com/office/drawing/2014/main" id="{9BBADDD0-74C1-4273-B329-6AB29DB642D1}"/>
              </a:ext>
            </a:extLst>
          </p:cNvPr>
          <p:cNvPicPr>
            <a:picLocks noChangeAspect="1"/>
          </p:cNvPicPr>
          <p:nvPr/>
        </p:nvPicPr>
        <p:blipFill>
          <a:blip r:embed="rId3"/>
          <a:stretch>
            <a:fillRect/>
          </a:stretch>
        </p:blipFill>
        <p:spPr>
          <a:xfrm>
            <a:off x="5673047" y="4712986"/>
            <a:ext cx="626152" cy="897710"/>
          </a:xfrm>
          <a:prstGeom prst="rect">
            <a:avLst/>
          </a:prstGeom>
        </p:spPr>
      </p:pic>
    </p:spTree>
    <p:extLst>
      <p:ext uri="{BB962C8B-B14F-4D97-AF65-F5344CB8AC3E}">
        <p14:creationId xmlns:p14="http://schemas.microsoft.com/office/powerpoint/2010/main" val="6626927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2</a:t>
            </a:fld>
            <a:endParaRPr lang="en-US"/>
          </a:p>
        </p:txBody>
      </p:sp>
      <p:sp>
        <p:nvSpPr>
          <p:cNvPr id="4" name="Rectangle 8"/>
          <p:cNvSpPr>
            <a:spLocks noChangeArrowheads="1"/>
          </p:cNvSpPr>
          <p:nvPr/>
        </p:nvSpPr>
        <p:spPr bwMode="auto">
          <a:xfrm>
            <a:off x="805471" y="89148"/>
            <a:ext cx="7530138" cy="553199"/>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RESEARCH DESIGN AND METHODS</a:t>
            </a:r>
            <a:endParaRPr lang="en-US" altLang="en-US" sz="2500" dirty="0">
              <a:solidFill>
                <a:schemeClr val="bg1"/>
              </a:solidFill>
              <a:latin typeface="Arial Black" pitchFamily="34" charset="0"/>
            </a:endParaRPr>
          </a:p>
        </p:txBody>
      </p:sp>
      <p:pic>
        <p:nvPicPr>
          <p:cNvPr id="16386" name="Picture 2" descr="Descriptive Research Designs: Types, Examples &amp;amp; Methods">
            <a:extLst>
              <a:ext uri="{FF2B5EF4-FFF2-40B4-BE49-F238E27FC236}">
                <a16:creationId xmlns:a16="http://schemas.microsoft.com/office/drawing/2014/main" id="{FDA3F9D4-E4AF-49D4-ACDD-5A5330BFC0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1684" y="674802"/>
            <a:ext cx="7012548" cy="47525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35340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29</a:t>
            </a:fld>
            <a:endParaRPr lang="en-US"/>
          </a:p>
        </p:txBody>
      </p:sp>
      <p:sp>
        <p:nvSpPr>
          <p:cNvPr id="4" name="Rectangle 8"/>
          <p:cNvSpPr>
            <a:spLocks noChangeArrowheads="1"/>
          </p:cNvSpPr>
          <p:nvPr/>
        </p:nvSpPr>
        <p:spPr bwMode="auto">
          <a:xfrm>
            <a:off x="1631093" y="1647568"/>
            <a:ext cx="5700584" cy="1037967"/>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MEASUREMENT</a:t>
            </a:r>
            <a:endParaRPr lang="en-US" altLang="en-US" sz="2500" dirty="0">
              <a:solidFill>
                <a:schemeClr val="bg1"/>
              </a:solidFill>
              <a:latin typeface="Arial Black" pitchFamily="34" charset="0"/>
            </a:endParaRPr>
          </a:p>
        </p:txBody>
      </p:sp>
    </p:spTree>
    <p:extLst>
      <p:ext uri="{BB962C8B-B14F-4D97-AF65-F5344CB8AC3E}">
        <p14:creationId xmlns:p14="http://schemas.microsoft.com/office/powerpoint/2010/main" val="30612369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30</a:t>
            </a:fld>
            <a:endParaRPr lang="en-US"/>
          </a:p>
        </p:txBody>
      </p:sp>
      <p:sp>
        <p:nvSpPr>
          <p:cNvPr id="4" name="Rectangle 8"/>
          <p:cNvSpPr>
            <a:spLocks noChangeArrowheads="1"/>
          </p:cNvSpPr>
          <p:nvPr/>
        </p:nvSpPr>
        <p:spPr bwMode="auto">
          <a:xfrm>
            <a:off x="294723" y="89148"/>
            <a:ext cx="8544477" cy="507857"/>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MEASUREMENT</a:t>
            </a:r>
            <a:endParaRPr lang="en-US" altLang="en-US" sz="2500" dirty="0">
              <a:solidFill>
                <a:schemeClr val="bg1"/>
              </a:solidFill>
              <a:latin typeface="Arial Black" pitchFamily="34" charset="0"/>
            </a:endParaRPr>
          </a:p>
        </p:txBody>
      </p:sp>
      <p:sp>
        <p:nvSpPr>
          <p:cNvPr id="5" name="Rectangle 4"/>
          <p:cNvSpPr/>
          <p:nvPr/>
        </p:nvSpPr>
        <p:spPr>
          <a:xfrm>
            <a:off x="294724" y="724324"/>
            <a:ext cx="8544476" cy="3046988"/>
          </a:xfrm>
          <a:prstGeom prst="rect">
            <a:avLst/>
          </a:prstGeom>
        </p:spPr>
        <p:txBody>
          <a:bodyPr wrap="square">
            <a:spAutoFit/>
          </a:bodyPr>
          <a:lstStyle/>
          <a:p>
            <a:pPr marL="342900" indent="-342900" algn="just">
              <a:buClr>
                <a:srgbClr val="7030A0"/>
              </a:buClr>
              <a:buFont typeface="Wingdings" panose="05000000000000000000" pitchFamily="2" charset="2"/>
              <a:buChar char="§"/>
            </a:pPr>
            <a:r>
              <a:rPr lang="en-US" sz="2400" dirty="0">
                <a:latin typeface="Arial" panose="020B0604020202020204" pitchFamily="34" charset="0"/>
                <a:cs typeface="Arial" panose="020B0604020202020204" pitchFamily="34" charset="0"/>
              </a:rPr>
              <a:t>In science valid/credible </a:t>
            </a:r>
            <a:r>
              <a:rPr lang="en-US" sz="2400" b="1" dirty="0">
                <a:solidFill>
                  <a:srgbClr val="7030A0"/>
                </a:solidFill>
                <a:latin typeface="Arial" panose="020B0604020202020204" pitchFamily="34" charset="0"/>
                <a:cs typeface="Arial" panose="020B0604020202020204" pitchFamily="34" charset="0"/>
              </a:rPr>
              <a:t>measurement instruments</a:t>
            </a:r>
            <a:r>
              <a:rPr lang="en-US" sz="2400" dirty="0">
                <a:latin typeface="Arial" panose="020B0604020202020204" pitchFamily="34" charset="0"/>
                <a:cs typeface="Arial" panose="020B0604020202020204" pitchFamily="34" charset="0"/>
              </a:rPr>
              <a:t> are used to gather data.</a:t>
            </a:r>
          </a:p>
          <a:p>
            <a:pPr marL="342900" indent="-342900" algn="just">
              <a:buClr>
                <a:srgbClr val="7030A0"/>
              </a:buClr>
              <a:buFont typeface="Wingdings" panose="05000000000000000000" pitchFamily="2" charset="2"/>
              <a:buChar char="§"/>
            </a:pPr>
            <a:r>
              <a:rPr lang="en-US" sz="2400" dirty="0">
                <a:latin typeface="Arial" panose="020B0604020202020204" pitchFamily="34" charset="0"/>
                <a:cs typeface="Arial" panose="020B0604020202020204" pitchFamily="34" charset="0"/>
              </a:rPr>
              <a:t>Instruments can be used to </a:t>
            </a:r>
            <a:r>
              <a:rPr lang="en-US" sz="2400" b="1" dirty="0">
                <a:solidFill>
                  <a:srgbClr val="7030A0"/>
                </a:solidFill>
                <a:latin typeface="Arial" panose="020B0604020202020204" pitchFamily="34" charset="0"/>
                <a:cs typeface="Arial" panose="020B0604020202020204" pitchFamily="34" charset="0"/>
              </a:rPr>
              <a:t>quantify</a:t>
            </a:r>
            <a:r>
              <a:rPr lang="en-US" sz="2400" dirty="0">
                <a:latin typeface="Arial" panose="020B0604020202020204" pitchFamily="34" charset="0"/>
                <a:cs typeface="Arial" panose="020B0604020202020204" pitchFamily="34" charset="0"/>
              </a:rPr>
              <a:t> or </a:t>
            </a:r>
            <a:r>
              <a:rPr lang="en-US" sz="2400" b="1" dirty="0">
                <a:solidFill>
                  <a:srgbClr val="7030A0"/>
                </a:solidFill>
                <a:latin typeface="Arial" panose="020B0604020202020204" pitchFamily="34" charset="0"/>
                <a:cs typeface="Arial" panose="020B0604020202020204" pitchFamily="34" charset="0"/>
              </a:rPr>
              <a:t>qualify</a:t>
            </a:r>
            <a:r>
              <a:rPr lang="en-US" sz="2400" dirty="0">
                <a:latin typeface="Arial" panose="020B0604020202020204" pitchFamily="34" charset="0"/>
                <a:cs typeface="Arial" panose="020B0604020202020204" pitchFamily="34" charset="0"/>
              </a:rPr>
              <a:t> constructs.</a:t>
            </a:r>
          </a:p>
          <a:p>
            <a:pPr marL="342900" indent="-342900" algn="just">
              <a:buClr>
                <a:srgbClr val="7030A0"/>
              </a:buClr>
              <a:buFont typeface="Wingdings" panose="05000000000000000000" pitchFamily="2" charset="2"/>
              <a:buChar char="§"/>
            </a:pPr>
            <a:r>
              <a:rPr lang="en-US" sz="2400" b="1" dirty="0">
                <a:solidFill>
                  <a:srgbClr val="7030A0"/>
                </a:solidFill>
                <a:latin typeface="Arial" panose="020B0604020202020204" pitchFamily="34" charset="0"/>
                <a:cs typeface="Arial" panose="020B0604020202020204" pitchFamily="34" charset="0"/>
              </a:rPr>
              <a:t>Examples of measurement instruments: </a:t>
            </a:r>
          </a:p>
          <a:p>
            <a:pPr marL="719138" indent="-363538" algn="just">
              <a:buClr>
                <a:srgbClr val="7030A0"/>
              </a:buClr>
              <a:buFont typeface="Wingdings" panose="05000000000000000000" pitchFamily="2" charset="2"/>
              <a:buChar char="Ø"/>
            </a:pPr>
            <a:r>
              <a:rPr lang="en-US" sz="2400" dirty="0">
                <a:latin typeface="Arial" panose="020B0604020202020204" pitchFamily="34" charset="0"/>
                <a:cs typeface="Arial" panose="020B0604020202020204" pitchFamily="34" charset="0"/>
              </a:rPr>
              <a:t>Questionnaire</a:t>
            </a:r>
          </a:p>
          <a:p>
            <a:pPr marL="719138" indent="-363538" algn="just">
              <a:buClr>
                <a:srgbClr val="7030A0"/>
              </a:buClr>
              <a:buFont typeface="Wingdings" panose="05000000000000000000" pitchFamily="2" charset="2"/>
              <a:buChar char="Ø"/>
            </a:pPr>
            <a:r>
              <a:rPr lang="en-US" sz="2400" dirty="0">
                <a:latin typeface="Arial" panose="020B0604020202020204" pitchFamily="34" charset="0"/>
                <a:cs typeface="Arial" panose="020B0604020202020204" pitchFamily="34" charset="0"/>
              </a:rPr>
              <a:t>Discussion (interview) guide</a:t>
            </a:r>
          </a:p>
          <a:p>
            <a:pPr marL="719138" indent="-363538" algn="just">
              <a:buClr>
                <a:srgbClr val="7030A0"/>
              </a:buClr>
              <a:buFont typeface="Wingdings" panose="05000000000000000000" pitchFamily="2" charset="2"/>
              <a:buChar char="Ø"/>
            </a:pPr>
            <a:r>
              <a:rPr lang="en-US" sz="2400" dirty="0">
                <a:latin typeface="Arial" panose="020B0604020202020204" pitchFamily="34" charset="0"/>
                <a:cs typeface="Arial" panose="020B0604020202020204" pitchFamily="34" charset="0"/>
              </a:rPr>
              <a:t>Eye tracker</a:t>
            </a:r>
          </a:p>
          <a:p>
            <a:pPr marL="719138" indent="-363538" algn="just">
              <a:buClr>
                <a:srgbClr val="7030A0"/>
              </a:buClr>
              <a:buFont typeface="Wingdings" panose="05000000000000000000" pitchFamily="2" charset="2"/>
              <a:buChar char="Ø"/>
            </a:pPr>
            <a:r>
              <a:rPr lang="en-US" sz="2400" dirty="0">
                <a:latin typeface="Arial" panose="020B0604020202020204" pitchFamily="34" charset="0"/>
                <a:cs typeface="Arial" panose="020B0604020202020204" pitchFamily="34" charset="0"/>
              </a:rPr>
              <a:t>Scanner</a:t>
            </a:r>
            <a:endParaRPr lang="en-ZA" altLang="en-US" sz="2400" i="1" dirty="0">
              <a:latin typeface="Arial" panose="020B0604020202020204" pitchFamily="34" charset="0"/>
              <a:cs typeface="Arial" panose="020B0604020202020204" pitchFamily="34" charset="0"/>
            </a:endParaRPr>
          </a:p>
        </p:txBody>
      </p:sp>
      <p:pic>
        <p:nvPicPr>
          <p:cNvPr id="14338" name="Picture 2" descr="Questionnaire: Definition, Characteristics &amp;amp; Advantages | Marketing91">
            <a:extLst>
              <a:ext uri="{FF2B5EF4-FFF2-40B4-BE49-F238E27FC236}">
                <a16:creationId xmlns:a16="http://schemas.microsoft.com/office/drawing/2014/main" id="{26AF33F4-B71A-4EF9-A7BD-75BA520765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83867" y="2236408"/>
            <a:ext cx="2674257" cy="2674257"/>
          </a:xfrm>
          <a:prstGeom prst="rect">
            <a:avLst/>
          </a:prstGeom>
          <a:noFill/>
          <a:extLst>
            <a:ext uri="{909E8E84-426E-40DD-AFC4-6F175D3DCCD1}">
              <a14:hiddenFill xmlns:a14="http://schemas.microsoft.com/office/drawing/2010/main">
                <a:solidFill>
                  <a:srgbClr val="FFFFFF"/>
                </a:solidFill>
              </a14:hiddenFill>
            </a:ext>
          </a:extLst>
        </p:spPr>
      </p:pic>
      <p:pic>
        <p:nvPicPr>
          <p:cNvPr id="14342" name="Picture 6" descr="The Worst Job Interview Answers and What to Say Instead">
            <a:extLst>
              <a:ext uri="{FF2B5EF4-FFF2-40B4-BE49-F238E27FC236}">
                <a16:creationId xmlns:a16="http://schemas.microsoft.com/office/drawing/2014/main" id="{EDA54BC3-4887-4BEF-B704-CFB2BBD3FE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8051" y="3481916"/>
            <a:ext cx="2857500"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11586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31</a:t>
            </a:fld>
            <a:endParaRPr lang="en-US"/>
          </a:p>
        </p:txBody>
      </p:sp>
      <p:sp>
        <p:nvSpPr>
          <p:cNvPr id="4" name="Rectangle 8"/>
          <p:cNvSpPr>
            <a:spLocks noChangeArrowheads="1"/>
          </p:cNvSpPr>
          <p:nvPr/>
        </p:nvSpPr>
        <p:spPr bwMode="auto">
          <a:xfrm>
            <a:off x="294723" y="89148"/>
            <a:ext cx="8544477" cy="507857"/>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MEASUREMENT</a:t>
            </a:r>
            <a:endParaRPr lang="en-US" altLang="en-US" sz="2500" dirty="0">
              <a:solidFill>
                <a:schemeClr val="bg1"/>
              </a:solidFill>
              <a:latin typeface="Arial Black" pitchFamily="34" charset="0"/>
            </a:endParaRPr>
          </a:p>
        </p:txBody>
      </p:sp>
      <p:sp>
        <p:nvSpPr>
          <p:cNvPr id="5" name="Rectangle 4"/>
          <p:cNvSpPr/>
          <p:nvPr/>
        </p:nvSpPr>
        <p:spPr>
          <a:xfrm>
            <a:off x="294724" y="724324"/>
            <a:ext cx="8544476" cy="4524315"/>
          </a:xfrm>
          <a:prstGeom prst="rect">
            <a:avLst/>
          </a:prstGeom>
        </p:spPr>
        <p:txBody>
          <a:bodyPr wrap="square">
            <a:spAutoFit/>
          </a:bodyPr>
          <a:lstStyle/>
          <a:p>
            <a:pPr marL="342900" indent="-342900" algn="just">
              <a:buClr>
                <a:srgbClr val="7030A0"/>
              </a:buClr>
              <a:buFont typeface="Wingdings" panose="05000000000000000000" pitchFamily="2" charset="2"/>
              <a:buChar char="§"/>
            </a:pPr>
            <a:r>
              <a:rPr lang="en-US" sz="2400" dirty="0">
                <a:latin typeface="Arial" panose="020B0604020202020204" pitchFamily="34" charset="0"/>
                <a:cs typeface="Arial" panose="020B0604020202020204" pitchFamily="34" charset="0"/>
              </a:rPr>
              <a:t>When we talk about </a:t>
            </a:r>
            <a:r>
              <a:rPr lang="en-US" sz="2400" b="1" dirty="0">
                <a:solidFill>
                  <a:srgbClr val="7030A0"/>
                </a:solidFill>
                <a:latin typeface="Arial" panose="020B0604020202020204" pitchFamily="34" charset="0"/>
                <a:cs typeface="Arial" panose="020B0604020202020204" pitchFamily="34" charset="0"/>
              </a:rPr>
              <a:t>measurement</a:t>
            </a:r>
            <a:r>
              <a:rPr lang="en-US" sz="2400" dirty="0">
                <a:latin typeface="Arial" panose="020B0604020202020204" pitchFamily="34" charset="0"/>
                <a:cs typeface="Arial" panose="020B0604020202020204" pitchFamily="34" charset="0"/>
              </a:rPr>
              <a:t> in research design, we refer to how data will be </a:t>
            </a:r>
            <a:r>
              <a:rPr lang="en-US" sz="2400" b="1" dirty="0">
                <a:solidFill>
                  <a:srgbClr val="7030A0"/>
                </a:solidFill>
                <a:latin typeface="Arial" panose="020B0604020202020204" pitchFamily="34" charset="0"/>
                <a:cs typeface="Arial" panose="020B0604020202020204" pitchFamily="34" charset="0"/>
              </a:rPr>
              <a:t>quantified</a:t>
            </a:r>
            <a:r>
              <a:rPr lang="en-US" sz="2400" dirty="0">
                <a:latin typeface="Arial" panose="020B0604020202020204" pitchFamily="34" charset="0"/>
                <a:cs typeface="Arial" panose="020B0604020202020204" pitchFamily="34" charset="0"/>
              </a:rPr>
              <a:t> and or </a:t>
            </a:r>
            <a:r>
              <a:rPr lang="en-US" sz="2400" b="1" dirty="0">
                <a:solidFill>
                  <a:srgbClr val="7030A0"/>
                </a:solidFill>
                <a:latin typeface="Arial" panose="020B0604020202020204" pitchFamily="34" charset="0"/>
                <a:cs typeface="Arial" panose="020B0604020202020204" pitchFamily="34" charset="0"/>
              </a:rPr>
              <a:t>qualified</a:t>
            </a:r>
            <a:r>
              <a:rPr lang="en-US" sz="2400" dirty="0">
                <a:latin typeface="Arial" panose="020B0604020202020204" pitchFamily="34" charset="0"/>
                <a:cs typeface="Arial" panose="020B0604020202020204" pitchFamily="34" charset="0"/>
              </a:rPr>
              <a:t>. </a:t>
            </a:r>
          </a:p>
          <a:p>
            <a:pPr marL="342900" indent="-342900" algn="just">
              <a:buClr>
                <a:srgbClr val="7030A0"/>
              </a:buClr>
              <a:buFont typeface="Wingdings" panose="05000000000000000000" pitchFamily="2" charset="2"/>
              <a:buChar char="§"/>
            </a:pPr>
            <a:r>
              <a:rPr lang="en-US" sz="2400" dirty="0">
                <a:latin typeface="Arial" panose="020B0604020202020204" pitchFamily="34" charset="0"/>
                <a:cs typeface="Arial" panose="020B0604020202020204" pitchFamily="34" charset="0"/>
              </a:rPr>
              <a:t>We would typically use a </a:t>
            </a:r>
            <a:r>
              <a:rPr lang="en-US" sz="2400" b="1" dirty="0">
                <a:solidFill>
                  <a:srgbClr val="7030A0"/>
                </a:solidFill>
                <a:latin typeface="Arial" panose="020B0604020202020204" pitchFamily="34" charset="0"/>
                <a:cs typeface="Arial" panose="020B0604020202020204" pitchFamily="34" charset="0"/>
              </a:rPr>
              <a:t>questionnaire</a:t>
            </a:r>
            <a:r>
              <a:rPr lang="en-US" sz="2400" dirty="0">
                <a:latin typeface="Arial" panose="020B0604020202020204" pitchFamily="34" charset="0"/>
                <a:cs typeface="Arial" panose="020B0604020202020204" pitchFamily="34" charset="0"/>
              </a:rPr>
              <a:t> when gathering quantitative data, and we will use an interviewer manual (</a:t>
            </a:r>
            <a:r>
              <a:rPr lang="en-US" sz="2400" b="1" dirty="0">
                <a:solidFill>
                  <a:srgbClr val="7030A0"/>
                </a:solidFill>
                <a:latin typeface="Arial" panose="020B0604020202020204" pitchFamily="34" charset="0"/>
                <a:cs typeface="Arial" panose="020B0604020202020204" pitchFamily="34" charset="0"/>
              </a:rPr>
              <a:t>interview guide</a:t>
            </a:r>
            <a:r>
              <a:rPr lang="en-US" sz="2400" dirty="0">
                <a:latin typeface="Arial" panose="020B0604020202020204" pitchFamily="34" charset="0"/>
                <a:cs typeface="Arial" panose="020B0604020202020204" pitchFamily="34" charset="0"/>
              </a:rPr>
              <a:t>) when we need to gather qualitative data. </a:t>
            </a:r>
          </a:p>
          <a:p>
            <a:pPr marL="342900" indent="-342900" algn="just">
              <a:buClr>
                <a:srgbClr val="7030A0"/>
              </a:buClr>
              <a:buFont typeface="Wingdings" panose="05000000000000000000" pitchFamily="2" charset="2"/>
              <a:buChar char="§"/>
            </a:pPr>
            <a:r>
              <a:rPr lang="en-US" sz="2400" dirty="0">
                <a:latin typeface="Arial" panose="020B0604020202020204" pitchFamily="34" charset="0"/>
                <a:cs typeface="Arial" panose="020B0604020202020204" pitchFamily="34" charset="0"/>
              </a:rPr>
              <a:t>In dealing with measurement in postgraduate research it is often useful to </a:t>
            </a:r>
            <a:r>
              <a:rPr lang="en-US" sz="2400" b="1" dirty="0">
                <a:solidFill>
                  <a:srgbClr val="7030A0"/>
                </a:solidFill>
                <a:latin typeface="Arial" panose="020B0604020202020204" pitchFamily="34" charset="0"/>
                <a:cs typeface="Arial" panose="020B0604020202020204" pitchFamily="34" charset="0"/>
              </a:rPr>
              <a:t>consult your supervisor</a:t>
            </a:r>
            <a:r>
              <a:rPr lang="en-US" sz="2400" dirty="0">
                <a:latin typeface="Arial" panose="020B0604020202020204" pitchFamily="34" charset="0"/>
                <a:cs typeface="Arial" panose="020B0604020202020204" pitchFamily="34" charset="0"/>
              </a:rPr>
              <a:t>. </a:t>
            </a:r>
          </a:p>
          <a:p>
            <a:pPr marL="342900" indent="-342900" algn="just">
              <a:buClr>
                <a:srgbClr val="7030A0"/>
              </a:buClr>
              <a:buFont typeface="Wingdings" panose="05000000000000000000" pitchFamily="2" charset="2"/>
              <a:buChar char="§"/>
            </a:pPr>
            <a:r>
              <a:rPr lang="en-US" sz="2400" dirty="0">
                <a:latin typeface="Arial" panose="020B0604020202020204" pitchFamily="34" charset="0"/>
                <a:cs typeface="Arial" panose="020B0604020202020204" pitchFamily="34" charset="0"/>
              </a:rPr>
              <a:t>You may also want to consult </a:t>
            </a:r>
            <a:r>
              <a:rPr lang="en-US" sz="2400" b="1" dirty="0">
                <a:solidFill>
                  <a:srgbClr val="7030A0"/>
                </a:solidFill>
                <a:latin typeface="Arial" panose="020B0604020202020204" pitchFamily="34" charset="0"/>
                <a:cs typeface="Arial" panose="020B0604020202020204" pitchFamily="34" charset="0"/>
              </a:rPr>
              <a:t>validated instruments </a:t>
            </a:r>
            <a:r>
              <a:rPr lang="en-US" sz="2400" dirty="0">
                <a:latin typeface="Arial" panose="020B0604020202020204" pitchFamily="34" charset="0"/>
                <a:cs typeface="Arial" panose="020B0604020202020204" pitchFamily="34" charset="0"/>
              </a:rPr>
              <a:t>that are available in, for example, scientific journals. </a:t>
            </a:r>
          </a:p>
          <a:p>
            <a:pPr marL="342900" indent="-342900" algn="just">
              <a:buClr>
                <a:srgbClr val="7030A0"/>
              </a:buClr>
              <a:buFont typeface="Wingdings" panose="05000000000000000000" pitchFamily="2" charset="2"/>
              <a:buChar char="§"/>
            </a:pPr>
            <a:endParaRPr lang="en-US" altLang="en-US" sz="2400" dirty="0">
              <a:latin typeface="Arial" panose="020B0604020202020204" pitchFamily="34" charset="0"/>
              <a:cs typeface="Arial" panose="020B0604020202020204" pitchFamily="34" charset="0"/>
            </a:endParaRPr>
          </a:p>
          <a:p>
            <a:pPr algn="ctr">
              <a:buClr>
                <a:srgbClr val="7030A0"/>
              </a:buClr>
            </a:pPr>
            <a:r>
              <a:rPr lang="en-US" altLang="en-US" sz="2400" b="1" dirty="0">
                <a:solidFill>
                  <a:srgbClr val="7030A0"/>
                </a:solidFill>
                <a:latin typeface="Arial" panose="020B0604020202020204" pitchFamily="34" charset="0"/>
                <a:cs typeface="Arial" panose="020B0604020202020204" pitchFamily="34" charset="0"/>
              </a:rPr>
              <a:t>[It is better to use validated questionnaires and not to develop your own questionnaire.]</a:t>
            </a:r>
            <a:endParaRPr lang="en-ZA" altLang="en-US" sz="2400" b="1" dirty="0">
              <a:solidFill>
                <a:srgbClr val="7030A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261221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32</a:t>
            </a:fld>
            <a:endParaRPr lang="en-US"/>
          </a:p>
        </p:txBody>
      </p:sp>
      <p:sp>
        <p:nvSpPr>
          <p:cNvPr id="4" name="Rectangle 8"/>
          <p:cNvSpPr>
            <a:spLocks noChangeArrowheads="1"/>
          </p:cNvSpPr>
          <p:nvPr/>
        </p:nvSpPr>
        <p:spPr bwMode="auto">
          <a:xfrm>
            <a:off x="65315" y="89148"/>
            <a:ext cx="8882742" cy="507857"/>
          </a:xfrm>
          <a:prstGeom prst="rect">
            <a:avLst/>
          </a:prstGeom>
          <a:solidFill>
            <a:srgbClr val="7030A0"/>
          </a:solidFill>
          <a:ln>
            <a:noFill/>
          </a:ln>
        </p:spPr>
        <p:txBody>
          <a:bodyPr anchor="ctr"/>
          <a:lstStyle/>
          <a:p>
            <a:pPr algn="ctr"/>
            <a:r>
              <a:rPr lang="en-US" sz="2400" dirty="0">
                <a:solidFill>
                  <a:schemeClr val="bg1"/>
                </a:solidFill>
                <a:latin typeface="Arial Black" panose="020B0A04020102020204" pitchFamily="34" charset="0"/>
              </a:rPr>
              <a:t>LINKING RESEARCH DESIGN TO THE OBJECTIVES</a:t>
            </a:r>
            <a:endParaRPr lang="en-US" altLang="en-US" sz="2400" dirty="0">
              <a:solidFill>
                <a:schemeClr val="bg1"/>
              </a:solidFill>
              <a:latin typeface="Arial Black" pitchFamily="34" charset="0"/>
            </a:endParaRPr>
          </a:p>
        </p:txBody>
      </p:sp>
      <p:sp>
        <p:nvSpPr>
          <p:cNvPr id="5" name="Rectangle 4"/>
          <p:cNvSpPr/>
          <p:nvPr/>
        </p:nvSpPr>
        <p:spPr>
          <a:xfrm>
            <a:off x="294723" y="801264"/>
            <a:ext cx="8544476" cy="4339650"/>
          </a:xfrm>
          <a:prstGeom prst="rect">
            <a:avLst/>
          </a:prstGeom>
        </p:spPr>
        <p:txBody>
          <a:bodyPr wrap="square">
            <a:spAutoFit/>
          </a:bodyPr>
          <a:lstStyle/>
          <a:p>
            <a:pPr algn="just">
              <a:buFontTx/>
              <a:buNone/>
            </a:pPr>
            <a:r>
              <a:rPr lang="en-ZA" sz="2300" dirty="0">
                <a:latin typeface="Arial" panose="020B0604020202020204" pitchFamily="34" charset="0"/>
                <a:cs typeface="Arial" panose="020B0604020202020204" pitchFamily="34" charset="0"/>
              </a:rPr>
              <a:t>The research design determines the structure of the investigation in order to attain answers to the research objectives. The research design is therefore a </a:t>
            </a:r>
            <a:r>
              <a:rPr lang="en-ZA" sz="2300" b="1" dirty="0">
                <a:solidFill>
                  <a:srgbClr val="7030A0"/>
                </a:solidFill>
                <a:latin typeface="Arial" panose="020B0604020202020204" pitchFamily="34" charset="0"/>
                <a:cs typeface="Arial" panose="020B0604020202020204" pitchFamily="34" charset="0"/>
              </a:rPr>
              <a:t>preliminary blueprint</a:t>
            </a:r>
            <a:r>
              <a:rPr lang="en-ZA" sz="2300" dirty="0">
                <a:latin typeface="Arial" panose="020B0604020202020204" pitchFamily="34" charset="0"/>
                <a:cs typeface="Arial" panose="020B0604020202020204" pitchFamily="34" charset="0"/>
              </a:rPr>
              <a:t> necessary for conducting research (Aaker, Kumar, Leone and Day, 2013:73). </a:t>
            </a:r>
          </a:p>
          <a:p>
            <a:pPr algn="just">
              <a:buFontTx/>
              <a:buNone/>
            </a:pPr>
            <a:r>
              <a:rPr lang="en-ZA" sz="2300" dirty="0">
                <a:latin typeface="Arial" panose="020B0604020202020204" pitchFamily="34" charset="0"/>
                <a:cs typeface="Arial" panose="020B0604020202020204" pitchFamily="34" charset="0"/>
              </a:rPr>
              <a:t>Consequently, the </a:t>
            </a:r>
            <a:r>
              <a:rPr lang="en-ZA" sz="2300" b="1" dirty="0">
                <a:solidFill>
                  <a:srgbClr val="7030A0"/>
                </a:solidFill>
                <a:latin typeface="Arial" panose="020B0604020202020204" pitchFamily="34" charset="0"/>
                <a:cs typeface="Arial" panose="020B0604020202020204" pitchFamily="34" charset="0"/>
              </a:rPr>
              <a:t>appropriate design depends </a:t>
            </a:r>
            <a:r>
              <a:rPr lang="en-ZA" sz="2300" dirty="0">
                <a:latin typeface="Arial" panose="020B0604020202020204" pitchFamily="34" charset="0"/>
                <a:cs typeface="Arial" panose="020B0604020202020204" pitchFamily="34" charset="0"/>
              </a:rPr>
              <a:t>on the research aims and the required data in attaining the said aims. Kapoor and </a:t>
            </a:r>
            <a:r>
              <a:rPr lang="en-ZA" sz="2300" dirty="0" err="1">
                <a:latin typeface="Arial" panose="020B0604020202020204" pitchFamily="34" charset="0"/>
                <a:cs typeface="Arial" panose="020B0604020202020204" pitchFamily="34" charset="0"/>
              </a:rPr>
              <a:t>Kulshrestha</a:t>
            </a:r>
            <a:r>
              <a:rPr lang="en-ZA" sz="2300" dirty="0">
                <a:latin typeface="Arial" panose="020B0604020202020204" pitchFamily="34" charset="0"/>
                <a:cs typeface="Arial" panose="020B0604020202020204" pitchFamily="34" charset="0"/>
              </a:rPr>
              <a:t> (2010:31) as well as Malhotra (2010:103) identify three major research designs: namely </a:t>
            </a:r>
            <a:r>
              <a:rPr lang="en-ZA" sz="2300" b="1" dirty="0">
                <a:solidFill>
                  <a:srgbClr val="7030A0"/>
                </a:solidFill>
                <a:latin typeface="Arial" panose="020B0604020202020204" pitchFamily="34" charset="0"/>
                <a:cs typeface="Arial" panose="020B0604020202020204" pitchFamily="34" charset="0"/>
              </a:rPr>
              <a:t>exploratory research </a:t>
            </a:r>
            <a:r>
              <a:rPr lang="en-ZA" sz="2300" dirty="0">
                <a:latin typeface="Arial" panose="020B0604020202020204" pitchFamily="34" charset="0"/>
                <a:cs typeface="Arial" panose="020B0604020202020204" pitchFamily="34" charset="0"/>
              </a:rPr>
              <a:t>(which primarily involves qualitative data); </a:t>
            </a:r>
            <a:r>
              <a:rPr lang="en-ZA" sz="2300" b="1" dirty="0">
                <a:solidFill>
                  <a:srgbClr val="7030A0"/>
                </a:solidFill>
                <a:latin typeface="Arial" panose="020B0604020202020204" pitchFamily="34" charset="0"/>
                <a:cs typeface="Arial" panose="020B0604020202020204" pitchFamily="34" charset="0"/>
              </a:rPr>
              <a:t>causal research</a:t>
            </a:r>
            <a:r>
              <a:rPr lang="en-ZA" sz="2300" dirty="0">
                <a:latin typeface="Arial" panose="020B0604020202020204" pitchFamily="34" charset="0"/>
                <a:cs typeface="Arial" panose="020B0604020202020204" pitchFamily="34" charset="0"/>
              </a:rPr>
              <a:t>; and </a:t>
            </a:r>
            <a:r>
              <a:rPr lang="en-ZA" sz="2300" b="1" dirty="0">
                <a:solidFill>
                  <a:srgbClr val="7030A0"/>
                </a:solidFill>
                <a:latin typeface="Arial" panose="020B0604020202020204" pitchFamily="34" charset="0"/>
                <a:cs typeface="Arial" panose="020B0604020202020204" pitchFamily="34" charset="0"/>
              </a:rPr>
              <a:t>descriptive research </a:t>
            </a:r>
            <a:r>
              <a:rPr lang="en-ZA" sz="2300" dirty="0">
                <a:latin typeface="Arial" panose="020B0604020202020204" pitchFamily="34" charset="0"/>
                <a:cs typeface="Arial" panose="020B0604020202020204" pitchFamily="34" charset="0"/>
              </a:rPr>
              <a:t>(both of which primarily involve quantitative data). [Venter, 2021]</a:t>
            </a:r>
            <a:endParaRPr lang="en-ZA" altLang="en-US" sz="23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276754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33</a:t>
            </a:fld>
            <a:endParaRPr lang="en-US"/>
          </a:p>
        </p:txBody>
      </p:sp>
      <p:sp>
        <p:nvSpPr>
          <p:cNvPr id="4" name="Rectangle 8"/>
          <p:cNvSpPr>
            <a:spLocks noChangeArrowheads="1"/>
          </p:cNvSpPr>
          <p:nvPr/>
        </p:nvSpPr>
        <p:spPr bwMode="auto">
          <a:xfrm>
            <a:off x="1631093" y="1647568"/>
            <a:ext cx="5700584" cy="1037967"/>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INTRODUCING THE RESEARCH ONION</a:t>
            </a:r>
            <a:endParaRPr lang="en-US" altLang="en-US" sz="2500" dirty="0">
              <a:solidFill>
                <a:schemeClr val="bg1"/>
              </a:solidFill>
              <a:latin typeface="Arial Black" pitchFamily="34" charset="0"/>
            </a:endParaRPr>
          </a:p>
        </p:txBody>
      </p:sp>
    </p:spTree>
    <p:extLst>
      <p:ext uri="{BB962C8B-B14F-4D97-AF65-F5344CB8AC3E}">
        <p14:creationId xmlns:p14="http://schemas.microsoft.com/office/powerpoint/2010/main" val="24779450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34</a:t>
            </a:fld>
            <a:endParaRPr lang="en-US"/>
          </a:p>
        </p:txBody>
      </p:sp>
      <p:sp>
        <p:nvSpPr>
          <p:cNvPr id="4" name="Rectangle 8"/>
          <p:cNvSpPr>
            <a:spLocks noChangeArrowheads="1"/>
          </p:cNvSpPr>
          <p:nvPr/>
        </p:nvSpPr>
        <p:spPr bwMode="auto">
          <a:xfrm>
            <a:off x="438307" y="89148"/>
            <a:ext cx="8169144" cy="479263"/>
          </a:xfrm>
          <a:prstGeom prst="rect">
            <a:avLst/>
          </a:prstGeom>
          <a:solidFill>
            <a:srgbClr val="7030A0"/>
          </a:solidFill>
          <a:ln>
            <a:noFill/>
          </a:ln>
        </p:spPr>
        <p:txBody>
          <a:bodyPr anchor="ctr"/>
          <a:lstStyle/>
          <a:p>
            <a:pPr algn="ctr"/>
            <a:r>
              <a:rPr lang="en-US" altLang="en-US" sz="2800" b="1" dirty="0">
                <a:solidFill>
                  <a:schemeClr val="bg1"/>
                </a:solidFill>
                <a:latin typeface="Arial Black" panose="020B0A04020102020204" pitchFamily="34" charset="0"/>
                <a:cs typeface="Arial" panose="020B0604020202020204" pitchFamily="34" charset="0"/>
              </a:rPr>
              <a:t>RESEARCH ONION</a:t>
            </a:r>
            <a:endParaRPr lang="en-US" altLang="en-US" sz="2500" dirty="0">
              <a:solidFill>
                <a:schemeClr val="bg1"/>
              </a:solidFill>
              <a:latin typeface="Arial Black" pitchFamily="34" charset="0"/>
            </a:endParaRPr>
          </a:p>
        </p:txBody>
      </p:sp>
      <p:pic>
        <p:nvPicPr>
          <p:cNvPr id="6" name="Picture 5" descr="Diagram&#10;&#10;Description automatically generated">
            <a:extLst>
              <a:ext uri="{FF2B5EF4-FFF2-40B4-BE49-F238E27FC236}">
                <a16:creationId xmlns:a16="http://schemas.microsoft.com/office/drawing/2014/main" id="{E918B1C8-3900-4CDD-ABAD-7B764ED9FE5E}"/>
              </a:ext>
            </a:extLst>
          </p:cNvPr>
          <p:cNvPicPr>
            <a:picLocks noChangeAspect="1"/>
          </p:cNvPicPr>
          <p:nvPr/>
        </p:nvPicPr>
        <p:blipFill>
          <a:blip r:embed="rId2"/>
          <a:stretch>
            <a:fillRect/>
          </a:stretch>
        </p:blipFill>
        <p:spPr>
          <a:xfrm>
            <a:off x="1333500" y="720090"/>
            <a:ext cx="6477000" cy="4274820"/>
          </a:xfrm>
          <a:prstGeom prst="rect">
            <a:avLst/>
          </a:prstGeom>
        </p:spPr>
      </p:pic>
      <p:sp>
        <p:nvSpPr>
          <p:cNvPr id="5" name="Rectangle 4">
            <a:extLst>
              <a:ext uri="{FF2B5EF4-FFF2-40B4-BE49-F238E27FC236}">
                <a16:creationId xmlns:a16="http://schemas.microsoft.com/office/drawing/2014/main" id="{C0CB3ED9-FD71-41B4-9B58-FBF6C7885894}"/>
              </a:ext>
            </a:extLst>
          </p:cNvPr>
          <p:cNvSpPr/>
          <p:nvPr/>
        </p:nvSpPr>
        <p:spPr>
          <a:xfrm>
            <a:off x="438307" y="4991959"/>
            <a:ext cx="6901943" cy="400110"/>
          </a:xfrm>
          <a:prstGeom prst="rect">
            <a:avLst/>
          </a:prstGeom>
        </p:spPr>
        <p:txBody>
          <a:bodyPr wrap="square">
            <a:spAutoFit/>
          </a:bodyPr>
          <a:lstStyle/>
          <a:p>
            <a:pPr algn="just">
              <a:buClr>
                <a:srgbClr val="7030A0"/>
              </a:buClr>
            </a:pPr>
            <a:r>
              <a:rPr lang="en-US" altLang="en-US" sz="2000" dirty="0">
                <a:latin typeface="Arial" panose="020B0604020202020204" pitchFamily="34" charset="0"/>
                <a:cs typeface="Arial" panose="020B0604020202020204" pitchFamily="34" charset="0"/>
              </a:rPr>
              <a:t>[</a:t>
            </a:r>
            <a:r>
              <a:rPr lang="en-US" altLang="en-US" sz="2000" b="1" dirty="0">
                <a:latin typeface="Arial" panose="020B0604020202020204" pitchFamily="34" charset="0"/>
                <a:cs typeface="Arial" panose="020B0604020202020204" pitchFamily="34" charset="0"/>
              </a:rPr>
              <a:t>Source: </a:t>
            </a:r>
            <a:r>
              <a:rPr lang="en-US" altLang="en-US" sz="2000" dirty="0">
                <a:latin typeface="Arial" panose="020B0604020202020204" pitchFamily="34" charset="0"/>
                <a:cs typeface="Arial" panose="020B0604020202020204" pitchFamily="34" charset="0"/>
              </a:rPr>
              <a:t>Saunders </a:t>
            </a:r>
            <a:r>
              <a:rPr lang="en-US" altLang="en-US" sz="2000" i="1" dirty="0">
                <a:latin typeface="Arial" panose="020B0604020202020204" pitchFamily="34" charset="0"/>
                <a:cs typeface="Arial" panose="020B0604020202020204" pitchFamily="34" charset="0"/>
              </a:rPr>
              <a:t>et al</a:t>
            </a:r>
            <a:r>
              <a:rPr lang="en-US" altLang="en-US" sz="2000" dirty="0">
                <a:latin typeface="Arial" panose="020B0604020202020204" pitchFamily="34" charset="0"/>
                <a:cs typeface="Arial" panose="020B0604020202020204" pitchFamily="34" charset="0"/>
              </a:rPr>
              <a:t>. (2016:164)]</a:t>
            </a:r>
            <a:endParaRPr lang="en-ZA" altLang="en-US" sz="2000" dirty="0">
              <a:latin typeface="Arial" panose="020B0604020202020204" pitchFamily="34" charset="0"/>
              <a:cs typeface="Arial" panose="020B0604020202020204" pitchFamily="34" charset="0"/>
            </a:endParaRPr>
          </a:p>
        </p:txBody>
      </p:sp>
      <p:pic>
        <p:nvPicPr>
          <p:cNvPr id="7" name="Picture 6" descr="A picture containing text, grass&#10;&#10;Description automatically generated">
            <a:extLst>
              <a:ext uri="{FF2B5EF4-FFF2-40B4-BE49-F238E27FC236}">
                <a16:creationId xmlns:a16="http://schemas.microsoft.com/office/drawing/2014/main" id="{038E9BB4-582C-4E79-B5F8-3044046E5408}"/>
              </a:ext>
            </a:extLst>
          </p:cNvPr>
          <p:cNvPicPr>
            <a:picLocks noChangeAspect="1"/>
          </p:cNvPicPr>
          <p:nvPr/>
        </p:nvPicPr>
        <p:blipFill>
          <a:blip r:embed="rId3"/>
          <a:stretch>
            <a:fillRect/>
          </a:stretch>
        </p:blipFill>
        <p:spPr>
          <a:xfrm>
            <a:off x="438307" y="3530691"/>
            <a:ext cx="1085693" cy="1464219"/>
          </a:xfrm>
          <a:prstGeom prst="rect">
            <a:avLst/>
          </a:prstGeom>
        </p:spPr>
      </p:pic>
    </p:spTree>
    <p:extLst>
      <p:ext uri="{BB962C8B-B14F-4D97-AF65-F5344CB8AC3E}">
        <p14:creationId xmlns:p14="http://schemas.microsoft.com/office/powerpoint/2010/main" val="13075454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35</a:t>
            </a:fld>
            <a:endParaRPr lang="en-US"/>
          </a:p>
        </p:txBody>
      </p:sp>
      <p:sp>
        <p:nvSpPr>
          <p:cNvPr id="4" name="Rectangle 8"/>
          <p:cNvSpPr>
            <a:spLocks noChangeArrowheads="1"/>
          </p:cNvSpPr>
          <p:nvPr/>
        </p:nvSpPr>
        <p:spPr bwMode="auto">
          <a:xfrm>
            <a:off x="203200" y="89148"/>
            <a:ext cx="8744857" cy="528919"/>
          </a:xfrm>
          <a:prstGeom prst="rect">
            <a:avLst/>
          </a:prstGeom>
          <a:solidFill>
            <a:srgbClr val="7030A0"/>
          </a:solidFill>
          <a:ln>
            <a:noFill/>
          </a:ln>
        </p:spPr>
        <p:txBody>
          <a:bodyPr anchor="ctr"/>
          <a:lstStyle/>
          <a:p>
            <a:pPr algn="ctr"/>
            <a:r>
              <a:rPr lang="en-US" altLang="en-US" sz="2700" b="1" dirty="0">
                <a:solidFill>
                  <a:schemeClr val="bg1"/>
                </a:solidFill>
                <a:latin typeface="Arial Black" panose="020B0A04020102020204" pitchFamily="34" charset="0"/>
                <a:cs typeface="Arial" panose="020B0604020202020204" pitchFamily="34" charset="0"/>
              </a:rPr>
              <a:t>LAYER 1: PARADIGM/PHILOSOPHY (1)</a:t>
            </a:r>
            <a:endParaRPr lang="en-US" altLang="en-US" sz="2700" dirty="0">
              <a:solidFill>
                <a:schemeClr val="bg1"/>
              </a:solidFill>
              <a:latin typeface="Arial Black" pitchFamily="34" charset="0"/>
            </a:endParaRPr>
          </a:p>
        </p:txBody>
      </p:sp>
      <p:sp>
        <p:nvSpPr>
          <p:cNvPr id="5" name="Content Placeholder 1"/>
          <p:cNvSpPr txBox="1">
            <a:spLocks/>
          </p:cNvSpPr>
          <p:nvPr/>
        </p:nvSpPr>
        <p:spPr>
          <a:xfrm>
            <a:off x="313038" y="869045"/>
            <a:ext cx="8517924" cy="407855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ZA" sz="2200" dirty="0">
                <a:effectLst/>
                <a:latin typeface="Arial" panose="020B0604020202020204" pitchFamily="34" charset="0"/>
                <a:ea typeface="Times New Roman" panose="02020603050405020304" pitchFamily="18" charset="0"/>
                <a:cs typeface="Arial" panose="020B0604020202020204" pitchFamily="34" charset="0"/>
              </a:rPr>
              <a:t>The research paradigm or philosophy is the foundation of any study as it describes the </a:t>
            </a:r>
            <a:r>
              <a:rPr lang="en-ZA" sz="2200" b="1" dirty="0">
                <a:solidFill>
                  <a:srgbClr val="7030A0"/>
                </a:solidFill>
                <a:effectLst/>
                <a:latin typeface="Arial" panose="020B0604020202020204" pitchFamily="34" charset="0"/>
                <a:ea typeface="Times New Roman" panose="02020603050405020304" pitchFamily="18" charset="0"/>
                <a:cs typeface="Arial" panose="020B0604020202020204" pitchFamily="34" charset="0"/>
              </a:rPr>
              <a:t>set of beliefs</a:t>
            </a:r>
            <a:r>
              <a:rPr lang="en-ZA" sz="2200" dirty="0">
                <a:solidFill>
                  <a:srgbClr val="7030A0"/>
                </a:solidFill>
                <a:effectLst/>
                <a:latin typeface="Arial" panose="020B0604020202020204" pitchFamily="34" charset="0"/>
                <a:ea typeface="Times New Roman" panose="02020603050405020304" pitchFamily="18" charset="0"/>
                <a:cs typeface="Arial" panose="020B0604020202020204" pitchFamily="34" charset="0"/>
              </a:rPr>
              <a:t> </a:t>
            </a:r>
            <a:r>
              <a:rPr lang="en-ZA" sz="2200" dirty="0">
                <a:effectLst/>
                <a:latin typeface="Arial" panose="020B0604020202020204" pitchFamily="34" charset="0"/>
                <a:ea typeface="Times New Roman" panose="02020603050405020304" pitchFamily="18" charset="0"/>
                <a:cs typeface="Arial" panose="020B0604020202020204" pitchFamily="34" charset="0"/>
              </a:rPr>
              <a:t>the research is built upon. It</a:t>
            </a:r>
            <a:r>
              <a:rPr lang="en-ZA" sz="2200" dirty="0">
                <a:latin typeface="Arial" panose="020B0604020202020204" pitchFamily="34" charset="0"/>
                <a:cs typeface="Arial" panose="020B0604020202020204" pitchFamily="34" charset="0"/>
              </a:rPr>
              <a:t> forms a basis of the research by delineation of </a:t>
            </a:r>
            <a:r>
              <a:rPr lang="en-ZA" sz="2200" b="1" dirty="0">
                <a:solidFill>
                  <a:srgbClr val="7030A0"/>
                </a:solidFill>
                <a:latin typeface="Arial" panose="020B0604020202020204" pitchFamily="34" charset="0"/>
                <a:cs typeface="Arial" panose="020B0604020202020204" pitchFamily="34" charset="0"/>
              </a:rPr>
              <a:t>ontology</a:t>
            </a:r>
            <a:r>
              <a:rPr lang="en-ZA" sz="2200" dirty="0">
                <a:latin typeface="Arial" panose="020B0604020202020204" pitchFamily="34" charset="0"/>
                <a:cs typeface="Arial" panose="020B0604020202020204" pitchFamily="34" charset="0"/>
              </a:rPr>
              <a:t> (the nature of reality), </a:t>
            </a:r>
            <a:r>
              <a:rPr lang="en-ZA" sz="2200" b="1" dirty="0">
                <a:solidFill>
                  <a:srgbClr val="7030A0"/>
                </a:solidFill>
                <a:latin typeface="Arial" panose="020B0604020202020204" pitchFamily="34" charset="0"/>
                <a:cs typeface="Arial" panose="020B0604020202020204" pitchFamily="34" charset="0"/>
              </a:rPr>
              <a:t>epistemology</a:t>
            </a:r>
            <a:r>
              <a:rPr lang="en-ZA" sz="2200" dirty="0">
                <a:latin typeface="Arial" panose="020B0604020202020204" pitchFamily="34" charset="0"/>
                <a:cs typeface="Arial" panose="020B0604020202020204" pitchFamily="34" charset="0"/>
              </a:rPr>
              <a:t> (the nature, sources of knowledge or facts), </a:t>
            </a:r>
            <a:r>
              <a:rPr lang="en-ZA" sz="2200" b="1" dirty="0">
                <a:solidFill>
                  <a:srgbClr val="7030A0"/>
                </a:solidFill>
                <a:latin typeface="Arial" panose="020B0604020202020204" pitchFamily="34" charset="0"/>
                <a:cs typeface="Arial" panose="020B0604020202020204" pitchFamily="34" charset="0"/>
              </a:rPr>
              <a:t>axiology</a:t>
            </a:r>
            <a:r>
              <a:rPr lang="en-ZA" sz="2200" dirty="0">
                <a:latin typeface="Arial" panose="020B0604020202020204" pitchFamily="34" charset="0"/>
                <a:cs typeface="Arial" panose="020B0604020202020204" pitchFamily="34" charset="0"/>
              </a:rPr>
              <a:t> (the values, beliefs and ethics of the research).</a:t>
            </a:r>
          </a:p>
          <a:p>
            <a:pPr marL="0" indent="0" algn="just">
              <a:buNone/>
            </a:pPr>
            <a:endParaRPr lang="en-ZA" sz="2200" dirty="0">
              <a:latin typeface="Arial" panose="020B0604020202020204" pitchFamily="34" charset="0"/>
              <a:cs typeface="Arial" panose="020B0604020202020204" pitchFamily="34" charset="0"/>
            </a:endParaRPr>
          </a:p>
          <a:p>
            <a:pPr marL="0" indent="0" algn="just">
              <a:buNone/>
            </a:pPr>
            <a:r>
              <a:rPr lang="en-ZA" sz="2200" dirty="0">
                <a:latin typeface="Arial" panose="020B0604020202020204" pitchFamily="34" charset="0"/>
                <a:cs typeface="Arial" panose="020B0604020202020204" pitchFamily="34" charset="0"/>
              </a:rPr>
              <a:t>A research paradigm is a set of fundamental and taken for granted assumptions which underwrite the frame of reference, mode of theorising and ways of working in which a group operates.</a:t>
            </a:r>
          </a:p>
          <a:p>
            <a:pPr marL="0" indent="0" algn="just">
              <a:buNone/>
            </a:pPr>
            <a:endParaRPr lang="en-ZA" sz="2200" dirty="0">
              <a:solidFill>
                <a:srgbClr val="7030A0"/>
              </a:solidFill>
              <a:latin typeface="Arial" panose="020B0604020202020204" pitchFamily="34" charset="0"/>
              <a:cs typeface="Arial" panose="020B0604020202020204" pitchFamily="34" charset="0"/>
            </a:endParaRPr>
          </a:p>
          <a:p>
            <a:pPr marL="0" indent="0" algn="just">
              <a:buNone/>
            </a:pPr>
            <a:r>
              <a:rPr lang="en-ZA" sz="2000" dirty="0">
                <a:solidFill>
                  <a:srgbClr val="7030A0"/>
                </a:solidFill>
                <a:latin typeface="Arial" panose="020B0604020202020204" pitchFamily="34" charset="0"/>
                <a:cs typeface="Arial" panose="020B0604020202020204" pitchFamily="34" charset="0"/>
              </a:rPr>
              <a:t>[Refer to Chapter 5: Formulating the research design (Saunders </a:t>
            </a:r>
            <a:r>
              <a:rPr lang="en-ZA" sz="2000" i="1" dirty="0">
                <a:solidFill>
                  <a:srgbClr val="7030A0"/>
                </a:solidFill>
                <a:latin typeface="Arial" panose="020B0604020202020204" pitchFamily="34" charset="0"/>
                <a:cs typeface="Arial" panose="020B0604020202020204" pitchFamily="34" charset="0"/>
              </a:rPr>
              <a:t>et al.</a:t>
            </a:r>
            <a:r>
              <a:rPr lang="en-ZA" sz="2000" dirty="0">
                <a:solidFill>
                  <a:srgbClr val="7030A0"/>
                </a:solidFill>
                <a:latin typeface="Arial" panose="020B0604020202020204" pitchFamily="34" charset="0"/>
                <a:cs typeface="Arial" panose="020B0604020202020204" pitchFamily="34" charset="0"/>
              </a:rPr>
              <a:t>, 2019)].  </a:t>
            </a:r>
          </a:p>
          <a:p>
            <a:pPr marL="0" indent="0" algn="just">
              <a:buNone/>
            </a:pPr>
            <a:endParaRPr lang="en-ZA" sz="2200" dirty="0">
              <a:latin typeface="Arial" panose="020B0604020202020204" pitchFamily="34" charset="0"/>
              <a:cs typeface="Arial" panose="020B0604020202020204" pitchFamily="34" charset="0"/>
            </a:endParaRPr>
          </a:p>
          <a:p>
            <a:pPr marL="0" indent="0" algn="just">
              <a:buNone/>
            </a:pPr>
            <a:endParaRPr lang="en-ZA"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45239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36</a:t>
            </a:fld>
            <a:endParaRPr lang="en-US"/>
          </a:p>
        </p:txBody>
      </p:sp>
      <p:sp>
        <p:nvSpPr>
          <p:cNvPr id="4" name="Rectangle 8"/>
          <p:cNvSpPr>
            <a:spLocks noChangeArrowheads="1"/>
          </p:cNvSpPr>
          <p:nvPr/>
        </p:nvSpPr>
        <p:spPr bwMode="auto">
          <a:xfrm>
            <a:off x="203200" y="89148"/>
            <a:ext cx="8744857" cy="528919"/>
          </a:xfrm>
          <a:prstGeom prst="rect">
            <a:avLst/>
          </a:prstGeom>
          <a:solidFill>
            <a:srgbClr val="7030A0"/>
          </a:solidFill>
          <a:ln>
            <a:noFill/>
          </a:ln>
        </p:spPr>
        <p:txBody>
          <a:bodyPr anchor="ctr"/>
          <a:lstStyle/>
          <a:p>
            <a:pPr algn="ctr"/>
            <a:r>
              <a:rPr lang="en-US" altLang="en-US" sz="2700" b="1" dirty="0">
                <a:solidFill>
                  <a:schemeClr val="bg1"/>
                </a:solidFill>
                <a:latin typeface="Arial Black" panose="020B0A04020102020204" pitchFamily="34" charset="0"/>
                <a:cs typeface="Arial" panose="020B0604020202020204" pitchFamily="34" charset="0"/>
              </a:rPr>
              <a:t>LAYER 1: PARADIGM/PHILOSOPHY (2)</a:t>
            </a:r>
            <a:endParaRPr lang="en-US" altLang="en-US" sz="2700" dirty="0">
              <a:solidFill>
                <a:schemeClr val="bg1"/>
              </a:solidFill>
              <a:latin typeface="Arial Black" pitchFamily="34" charset="0"/>
            </a:endParaRPr>
          </a:p>
        </p:txBody>
      </p:sp>
      <p:sp>
        <p:nvSpPr>
          <p:cNvPr id="5" name="Content Placeholder 1"/>
          <p:cNvSpPr txBox="1">
            <a:spLocks/>
          </p:cNvSpPr>
          <p:nvPr/>
        </p:nvSpPr>
        <p:spPr>
          <a:xfrm>
            <a:off x="313038" y="835177"/>
            <a:ext cx="8517924" cy="407855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ZA" sz="2200" dirty="0">
                <a:latin typeface="Arial" panose="020B0604020202020204" pitchFamily="34" charset="0"/>
                <a:cs typeface="Arial" panose="020B0604020202020204" pitchFamily="34" charset="0"/>
              </a:rPr>
              <a:t>Five major paradigms exist for management and business research: positivism, critical realism, interpretivism, postmodernism and pragmatism.</a:t>
            </a:r>
          </a:p>
          <a:p>
            <a:pPr marL="0" indent="0" algn="just">
              <a:buNone/>
            </a:pPr>
            <a:endParaRPr lang="en-ZA" sz="2200" dirty="0">
              <a:latin typeface="Arial" panose="020B0604020202020204" pitchFamily="34" charset="0"/>
              <a:cs typeface="Arial" panose="020B0604020202020204" pitchFamily="34" charset="0"/>
            </a:endParaRPr>
          </a:p>
          <a:p>
            <a:pPr marL="0" indent="0" algn="just">
              <a:buNone/>
            </a:pPr>
            <a:r>
              <a:rPr lang="en-ZA" sz="2200" dirty="0">
                <a:latin typeface="Arial" panose="020B0604020202020204" pitchFamily="34" charset="0"/>
                <a:cs typeface="Arial" panose="020B0604020202020204" pitchFamily="34" charset="0"/>
              </a:rPr>
              <a:t>Three paradigms are relevant for most of the research projects: </a:t>
            </a:r>
          </a:p>
          <a:p>
            <a:pPr algn="just">
              <a:buClr>
                <a:srgbClr val="7030A0"/>
              </a:buClr>
              <a:buFont typeface="Wingdings" panose="05000000000000000000" pitchFamily="2" charset="2"/>
              <a:buChar char="§"/>
            </a:pPr>
            <a:r>
              <a:rPr lang="en-ZA" sz="2200" dirty="0">
                <a:latin typeface="Arial" panose="020B0604020202020204" pitchFamily="34" charset="0"/>
                <a:cs typeface="Arial" panose="020B0604020202020204" pitchFamily="34" charset="0"/>
              </a:rPr>
              <a:t>Positivism (quantitative research)</a:t>
            </a:r>
          </a:p>
          <a:p>
            <a:pPr algn="just">
              <a:buClr>
                <a:srgbClr val="7030A0"/>
              </a:buClr>
              <a:buFont typeface="Wingdings" panose="05000000000000000000" pitchFamily="2" charset="2"/>
              <a:buChar char="§"/>
            </a:pPr>
            <a:r>
              <a:rPr lang="en-ZA" sz="2200" dirty="0">
                <a:latin typeface="Arial" panose="020B0604020202020204" pitchFamily="34" charset="0"/>
                <a:cs typeface="Arial" panose="020B0604020202020204" pitchFamily="34" charset="0"/>
              </a:rPr>
              <a:t>Interpretivism (qualitative research)</a:t>
            </a:r>
          </a:p>
          <a:p>
            <a:pPr algn="just">
              <a:buClr>
                <a:srgbClr val="7030A0"/>
              </a:buClr>
              <a:buFont typeface="Wingdings" panose="05000000000000000000" pitchFamily="2" charset="2"/>
              <a:buChar char="§"/>
            </a:pPr>
            <a:r>
              <a:rPr lang="en-ZA" sz="2200" dirty="0">
                <a:latin typeface="Arial" panose="020B0604020202020204" pitchFamily="34" charset="0"/>
                <a:cs typeface="Arial" panose="020B0604020202020204" pitchFamily="34" charset="0"/>
              </a:rPr>
              <a:t>Pragmatism (applicable mostly to mixed methods)</a:t>
            </a:r>
          </a:p>
          <a:p>
            <a:pPr algn="just">
              <a:buClr>
                <a:srgbClr val="7030A0"/>
              </a:buClr>
              <a:buFont typeface="Wingdings" panose="05000000000000000000" pitchFamily="2" charset="2"/>
              <a:buChar char="§"/>
            </a:pPr>
            <a:endParaRPr lang="en-ZA" sz="2200" dirty="0">
              <a:latin typeface="Arial" panose="020B0604020202020204" pitchFamily="34" charset="0"/>
              <a:cs typeface="Arial" panose="020B0604020202020204" pitchFamily="34" charset="0"/>
            </a:endParaRPr>
          </a:p>
          <a:p>
            <a:pPr marL="0" indent="0" algn="ctr">
              <a:buClr>
                <a:srgbClr val="7030A0"/>
              </a:buClr>
              <a:buNone/>
            </a:pPr>
            <a:r>
              <a:rPr lang="en-ZA" sz="2000" b="1" dirty="0">
                <a:solidFill>
                  <a:srgbClr val="7030A0"/>
                </a:solidFill>
                <a:latin typeface="Arial" panose="020B0604020202020204" pitchFamily="34" charset="0"/>
                <a:cs typeface="Arial" panose="020B0604020202020204" pitchFamily="34" charset="0"/>
              </a:rPr>
              <a:t>[Refer to Chapter 4: Understanding research philosophy and approaches to theory development (Saunders </a:t>
            </a:r>
            <a:r>
              <a:rPr lang="en-ZA" sz="2000" b="1" i="1" dirty="0">
                <a:solidFill>
                  <a:srgbClr val="7030A0"/>
                </a:solidFill>
                <a:latin typeface="Arial" panose="020B0604020202020204" pitchFamily="34" charset="0"/>
                <a:cs typeface="Arial" panose="020B0604020202020204" pitchFamily="34" charset="0"/>
              </a:rPr>
              <a:t>et al.</a:t>
            </a:r>
            <a:r>
              <a:rPr lang="en-ZA" sz="2000" b="1" dirty="0">
                <a:solidFill>
                  <a:srgbClr val="7030A0"/>
                </a:solidFill>
                <a:latin typeface="Arial" panose="020B0604020202020204" pitchFamily="34" charset="0"/>
                <a:cs typeface="Arial" panose="020B0604020202020204" pitchFamily="34" charset="0"/>
              </a:rPr>
              <a:t>, 2019)].  </a:t>
            </a:r>
          </a:p>
          <a:p>
            <a:pPr marL="0" indent="0" algn="just">
              <a:buClr>
                <a:srgbClr val="7030A0"/>
              </a:buClr>
              <a:buNone/>
            </a:pPr>
            <a:endParaRPr lang="en-ZA" sz="2200" dirty="0">
              <a:latin typeface="Arial" panose="020B0604020202020204" pitchFamily="34" charset="0"/>
              <a:cs typeface="Arial" panose="020B0604020202020204" pitchFamily="34" charset="0"/>
            </a:endParaRPr>
          </a:p>
        </p:txBody>
      </p:sp>
      <p:pic>
        <p:nvPicPr>
          <p:cNvPr id="8" name="Picture 7" descr="A picture containing text, tree, outdoor, bridge&#10;&#10;Description automatically generated">
            <a:extLst>
              <a:ext uri="{FF2B5EF4-FFF2-40B4-BE49-F238E27FC236}">
                <a16:creationId xmlns:a16="http://schemas.microsoft.com/office/drawing/2014/main" id="{143966ED-72E0-475B-B9B7-28D500787819}"/>
              </a:ext>
            </a:extLst>
          </p:cNvPr>
          <p:cNvPicPr>
            <a:picLocks noChangeAspect="1"/>
          </p:cNvPicPr>
          <p:nvPr/>
        </p:nvPicPr>
        <p:blipFill>
          <a:blip r:embed="rId2"/>
          <a:stretch>
            <a:fillRect/>
          </a:stretch>
        </p:blipFill>
        <p:spPr>
          <a:xfrm>
            <a:off x="7233909" y="2631674"/>
            <a:ext cx="1294695" cy="1762526"/>
          </a:xfrm>
          <a:prstGeom prst="rect">
            <a:avLst/>
          </a:prstGeom>
        </p:spPr>
      </p:pic>
    </p:spTree>
    <p:extLst>
      <p:ext uri="{BB962C8B-B14F-4D97-AF65-F5344CB8AC3E}">
        <p14:creationId xmlns:p14="http://schemas.microsoft.com/office/powerpoint/2010/main" val="19691277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37</a:t>
            </a:fld>
            <a:endParaRPr lang="en-US"/>
          </a:p>
        </p:txBody>
      </p:sp>
      <p:sp>
        <p:nvSpPr>
          <p:cNvPr id="4" name="Rectangle 8"/>
          <p:cNvSpPr>
            <a:spLocks noChangeArrowheads="1"/>
          </p:cNvSpPr>
          <p:nvPr/>
        </p:nvSpPr>
        <p:spPr bwMode="auto">
          <a:xfrm>
            <a:off x="203200" y="89148"/>
            <a:ext cx="8744857" cy="956411"/>
          </a:xfrm>
          <a:prstGeom prst="rect">
            <a:avLst/>
          </a:prstGeom>
          <a:solidFill>
            <a:srgbClr val="7030A0"/>
          </a:solidFill>
          <a:ln>
            <a:noFill/>
          </a:ln>
        </p:spPr>
        <p:txBody>
          <a:bodyPr anchor="ctr"/>
          <a:lstStyle/>
          <a:p>
            <a:pPr algn="ctr"/>
            <a:r>
              <a:rPr lang="en-US" altLang="en-US" sz="2700" b="1" dirty="0">
                <a:solidFill>
                  <a:schemeClr val="bg1"/>
                </a:solidFill>
                <a:latin typeface="Arial Black" panose="020B0A04020102020204" pitchFamily="34" charset="0"/>
                <a:cs typeface="Arial" panose="020B0604020202020204" pitchFamily="34" charset="0"/>
              </a:rPr>
              <a:t>LAYER 2: APPROACH TO THEORY DEVELOPMENT</a:t>
            </a:r>
            <a:endParaRPr lang="en-US" altLang="en-US" sz="2700" dirty="0">
              <a:solidFill>
                <a:schemeClr val="bg1"/>
              </a:solidFill>
              <a:latin typeface="Arial Black" pitchFamily="34" charset="0"/>
            </a:endParaRPr>
          </a:p>
        </p:txBody>
      </p:sp>
      <p:sp>
        <p:nvSpPr>
          <p:cNvPr id="5" name="Content Placeholder 1"/>
          <p:cNvSpPr txBox="1">
            <a:spLocks/>
          </p:cNvSpPr>
          <p:nvPr/>
        </p:nvSpPr>
        <p:spPr>
          <a:xfrm>
            <a:off x="313038" y="1197165"/>
            <a:ext cx="8517924" cy="407855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lnSpc>
                <a:spcPct val="107000"/>
              </a:lnSpc>
              <a:spcAft>
                <a:spcPts val="800"/>
              </a:spcAft>
              <a:buNone/>
            </a:pPr>
            <a:r>
              <a:rPr lang="en-ZA" sz="2200" dirty="0">
                <a:effectLst/>
                <a:latin typeface="Arial" panose="020B0604020202020204" pitchFamily="34" charset="0"/>
                <a:ea typeface="Times New Roman" panose="02020603050405020304" pitchFamily="18" charset="0"/>
                <a:cs typeface="Arial" panose="020B0604020202020204" pitchFamily="34" charset="0"/>
              </a:rPr>
              <a:t>Your research approach is the </a:t>
            </a:r>
            <a:r>
              <a:rPr lang="en-ZA" sz="2200" b="1" dirty="0">
                <a:solidFill>
                  <a:srgbClr val="7030A0"/>
                </a:solidFill>
                <a:effectLst/>
                <a:latin typeface="Arial" panose="020B0604020202020204" pitchFamily="34" charset="0"/>
                <a:ea typeface="Times New Roman" panose="02020603050405020304" pitchFamily="18" charset="0"/>
                <a:cs typeface="Arial" panose="020B0604020202020204" pitchFamily="34" charset="0"/>
              </a:rPr>
              <a:t>broader method</a:t>
            </a:r>
            <a:r>
              <a:rPr lang="en-ZA" sz="2200" dirty="0">
                <a:solidFill>
                  <a:srgbClr val="7030A0"/>
                </a:solidFill>
                <a:effectLst/>
                <a:latin typeface="Arial" panose="020B0604020202020204" pitchFamily="34" charset="0"/>
                <a:ea typeface="Times New Roman" panose="02020603050405020304" pitchFamily="18" charset="0"/>
                <a:cs typeface="Arial" panose="020B0604020202020204" pitchFamily="34" charset="0"/>
              </a:rPr>
              <a:t> </a:t>
            </a:r>
            <a:r>
              <a:rPr lang="en-ZA" sz="2200" dirty="0">
                <a:effectLst/>
                <a:latin typeface="Arial" panose="020B0604020202020204" pitchFamily="34" charset="0"/>
                <a:ea typeface="Times New Roman" panose="02020603050405020304" pitchFamily="18" charset="0"/>
                <a:cs typeface="Arial" panose="020B0604020202020204" pitchFamily="34" charset="0"/>
              </a:rPr>
              <a:t>you’ll use for your research, </a:t>
            </a:r>
            <a:r>
              <a:rPr lang="en-ZA" sz="2200" b="1" dirty="0">
                <a:solidFill>
                  <a:srgbClr val="7030A0"/>
                </a:solidFill>
                <a:effectLst/>
                <a:latin typeface="Arial" panose="020B0604020202020204" pitchFamily="34" charset="0"/>
                <a:ea typeface="Times New Roman" panose="02020603050405020304" pitchFamily="18" charset="0"/>
                <a:cs typeface="Arial" panose="020B0604020202020204" pitchFamily="34" charset="0"/>
              </a:rPr>
              <a:t>inductive</a:t>
            </a:r>
            <a:r>
              <a:rPr lang="en-ZA" sz="2200" b="1" dirty="0">
                <a:effectLst/>
                <a:latin typeface="Arial" panose="020B0604020202020204" pitchFamily="34" charset="0"/>
                <a:ea typeface="Times New Roman" panose="02020603050405020304" pitchFamily="18" charset="0"/>
                <a:cs typeface="Arial" panose="020B0604020202020204" pitchFamily="34" charset="0"/>
              </a:rPr>
              <a:t> </a:t>
            </a:r>
            <a:r>
              <a:rPr lang="en-ZA" sz="2200" dirty="0">
                <a:effectLst/>
                <a:latin typeface="Arial" panose="020B0604020202020204" pitchFamily="34" charset="0"/>
                <a:ea typeface="Times New Roman" panose="02020603050405020304" pitchFamily="18" charset="0"/>
                <a:cs typeface="Arial" panose="020B0604020202020204" pitchFamily="34" charset="0"/>
              </a:rPr>
              <a:t>or </a:t>
            </a:r>
            <a:r>
              <a:rPr lang="en-ZA" sz="2200" b="1" dirty="0">
                <a:solidFill>
                  <a:srgbClr val="7030A0"/>
                </a:solidFill>
                <a:effectLst/>
                <a:latin typeface="Arial" panose="020B0604020202020204" pitchFamily="34" charset="0"/>
                <a:ea typeface="Times New Roman" panose="02020603050405020304" pitchFamily="18" charset="0"/>
                <a:cs typeface="Arial" panose="020B0604020202020204" pitchFamily="34" charset="0"/>
              </a:rPr>
              <a:t>deductive</a:t>
            </a:r>
            <a:r>
              <a:rPr lang="en-ZA" sz="2200" dirty="0">
                <a:effectLst/>
                <a:latin typeface="Arial" panose="020B0604020202020204" pitchFamily="34" charset="0"/>
                <a:ea typeface="Times New Roman" panose="02020603050405020304" pitchFamily="18" charset="0"/>
                <a:cs typeface="Arial" panose="020B0604020202020204" pitchFamily="34" charset="0"/>
              </a:rPr>
              <a:t>. </a:t>
            </a:r>
          </a:p>
          <a:p>
            <a:pPr marL="0" indent="0" algn="just">
              <a:lnSpc>
                <a:spcPct val="107000"/>
              </a:lnSpc>
              <a:spcAft>
                <a:spcPts val="800"/>
              </a:spcAft>
              <a:buNone/>
            </a:pPr>
            <a:r>
              <a:rPr lang="en-ZA" sz="2200" dirty="0">
                <a:effectLst/>
                <a:latin typeface="Arial" panose="020B0604020202020204" pitchFamily="34" charset="0"/>
                <a:ea typeface="Times New Roman" panose="02020603050405020304" pitchFamily="18" charset="0"/>
                <a:cs typeface="Arial" panose="020B0604020202020204" pitchFamily="34" charset="0"/>
              </a:rPr>
              <a:t>It’s important to clearly identify your research approach as it will inform the decisions you take in terms of data collection and analysis in your study. </a:t>
            </a:r>
            <a:endParaRPr lang="en-ZA" sz="2200" dirty="0">
              <a:effectLst/>
              <a:latin typeface="Arial" panose="020B0604020202020204" pitchFamily="34" charset="0"/>
              <a:ea typeface="Calibri" panose="020F0502020204030204" pitchFamily="34" charset="0"/>
              <a:cs typeface="Arial" panose="020B0604020202020204" pitchFamily="34" charset="0"/>
            </a:endParaRPr>
          </a:p>
          <a:p>
            <a:pPr marL="0" indent="0" algn="just">
              <a:lnSpc>
                <a:spcPct val="107000"/>
              </a:lnSpc>
              <a:spcAft>
                <a:spcPts val="800"/>
              </a:spcAft>
              <a:buNone/>
            </a:pPr>
            <a:r>
              <a:rPr lang="en-ZA" sz="2200" b="1" dirty="0">
                <a:solidFill>
                  <a:srgbClr val="7030A0"/>
                </a:solidFill>
                <a:effectLst/>
                <a:latin typeface="Arial" panose="020B0604020202020204" pitchFamily="34" charset="0"/>
                <a:ea typeface="Times New Roman" panose="02020603050405020304" pitchFamily="18" charset="0"/>
                <a:cs typeface="Arial" panose="020B0604020202020204" pitchFamily="34" charset="0"/>
              </a:rPr>
              <a:t>Inductive</a:t>
            </a:r>
            <a:r>
              <a:rPr lang="en-ZA" sz="2200" dirty="0">
                <a:effectLst/>
                <a:latin typeface="Arial" panose="020B0604020202020204" pitchFamily="34" charset="0"/>
                <a:ea typeface="Times New Roman" panose="02020603050405020304" pitchFamily="18" charset="0"/>
                <a:cs typeface="Arial" panose="020B0604020202020204" pitchFamily="34" charset="0"/>
              </a:rPr>
              <a:t> approaches entail </a:t>
            </a:r>
            <a:r>
              <a:rPr lang="en-ZA" sz="2200" b="1" dirty="0">
                <a:solidFill>
                  <a:srgbClr val="7030A0"/>
                </a:solidFill>
                <a:effectLst/>
                <a:latin typeface="Arial" panose="020B0604020202020204" pitchFamily="34" charset="0"/>
                <a:ea typeface="Times New Roman" panose="02020603050405020304" pitchFamily="18" charset="0"/>
                <a:cs typeface="Arial" panose="020B0604020202020204" pitchFamily="34" charset="0"/>
              </a:rPr>
              <a:t>generating theories from research</a:t>
            </a:r>
            <a:r>
              <a:rPr lang="en-ZA" sz="2200" dirty="0">
                <a:effectLst/>
                <a:latin typeface="Arial" panose="020B0604020202020204" pitchFamily="34" charset="0"/>
                <a:ea typeface="Times New Roman" panose="02020603050405020304" pitchFamily="18" charset="0"/>
                <a:cs typeface="Arial" panose="020B0604020202020204" pitchFamily="34" charset="0"/>
              </a:rPr>
              <a:t>, rather than starting a project with a theory as a foundation (qualitative research). </a:t>
            </a:r>
            <a:r>
              <a:rPr lang="en-ZA" sz="2200" b="1" dirty="0">
                <a:solidFill>
                  <a:srgbClr val="7030A0"/>
                </a:solidFill>
                <a:effectLst/>
                <a:latin typeface="Arial" panose="020B0604020202020204" pitchFamily="34" charset="0"/>
                <a:ea typeface="Times New Roman" panose="02020603050405020304" pitchFamily="18" charset="0"/>
                <a:cs typeface="Arial" panose="020B0604020202020204" pitchFamily="34" charset="0"/>
              </a:rPr>
              <a:t>Deductive</a:t>
            </a:r>
            <a:r>
              <a:rPr lang="en-ZA" sz="2200" dirty="0">
                <a:effectLst/>
                <a:latin typeface="Arial" panose="020B0604020202020204" pitchFamily="34" charset="0"/>
                <a:ea typeface="Times New Roman" panose="02020603050405020304" pitchFamily="18" charset="0"/>
                <a:cs typeface="Arial" panose="020B0604020202020204" pitchFamily="34" charset="0"/>
              </a:rPr>
              <a:t> approaches, on the other hand, </a:t>
            </a:r>
            <a:r>
              <a:rPr lang="en-ZA" sz="2200" b="1" dirty="0">
                <a:solidFill>
                  <a:srgbClr val="7030A0"/>
                </a:solidFill>
                <a:effectLst/>
                <a:latin typeface="Arial" panose="020B0604020202020204" pitchFamily="34" charset="0"/>
                <a:ea typeface="Times New Roman" panose="02020603050405020304" pitchFamily="18" charset="0"/>
                <a:cs typeface="Arial" panose="020B0604020202020204" pitchFamily="34" charset="0"/>
              </a:rPr>
              <a:t>begin with a theory </a:t>
            </a:r>
            <a:r>
              <a:rPr lang="en-ZA" sz="2200" dirty="0">
                <a:effectLst/>
                <a:latin typeface="Arial" panose="020B0604020202020204" pitchFamily="34" charset="0"/>
                <a:ea typeface="Times New Roman" panose="02020603050405020304" pitchFamily="18" charset="0"/>
                <a:cs typeface="Arial" panose="020B0604020202020204" pitchFamily="34" charset="0"/>
              </a:rPr>
              <a:t>and aim to build on it (or test it) through research (quantitative research</a:t>
            </a:r>
            <a:r>
              <a:rPr lang="en-ZA" sz="1800" dirty="0">
                <a:effectLst/>
                <a:latin typeface="Arial" panose="020B0604020202020204" pitchFamily="34" charset="0"/>
                <a:ea typeface="Times New Roman" panose="02020603050405020304" pitchFamily="18" charset="0"/>
                <a:cs typeface="Arial" panose="020B0604020202020204" pitchFamily="34" charset="0"/>
              </a:rPr>
              <a:t>) </a:t>
            </a:r>
            <a:r>
              <a:rPr lang="en-ZA" sz="1800" dirty="0">
                <a:solidFill>
                  <a:srgbClr val="7030A0"/>
                </a:solidFill>
                <a:latin typeface="Arial" panose="020B0604020202020204" pitchFamily="34" charset="0"/>
                <a:cs typeface="Arial" panose="020B0604020202020204" pitchFamily="34" charset="0"/>
              </a:rPr>
              <a:t>(Saunders </a:t>
            </a:r>
            <a:r>
              <a:rPr lang="en-ZA" sz="1800" i="1" dirty="0">
                <a:solidFill>
                  <a:srgbClr val="7030A0"/>
                </a:solidFill>
                <a:latin typeface="Arial" panose="020B0604020202020204" pitchFamily="34" charset="0"/>
                <a:cs typeface="Arial" panose="020B0604020202020204" pitchFamily="34" charset="0"/>
              </a:rPr>
              <a:t>et al.</a:t>
            </a:r>
            <a:r>
              <a:rPr lang="en-ZA" sz="1800" dirty="0">
                <a:solidFill>
                  <a:srgbClr val="7030A0"/>
                </a:solidFill>
                <a:latin typeface="Arial" panose="020B0604020202020204" pitchFamily="34" charset="0"/>
                <a:cs typeface="Arial" panose="020B0604020202020204" pitchFamily="34" charset="0"/>
              </a:rPr>
              <a:t>, 2019)</a:t>
            </a:r>
            <a:endParaRPr lang="en-ZA" sz="1800" dirty="0">
              <a:effectLst/>
              <a:latin typeface="Arial" panose="020B0604020202020204" pitchFamily="34" charset="0"/>
              <a:ea typeface="Calibri" panose="020F0502020204030204" pitchFamily="34" charset="0"/>
              <a:cs typeface="Arial" panose="020B0604020202020204" pitchFamily="34" charset="0"/>
            </a:endParaRPr>
          </a:p>
          <a:p>
            <a:pPr marL="0" indent="0">
              <a:buNone/>
            </a:pPr>
            <a:endParaRPr lang="en-ZA" sz="1200" dirty="0">
              <a:latin typeface="Arial" panose="020B0604020202020204" pitchFamily="34" charset="0"/>
              <a:cs typeface="Arial" panose="020B0604020202020204" pitchFamily="34" charset="0"/>
            </a:endParaRPr>
          </a:p>
          <a:p>
            <a:endParaRPr lang="en-ZA" sz="2400" dirty="0"/>
          </a:p>
          <a:p>
            <a:endParaRPr lang="en-ZA" sz="2400" dirty="0"/>
          </a:p>
          <a:p>
            <a:pPr marL="0" indent="0">
              <a:buFont typeface="Arial"/>
              <a:buNone/>
            </a:pPr>
            <a:endParaRPr lang="en-ZA" sz="2200" dirty="0">
              <a:latin typeface="Arial" panose="020B0604020202020204" pitchFamily="34" charset="0"/>
              <a:cs typeface="Arial" panose="020B0604020202020204" pitchFamily="34" charset="0"/>
            </a:endParaRPr>
          </a:p>
          <a:p>
            <a:pPr marL="0" indent="0">
              <a:buFont typeface="Arial"/>
              <a:buNone/>
            </a:pPr>
            <a:endParaRPr lang="en-ZA" sz="2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791988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38</a:t>
            </a:fld>
            <a:endParaRPr lang="en-US"/>
          </a:p>
        </p:txBody>
      </p:sp>
      <p:sp>
        <p:nvSpPr>
          <p:cNvPr id="4" name="Rectangle 8"/>
          <p:cNvSpPr>
            <a:spLocks noChangeArrowheads="1"/>
          </p:cNvSpPr>
          <p:nvPr/>
        </p:nvSpPr>
        <p:spPr bwMode="auto">
          <a:xfrm>
            <a:off x="294723" y="89148"/>
            <a:ext cx="8544477" cy="507857"/>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DEDUCTIVE APPROACH</a:t>
            </a:r>
            <a:endParaRPr lang="en-US" altLang="en-US" sz="2500" dirty="0">
              <a:solidFill>
                <a:schemeClr val="bg1"/>
              </a:solidFill>
              <a:latin typeface="Arial Black" pitchFamily="34" charset="0"/>
            </a:endParaRPr>
          </a:p>
        </p:txBody>
      </p:sp>
      <p:sp>
        <p:nvSpPr>
          <p:cNvPr id="5" name="Rectangle 4"/>
          <p:cNvSpPr/>
          <p:nvPr/>
        </p:nvSpPr>
        <p:spPr>
          <a:xfrm>
            <a:off x="294724" y="761648"/>
            <a:ext cx="8544476" cy="6370975"/>
          </a:xfrm>
          <a:prstGeom prst="rect">
            <a:avLst/>
          </a:prstGeom>
        </p:spPr>
        <p:txBody>
          <a:bodyPr wrap="square">
            <a:spAutoFit/>
          </a:bodyPr>
          <a:lstStyle/>
          <a:p>
            <a:pPr marL="342900" indent="-342900" algn="just">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The deductive approach is when a hypothesis is developed from an already existing theory. </a:t>
            </a:r>
          </a:p>
          <a:p>
            <a:pPr marL="342900" indent="-342900" algn="just">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They start with a social theory that they found compelling then tests its implications with data. </a:t>
            </a:r>
          </a:p>
          <a:p>
            <a:pPr marL="342900" indent="-342900" algn="just">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They move from a more general level to a more specific on. </a:t>
            </a:r>
          </a:p>
          <a:p>
            <a:pPr marL="342900" indent="-342900" algn="just">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A deductive approach to </a:t>
            </a:r>
            <a:r>
              <a:rPr lang="en-US" altLang="en-US" sz="2400" dirty="0" err="1">
                <a:latin typeface="Arial" panose="020B0604020202020204" pitchFamily="34" charset="0"/>
                <a:cs typeface="Arial" panose="020B0604020202020204" pitchFamily="34" charset="0"/>
              </a:rPr>
              <a:t>to</a:t>
            </a:r>
            <a:r>
              <a:rPr lang="en-US" altLang="en-US" sz="2400" dirty="0">
                <a:latin typeface="Arial" panose="020B0604020202020204" pitchFamily="34" charset="0"/>
                <a:cs typeface="Arial" panose="020B0604020202020204" pitchFamily="34" charset="0"/>
              </a:rPr>
              <a:t> research is the one that people typically associate with scientific investigation. </a:t>
            </a:r>
          </a:p>
          <a:p>
            <a:pPr marL="342900" indent="-342900" algn="just">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The researcher studies what others have done, reads existing theories and then test hypothesis that emerge from these theories.  </a:t>
            </a:r>
          </a:p>
          <a:p>
            <a:pPr marL="342900" indent="-342900" algn="just">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The researcher uses a </a:t>
            </a:r>
            <a:r>
              <a:rPr lang="en-US" altLang="en-US" sz="2400" b="1" dirty="0">
                <a:solidFill>
                  <a:srgbClr val="7030A0"/>
                </a:solidFill>
                <a:latin typeface="Arial" panose="020B0604020202020204" pitchFamily="34" charset="0"/>
                <a:cs typeface="Arial" panose="020B0604020202020204" pitchFamily="34" charset="0"/>
              </a:rPr>
              <a:t>quantitative approach</a:t>
            </a:r>
            <a:r>
              <a:rPr lang="en-US" altLang="en-US" sz="2400" dirty="0">
                <a:latin typeface="Arial" panose="020B0604020202020204" pitchFamily="34" charset="0"/>
                <a:cs typeface="Arial" panose="020B0604020202020204" pitchFamily="34" charset="0"/>
              </a:rPr>
              <a:t>. </a:t>
            </a:r>
          </a:p>
          <a:p>
            <a:pPr marL="342900" indent="-342900" algn="just">
              <a:buClr>
                <a:srgbClr val="7030A0"/>
              </a:buClr>
              <a:buFont typeface="Wingdings" panose="05000000000000000000" pitchFamily="2" charset="2"/>
              <a:buChar char="§"/>
            </a:pPr>
            <a:endParaRPr lang="en-ZA" altLang="en-US" sz="2400" dirty="0">
              <a:latin typeface="Arial" panose="020B0604020202020204" pitchFamily="34" charset="0"/>
              <a:cs typeface="Arial" panose="020B0604020202020204" pitchFamily="34" charset="0"/>
            </a:endParaRPr>
          </a:p>
          <a:p>
            <a:pPr algn="just"/>
            <a:endParaRPr lang="en-US" sz="2400" dirty="0">
              <a:solidFill>
                <a:srgbClr val="7030A0"/>
              </a:solidFill>
              <a:latin typeface="Arial" panose="020B0604020202020204" pitchFamily="34" charset="0"/>
              <a:cs typeface="Arial" panose="020B0604020202020204" pitchFamily="34" charset="0"/>
            </a:endParaRPr>
          </a:p>
          <a:p>
            <a:pPr algn="just"/>
            <a:endParaRPr lang="en-US" sz="2400" dirty="0">
              <a:latin typeface="Arial" panose="020B0604020202020204" pitchFamily="34" charset="0"/>
              <a:cs typeface="Arial" panose="020B0604020202020204" pitchFamily="34" charset="0"/>
            </a:endParaRPr>
          </a:p>
          <a:p>
            <a:pPr algn="just">
              <a:buFontTx/>
              <a:buNone/>
            </a:pPr>
            <a:endParaRPr lang="en-ZA" sz="2400" dirty="0">
              <a:latin typeface="Arial" panose="020B0604020202020204" pitchFamily="34" charset="0"/>
              <a:cs typeface="Arial" panose="020B0604020202020204" pitchFamily="34" charset="0"/>
            </a:endParaRPr>
          </a:p>
          <a:p>
            <a:pPr>
              <a:buFontTx/>
              <a:buNone/>
            </a:pPr>
            <a:endParaRPr lang="en-ZA" altLang="en-US" sz="24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639551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3</a:t>
            </a:fld>
            <a:endParaRPr lang="en-US"/>
          </a:p>
        </p:txBody>
      </p:sp>
      <p:sp>
        <p:nvSpPr>
          <p:cNvPr id="4" name="Rectangle 8"/>
          <p:cNvSpPr>
            <a:spLocks noChangeArrowheads="1"/>
          </p:cNvSpPr>
          <p:nvPr/>
        </p:nvSpPr>
        <p:spPr bwMode="auto">
          <a:xfrm>
            <a:off x="805471" y="89148"/>
            <a:ext cx="7530138" cy="553199"/>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STRUCTURE OF THE SESSION</a:t>
            </a:r>
            <a:endParaRPr lang="en-US" altLang="en-US" sz="2500" dirty="0">
              <a:solidFill>
                <a:schemeClr val="bg1"/>
              </a:solidFill>
              <a:latin typeface="Arial Black" pitchFamily="34" charset="0"/>
            </a:endParaRPr>
          </a:p>
        </p:txBody>
      </p:sp>
      <p:sp>
        <p:nvSpPr>
          <p:cNvPr id="5" name="Rectangle 4"/>
          <p:cNvSpPr/>
          <p:nvPr/>
        </p:nvSpPr>
        <p:spPr>
          <a:xfrm>
            <a:off x="509286" y="832437"/>
            <a:ext cx="8122508" cy="6740307"/>
          </a:xfrm>
          <a:prstGeom prst="rect">
            <a:avLst/>
          </a:prstGeom>
        </p:spPr>
        <p:txBody>
          <a:bodyPr wrap="square">
            <a:spAutoFit/>
          </a:bodyPr>
          <a:lstStyle/>
          <a:p>
            <a:pPr marL="342900" indent="-342900" algn="just">
              <a:buClr>
                <a:srgbClr val="7030A0"/>
              </a:buClr>
              <a:buFont typeface="Wingdings" panose="05000000000000000000" pitchFamily="2" charset="2"/>
              <a:buChar char="§"/>
            </a:pPr>
            <a:r>
              <a:rPr lang="en-ZA" altLang="en-US" sz="2400" dirty="0">
                <a:latin typeface="Arial" panose="020B0604020202020204" pitchFamily="34" charset="0"/>
                <a:cs typeface="Arial" panose="020B0604020202020204" pitchFamily="34" charset="0"/>
              </a:rPr>
              <a:t>Introducing the basic concepts</a:t>
            </a:r>
          </a:p>
          <a:p>
            <a:pPr marL="342900" indent="-342900" algn="just">
              <a:buClr>
                <a:srgbClr val="7030A0"/>
              </a:buClr>
              <a:buFont typeface="Wingdings" panose="05000000000000000000" pitchFamily="2" charset="2"/>
              <a:buChar char="§"/>
            </a:pPr>
            <a:r>
              <a:rPr lang="en-ZA" altLang="en-US" sz="2400" dirty="0">
                <a:latin typeface="Arial" panose="020B0604020202020204" pitchFamily="34" charset="0"/>
                <a:cs typeface="Arial" panose="020B0604020202020204" pitchFamily="34" charset="0"/>
              </a:rPr>
              <a:t>Defining research design and methods</a:t>
            </a:r>
          </a:p>
          <a:p>
            <a:pPr marL="342900" indent="-342900" algn="just">
              <a:buClr>
                <a:srgbClr val="7030A0"/>
              </a:buClr>
              <a:buFont typeface="Wingdings" panose="05000000000000000000" pitchFamily="2" charset="2"/>
              <a:buChar char="§"/>
            </a:pPr>
            <a:r>
              <a:rPr lang="en-ZA" altLang="en-US" sz="2400" dirty="0">
                <a:latin typeface="Arial" panose="020B0604020202020204" pitchFamily="34" charset="0"/>
                <a:cs typeface="Arial" panose="020B0604020202020204" pitchFamily="34" charset="0"/>
              </a:rPr>
              <a:t>Measurement</a:t>
            </a:r>
          </a:p>
          <a:p>
            <a:pPr marL="342900" indent="-342900" algn="just">
              <a:buClr>
                <a:srgbClr val="7030A0"/>
              </a:buClr>
              <a:buFont typeface="Wingdings" panose="05000000000000000000" pitchFamily="2" charset="2"/>
              <a:buChar char="§"/>
            </a:pPr>
            <a:r>
              <a:rPr lang="en-ZA" altLang="en-US" sz="2400" dirty="0">
                <a:latin typeface="Arial" panose="020B0604020202020204" pitchFamily="34" charset="0"/>
                <a:cs typeface="Arial" panose="020B0604020202020204" pitchFamily="34" charset="0"/>
              </a:rPr>
              <a:t>Introducing the research onion</a:t>
            </a:r>
          </a:p>
          <a:p>
            <a:pPr marL="342900" indent="-342900" algn="just">
              <a:buClr>
                <a:srgbClr val="7030A0"/>
              </a:buClr>
              <a:buFont typeface="Wingdings" panose="05000000000000000000" pitchFamily="2" charset="2"/>
              <a:buChar char="§"/>
            </a:pPr>
            <a:r>
              <a:rPr lang="en-ZA" altLang="en-US" sz="2400" dirty="0">
                <a:latin typeface="Arial" panose="020B0604020202020204" pitchFamily="34" charset="0"/>
                <a:cs typeface="Arial" panose="020B0604020202020204" pitchFamily="34" charset="0"/>
              </a:rPr>
              <a:t>Example for a quantitative research design and methodology (applying the research onion) </a:t>
            </a:r>
          </a:p>
          <a:p>
            <a:pPr marL="342900" indent="-342900" algn="just">
              <a:buClr>
                <a:srgbClr val="7030A0"/>
              </a:buClr>
              <a:buFont typeface="Wingdings" panose="05000000000000000000" pitchFamily="2" charset="2"/>
              <a:buChar char="§"/>
            </a:pPr>
            <a:r>
              <a:rPr lang="en-ZA" altLang="en-US" sz="2400" dirty="0">
                <a:latin typeface="Arial" panose="020B0604020202020204" pitchFamily="34" charset="0"/>
                <a:cs typeface="Arial" panose="020B0604020202020204" pitchFamily="34" charset="0"/>
              </a:rPr>
              <a:t>Content of the Research Methodology section</a:t>
            </a:r>
          </a:p>
          <a:p>
            <a:pPr marL="342900" indent="-342900" algn="just">
              <a:buClr>
                <a:srgbClr val="7030A0"/>
              </a:buClr>
              <a:buFont typeface="Wingdings" panose="05000000000000000000" pitchFamily="2" charset="2"/>
              <a:buChar char="§"/>
            </a:pPr>
            <a:r>
              <a:rPr lang="en-ZA" altLang="en-US" sz="2400" dirty="0">
                <a:latin typeface="Arial" panose="020B0604020202020204" pitchFamily="34" charset="0"/>
                <a:cs typeface="Arial" panose="020B0604020202020204" pitchFamily="34" charset="0"/>
              </a:rPr>
              <a:t>Types of research design</a:t>
            </a:r>
          </a:p>
          <a:p>
            <a:pPr marL="342900" indent="-342900" algn="just">
              <a:buClr>
                <a:srgbClr val="7030A0"/>
              </a:buClr>
              <a:buFont typeface="Wingdings" panose="05000000000000000000" pitchFamily="2" charset="2"/>
              <a:buChar char="§"/>
            </a:pPr>
            <a:r>
              <a:rPr lang="en-ZA" altLang="en-US" sz="2400" dirty="0">
                <a:latin typeface="Arial" panose="020B0604020202020204" pitchFamily="34" charset="0"/>
                <a:cs typeface="Arial" panose="020B0604020202020204" pitchFamily="34" charset="0"/>
              </a:rPr>
              <a:t>Level of analysis</a:t>
            </a:r>
          </a:p>
          <a:p>
            <a:pPr marL="342900" indent="-342900" algn="just">
              <a:buClr>
                <a:srgbClr val="7030A0"/>
              </a:buClr>
              <a:buFont typeface="Wingdings" panose="05000000000000000000" pitchFamily="2" charset="2"/>
              <a:buChar char="§"/>
            </a:pPr>
            <a:r>
              <a:rPr lang="en-ZA" altLang="en-US" sz="2400" dirty="0">
                <a:latin typeface="Arial" panose="020B0604020202020204" pitchFamily="34" charset="0"/>
                <a:cs typeface="Arial" panose="020B0604020202020204" pitchFamily="34" charset="0"/>
              </a:rPr>
              <a:t>Applying the content of the study unit</a:t>
            </a:r>
          </a:p>
          <a:p>
            <a:pPr marL="342900" indent="-342900" algn="just">
              <a:buClr>
                <a:srgbClr val="7030A0"/>
              </a:buClr>
              <a:buFont typeface="Wingdings" panose="05000000000000000000" pitchFamily="2" charset="2"/>
              <a:buChar char="§"/>
            </a:pPr>
            <a:r>
              <a:rPr lang="en-ZA" altLang="en-US" sz="2400" dirty="0">
                <a:latin typeface="Arial" panose="020B0604020202020204" pitchFamily="34" charset="0"/>
                <a:cs typeface="Arial" panose="020B0604020202020204" pitchFamily="34" charset="0"/>
              </a:rPr>
              <a:t>Reference list</a:t>
            </a:r>
          </a:p>
          <a:p>
            <a:pPr marL="342900" indent="-342900" algn="just">
              <a:buClr>
                <a:srgbClr val="7030A0"/>
              </a:buClr>
              <a:buFont typeface="Wingdings" panose="05000000000000000000" pitchFamily="2" charset="2"/>
              <a:buChar char="§"/>
            </a:pPr>
            <a:endParaRPr lang="en-ZA" altLang="en-US" sz="2400" dirty="0">
              <a:latin typeface="Arial" panose="020B0604020202020204" pitchFamily="34" charset="0"/>
              <a:cs typeface="Arial" panose="020B0604020202020204" pitchFamily="34" charset="0"/>
            </a:endParaRPr>
          </a:p>
          <a:p>
            <a:pPr algn="just"/>
            <a:endParaRPr lang="en-ZA" altLang="en-US" sz="24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endParaRPr lang="en-ZA" altLang="en-US" sz="24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endParaRPr lang="en-ZA" altLang="en-US"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ZA" altLang="en-US" sz="2400" dirty="0">
              <a:latin typeface="Arial" panose="020B0604020202020204" pitchFamily="34" charset="0"/>
              <a:cs typeface="Arial" panose="020B0604020202020204" pitchFamily="34" charset="0"/>
            </a:endParaRPr>
          </a:p>
          <a:p>
            <a:pPr>
              <a:defRPr/>
            </a:pP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defRPr/>
            </a:pP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411335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39</a:t>
            </a:fld>
            <a:endParaRPr lang="en-US"/>
          </a:p>
        </p:txBody>
      </p:sp>
      <p:sp>
        <p:nvSpPr>
          <p:cNvPr id="4" name="Rectangle 8"/>
          <p:cNvSpPr>
            <a:spLocks noChangeArrowheads="1"/>
          </p:cNvSpPr>
          <p:nvPr/>
        </p:nvSpPr>
        <p:spPr bwMode="auto">
          <a:xfrm>
            <a:off x="294723" y="89148"/>
            <a:ext cx="8544477" cy="507857"/>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INDUCTIVE APPROACH</a:t>
            </a:r>
            <a:endParaRPr lang="en-US" altLang="en-US" sz="2500" dirty="0">
              <a:solidFill>
                <a:schemeClr val="bg1"/>
              </a:solidFill>
              <a:latin typeface="Arial Black" pitchFamily="34" charset="0"/>
            </a:endParaRPr>
          </a:p>
        </p:txBody>
      </p:sp>
      <p:sp>
        <p:nvSpPr>
          <p:cNvPr id="5" name="Rectangle 4"/>
          <p:cNvSpPr/>
          <p:nvPr/>
        </p:nvSpPr>
        <p:spPr>
          <a:xfrm>
            <a:off x="294724" y="808303"/>
            <a:ext cx="8544476" cy="6001643"/>
          </a:xfrm>
          <a:prstGeom prst="rect">
            <a:avLst/>
          </a:prstGeom>
        </p:spPr>
        <p:txBody>
          <a:bodyPr wrap="square">
            <a:spAutoFit/>
          </a:bodyPr>
          <a:lstStyle/>
          <a:p>
            <a:pPr marL="342900" indent="-342900" algn="just">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An inductive approach to research is where a researcher begins by collecting data that is relevant to the topic of interest. </a:t>
            </a:r>
          </a:p>
          <a:p>
            <a:pPr marL="342900" indent="-342900" algn="just">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Once a considerable amount of data has been collected, the researcher will then take time out from data collection, stepping back to gets a bird’s eye view of the data. </a:t>
            </a:r>
          </a:p>
          <a:p>
            <a:pPr marL="342900" indent="-342900" algn="just">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At this stage, the researcher looks for patterns in the data, working to develop a theory that could explain those patterns. </a:t>
            </a:r>
          </a:p>
          <a:p>
            <a:pPr marL="342900" indent="-342900" algn="just">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The researcher uses a </a:t>
            </a:r>
            <a:r>
              <a:rPr lang="en-US" altLang="en-US" sz="2400" b="1" dirty="0">
                <a:solidFill>
                  <a:srgbClr val="7030A0"/>
                </a:solidFill>
                <a:latin typeface="Arial" panose="020B0604020202020204" pitchFamily="34" charset="0"/>
                <a:cs typeface="Arial" panose="020B0604020202020204" pitchFamily="34" charset="0"/>
              </a:rPr>
              <a:t>qualitative approach</a:t>
            </a:r>
            <a:r>
              <a:rPr lang="en-US" altLang="en-US" sz="2400" dirty="0">
                <a:latin typeface="Arial" panose="020B0604020202020204" pitchFamily="34" charset="0"/>
                <a:cs typeface="Arial" panose="020B0604020202020204" pitchFamily="34" charset="0"/>
              </a:rPr>
              <a:t>. </a:t>
            </a:r>
          </a:p>
          <a:p>
            <a:pPr marL="342900" indent="-342900" algn="just">
              <a:buClr>
                <a:srgbClr val="7030A0"/>
              </a:buClr>
              <a:buFont typeface="Wingdings" panose="05000000000000000000" pitchFamily="2" charset="2"/>
              <a:buChar char="§"/>
            </a:pPr>
            <a:endParaRPr lang="en-US" altLang="en-US" sz="2400" dirty="0">
              <a:latin typeface="Arial" panose="020B0604020202020204" pitchFamily="34" charset="0"/>
              <a:cs typeface="Arial" panose="020B0604020202020204" pitchFamily="34" charset="0"/>
            </a:endParaRPr>
          </a:p>
          <a:p>
            <a:pPr marL="342900" indent="-342900" algn="just">
              <a:buClr>
                <a:srgbClr val="7030A0"/>
              </a:buClr>
              <a:buFont typeface="Wingdings" panose="05000000000000000000" pitchFamily="2" charset="2"/>
              <a:buChar char="§"/>
            </a:pPr>
            <a:endParaRPr lang="en-ZA" altLang="en-US" sz="2400" dirty="0">
              <a:latin typeface="Arial" panose="020B0604020202020204" pitchFamily="34" charset="0"/>
              <a:cs typeface="Arial" panose="020B0604020202020204" pitchFamily="34" charset="0"/>
            </a:endParaRPr>
          </a:p>
          <a:p>
            <a:pPr algn="just"/>
            <a:endParaRPr lang="en-US" sz="2400" dirty="0">
              <a:solidFill>
                <a:srgbClr val="7030A0"/>
              </a:solidFill>
              <a:latin typeface="Arial" panose="020B0604020202020204" pitchFamily="34" charset="0"/>
              <a:cs typeface="Arial" panose="020B0604020202020204" pitchFamily="34" charset="0"/>
            </a:endParaRPr>
          </a:p>
          <a:p>
            <a:pPr algn="just"/>
            <a:endParaRPr lang="en-US" sz="2400" dirty="0">
              <a:latin typeface="Arial" panose="020B0604020202020204" pitchFamily="34" charset="0"/>
              <a:cs typeface="Arial" panose="020B0604020202020204" pitchFamily="34" charset="0"/>
            </a:endParaRPr>
          </a:p>
          <a:p>
            <a:pPr algn="just">
              <a:buFontTx/>
              <a:buNone/>
            </a:pPr>
            <a:endParaRPr lang="en-ZA" sz="2400" dirty="0">
              <a:latin typeface="Arial" panose="020B0604020202020204" pitchFamily="34" charset="0"/>
              <a:cs typeface="Arial" panose="020B0604020202020204" pitchFamily="34" charset="0"/>
            </a:endParaRPr>
          </a:p>
          <a:p>
            <a:pPr>
              <a:buFontTx/>
              <a:buNone/>
            </a:pPr>
            <a:endParaRPr lang="en-ZA" altLang="en-US" sz="24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03797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40</a:t>
            </a:fld>
            <a:endParaRPr lang="en-US"/>
          </a:p>
        </p:txBody>
      </p:sp>
      <p:sp>
        <p:nvSpPr>
          <p:cNvPr id="4" name="Rectangle 8"/>
          <p:cNvSpPr>
            <a:spLocks noChangeArrowheads="1"/>
          </p:cNvSpPr>
          <p:nvPr/>
        </p:nvSpPr>
        <p:spPr bwMode="auto">
          <a:xfrm>
            <a:off x="203200" y="89148"/>
            <a:ext cx="8744857" cy="528919"/>
          </a:xfrm>
          <a:prstGeom prst="rect">
            <a:avLst/>
          </a:prstGeom>
          <a:solidFill>
            <a:srgbClr val="7030A0"/>
          </a:solidFill>
          <a:ln>
            <a:noFill/>
          </a:ln>
        </p:spPr>
        <p:txBody>
          <a:bodyPr anchor="ctr"/>
          <a:lstStyle/>
          <a:p>
            <a:pPr algn="ctr"/>
            <a:r>
              <a:rPr lang="en-US" altLang="en-US" sz="2700" b="1" dirty="0">
                <a:solidFill>
                  <a:schemeClr val="bg1"/>
                </a:solidFill>
                <a:latin typeface="Arial Black" panose="020B0A04020102020204" pitchFamily="34" charset="0"/>
                <a:cs typeface="Arial" panose="020B0604020202020204" pitchFamily="34" charset="0"/>
              </a:rPr>
              <a:t>LAYER 3: METHODOLOGICAL CHOICE</a:t>
            </a:r>
            <a:endParaRPr lang="en-US" altLang="en-US" sz="2700" dirty="0">
              <a:solidFill>
                <a:schemeClr val="bg1"/>
              </a:solidFill>
              <a:latin typeface="Arial Black" pitchFamily="34" charset="0"/>
            </a:endParaRPr>
          </a:p>
        </p:txBody>
      </p:sp>
      <p:sp>
        <p:nvSpPr>
          <p:cNvPr id="5" name="Content Placeholder 1"/>
          <p:cNvSpPr txBox="1">
            <a:spLocks/>
          </p:cNvSpPr>
          <p:nvPr/>
        </p:nvSpPr>
        <p:spPr>
          <a:xfrm>
            <a:off x="313038" y="869045"/>
            <a:ext cx="8517924" cy="407855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ZA" sz="2200" dirty="0">
                <a:latin typeface="Arial" panose="020B0604020202020204" pitchFamily="34" charset="0"/>
                <a:cs typeface="Arial" panose="020B0604020202020204" pitchFamily="34" charset="0"/>
              </a:rPr>
              <a:t>The methodological choice determines the use of </a:t>
            </a:r>
            <a:r>
              <a:rPr lang="en-ZA" sz="2200" b="1" dirty="0">
                <a:solidFill>
                  <a:srgbClr val="7030A0"/>
                </a:solidFill>
                <a:latin typeface="Arial" panose="020B0604020202020204" pitchFamily="34" charset="0"/>
                <a:cs typeface="Arial" panose="020B0604020202020204" pitchFamily="34" charset="0"/>
              </a:rPr>
              <a:t>quantitative</a:t>
            </a:r>
            <a:r>
              <a:rPr lang="en-ZA" sz="2200" dirty="0">
                <a:latin typeface="Arial" panose="020B0604020202020204" pitchFamily="34" charset="0"/>
                <a:cs typeface="Arial" panose="020B0604020202020204" pitchFamily="34" charset="0"/>
              </a:rPr>
              <a:t> and </a:t>
            </a:r>
            <a:r>
              <a:rPr lang="en-ZA" sz="2200" b="1" dirty="0">
                <a:solidFill>
                  <a:srgbClr val="7030A0"/>
                </a:solidFill>
                <a:latin typeface="Arial" panose="020B0604020202020204" pitchFamily="34" charset="0"/>
                <a:cs typeface="Arial" panose="020B0604020202020204" pitchFamily="34" charset="0"/>
              </a:rPr>
              <a:t>qualitative</a:t>
            </a:r>
            <a:r>
              <a:rPr lang="en-ZA" sz="2200" dirty="0">
                <a:latin typeface="Arial" panose="020B0604020202020204" pitchFamily="34" charset="0"/>
                <a:cs typeface="Arial" panose="020B0604020202020204" pitchFamily="34" charset="0"/>
              </a:rPr>
              <a:t> methods or various mixtures of both (</a:t>
            </a:r>
            <a:r>
              <a:rPr lang="en-ZA" sz="2200" b="1" dirty="0">
                <a:solidFill>
                  <a:srgbClr val="7030A0"/>
                </a:solidFill>
                <a:latin typeface="Arial" panose="020B0604020202020204" pitchFamily="34" charset="0"/>
                <a:cs typeface="Arial" panose="020B0604020202020204" pitchFamily="34" charset="0"/>
              </a:rPr>
              <a:t>mixed method</a:t>
            </a:r>
            <a:r>
              <a:rPr lang="en-ZA" sz="2200" dirty="0">
                <a:latin typeface="Arial" panose="020B0604020202020204" pitchFamily="34" charset="0"/>
                <a:cs typeface="Arial" panose="020B0604020202020204" pitchFamily="34" charset="0"/>
              </a:rPr>
              <a:t>).</a:t>
            </a:r>
          </a:p>
          <a:p>
            <a:pPr marL="0" indent="0">
              <a:buNone/>
            </a:pPr>
            <a:endParaRPr lang="en-ZA" sz="2200" dirty="0">
              <a:latin typeface="Arial" panose="020B0604020202020204" pitchFamily="34" charset="0"/>
              <a:cs typeface="Arial" panose="020B0604020202020204" pitchFamily="34" charset="0"/>
            </a:endParaRPr>
          </a:p>
          <a:p>
            <a:pPr marL="0" indent="0">
              <a:buNone/>
            </a:pPr>
            <a:endParaRPr lang="en-ZA" sz="2200" dirty="0">
              <a:latin typeface="Arial" panose="020B0604020202020204" pitchFamily="34" charset="0"/>
              <a:cs typeface="Arial" panose="020B0604020202020204" pitchFamily="34" charset="0"/>
            </a:endParaRPr>
          </a:p>
          <a:p>
            <a:pPr marL="0" indent="0">
              <a:buNone/>
            </a:pPr>
            <a:endParaRPr lang="en-ZA" sz="1200" dirty="0">
              <a:latin typeface="Arial" panose="020B0604020202020204" pitchFamily="34" charset="0"/>
              <a:cs typeface="Arial" panose="020B0604020202020204" pitchFamily="34" charset="0"/>
            </a:endParaRPr>
          </a:p>
          <a:p>
            <a:endParaRPr lang="en-ZA" sz="2400" dirty="0"/>
          </a:p>
          <a:p>
            <a:endParaRPr lang="en-ZA" sz="2400" dirty="0"/>
          </a:p>
          <a:p>
            <a:pPr marL="0" indent="0">
              <a:buFont typeface="Arial"/>
              <a:buNone/>
            </a:pPr>
            <a:endParaRPr lang="en-ZA" sz="2200" dirty="0">
              <a:latin typeface="Arial" panose="020B0604020202020204" pitchFamily="34" charset="0"/>
              <a:cs typeface="Arial" panose="020B0604020202020204" pitchFamily="34" charset="0"/>
            </a:endParaRPr>
          </a:p>
          <a:p>
            <a:pPr marL="0" indent="0">
              <a:buFont typeface="Arial"/>
              <a:buNone/>
            </a:pPr>
            <a:endParaRPr lang="en-ZA" sz="2200" b="1" dirty="0">
              <a:latin typeface="Arial" panose="020B0604020202020204" pitchFamily="34" charset="0"/>
              <a:cs typeface="Arial" panose="020B0604020202020204" pitchFamily="34" charset="0"/>
            </a:endParaRPr>
          </a:p>
        </p:txBody>
      </p:sp>
      <p:pic>
        <p:nvPicPr>
          <p:cNvPr id="6" name="Picture 5" descr="A picture containing text, tree, outdoor, bridge&#10;&#10;Description automatically generated">
            <a:extLst>
              <a:ext uri="{FF2B5EF4-FFF2-40B4-BE49-F238E27FC236}">
                <a16:creationId xmlns:a16="http://schemas.microsoft.com/office/drawing/2014/main" id="{4B022C7A-4816-4D30-BB25-67AF80FC76B5}"/>
              </a:ext>
            </a:extLst>
          </p:cNvPr>
          <p:cNvPicPr>
            <a:picLocks noChangeAspect="1"/>
          </p:cNvPicPr>
          <p:nvPr/>
        </p:nvPicPr>
        <p:blipFill>
          <a:blip r:embed="rId2"/>
          <a:stretch>
            <a:fillRect/>
          </a:stretch>
        </p:blipFill>
        <p:spPr>
          <a:xfrm>
            <a:off x="5808839" y="1567057"/>
            <a:ext cx="2835628" cy="3860266"/>
          </a:xfrm>
          <a:prstGeom prst="rect">
            <a:avLst/>
          </a:prstGeom>
        </p:spPr>
      </p:pic>
      <p:pic>
        <p:nvPicPr>
          <p:cNvPr id="7" name="Picture 6" descr="Diagram&#10;&#10;Description automatically generated">
            <a:extLst>
              <a:ext uri="{FF2B5EF4-FFF2-40B4-BE49-F238E27FC236}">
                <a16:creationId xmlns:a16="http://schemas.microsoft.com/office/drawing/2014/main" id="{762CEBCA-E062-4406-A447-AC39BB638866}"/>
              </a:ext>
            </a:extLst>
          </p:cNvPr>
          <p:cNvPicPr>
            <a:picLocks noChangeAspect="1"/>
          </p:cNvPicPr>
          <p:nvPr/>
        </p:nvPicPr>
        <p:blipFill>
          <a:blip r:embed="rId3"/>
          <a:stretch>
            <a:fillRect/>
          </a:stretch>
        </p:blipFill>
        <p:spPr>
          <a:xfrm>
            <a:off x="313038" y="1955800"/>
            <a:ext cx="5035330" cy="3323318"/>
          </a:xfrm>
          <a:prstGeom prst="rect">
            <a:avLst/>
          </a:prstGeom>
        </p:spPr>
      </p:pic>
    </p:spTree>
    <p:extLst>
      <p:ext uri="{BB962C8B-B14F-4D97-AF65-F5344CB8AC3E}">
        <p14:creationId xmlns:p14="http://schemas.microsoft.com/office/powerpoint/2010/main" val="10763971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41</a:t>
            </a:fld>
            <a:endParaRPr lang="en-US" dirty="0"/>
          </a:p>
        </p:txBody>
      </p:sp>
      <p:sp>
        <p:nvSpPr>
          <p:cNvPr id="4" name="Rectangle 8"/>
          <p:cNvSpPr>
            <a:spLocks noChangeArrowheads="1"/>
          </p:cNvSpPr>
          <p:nvPr/>
        </p:nvSpPr>
        <p:spPr bwMode="auto">
          <a:xfrm>
            <a:off x="205946" y="89148"/>
            <a:ext cx="8742111" cy="512214"/>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WHAT IS QUANTITATIVE RESEARCH? (1)</a:t>
            </a:r>
            <a:endParaRPr lang="en-US" altLang="en-US" sz="2500" dirty="0">
              <a:solidFill>
                <a:schemeClr val="bg1"/>
              </a:solidFill>
              <a:latin typeface="Arial Black" pitchFamily="34" charset="0"/>
            </a:endParaRPr>
          </a:p>
        </p:txBody>
      </p:sp>
      <p:sp>
        <p:nvSpPr>
          <p:cNvPr id="5" name="Rectangle 4"/>
          <p:cNvSpPr/>
          <p:nvPr/>
        </p:nvSpPr>
        <p:spPr>
          <a:xfrm>
            <a:off x="263611" y="826164"/>
            <a:ext cx="8684446" cy="4462760"/>
          </a:xfrm>
          <a:prstGeom prst="rect">
            <a:avLst/>
          </a:prstGeom>
        </p:spPr>
        <p:txBody>
          <a:bodyPr wrap="square">
            <a:spAutoFit/>
          </a:bodyPr>
          <a:lstStyle/>
          <a:p>
            <a:pPr marL="342900" indent="-342900" algn="just">
              <a:buClr>
                <a:srgbClr val="7030A0"/>
              </a:buClr>
              <a:buFont typeface="Wingdings" panose="05000000000000000000" pitchFamily="2" charset="2"/>
              <a:buChar char="§"/>
            </a:pPr>
            <a:r>
              <a:rPr lang="en-ZA" sz="2200" b="1" dirty="0">
                <a:solidFill>
                  <a:srgbClr val="7030A0"/>
                </a:solidFill>
                <a:latin typeface="Arial" panose="020B0604020202020204" pitchFamily="34" charset="0"/>
                <a:cs typeface="Arial" panose="020B0604020202020204" pitchFamily="34" charset="0"/>
              </a:rPr>
              <a:t>Quantitative research</a:t>
            </a:r>
            <a:r>
              <a:rPr lang="en-ZA" sz="2200" dirty="0">
                <a:solidFill>
                  <a:srgbClr val="7030A0"/>
                </a:solidFill>
                <a:latin typeface="Arial" panose="020B0604020202020204" pitchFamily="34" charset="0"/>
                <a:cs typeface="Arial" panose="020B0604020202020204" pitchFamily="34" charset="0"/>
              </a:rPr>
              <a:t> </a:t>
            </a:r>
            <a:r>
              <a:rPr lang="en-ZA" sz="2200" dirty="0">
                <a:latin typeface="Arial" panose="020B0604020202020204" pitchFamily="34" charset="0"/>
                <a:cs typeface="Arial" panose="020B0604020202020204" pitchFamily="34" charset="0"/>
              </a:rPr>
              <a:t>is a research strategy that focuses on quantifying the collection and analysis of data. </a:t>
            </a:r>
          </a:p>
          <a:p>
            <a:pPr marL="342900" indent="-342900" algn="just">
              <a:buClr>
                <a:srgbClr val="7030A0"/>
              </a:buClr>
              <a:buFont typeface="Wingdings" panose="05000000000000000000" pitchFamily="2" charset="2"/>
              <a:buChar char="§"/>
            </a:pPr>
            <a:r>
              <a:rPr lang="en-ZA" sz="2200" dirty="0">
                <a:latin typeface="Arial" panose="020B0604020202020204" pitchFamily="34" charset="0"/>
                <a:cs typeface="Arial" panose="020B0604020202020204" pitchFamily="34" charset="0"/>
              </a:rPr>
              <a:t>It is formed from a </a:t>
            </a:r>
            <a:r>
              <a:rPr lang="en-ZA" sz="2200" b="1" dirty="0">
                <a:solidFill>
                  <a:srgbClr val="7030A0"/>
                </a:solidFill>
                <a:latin typeface="Arial" panose="020B0604020202020204" pitchFamily="34" charset="0"/>
                <a:cs typeface="Arial" panose="020B0604020202020204" pitchFamily="34" charset="0"/>
              </a:rPr>
              <a:t>deductive</a:t>
            </a:r>
            <a:r>
              <a:rPr lang="en-ZA" sz="2200" dirty="0">
                <a:latin typeface="Arial" panose="020B0604020202020204" pitchFamily="34" charset="0"/>
                <a:cs typeface="Arial" panose="020B0604020202020204" pitchFamily="34" charset="0"/>
              </a:rPr>
              <a:t> approach where emphasis is placed on the testing of theory, shaped by </a:t>
            </a:r>
            <a:r>
              <a:rPr lang="en-ZA" sz="2200" b="1" dirty="0">
                <a:solidFill>
                  <a:srgbClr val="7030A0"/>
                </a:solidFill>
                <a:latin typeface="Arial" panose="020B0604020202020204" pitchFamily="34" charset="0"/>
                <a:cs typeface="Arial" panose="020B0604020202020204" pitchFamily="34" charset="0"/>
              </a:rPr>
              <a:t>positivists</a:t>
            </a:r>
            <a:r>
              <a:rPr lang="en-ZA" sz="2200" dirty="0">
                <a:latin typeface="Arial" panose="020B0604020202020204" pitchFamily="34" charset="0"/>
                <a:cs typeface="Arial" panose="020B0604020202020204" pitchFamily="34" charset="0"/>
              </a:rPr>
              <a:t> philosophies. </a:t>
            </a:r>
          </a:p>
          <a:p>
            <a:pPr marL="342900" indent="-342900" algn="just">
              <a:buClr>
                <a:srgbClr val="7030A0"/>
              </a:buClr>
              <a:buFont typeface="Wingdings" panose="05000000000000000000" pitchFamily="2" charset="2"/>
              <a:buChar char="§"/>
            </a:pPr>
            <a:r>
              <a:rPr lang="en-ZA" sz="2200" dirty="0">
                <a:latin typeface="Arial" panose="020B0604020202020204" pitchFamily="34" charset="0"/>
                <a:cs typeface="Arial" panose="020B0604020202020204" pitchFamily="34" charset="0"/>
              </a:rPr>
              <a:t>It is associated with the </a:t>
            </a:r>
            <a:r>
              <a:rPr lang="en-ZA" sz="2200" b="1" dirty="0">
                <a:solidFill>
                  <a:srgbClr val="7030A0"/>
                </a:solidFill>
                <a:latin typeface="Arial" panose="020B0604020202020204" pitchFamily="34" charset="0"/>
                <a:cs typeface="Arial" panose="020B0604020202020204" pitchFamily="34" charset="0"/>
              </a:rPr>
              <a:t>natural</a:t>
            </a:r>
            <a:r>
              <a:rPr lang="en-ZA" sz="2200" dirty="0">
                <a:latin typeface="Arial" panose="020B0604020202020204" pitchFamily="34" charset="0"/>
                <a:cs typeface="Arial" panose="020B0604020202020204" pitchFamily="34" charset="0"/>
              </a:rPr>
              <a:t>, </a:t>
            </a:r>
            <a:r>
              <a:rPr lang="en-ZA" sz="2200" b="1" dirty="0">
                <a:solidFill>
                  <a:srgbClr val="7030A0"/>
                </a:solidFill>
                <a:latin typeface="Arial" panose="020B0604020202020204" pitchFamily="34" charset="0"/>
                <a:cs typeface="Arial" panose="020B0604020202020204" pitchFamily="34" charset="0"/>
              </a:rPr>
              <a:t>social</a:t>
            </a:r>
            <a:r>
              <a:rPr lang="en-ZA" sz="2200" dirty="0">
                <a:latin typeface="Arial" panose="020B0604020202020204" pitchFamily="34" charset="0"/>
                <a:cs typeface="Arial" panose="020B0604020202020204" pitchFamily="34" charset="0"/>
              </a:rPr>
              <a:t> and </a:t>
            </a:r>
            <a:r>
              <a:rPr lang="en-ZA" sz="2200" b="1" dirty="0">
                <a:solidFill>
                  <a:srgbClr val="7030A0"/>
                </a:solidFill>
                <a:latin typeface="Arial" panose="020B0604020202020204" pitchFamily="34" charset="0"/>
                <a:cs typeface="Arial" panose="020B0604020202020204" pitchFamily="34" charset="0"/>
              </a:rPr>
              <a:t>applied</a:t>
            </a:r>
            <a:r>
              <a:rPr lang="en-ZA" sz="2200" dirty="0">
                <a:latin typeface="Arial" panose="020B0604020202020204" pitchFamily="34" charset="0"/>
                <a:cs typeface="Arial" panose="020B0604020202020204" pitchFamily="34" charset="0"/>
              </a:rPr>
              <a:t> sciences.</a:t>
            </a:r>
          </a:p>
          <a:p>
            <a:pPr marL="342900" indent="-342900" algn="just">
              <a:buClr>
                <a:srgbClr val="7030A0"/>
              </a:buClr>
              <a:buFont typeface="Wingdings" panose="05000000000000000000" pitchFamily="2" charset="2"/>
              <a:buChar char="§"/>
            </a:pPr>
            <a:r>
              <a:rPr lang="en-ZA" sz="2200" dirty="0">
                <a:latin typeface="Arial" panose="020B0604020202020204" pitchFamily="34" charset="0"/>
                <a:cs typeface="Arial" panose="020B0604020202020204" pitchFamily="34" charset="0"/>
              </a:rPr>
              <a:t>The quantitative research strategy promotes the </a:t>
            </a:r>
            <a:r>
              <a:rPr lang="en-ZA" sz="2200" b="1" dirty="0">
                <a:solidFill>
                  <a:srgbClr val="7030A0"/>
                </a:solidFill>
                <a:latin typeface="Arial" panose="020B0604020202020204" pitchFamily="34" charset="0"/>
                <a:cs typeface="Arial" panose="020B0604020202020204" pitchFamily="34" charset="0"/>
              </a:rPr>
              <a:t>objective</a:t>
            </a:r>
            <a:r>
              <a:rPr lang="en-ZA" sz="2200" dirty="0">
                <a:latin typeface="Arial" panose="020B0604020202020204" pitchFamily="34" charset="0"/>
                <a:cs typeface="Arial" panose="020B0604020202020204" pitchFamily="34" charset="0"/>
              </a:rPr>
              <a:t> </a:t>
            </a:r>
            <a:r>
              <a:rPr lang="en-ZA" sz="2200" b="1" dirty="0">
                <a:solidFill>
                  <a:srgbClr val="7030A0"/>
                </a:solidFill>
                <a:latin typeface="Arial" panose="020B0604020202020204" pitchFamily="34" charset="0"/>
                <a:cs typeface="Arial" panose="020B0604020202020204" pitchFamily="34" charset="0"/>
              </a:rPr>
              <a:t>empirical investigation </a:t>
            </a:r>
            <a:r>
              <a:rPr lang="en-ZA" sz="2200" dirty="0">
                <a:latin typeface="Arial" panose="020B0604020202020204" pitchFamily="34" charset="0"/>
                <a:cs typeface="Arial" panose="020B0604020202020204" pitchFamily="34" charset="0"/>
              </a:rPr>
              <a:t>of observable phenomena to </a:t>
            </a:r>
            <a:r>
              <a:rPr lang="en-ZA" sz="2200" b="1" dirty="0">
                <a:solidFill>
                  <a:srgbClr val="7030A0"/>
                </a:solidFill>
                <a:latin typeface="Arial" panose="020B0604020202020204" pitchFamily="34" charset="0"/>
                <a:cs typeface="Arial" panose="020B0604020202020204" pitchFamily="34" charset="0"/>
              </a:rPr>
              <a:t>test and understand relationships. </a:t>
            </a:r>
          </a:p>
          <a:p>
            <a:pPr marL="342900" indent="-342900" algn="just">
              <a:buClr>
                <a:srgbClr val="7030A0"/>
              </a:buClr>
              <a:buFont typeface="Wingdings" panose="05000000000000000000" pitchFamily="2" charset="2"/>
              <a:buChar char="§"/>
            </a:pPr>
            <a:r>
              <a:rPr lang="en-ZA" sz="2200" dirty="0">
                <a:latin typeface="Arial" panose="020B0604020202020204" pitchFamily="34" charset="0"/>
                <a:cs typeface="Arial" panose="020B0604020202020204" pitchFamily="34" charset="0"/>
              </a:rPr>
              <a:t>This is done through a range of </a:t>
            </a:r>
            <a:r>
              <a:rPr lang="en-ZA" sz="2200" b="1" dirty="0">
                <a:solidFill>
                  <a:srgbClr val="7030A0"/>
                </a:solidFill>
                <a:latin typeface="Arial" panose="020B0604020202020204" pitchFamily="34" charset="0"/>
                <a:cs typeface="Arial" panose="020B0604020202020204" pitchFamily="34" charset="0"/>
              </a:rPr>
              <a:t>quantifying methods </a:t>
            </a:r>
            <a:r>
              <a:rPr lang="en-ZA" sz="2200" dirty="0">
                <a:latin typeface="Arial" panose="020B0604020202020204" pitchFamily="34" charset="0"/>
                <a:cs typeface="Arial" panose="020B0604020202020204" pitchFamily="34" charset="0"/>
              </a:rPr>
              <a:t>and </a:t>
            </a:r>
            <a:r>
              <a:rPr lang="en-ZA" sz="2200" b="1" dirty="0">
                <a:solidFill>
                  <a:srgbClr val="7030A0"/>
                </a:solidFill>
                <a:latin typeface="Arial" panose="020B0604020202020204" pitchFamily="34" charset="0"/>
                <a:cs typeface="Arial" panose="020B0604020202020204" pitchFamily="34" charset="0"/>
              </a:rPr>
              <a:t>techniques</a:t>
            </a:r>
            <a:r>
              <a:rPr lang="en-ZA" sz="2200" dirty="0">
                <a:latin typeface="Arial" panose="020B0604020202020204" pitchFamily="34" charset="0"/>
                <a:cs typeface="Arial" panose="020B0604020202020204" pitchFamily="34" charset="0"/>
              </a:rPr>
              <a:t>, reflecting on its broad utilization as a research strategy across differing academic disciplines (Wikipedia, 2020).</a:t>
            </a:r>
          </a:p>
          <a:p>
            <a:pPr algn="ctr">
              <a:defRPr/>
            </a:pPr>
            <a:endParaRPr lang="en-ZA"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0113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42</a:t>
            </a:fld>
            <a:endParaRPr lang="en-US" dirty="0"/>
          </a:p>
        </p:txBody>
      </p:sp>
      <p:sp>
        <p:nvSpPr>
          <p:cNvPr id="5" name="Rectangle 4"/>
          <p:cNvSpPr/>
          <p:nvPr/>
        </p:nvSpPr>
        <p:spPr>
          <a:xfrm>
            <a:off x="337751" y="826164"/>
            <a:ext cx="8610306" cy="4770537"/>
          </a:xfrm>
          <a:prstGeom prst="rect">
            <a:avLst/>
          </a:prstGeom>
        </p:spPr>
        <p:txBody>
          <a:bodyPr wrap="square">
            <a:spAutoFit/>
          </a:bodyPr>
          <a:lstStyle/>
          <a:p>
            <a:pPr marL="342900" indent="-342900" algn="just">
              <a:buClr>
                <a:srgbClr val="7030A0"/>
              </a:buClr>
              <a:buFont typeface="Wingdings" panose="05000000000000000000" pitchFamily="2" charset="2"/>
              <a:buChar char="§"/>
            </a:pPr>
            <a:r>
              <a:rPr lang="en-ZA" sz="2000" dirty="0">
                <a:latin typeface="Arial" panose="020B0604020202020204" pitchFamily="34" charset="0"/>
                <a:cs typeface="Arial" panose="020B0604020202020204" pitchFamily="34" charset="0"/>
              </a:rPr>
              <a:t>The </a:t>
            </a:r>
            <a:r>
              <a:rPr lang="en-ZA" sz="2000" b="1" dirty="0">
                <a:solidFill>
                  <a:srgbClr val="7030A0"/>
                </a:solidFill>
                <a:latin typeface="Arial" panose="020B0604020202020204" pitchFamily="34" charset="0"/>
                <a:cs typeface="Arial" panose="020B0604020202020204" pitchFamily="34" charset="0"/>
              </a:rPr>
              <a:t>objective</a:t>
            </a:r>
            <a:r>
              <a:rPr lang="en-ZA" sz="2000" dirty="0">
                <a:latin typeface="Arial" panose="020B0604020202020204" pitchFamily="34" charset="0"/>
                <a:cs typeface="Arial" panose="020B0604020202020204" pitchFamily="34" charset="0"/>
              </a:rPr>
              <a:t> of quantitative research is to develop and employ </a:t>
            </a:r>
            <a:r>
              <a:rPr lang="en-ZA" sz="2200" dirty="0">
                <a:latin typeface="Arial" panose="020B0604020202020204" pitchFamily="34" charset="0"/>
                <a:cs typeface="Arial" panose="020B0604020202020204" pitchFamily="34" charset="0"/>
              </a:rPr>
              <a:t>mathematical models, theories, and hypotheses pertaining to phenomena. </a:t>
            </a:r>
          </a:p>
          <a:p>
            <a:pPr marL="342900" indent="-342900" algn="just">
              <a:buClr>
                <a:srgbClr val="7030A0"/>
              </a:buClr>
              <a:buFont typeface="Wingdings" panose="05000000000000000000" pitchFamily="2" charset="2"/>
              <a:buChar char="§"/>
            </a:pPr>
            <a:r>
              <a:rPr lang="en-ZA" sz="2200" dirty="0">
                <a:latin typeface="Arial" panose="020B0604020202020204" pitchFamily="34" charset="0"/>
                <a:cs typeface="Arial" panose="020B0604020202020204" pitchFamily="34" charset="0"/>
              </a:rPr>
              <a:t>The process of </a:t>
            </a:r>
            <a:r>
              <a:rPr lang="en-ZA" sz="2200" b="1" dirty="0">
                <a:solidFill>
                  <a:srgbClr val="7030A0"/>
                </a:solidFill>
                <a:latin typeface="Arial" panose="020B0604020202020204" pitchFamily="34" charset="0"/>
                <a:cs typeface="Arial" panose="020B0604020202020204" pitchFamily="34" charset="0"/>
              </a:rPr>
              <a:t>measurement</a:t>
            </a:r>
            <a:r>
              <a:rPr lang="en-ZA" sz="2200" dirty="0">
                <a:latin typeface="Arial" panose="020B0604020202020204" pitchFamily="34" charset="0"/>
                <a:cs typeface="Arial" panose="020B0604020202020204" pitchFamily="34" charset="0"/>
              </a:rPr>
              <a:t> is central to quantitative research because it provides the fundamental connection between empirical observation and mathematical expression of quantitative relationships.</a:t>
            </a:r>
          </a:p>
          <a:p>
            <a:pPr marL="342900" indent="-342900" algn="just">
              <a:buClr>
                <a:srgbClr val="7030A0"/>
              </a:buClr>
              <a:buFont typeface="Wingdings" panose="05000000000000000000" pitchFamily="2" charset="2"/>
              <a:buChar char="§"/>
            </a:pPr>
            <a:r>
              <a:rPr lang="en-ZA" sz="2200" dirty="0">
                <a:latin typeface="Arial" panose="020B0604020202020204" pitchFamily="34" charset="0"/>
                <a:cs typeface="Arial" panose="020B0604020202020204" pitchFamily="34" charset="0"/>
              </a:rPr>
              <a:t>Quantitative data is any data that is in </a:t>
            </a:r>
            <a:r>
              <a:rPr lang="en-ZA" sz="2200" b="1" dirty="0">
                <a:solidFill>
                  <a:srgbClr val="7030A0"/>
                </a:solidFill>
                <a:latin typeface="Arial" panose="020B0604020202020204" pitchFamily="34" charset="0"/>
                <a:cs typeface="Arial" panose="020B0604020202020204" pitchFamily="34" charset="0"/>
              </a:rPr>
              <a:t>numerical</a:t>
            </a:r>
            <a:r>
              <a:rPr lang="en-ZA" sz="2200" dirty="0">
                <a:latin typeface="Arial" panose="020B0604020202020204" pitchFamily="34" charset="0"/>
                <a:cs typeface="Arial" panose="020B0604020202020204" pitchFamily="34" charset="0"/>
              </a:rPr>
              <a:t> form such as statistics, percentages, among others. </a:t>
            </a:r>
          </a:p>
          <a:p>
            <a:pPr marL="342900" indent="-342900" algn="just">
              <a:buClr>
                <a:srgbClr val="7030A0"/>
              </a:buClr>
              <a:buFont typeface="Wingdings" panose="05000000000000000000" pitchFamily="2" charset="2"/>
              <a:buChar char="§"/>
            </a:pPr>
            <a:r>
              <a:rPr lang="en-ZA" sz="2200" dirty="0">
                <a:latin typeface="Arial" panose="020B0604020202020204" pitchFamily="34" charset="0"/>
                <a:cs typeface="Arial" panose="020B0604020202020204" pitchFamily="34" charset="0"/>
              </a:rPr>
              <a:t>The researcher analyses the data with the help of </a:t>
            </a:r>
            <a:r>
              <a:rPr lang="en-ZA" sz="2200" b="1" dirty="0">
                <a:solidFill>
                  <a:srgbClr val="7030A0"/>
                </a:solidFill>
                <a:latin typeface="Arial" panose="020B0604020202020204" pitchFamily="34" charset="0"/>
                <a:cs typeface="Arial" panose="020B0604020202020204" pitchFamily="34" charset="0"/>
              </a:rPr>
              <a:t>statistics</a:t>
            </a:r>
            <a:r>
              <a:rPr lang="en-ZA" sz="2200" dirty="0">
                <a:latin typeface="Arial" panose="020B0604020202020204" pitchFamily="34" charset="0"/>
                <a:cs typeface="Arial" panose="020B0604020202020204" pitchFamily="34" charset="0"/>
              </a:rPr>
              <a:t> and hopes the numbers will yield an unbiased result that can be generalized to some larger population (Wikipedia, 2020).</a:t>
            </a:r>
          </a:p>
          <a:p>
            <a:pPr marL="342900" indent="-342900" algn="just">
              <a:buClr>
                <a:srgbClr val="7030A0"/>
              </a:buClr>
              <a:buFont typeface="Wingdings" panose="05000000000000000000" pitchFamily="2" charset="2"/>
              <a:buChar char="§"/>
            </a:pPr>
            <a:r>
              <a:rPr lang="en-ZA" sz="2200" dirty="0">
                <a:latin typeface="Arial" panose="020B0604020202020204" pitchFamily="34" charset="0"/>
                <a:cs typeface="Arial" panose="020B0604020202020204" pitchFamily="34" charset="0"/>
              </a:rPr>
              <a:t>Preferred statistical software – </a:t>
            </a:r>
            <a:r>
              <a:rPr lang="en-ZA" sz="2200" b="1" dirty="0">
                <a:solidFill>
                  <a:srgbClr val="7030A0"/>
                </a:solidFill>
                <a:latin typeface="Arial" panose="020B0604020202020204" pitchFamily="34" charset="0"/>
                <a:cs typeface="Arial" panose="020B0604020202020204" pitchFamily="34" charset="0"/>
              </a:rPr>
              <a:t>IBM SPSS</a:t>
            </a:r>
            <a:r>
              <a:rPr lang="en-ZA" sz="2200" dirty="0">
                <a:latin typeface="Arial" panose="020B0604020202020204" pitchFamily="34" charset="0"/>
                <a:cs typeface="Arial" panose="020B0604020202020204" pitchFamily="34" charset="0"/>
              </a:rPr>
              <a:t>. </a:t>
            </a:r>
          </a:p>
          <a:p>
            <a:pPr algn="ctr">
              <a:defRPr/>
            </a:pPr>
            <a:endParaRPr lang="en-ZA"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6" name="Rectangle 8"/>
          <p:cNvSpPr>
            <a:spLocks noChangeArrowheads="1"/>
          </p:cNvSpPr>
          <p:nvPr/>
        </p:nvSpPr>
        <p:spPr bwMode="auto">
          <a:xfrm>
            <a:off x="205946" y="89148"/>
            <a:ext cx="8742111" cy="512214"/>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WHAT IS QUANTITATIVE RESEARCH? (2)</a:t>
            </a:r>
            <a:endParaRPr lang="en-US" altLang="en-US" sz="2500" dirty="0">
              <a:solidFill>
                <a:schemeClr val="bg1"/>
              </a:solidFill>
              <a:latin typeface="Arial Black" pitchFamily="34" charset="0"/>
            </a:endParaRPr>
          </a:p>
        </p:txBody>
      </p:sp>
    </p:spTree>
    <p:extLst>
      <p:ext uri="{BB962C8B-B14F-4D97-AF65-F5344CB8AC3E}">
        <p14:creationId xmlns:p14="http://schemas.microsoft.com/office/powerpoint/2010/main" val="17183289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43</a:t>
            </a:fld>
            <a:endParaRPr lang="en-US" dirty="0"/>
          </a:p>
        </p:txBody>
      </p:sp>
      <p:sp>
        <p:nvSpPr>
          <p:cNvPr id="4" name="Rectangle 8"/>
          <p:cNvSpPr>
            <a:spLocks noChangeArrowheads="1"/>
          </p:cNvSpPr>
          <p:nvPr/>
        </p:nvSpPr>
        <p:spPr bwMode="auto">
          <a:xfrm>
            <a:off x="205946" y="89148"/>
            <a:ext cx="8742111" cy="512214"/>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WHAT IS QUALITATIVE RESEARCH? (1)</a:t>
            </a:r>
            <a:endParaRPr lang="en-US" altLang="en-US" sz="2500" dirty="0">
              <a:solidFill>
                <a:schemeClr val="bg1"/>
              </a:solidFill>
              <a:latin typeface="Arial Black" pitchFamily="34" charset="0"/>
            </a:endParaRPr>
          </a:p>
        </p:txBody>
      </p:sp>
      <p:sp>
        <p:nvSpPr>
          <p:cNvPr id="5" name="Rectangle 4"/>
          <p:cNvSpPr/>
          <p:nvPr/>
        </p:nvSpPr>
        <p:spPr>
          <a:xfrm>
            <a:off x="321276" y="809688"/>
            <a:ext cx="8484973" cy="4401205"/>
          </a:xfrm>
          <a:prstGeom prst="rect">
            <a:avLst/>
          </a:prstGeom>
        </p:spPr>
        <p:txBody>
          <a:bodyPr wrap="square">
            <a:spAutoFit/>
          </a:bodyPr>
          <a:lstStyle/>
          <a:p>
            <a:pPr marL="342900" indent="-342900" algn="just">
              <a:buClr>
                <a:srgbClr val="7030A0"/>
              </a:buClr>
              <a:buFont typeface="Wingdings" panose="05000000000000000000" pitchFamily="2" charset="2"/>
              <a:buChar char="§"/>
            </a:pPr>
            <a:r>
              <a:rPr lang="en-ZA" sz="2000" b="1" dirty="0">
                <a:solidFill>
                  <a:srgbClr val="7030A0"/>
                </a:solidFill>
                <a:latin typeface="Arial" panose="020B0604020202020204" pitchFamily="34" charset="0"/>
                <a:cs typeface="Arial" panose="020B0604020202020204" pitchFamily="34" charset="0"/>
              </a:rPr>
              <a:t>Qualitative research</a:t>
            </a:r>
            <a:r>
              <a:rPr lang="en-ZA" sz="2000" dirty="0">
                <a:solidFill>
                  <a:srgbClr val="7030A0"/>
                </a:solidFill>
                <a:latin typeface="Arial" panose="020B0604020202020204" pitchFamily="34" charset="0"/>
                <a:cs typeface="Arial" panose="020B0604020202020204" pitchFamily="34" charset="0"/>
              </a:rPr>
              <a:t> </a:t>
            </a:r>
            <a:r>
              <a:rPr lang="en-ZA" sz="2000" dirty="0">
                <a:latin typeface="Arial" panose="020B0604020202020204" pitchFamily="34" charset="0"/>
                <a:cs typeface="Arial" panose="020B0604020202020204" pitchFamily="34" charset="0"/>
              </a:rPr>
              <a:t>relies on data obtained by the researcher from first-hand observation, interviews, questionnaires, focus groups, participant-observation, recordings made in natural settings, documents, and artefacts. </a:t>
            </a:r>
          </a:p>
          <a:p>
            <a:pPr marL="342900" indent="-342900" algn="just">
              <a:buClr>
                <a:srgbClr val="7030A0"/>
              </a:buClr>
              <a:buFont typeface="Wingdings" panose="05000000000000000000" pitchFamily="2" charset="2"/>
              <a:buChar char="§"/>
            </a:pPr>
            <a:r>
              <a:rPr lang="en-ZA" sz="2000" dirty="0">
                <a:latin typeface="Arial" panose="020B0604020202020204" pitchFamily="34" charset="0"/>
                <a:cs typeface="Arial" panose="020B0604020202020204" pitchFamily="34" charset="0"/>
              </a:rPr>
              <a:t>The data are generally non-numerical. </a:t>
            </a:r>
          </a:p>
          <a:p>
            <a:pPr marL="342900" indent="-342900" algn="just">
              <a:buClr>
                <a:srgbClr val="7030A0"/>
              </a:buClr>
              <a:buFont typeface="Wingdings" panose="05000000000000000000" pitchFamily="2" charset="2"/>
              <a:buChar char="§"/>
            </a:pPr>
            <a:r>
              <a:rPr lang="en-ZA" sz="2000" b="1" dirty="0">
                <a:solidFill>
                  <a:srgbClr val="7030A0"/>
                </a:solidFill>
                <a:latin typeface="Arial" panose="020B0604020202020204" pitchFamily="34" charset="0"/>
                <a:cs typeface="Arial" panose="020B0604020202020204" pitchFamily="34" charset="0"/>
              </a:rPr>
              <a:t>Qualitative research</a:t>
            </a:r>
            <a:r>
              <a:rPr lang="en-ZA" sz="2000" dirty="0">
                <a:solidFill>
                  <a:srgbClr val="7030A0"/>
                </a:solidFill>
                <a:latin typeface="Arial" panose="020B0604020202020204" pitchFamily="34" charset="0"/>
                <a:cs typeface="Arial" panose="020B0604020202020204" pitchFamily="34" charset="0"/>
              </a:rPr>
              <a:t> </a:t>
            </a:r>
            <a:r>
              <a:rPr lang="en-ZA" sz="2000" dirty="0">
                <a:latin typeface="Arial" panose="020B0604020202020204" pitchFamily="34" charset="0"/>
                <a:cs typeface="Arial" panose="020B0604020202020204" pitchFamily="34" charset="0"/>
              </a:rPr>
              <a:t>is primarily </a:t>
            </a:r>
            <a:r>
              <a:rPr lang="en-ZA" sz="2000" b="1" dirty="0">
                <a:solidFill>
                  <a:srgbClr val="7030A0"/>
                </a:solidFill>
                <a:latin typeface="Arial" panose="020B0604020202020204" pitchFamily="34" charset="0"/>
                <a:cs typeface="Arial" panose="020B0604020202020204" pitchFamily="34" charset="0"/>
              </a:rPr>
              <a:t>subjective</a:t>
            </a:r>
            <a:r>
              <a:rPr lang="en-ZA" sz="2000" dirty="0">
                <a:latin typeface="Arial" panose="020B0604020202020204" pitchFamily="34" charset="0"/>
                <a:cs typeface="Arial" panose="020B0604020202020204" pitchFamily="34" charset="0"/>
              </a:rPr>
              <a:t> in </a:t>
            </a:r>
            <a:r>
              <a:rPr lang="en-ZA" sz="2000" b="1" dirty="0">
                <a:solidFill>
                  <a:srgbClr val="7030A0"/>
                </a:solidFill>
                <a:latin typeface="Arial" panose="020B0604020202020204" pitchFamily="34" charset="0"/>
                <a:cs typeface="Arial" panose="020B0604020202020204" pitchFamily="34" charset="0"/>
              </a:rPr>
              <a:t>approach</a:t>
            </a:r>
            <a:r>
              <a:rPr lang="en-ZA" sz="2000" dirty="0">
                <a:latin typeface="Arial" panose="020B0604020202020204" pitchFamily="34" charset="0"/>
                <a:cs typeface="Arial" panose="020B0604020202020204" pitchFamily="34" charset="0"/>
              </a:rPr>
              <a:t> as it seeks to understand human behaviour and reasons that govern such behaviour. </a:t>
            </a:r>
          </a:p>
          <a:p>
            <a:pPr marL="342900" indent="-342900" algn="just">
              <a:buClr>
                <a:srgbClr val="7030A0"/>
              </a:buClr>
              <a:buFont typeface="Wingdings" panose="05000000000000000000" pitchFamily="2" charset="2"/>
              <a:buChar char="§"/>
            </a:pPr>
            <a:r>
              <a:rPr lang="en-ZA" sz="2000" dirty="0">
                <a:latin typeface="Arial" panose="020B0604020202020204" pitchFamily="34" charset="0"/>
                <a:cs typeface="Arial" panose="020B0604020202020204" pitchFamily="34" charset="0"/>
              </a:rPr>
              <a:t>It normally follows an </a:t>
            </a:r>
            <a:r>
              <a:rPr lang="en-ZA" sz="2000" b="1" dirty="0">
                <a:solidFill>
                  <a:srgbClr val="7030A0"/>
                </a:solidFill>
                <a:latin typeface="Arial" panose="020B0604020202020204" pitchFamily="34" charset="0"/>
                <a:cs typeface="Arial" panose="020B0604020202020204" pitchFamily="34" charset="0"/>
              </a:rPr>
              <a:t>inductive approach</a:t>
            </a:r>
            <a:r>
              <a:rPr lang="en-ZA" sz="2000" dirty="0">
                <a:solidFill>
                  <a:srgbClr val="7030A0"/>
                </a:solidFill>
                <a:latin typeface="Arial" panose="020B0604020202020204" pitchFamily="34" charset="0"/>
                <a:cs typeface="Arial" panose="020B0604020202020204" pitchFamily="34" charset="0"/>
              </a:rPr>
              <a:t> </a:t>
            </a:r>
            <a:r>
              <a:rPr lang="en-ZA" sz="2000" dirty="0">
                <a:latin typeface="Arial" panose="020B0604020202020204" pitchFamily="34" charset="0"/>
                <a:cs typeface="Arial" panose="020B0604020202020204" pitchFamily="34" charset="0"/>
              </a:rPr>
              <a:t>that is a systematic procedure for analysing </a:t>
            </a:r>
            <a:r>
              <a:rPr lang="en-ZA" sz="2000" b="1" dirty="0">
                <a:solidFill>
                  <a:srgbClr val="7030A0"/>
                </a:solidFill>
                <a:latin typeface="Arial" panose="020B0604020202020204" pitchFamily="34" charset="0"/>
                <a:cs typeface="Arial" panose="020B0604020202020204" pitchFamily="34" charset="0"/>
              </a:rPr>
              <a:t>qualitative data </a:t>
            </a:r>
            <a:r>
              <a:rPr lang="en-ZA" sz="2000" dirty="0">
                <a:latin typeface="Arial" panose="020B0604020202020204" pitchFamily="34" charset="0"/>
                <a:cs typeface="Arial" panose="020B0604020202020204" pitchFamily="34" charset="0"/>
              </a:rPr>
              <a:t>in which the </a:t>
            </a:r>
            <a:r>
              <a:rPr lang="en-ZA" sz="2000" b="1" dirty="0">
                <a:solidFill>
                  <a:srgbClr val="7030A0"/>
                </a:solidFill>
                <a:latin typeface="Arial" panose="020B0604020202020204" pitchFamily="34" charset="0"/>
                <a:cs typeface="Arial" panose="020B0604020202020204" pitchFamily="34" charset="0"/>
              </a:rPr>
              <a:t>analysis</a:t>
            </a:r>
            <a:r>
              <a:rPr lang="en-ZA" sz="2000" dirty="0">
                <a:latin typeface="Arial" panose="020B0604020202020204" pitchFamily="34" charset="0"/>
                <a:cs typeface="Arial" panose="020B0604020202020204" pitchFamily="34" charset="0"/>
              </a:rPr>
              <a:t> is likely to be guided by specific evaluation objectives. </a:t>
            </a:r>
          </a:p>
          <a:p>
            <a:pPr marL="342900" indent="-342900" algn="just">
              <a:buClr>
                <a:srgbClr val="7030A0"/>
              </a:buClr>
              <a:buFont typeface="Wingdings" panose="05000000000000000000" pitchFamily="2" charset="2"/>
              <a:buChar char="§"/>
            </a:pPr>
            <a:r>
              <a:rPr lang="en-ZA" sz="2000" dirty="0">
                <a:latin typeface="Arial" panose="020B0604020202020204" pitchFamily="34" charset="0"/>
                <a:cs typeface="Arial" panose="020B0604020202020204" pitchFamily="34" charset="0"/>
              </a:rPr>
              <a:t>It is </a:t>
            </a:r>
            <a:r>
              <a:rPr lang="en-ZA" sz="2000" b="1" dirty="0">
                <a:solidFill>
                  <a:srgbClr val="7030A0"/>
                </a:solidFill>
                <a:latin typeface="Arial" panose="020B0604020202020204" pitchFamily="34" charset="0"/>
                <a:cs typeface="Arial" panose="020B0604020202020204" pitchFamily="34" charset="0"/>
              </a:rPr>
              <a:t>subjective</a:t>
            </a:r>
            <a:r>
              <a:rPr lang="en-ZA" sz="2000" dirty="0">
                <a:latin typeface="Arial" panose="020B0604020202020204" pitchFamily="34" charset="0"/>
                <a:cs typeface="Arial" panose="020B0604020202020204" pitchFamily="34" charset="0"/>
              </a:rPr>
              <a:t> because the researcher should interpret the data. </a:t>
            </a:r>
          </a:p>
          <a:p>
            <a:pPr marL="342900" indent="-342900" algn="just">
              <a:buClr>
                <a:srgbClr val="7030A0"/>
              </a:buClr>
              <a:buFont typeface="Wingdings" panose="05000000000000000000" pitchFamily="2" charset="2"/>
              <a:buChar char="§"/>
            </a:pPr>
            <a:r>
              <a:rPr lang="en-ZA" sz="2000" dirty="0">
                <a:latin typeface="Arial" panose="020B0604020202020204" pitchFamily="34" charset="0"/>
                <a:cs typeface="Arial" panose="020B0604020202020204" pitchFamily="34" charset="0"/>
              </a:rPr>
              <a:t>It is informed by constructivism and </a:t>
            </a:r>
            <a:r>
              <a:rPr lang="en-ZA" sz="2000" b="1" dirty="0">
                <a:solidFill>
                  <a:srgbClr val="7030A0"/>
                </a:solidFill>
                <a:latin typeface="Arial" panose="020B0604020202020204" pitchFamily="34" charset="0"/>
                <a:cs typeface="Arial" panose="020B0604020202020204" pitchFamily="34" charset="0"/>
              </a:rPr>
              <a:t>interpretivism</a:t>
            </a:r>
            <a:r>
              <a:rPr lang="en-ZA" sz="2000" dirty="0">
                <a:latin typeface="Arial" panose="020B0604020202020204" pitchFamily="34" charset="0"/>
                <a:cs typeface="Arial" panose="020B0604020202020204" pitchFamily="34" charset="0"/>
              </a:rPr>
              <a:t> (Wikipedia, 2020).</a:t>
            </a:r>
          </a:p>
          <a:p>
            <a:pPr algn="ctr">
              <a:defRPr/>
            </a:pPr>
            <a:endParaRPr lang="en-ZA"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538601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44</a:t>
            </a:fld>
            <a:endParaRPr lang="en-US" dirty="0"/>
          </a:p>
        </p:txBody>
      </p:sp>
      <p:sp>
        <p:nvSpPr>
          <p:cNvPr id="4" name="Rectangle 8"/>
          <p:cNvSpPr>
            <a:spLocks noChangeArrowheads="1"/>
          </p:cNvSpPr>
          <p:nvPr/>
        </p:nvSpPr>
        <p:spPr bwMode="auto">
          <a:xfrm>
            <a:off x="205946" y="89148"/>
            <a:ext cx="8742111" cy="512214"/>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WHAT IS QUALITATIVE RESEARCH? (2)</a:t>
            </a:r>
            <a:endParaRPr lang="en-US" altLang="en-US" sz="2500" dirty="0">
              <a:solidFill>
                <a:schemeClr val="bg1"/>
              </a:solidFill>
              <a:latin typeface="Arial Black" pitchFamily="34" charset="0"/>
            </a:endParaRPr>
          </a:p>
        </p:txBody>
      </p:sp>
      <p:sp>
        <p:nvSpPr>
          <p:cNvPr id="5" name="Rectangle 4"/>
          <p:cNvSpPr/>
          <p:nvPr/>
        </p:nvSpPr>
        <p:spPr>
          <a:xfrm>
            <a:off x="263611" y="826164"/>
            <a:ext cx="8684446" cy="4124206"/>
          </a:xfrm>
          <a:prstGeom prst="rect">
            <a:avLst/>
          </a:prstGeom>
        </p:spPr>
        <p:txBody>
          <a:bodyPr wrap="square">
            <a:spAutoFit/>
          </a:bodyPr>
          <a:lstStyle/>
          <a:p>
            <a:pPr marL="342900" indent="-342900" algn="just">
              <a:buClr>
                <a:srgbClr val="7030A0"/>
              </a:buClr>
              <a:buFont typeface="Wingdings" panose="05000000000000000000" pitchFamily="2" charset="2"/>
              <a:buChar char="§"/>
            </a:pPr>
            <a:r>
              <a:rPr lang="en-ZA" sz="2200" dirty="0">
                <a:latin typeface="Arial" panose="020B0604020202020204" pitchFamily="34" charset="0"/>
                <a:cs typeface="Arial" panose="020B0604020202020204" pitchFamily="34" charset="0"/>
              </a:rPr>
              <a:t>Qualitative </a:t>
            </a:r>
            <a:r>
              <a:rPr lang="en-ZA" sz="2200" b="1" dirty="0">
                <a:solidFill>
                  <a:srgbClr val="7030A0"/>
                </a:solidFill>
                <a:latin typeface="Arial" panose="020B0604020202020204" pitchFamily="34" charset="0"/>
                <a:cs typeface="Arial" panose="020B0604020202020204" pitchFamily="34" charset="0"/>
              </a:rPr>
              <a:t>methods</a:t>
            </a:r>
            <a:r>
              <a:rPr lang="en-ZA" sz="2200" dirty="0">
                <a:latin typeface="Arial" panose="020B0604020202020204" pitchFamily="34" charset="0"/>
                <a:cs typeface="Arial" panose="020B0604020202020204" pitchFamily="34" charset="0"/>
              </a:rPr>
              <a:t> include ethnography, grounded theory, discourse analysis and interpretive phenomelogical analyses.</a:t>
            </a:r>
          </a:p>
          <a:p>
            <a:pPr marL="342900" indent="-342900" algn="just">
              <a:buClr>
                <a:srgbClr val="7030A0"/>
              </a:buClr>
              <a:buFont typeface="Wingdings" panose="05000000000000000000" pitchFamily="2" charset="2"/>
              <a:buChar char="§"/>
            </a:pPr>
            <a:r>
              <a:rPr lang="en-ZA" sz="2200" dirty="0">
                <a:latin typeface="Arial" panose="020B0604020202020204" pitchFamily="34" charset="0"/>
                <a:cs typeface="Arial" panose="020B0604020202020204" pitchFamily="34" charset="0"/>
              </a:rPr>
              <a:t>Most MBA-studies are </a:t>
            </a:r>
            <a:r>
              <a:rPr lang="en-ZA" sz="2200" b="1" dirty="0">
                <a:solidFill>
                  <a:srgbClr val="7030A0"/>
                </a:solidFill>
                <a:latin typeface="Arial" panose="020B0604020202020204" pitchFamily="34" charset="0"/>
                <a:cs typeface="Arial" panose="020B0604020202020204" pitchFamily="34" charset="0"/>
              </a:rPr>
              <a:t>exploratory descriptive </a:t>
            </a:r>
            <a:r>
              <a:rPr lang="en-ZA" sz="2200" dirty="0">
                <a:latin typeface="Arial" panose="020B0604020202020204" pitchFamily="34" charset="0"/>
                <a:cs typeface="Arial" panose="020B0604020202020204" pitchFamily="34" charset="0"/>
              </a:rPr>
              <a:t>studies utilising thematic analysis described by Creswell. </a:t>
            </a:r>
          </a:p>
          <a:p>
            <a:pPr marL="342900" indent="-342900" algn="just">
              <a:buClr>
                <a:srgbClr val="7030A0"/>
              </a:buClr>
              <a:buFont typeface="Wingdings" panose="05000000000000000000" pitchFamily="2" charset="2"/>
              <a:buChar char="§"/>
            </a:pPr>
            <a:r>
              <a:rPr lang="en-ZA" sz="2200" dirty="0">
                <a:latin typeface="Arial" panose="020B0604020202020204" pitchFamily="34" charset="0"/>
                <a:cs typeface="Arial" panose="020B0604020202020204" pitchFamily="34" charset="0"/>
              </a:rPr>
              <a:t>Qualitative research methods have been used in sociology, anthropology, political science, psychology, social work, and educational research. </a:t>
            </a:r>
          </a:p>
          <a:p>
            <a:pPr marL="342900" indent="-342900" algn="just">
              <a:buClr>
                <a:srgbClr val="7030A0"/>
              </a:buClr>
              <a:buFont typeface="Wingdings" panose="05000000000000000000" pitchFamily="2" charset="2"/>
              <a:buChar char="§"/>
            </a:pPr>
            <a:r>
              <a:rPr lang="en-ZA" sz="2200" dirty="0">
                <a:latin typeface="Arial" panose="020B0604020202020204" pitchFamily="34" charset="0"/>
                <a:cs typeface="Arial" panose="020B0604020202020204" pitchFamily="34" charset="0"/>
              </a:rPr>
              <a:t>Qualitative researchers study individuals' understanding of their </a:t>
            </a:r>
            <a:r>
              <a:rPr lang="en-ZA" sz="2200" b="1" dirty="0">
                <a:solidFill>
                  <a:srgbClr val="7030A0"/>
                </a:solidFill>
                <a:latin typeface="Arial" panose="020B0604020202020204" pitchFamily="34" charset="0"/>
                <a:cs typeface="Arial" panose="020B0604020202020204" pitchFamily="34" charset="0"/>
              </a:rPr>
              <a:t>social reality </a:t>
            </a:r>
            <a:r>
              <a:rPr lang="en-ZA" sz="2200" dirty="0">
                <a:latin typeface="Arial" panose="020B0604020202020204" pitchFamily="34" charset="0"/>
                <a:cs typeface="Arial" panose="020B0604020202020204" pitchFamily="34" charset="0"/>
              </a:rPr>
              <a:t>(Wikipedia, 2020).</a:t>
            </a:r>
          </a:p>
          <a:p>
            <a:pPr marL="342900" indent="-342900" algn="just">
              <a:buClr>
                <a:srgbClr val="7030A0"/>
              </a:buClr>
              <a:buFont typeface="Wingdings" panose="05000000000000000000" pitchFamily="2" charset="2"/>
              <a:buChar char="§"/>
            </a:pPr>
            <a:r>
              <a:rPr lang="en-ZA" sz="2200" dirty="0">
                <a:latin typeface="Arial" panose="020B0604020202020204" pitchFamily="34" charset="0"/>
                <a:cs typeface="Arial" panose="020B0604020202020204" pitchFamily="34" charset="0"/>
              </a:rPr>
              <a:t>Preferred </a:t>
            </a:r>
            <a:r>
              <a:rPr lang="en-ZA" sz="2200" b="1" dirty="0">
                <a:solidFill>
                  <a:srgbClr val="7030A0"/>
                </a:solidFill>
                <a:latin typeface="Arial" panose="020B0604020202020204" pitchFamily="34" charset="0"/>
                <a:cs typeface="Arial" panose="020B0604020202020204" pitchFamily="34" charset="0"/>
              </a:rPr>
              <a:t>C</a:t>
            </a:r>
            <a:r>
              <a:rPr lang="en-ZA" sz="2200" dirty="0">
                <a:latin typeface="Arial" panose="020B0604020202020204" pitchFamily="34" charset="0"/>
                <a:cs typeface="Arial" panose="020B0604020202020204" pitchFamily="34" charset="0"/>
              </a:rPr>
              <a:t>omputer-</a:t>
            </a:r>
            <a:r>
              <a:rPr lang="en-ZA" sz="2200" b="1" dirty="0">
                <a:solidFill>
                  <a:srgbClr val="7030A0"/>
                </a:solidFill>
                <a:latin typeface="Arial" panose="020B0604020202020204" pitchFamily="34" charset="0"/>
                <a:cs typeface="Arial" panose="020B0604020202020204" pitchFamily="34" charset="0"/>
              </a:rPr>
              <a:t>A</a:t>
            </a:r>
            <a:r>
              <a:rPr lang="en-ZA" sz="2200" dirty="0">
                <a:latin typeface="Arial" panose="020B0604020202020204" pitchFamily="34" charset="0"/>
                <a:cs typeface="Arial" panose="020B0604020202020204" pitchFamily="34" charset="0"/>
              </a:rPr>
              <a:t>ssisted </a:t>
            </a:r>
            <a:r>
              <a:rPr lang="en-ZA" sz="2200" b="1" dirty="0">
                <a:solidFill>
                  <a:srgbClr val="7030A0"/>
                </a:solidFill>
                <a:latin typeface="Arial" panose="020B0604020202020204" pitchFamily="34" charset="0"/>
                <a:cs typeface="Arial" panose="020B0604020202020204" pitchFamily="34" charset="0"/>
              </a:rPr>
              <a:t>Q</a:t>
            </a:r>
            <a:r>
              <a:rPr lang="en-ZA" sz="2200" dirty="0">
                <a:latin typeface="Arial" panose="020B0604020202020204" pitchFamily="34" charset="0"/>
                <a:cs typeface="Arial" panose="020B0604020202020204" pitchFamily="34" charset="0"/>
              </a:rPr>
              <a:t>ualitative </a:t>
            </a:r>
            <a:r>
              <a:rPr lang="en-ZA" sz="2200" b="1" dirty="0">
                <a:solidFill>
                  <a:srgbClr val="7030A0"/>
                </a:solidFill>
                <a:latin typeface="Arial" panose="020B0604020202020204" pitchFamily="34" charset="0"/>
                <a:cs typeface="Arial" panose="020B0604020202020204" pitchFamily="34" charset="0"/>
              </a:rPr>
              <a:t>D</a:t>
            </a:r>
            <a:r>
              <a:rPr lang="en-ZA" sz="2200" dirty="0">
                <a:latin typeface="Arial" panose="020B0604020202020204" pitchFamily="34" charset="0"/>
                <a:cs typeface="Arial" panose="020B0604020202020204" pitchFamily="34" charset="0"/>
              </a:rPr>
              <a:t>ata </a:t>
            </a:r>
            <a:r>
              <a:rPr lang="en-ZA" sz="2200" b="1" dirty="0">
                <a:solidFill>
                  <a:srgbClr val="7030A0"/>
                </a:solidFill>
                <a:latin typeface="Arial" panose="020B0604020202020204" pitchFamily="34" charset="0"/>
                <a:cs typeface="Arial" panose="020B0604020202020204" pitchFamily="34" charset="0"/>
              </a:rPr>
              <a:t>A</a:t>
            </a:r>
            <a:r>
              <a:rPr lang="en-ZA" sz="2200" dirty="0">
                <a:latin typeface="Arial" panose="020B0604020202020204" pitchFamily="34" charset="0"/>
                <a:cs typeface="Arial" panose="020B0604020202020204" pitchFamily="34" charset="0"/>
              </a:rPr>
              <a:t>nalysis </a:t>
            </a:r>
            <a:r>
              <a:rPr lang="en-ZA" sz="2200" b="1" dirty="0">
                <a:solidFill>
                  <a:srgbClr val="7030A0"/>
                </a:solidFill>
                <a:latin typeface="Arial" panose="020B0604020202020204" pitchFamily="34" charset="0"/>
                <a:cs typeface="Arial" panose="020B0604020202020204" pitchFamily="34" charset="0"/>
              </a:rPr>
              <a:t>S</a:t>
            </a:r>
            <a:r>
              <a:rPr lang="en-ZA" sz="2200" dirty="0">
                <a:latin typeface="Arial" panose="020B0604020202020204" pitchFamily="34" charset="0"/>
                <a:cs typeface="Arial" panose="020B0604020202020204" pitchFamily="34" charset="0"/>
              </a:rPr>
              <a:t>oftware (CAQDAS) – </a:t>
            </a:r>
            <a:r>
              <a:rPr lang="en-ZA" sz="2200" b="1" dirty="0">
                <a:solidFill>
                  <a:srgbClr val="7030A0"/>
                </a:solidFill>
                <a:latin typeface="Arial" panose="020B0604020202020204" pitchFamily="34" charset="0"/>
                <a:cs typeface="Arial" panose="020B0604020202020204" pitchFamily="34" charset="0"/>
              </a:rPr>
              <a:t>ATLAS.ti</a:t>
            </a:r>
            <a:r>
              <a:rPr lang="en-ZA" sz="2200" dirty="0">
                <a:latin typeface="Arial" panose="020B0604020202020204" pitchFamily="34" charset="0"/>
                <a:cs typeface="Arial" panose="020B0604020202020204" pitchFamily="34" charset="0"/>
              </a:rPr>
              <a:t>, </a:t>
            </a:r>
            <a:r>
              <a:rPr lang="en-ZA" sz="2200" dirty="0" err="1">
                <a:latin typeface="Arial" panose="020B0604020202020204" pitchFamily="34" charset="0"/>
                <a:cs typeface="Arial" panose="020B0604020202020204" pitchFamily="34" charset="0"/>
              </a:rPr>
              <a:t>Nvivo</a:t>
            </a:r>
            <a:r>
              <a:rPr lang="en-ZA" sz="2200" dirty="0">
                <a:latin typeface="Arial" panose="020B0604020202020204" pitchFamily="34" charset="0"/>
                <a:cs typeface="Arial" panose="020B0604020202020204" pitchFamily="34" charset="0"/>
              </a:rPr>
              <a:t>.</a:t>
            </a:r>
          </a:p>
          <a:p>
            <a:pPr algn="ctr">
              <a:defRPr/>
            </a:pPr>
            <a:endParaRPr lang="en-ZA"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94130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45</a:t>
            </a:fld>
            <a:endParaRPr lang="en-US"/>
          </a:p>
        </p:txBody>
      </p:sp>
      <p:sp>
        <p:nvSpPr>
          <p:cNvPr id="4" name="Rectangle 8"/>
          <p:cNvSpPr>
            <a:spLocks noChangeArrowheads="1"/>
          </p:cNvSpPr>
          <p:nvPr/>
        </p:nvSpPr>
        <p:spPr bwMode="auto">
          <a:xfrm>
            <a:off x="203200" y="89148"/>
            <a:ext cx="8744857" cy="528919"/>
          </a:xfrm>
          <a:prstGeom prst="rect">
            <a:avLst/>
          </a:prstGeom>
          <a:solidFill>
            <a:srgbClr val="7030A0"/>
          </a:solidFill>
          <a:ln>
            <a:noFill/>
          </a:ln>
        </p:spPr>
        <p:txBody>
          <a:bodyPr anchor="ctr"/>
          <a:lstStyle/>
          <a:p>
            <a:pPr algn="ctr"/>
            <a:r>
              <a:rPr lang="en-US" altLang="en-US" sz="2700" b="1" dirty="0">
                <a:solidFill>
                  <a:schemeClr val="bg1"/>
                </a:solidFill>
                <a:latin typeface="Arial Black" panose="020B0A04020102020204" pitchFamily="34" charset="0"/>
                <a:cs typeface="Arial" panose="020B0604020202020204" pitchFamily="34" charset="0"/>
              </a:rPr>
              <a:t>LAYER 4: STRATEGY</a:t>
            </a:r>
            <a:endParaRPr lang="en-US" altLang="en-US" sz="2700" dirty="0">
              <a:solidFill>
                <a:schemeClr val="bg1"/>
              </a:solidFill>
              <a:latin typeface="Arial Black" pitchFamily="34" charset="0"/>
            </a:endParaRPr>
          </a:p>
        </p:txBody>
      </p:sp>
      <p:sp>
        <p:nvSpPr>
          <p:cNvPr id="5" name="Content Placeholder 1"/>
          <p:cNvSpPr txBox="1">
            <a:spLocks/>
          </p:cNvSpPr>
          <p:nvPr/>
        </p:nvSpPr>
        <p:spPr>
          <a:xfrm>
            <a:off x="313038" y="869045"/>
            <a:ext cx="8517924" cy="407855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ZA" sz="2000" b="1" dirty="0">
                <a:solidFill>
                  <a:srgbClr val="7030A0"/>
                </a:solidFill>
                <a:latin typeface="Arial" panose="020B0604020202020204" pitchFamily="34" charset="0"/>
                <a:cs typeface="Arial" panose="020B0604020202020204" pitchFamily="34" charset="0"/>
              </a:rPr>
              <a:t>The research strategy to collect and analyse the data, i.e.: </a:t>
            </a:r>
          </a:p>
          <a:p>
            <a:pPr>
              <a:buClr>
                <a:srgbClr val="7030A0"/>
              </a:buClr>
              <a:buFont typeface="Wingdings" panose="05000000000000000000" pitchFamily="2" charset="2"/>
              <a:buChar char="§"/>
            </a:pPr>
            <a:r>
              <a:rPr lang="en-ZA" sz="2000" dirty="0">
                <a:latin typeface="Arial" panose="020B0604020202020204" pitchFamily="34" charset="0"/>
                <a:cs typeface="Arial" panose="020B0604020202020204" pitchFamily="34" charset="0"/>
              </a:rPr>
              <a:t>Experiment</a:t>
            </a:r>
          </a:p>
          <a:p>
            <a:pPr>
              <a:buClr>
                <a:srgbClr val="7030A0"/>
              </a:buClr>
              <a:buFont typeface="Wingdings" panose="05000000000000000000" pitchFamily="2" charset="2"/>
              <a:buChar char="§"/>
            </a:pPr>
            <a:r>
              <a:rPr lang="en-ZA" sz="2000" dirty="0">
                <a:latin typeface="Arial" panose="020B0604020202020204" pitchFamily="34" charset="0"/>
                <a:cs typeface="Arial" panose="020B0604020202020204" pitchFamily="34" charset="0"/>
              </a:rPr>
              <a:t>Survey</a:t>
            </a:r>
          </a:p>
          <a:p>
            <a:pPr>
              <a:buClr>
                <a:srgbClr val="7030A0"/>
              </a:buClr>
              <a:buFont typeface="Wingdings" panose="05000000000000000000" pitchFamily="2" charset="2"/>
              <a:buChar char="§"/>
            </a:pPr>
            <a:r>
              <a:rPr lang="en-ZA" sz="2000" dirty="0">
                <a:latin typeface="Arial" panose="020B0604020202020204" pitchFamily="34" charset="0"/>
                <a:cs typeface="Arial" panose="020B0604020202020204" pitchFamily="34" charset="0"/>
              </a:rPr>
              <a:t>Archival research</a:t>
            </a:r>
          </a:p>
          <a:p>
            <a:pPr>
              <a:buClr>
                <a:srgbClr val="7030A0"/>
              </a:buClr>
              <a:buFont typeface="Wingdings" panose="05000000000000000000" pitchFamily="2" charset="2"/>
              <a:buChar char="§"/>
            </a:pPr>
            <a:r>
              <a:rPr lang="en-ZA" sz="2000" dirty="0">
                <a:latin typeface="Arial" panose="020B0604020202020204" pitchFamily="34" charset="0"/>
                <a:cs typeface="Arial" panose="020B0604020202020204" pitchFamily="34" charset="0"/>
              </a:rPr>
              <a:t>Case study</a:t>
            </a:r>
          </a:p>
          <a:p>
            <a:pPr>
              <a:buClr>
                <a:srgbClr val="7030A0"/>
              </a:buClr>
              <a:buFont typeface="Wingdings" panose="05000000000000000000" pitchFamily="2" charset="2"/>
              <a:buChar char="§"/>
            </a:pPr>
            <a:r>
              <a:rPr lang="en-ZA" sz="2000" dirty="0">
                <a:latin typeface="Arial" panose="020B0604020202020204" pitchFamily="34" charset="0"/>
                <a:cs typeface="Arial" panose="020B0604020202020204" pitchFamily="34" charset="0"/>
              </a:rPr>
              <a:t>Ethnography</a:t>
            </a:r>
          </a:p>
          <a:p>
            <a:pPr>
              <a:buClr>
                <a:srgbClr val="7030A0"/>
              </a:buClr>
              <a:buFont typeface="Wingdings" panose="05000000000000000000" pitchFamily="2" charset="2"/>
              <a:buChar char="§"/>
            </a:pPr>
            <a:r>
              <a:rPr lang="en-ZA" sz="2000" dirty="0">
                <a:latin typeface="Arial" panose="020B0604020202020204" pitchFamily="34" charset="0"/>
                <a:cs typeface="Arial" panose="020B0604020202020204" pitchFamily="34" charset="0"/>
              </a:rPr>
              <a:t>Action research</a:t>
            </a:r>
          </a:p>
          <a:p>
            <a:pPr>
              <a:buClr>
                <a:srgbClr val="7030A0"/>
              </a:buClr>
              <a:buFont typeface="Wingdings" panose="05000000000000000000" pitchFamily="2" charset="2"/>
              <a:buChar char="§"/>
            </a:pPr>
            <a:r>
              <a:rPr lang="en-ZA" sz="2000" dirty="0">
                <a:latin typeface="Arial" panose="020B0604020202020204" pitchFamily="34" charset="0"/>
                <a:cs typeface="Arial" panose="020B0604020202020204" pitchFamily="34" charset="0"/>
              </a:rPr>
              <a:t>Grounded theory</a:t>
            </a:r>
          </a:p>
          <a:p>
            <a:pPr>
              <a:buClr>
                <a:srgbClr val="7030A0"/>
              </a:buClr>
              <a:buFont typeface="Wingdings" panose="05000000000000000000" pitchFamily="2" charset="2"/>
              <a:buChar char="§"/>
            </a:pPr>
            <a:r>
              <a:rPr lang="en-ZA" sz="2000" dirty="0">
                <a:latin typeface="Arial" panose="020B0604020202020204" pitchFamily="34" charset="0"/>
                <a:cs typeface="Arial" panose="020B0604020202020204" pitchFamily="34" charset="0"/>
              </a:rPr>
              <a:t>Narrative inquiry.</a:t>
            </a:r>
          </a:p>
          <a:p>
            <a:pPr marL="0" indent="0">
              <a:buClr>
                <a:srgbClr val="7030A0"/>
              </a:buClr>
              <a:buNone/>
            </a:pPr>
            <a:endParaRPr lang="en-ZA" sz="2000" dirty="0">
              <a:latin typeface="Arial" panose="020B0604020202020204" pitchFamily="34" charset="0"/>
              <a:cs typeface="Arial" panose="020B0604020202020204" pitchFamily="34" charset="0"/>
            </a:endParaRPr>
          </a:p>
          <a:p>
            <a:pPr marL="0" indent="0">
              <a:buClr>
                <a:srgbClr val="7030A0"/>
              </a:buClr>
              <a:buNone/>
            </a:pPr>
            <a:r>
              <a:rPr lang="en-ZA" sz="2000" dirty="0">
                <a:solidFill>
                  <a:srgbClr val="7030A0"/>
                </a:solidFill>
                <a:latin typeface="Arial" panose="020B0604020202020204" pitchFamily="34" charset="0"/>
                <a:cs typeface="Arial" panose="020B0604020202020204" pitchFamily="34" charset="0"/>
              </a:rPr>
              <a:t>(Saunders </a:t>
            </a:r>
            <a:r>
              <a:rPr lang="en-ZA" sz="2000" i="1" dirty="0">
                <a:solidFill>
                  <a:srgbClr val="7030A0"/>
                </a:solidFill>
                <a:latin typeface="Arial" panose="020B0604020202020204" pitchFamily="34" charset="0"/>
                <a:cs typeface="Arial" panose="020B0604020202020204" pitchFamily="34" charset="0"/>
              </a:rPr>
              <a:t>et al.</a:t>
            </a:r>
            <a:r>
              <a:rPr lang="en-ZA" sz="2000" dirty="0">
                <a:solidFill>
                  <a:srgbClr val="7030A0"/>
                </a:solidFill>
                <a:latin typeface="Arial" panose="020B0604020202020204" pitchFamily="34" charset="0"/>
                <a:cs typeface="Arial" panose="020B0604020202020204" pitchFamily="34" charset="0"/>
              </a:rPr>
              <a:t>, 2019)</a:t>
            </a:r>
            <a:endParaRPr lang="en-ZA" sz="2000" dirty="0">
              <a:effectLst/>
              <a:latin typeface="Arial" panose="020B0604020202020204" pitchFamily="34" charset="0"/>
              <a:ea typeface="Calibri" panose="020F0502020204030204" pitchFamily="34" charset="0"/>
              <a:cs typeface="Arial" panose="020B0604020202020204" pitchFamily="34" charset="0"/>
            </a:endParaRPr>
          </a:p>
          <a:p>
            <a:pPr marL="0" indent="0">
              <a:buClr>
                <a:srgbClr val="7030A0"/>
              </a:buClr>
              <a:buNone/>
            </a:pPr>
            <a:endParaRPr lang="en-ZA" sz="2000" dirty="0">
              <a:latin typeface="Arial" panose="020B0604020202020204" pitchFamily="34" charset="0"/>
              <a:cs typeface="Arial" panose="020B0604020202020204" pitchFamily="34" charset="0"/>
            </a:endParaRPr>
          </a:p>
          <a:p>
            <a:pPr marL="0" indent="0">
              <a:buFont typeface="Arial"/>
              <a:buNone/>
            </a:pPr>
            <a:endParaRPr lang="en-ZA" sz="2200" b="1" dirty="0">
              <a:latin typeface="Arial" panose="020B0604020202020204" pitchFamily="34" charset="0"/>
              <a:cs typeface="Arial" panose="020B0604020202020204" pitchFamily="34" charset="0"/>
            </a:endParaRPr>
          </a:p>
        </p:txBody>
      </p:sp>
      <p:pic>
        <p:nvPicPr>
          <p:cNvPr id="7" name="Picture 6" descr="A picture containing text, tree, outdoor, bridge&#10;&#10;Description automatically generated">
            <a:extLst>
              <a:ext uri="{FF2B5EF4-FFF2-40B4-BE49-F238E27FC236}">
                <a16:creationId xmlns:a16="http://schemas.microsoft.com/office/drawing/2014/main" id="{B2806492-DEB6-4C12-9F8D-6B403C71CDA1}"/>
              </a:ext>
            </a:extLst>
          </p:cNvPr>
          <p:cNvPicPr>
            <a:picLocks noChangeAspect="1"/>
          </p:cNvPicPr>
          <p:nvPr/>
        </p:nvPicPr>
        <p:blipFill>
          <a:blip r:embed="rId2"/>
          <a:stretch>
            <a:fillRect/>
          </a:stretch>
        </p:blipFill>
        <p:spPr>
          <a:xfrm>
            <a:off x="5647267" y="1378490"/>
            <a:ext cx="2912533" cy="3964960"/>
          </a:xfrm>
          <a:prstGeom prst="rect">
            <a:avLst/>
          </a:prstGeom>
        </p:spPr>
      </p:pic>
    </p:spTree>
    <p:extLst>
      <p:ext uri="{BB962C8B-B14F-4D97-AF65-F5344CB8AC3E}">
        <p14:creationId xmlns:p14="http://schemas.microsoft.com/office/powerpoint/2010/main" val="17143279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46</a:t>
            </a:fld>
            <a:endParaRPr lang="en-US"/>
          </a:p>
        </p:txBody>
      </p:sp>
      <p:sp>
        <p:nvSpPr>
          <p:cNvPr id="4" name="Rectangle 8"/>
          <p:cNvSpPr>
            <a:spLocks noChangeArrowheads="1"/>
          </p:cNvSpPr>
          <p:nvPr/>
        </p:nvSpPr>
        <p:spPr bwMode="auto">
          <a:xfrm>
            <a:off x="203200" y="89148"/>
            <a:ext cx="8744857" cy="528919"/>
          </a:xfrm>
          <a:prstGeom prst="rect">
            <a:avLst/>
          </a:prstGeom>
          <a:solidFill>
            <a:srgbClr val="7030A0"/>
          </a:solidFill>
          <a:ln>
            <a:noFill/>
          </a:ln>
        </p:spPr>
        <p:txBody>
          <a:bodyPr anchor="ctr"/>
          <a:lstStyle/>
          <a:p>
            <a:pPr algn="ctr"/>
            <a:r>
              <a:rPr lang="en-US" altLang="en-US" sz="2700" b="1" dirty="0">
                <a:solidFill>
                  <a:schemeClr val="bg1"/>
                </a:solidFill>
                <a:latin typeface="Arial Black" panose="020B0A04020102020204" pitchFamily="34" charset="0"/>
                <a:cs typeface="Arial" panose="020B0604020202020204" pitchFamily="34" charset="0"/>
              </a:rPr>
              <a:t>LAYER 5: TIME HORIZONS</a:t>
            </a:r>
            <a:endParaRPr lang="en-US" altLang="en-US" sz="2700" dirty="0">
              <a:solidFill>
                <a:schemeClr val="bg1"/>
              </a:solidFill>
              <a:latin typeface="Arial Black" pitchFamily="34" charset="0"/>
            </a:endParaRPr>
          </a:p>
        </p:txBody>
      </p:sp>
      <p:sp>
        <p:nvSpPr>
          <p:cNvPr id="5" name="Content Placeholder 1"/>
          <p:cNvSpPr txBox="1">
            <a:spLocks/>
          </p:cNvSpPr>
          <p:nvPr/>
        </p:nvSpPr>
        <p:spPr>
          <a:xfrm>
            <a:off x="313038" y="869045"/>
            <a:ext cx="8517924" cy="407855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ZA" sz="2000" dirty="0">
                <a:effectLst/>
                <a:latin typeface="Arial" panose="020B0604020202020204" pitchFamily="34" charset="0"/>
                <a:ea typeface="Times New Roman" panose="02020603050405020304" pitchFamily="18" charset="0"/>
                <a:cs typeface="Arial" panose="020B0604020202020204" pitchFamily="34" charset="0"/>
              </a:rPr>
              <a:t>The time horizon simply describes </a:t>
            </a:r>
            <a:r>
              <a:rPr lang="en-ZA" sz="2000" b="1" dirty="0">
                <a:effectLst/>
                <a:latin typeface="Arial" panose="020B0604020202020204" pitchFamily="34" charset="0"/>
                <a:ea typeface="Times New Roman" panose="02020603050405020304" pitchFamily="18" charset="0"/>
                <a:cs typeface="Arial" panose="020B0604020202020204" pitchFamily="34" charset="0"/>
              </a:rPr>
              <a:t>how many points in time</a:t>
            </a:r>
            <a:r>
              <a:rPr lang="en-ZA" sz="2000" dirty="0">
                <a:effectLst/>
                <a:latin typeface="Arial" panose="020B0604020202020204" pitchFamily="34" charset="0"/>
                <a:ea typeface="Times New Roman" panose="02020603050405020304" pitchFamily="18" charset="0"/>
                <a:cs typeface="Arial" panose="020B0604020202020204" pitchFamily="34" charset="0"/>
              </a:rPr>
              <a:t> you plan to </a:t>
            </a:r>
            <a:r>
              <a:rPr lang="en-ZA" sz="2000" b="1" dirty="0">
                <a:effectLst/>
                <a:latin typeface="Arial" panose="020B0604020202020204" pitchFamily="34" charset="0"/>
                <a:ea typeface="Times New Roman" panose="02020603050405020304" pitchFamily="18" charset="0"/>
                <a:cs typeface="Arial" panose="020B0604020202020204" pitchFamily="34" charset="0"/>
              </a:rPr>
              <a:t>collect your data at</a:t>
            </a:r>
            <a:r>
              <a:rPr lang="en-ZA" sz="2000" dirty="0">
                <a:effectLst/>
                <a:latin typeface="Arial" panose="020B0604020202020204" pitchFamily="34" charset="0"/>
                <a:ea typeface="Times New Roman" panose="02020603050405020304" pitchFamily="18" charset="0"/>
                <a:cs typeface="Arial" panose="020B0604020202020204" pitchFamily="34" charset="0"/>
              </a:rPr>
              <a:t>. The time </a:t>
            </a:r>
            <a:r>
              <a:rPr lang="en-ZA" sz="2000" b="1" dirty="0">
                <a:solidFill>
                  <a:srgbClr val="7030A0"/>
                </a:solidFill>
                <a:latin typeface="Arial" panose="020B0604020202020204" pitchFamily="34" charset="0"/>
                <a:cs typeface="Arial" panose="020B0604020202020204" pitchFamily="34" charset="0"/>
              </a:rPr>
              <a:t>horizons layer defines the time frame for the research: </a:t>
            </a:r>
          </a:p>
          <a:p>
            <a:pPr marL="0" indent="0" algn="just">
              <a:buNone/>
            </a:pPr>
            <a:endParaRPr lang="en-ZA" sz="2000" b="1" dirty="0">
              <a:solidFill>
                <a:srgbClr val="7030A0"/>
              </a:solidFill>
              <a:latin typeface="Arial" panose="020B0604020202020204" pitchFamily="34" charset="0"/>
              <a:cs typeface="Arial" panose="020B0604020202020204" pitchFamily="34" charset="0"/>
            </a:endParaRPr>
          </a:p>
          <a:p>
            <a:pPr marL="0" indent="0" algn="just">
              <a:buNone/>
            </a:pPr>
            <a:r>
              <a:rPr lang="en-ZA" sz="2000" b="1" dirty="0">
                <a:solidFill>
                  <a:srgbClr val="7030A0"/>
                </a:solidFill>
                <a:latin typeface="Arial" panose="020B0604020202020204" pitchFamily="34" charset="0"/>
                <a:cs typeface="Arial" panose="020B0604020202020204" pitchFamily="34" charset="0"/>
              </a:rPr>
              <a:t>Cross-sectional</a:t>
            </a:r>
            <a:r>
              <a:rPr lang="en-ZA" sz="2000" dirty="0">
                <a:latin typeface="Arial" panose="020B0604020202020204" pitchFamily="34" charset="0"/>
                <a:cs typeface="Arial" panose="020B0604020202020204" pitchFamily="34" charset="0"/>
              </a:rPr>
              <a:t> or short term study, involving collection of data at a specific point of time.</a:t>
            </a:r>
          </a:p>
          <a:p>
            <a:pPr marL="0" indent="0" algn="just">
              <a:buNone/>
            </a:pPr>
            <a:endParaRPr lang="en-ZA" sz="2000" dirty="0">
              <a:latin typeface="Arial" panose="020B0604020202020204" pitchFamily="34" charset="0"/>
              <a:cs typeface="Arial" panose="020B0604020202020204" pitchFamily="34" charset="0"/>
            </a:endParaRPr>
          </a:p>
          <a:p>
            <a:pPr marL="0" indent="0" algn="just">
              <a:buNone/>
            </a:pPr>
            <a:r>
              <a:rPr lang="en-ZA" sz="2000" dirty="0">
                <a:latin typeface="Arial" panose="020B0604020202020204" pitchFamily="34" charset="0"/>
                <a:cs typeface="Arial" panose="020B0604020202020204" pitchFamily="34" charset="0"/>
              </a:rPr>
              <a:t>A </a:t>
            </a:r>
            <a:r>
              <a:rPr lang="en-ZA" sz="2000" b="1" dirty="0">
                <a:solidFill>
                  <a:srgbClr val="7030A0"/>
                </a:solidFill>
                <a:latin typeface="Arial" panose="020B0604020202020204" pitchFamily="34" charset="0"/>
                <a:cs typeface="Arial" panose="020B0604020202020204" pitchFamily="34" charset="0"/>
              </a:rPr>
              <a:t>longitudinal time horizon </a:t>
            </a:r>
            <a:r>
              <a:rPr lang="en-ZA" sz="2000" dirty="0">
                <a:latin typeface="Arial" panose="020B0604020202020204" pitchFamily="34" charset="0"/>
                <a:cs typeface="Arial" panose="020B0604020202020204" pitchFamily="34" charset="0"/>
              </a:rPr>
              <a:t>refers to the collection of data repeatedly over a long period of time in order to compare data.</a:t>
            </a:r>
          </a:p>
          <a:p>
            <a:pPr marL="0" indent="0" algn="just">
              <a:buNone/>
            </a:pPr>
            <a:endParaRPr lang="en-ZA" sz="2000" dirty="0">
              <a:latin typeface="Arial" panose="020B0604020202020204" pitchFamily="34" charset="0"/>
              <a:cs typeface="Arial" panose="020B0604020202020204" pitchFamily="34" charset="0"/>
            </a:endParaRPr>
          </a:p>
          <a:p>
            <a:pPr marL="0" indent="0" algn="just">
              <a:buNone/>
            </a:pPr>
            <a:r>
              <a:rPr lang="en-ZA" sz="2000" dirty="0">
                <a:solidFill>
                  <a:srgbClr val="7030A0"/>
                </a:solidFill>
                <a:latin typeface="Arial" panose="020B0604020202020204" pitchFamily="34" charset="0"/>
                <a:cs typeface="Arial" panose="020B0604020202020204" pitchFamily="34" charset="0"/>
              </a:rPr>
              <a:t>(Saunders </a:t>
            </a:r>
            <a:r>
              <a:rPr lang="en-ZA" sz="2000" i="1" dirty="0">
                <a:solidFill>
                  <a:srgbClr val="7030A0"/>
                </a:solidFill>
                <a:latin typeface="Arial" panose="020B0604020202020204" pitchFamily="34" charset="0"/>
                <a:cs typeface="Arial" panose="020B0604020202020204" pitchFamily="34" charset="0"/>
              </a:rPr>
              <a:t>et al.</a:t>
            </a:r>
            <a:r>
              <a:rPr lang="en-ZA" sz="2000" dirty="0">
                <a:solidFill>
                  <a:srgbClr val="7030A0"/>
                </a:solidFill>
                <a:latin typeface="Arial" panose="020B0604020202020204" pitchFamily="34" charset="0"/>
                <a:cs typeface="Arial" panose="020B0604020202020204" pitchFamily="34" charset="0"/>
              </a:rPr>
              <a:t>, 2019)</a:t>
            </a:r>
            <a:endParaRPr lang="en-ZA" sz="2000" dirty="0">
              <a:effectLst/>
              <a:latin typeface="Arial" panose="020B0604020202020204" pitchFamily="34" charset="0"/>
              <a:ea typeface="Calibri" panose="020F0502020204030204" pitchFamily="34" charset="0"/>
              <a:cs typeface="Arial" panose="020B0604020202020204" pitchFamily="34" charset="0"/>
            </a:endParaRPr>
          </a:p>
          <a:p>
            <a:pPr marL="0" indent="0" algn="just">
              <a:buNone/>
            </a:pPr>
            <a:endParaRPr lang="en-ZA" sz="2000" dirty="0">
              <a:latin typeface="Arial" panose="020B0604020202020204" pitchFamily="34" charset="0"/>
              <a:cs typeface="Arial" panose="020B0604020202020204" pitchFamily="34" charset="0"/>
            </a:endParaRPr>
          </a:p>
          <a:p>
            <a:pPr marL="0" indent="0">
              <a:buNone/>
            </a:pPr>
            <a:endParaRPr lang="en-ZA" sz="1200" dirty="0">
              <a:latin typeface="Arial" panose="020B0604020202020204" pitchFamily="34" charset="0"/>
              <a:cs typeface="Arial" panose="020B0604020202020204" pitchFamily="34" charset="0"/>
            </a:endParaRPr>
          </a:p>
          <a:p>
            <a:endParaRPr lang="en-ZA" sz="2400" dirty="0"/>
          </a:p>
          <a:p>
            <a:endParaRPr lang="en-ZA" sz="2400" dirty="0"/>
          </a:p>
          <a:p>
            <a:pPr marL="0" indent="0">
              <a:buFont typeface="Arial"/>
              <a:buNone/>
            </a:pPr>
            <a:endParaRPr lang="en-ZA" sz="2200" dirty="0">
              <a:latin typeface="Arial" panose="020B0604020202020204" pitchFamily="34" charset="0"/>
              <a:cs typeface="Arial" panose="020B0604020202020204" pitchFamily="34" charset="0"/>
            </a:endParaRPr>
          </a:p>
          <a:p>
            <a:pPr marL="0" indent="0">
              <a:buFont typeface="Arial"/>
              <a:buNone/>
            </a:pPr>
            <a:endParaRPr lang="en-ZA" sz="2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8466630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47</a:t>
            </a:fld>
            <a:endParaRPr lang="en-US"/>
          </a:p>
        </p:txBody>
      </p:sp>
      <p:sp>
        <p:nvSpPr>
          <p:cNvPr id="4" name="Rectangle 8"/>
          <p:cNvSpPr>
            <a:spLocks noChangeArrowheads="1"/>
          </p:cNvSpPr>
          <p:nvPr/>
        </p:nvSpPr>
        <p:spPr bwMode="auto">
          <a:xfrm>
            <a:off x="203200" y="89148"/>
            <a:ext cx="8744857" cy="528919"/>
          </a:xfrm>
          <a:prstGeom prst="rect">
            <a:avLst/>
          </a:prstGeom>
          <a:solidFill>
            <a:srgbClr val="7030A0"/>
          </a:solidFill>
          <a:ln>
            <a:noFill/>
          </a:ln>
        </p:spPr>
        <p:txBody>
          <a:bodyPr anchor="ctr"/>
          <a:lstStyle/>
          <a:p>
            <a:pPr algn="ctr"/>
            <a:r>
              <a:rPr lang="en-US" altLang="en-US" sz="2700" b="1" dirty="0">
                <a:solidFill>
                  <a:schemeClr val="bg1"/>
                </a:solidFill>
                <a:latin typeface="Arial Black" panose="020B0A04020102020204" pitchFamily="34" charset="0"/>
                <a:cs typeface="Arial" panose="020B0604020202020204" pitchFamily="34" charset="0"/>
              </a:rPr>
              <a:t>LAYER 6: TECHNIQUES AND PROSEDURES</a:t>
            </a:r>
            <a:endParaRPr lang="en-US" altLang="en-US" sz="2700" dirty="0">
              <a:solidFill>
                <a:schemeClr val="bg1"/>
              </a:solidFill>
              <a:latin typeface="Arial Black" pitchFamily="34" charset="0"/>
            </a:endParaRPr>
          </a:p>
        </p:txBody>
      </p:sp>
      <p:sp>
        <p:nvSpPr>
          <p:cNvPr id="5" name="Content Placeholder 1"/>
          <p:cNvSpPr txBox="1">
            <a:spLocks/>
          </p:cNvSpPr>
          <p:nvPr/>
        </p:nvSpPr>
        <p:spPr>
          <a:xfrm>
            <a:off x="313038" y="869045"/>
            <a:ext cx="8517924" cy="407855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ZA" sz="2000" dirty="0">
                <a:latin typeface="Arial" panose="020B0604020202020204" pitchFamily="34" charset="0"/>
                <a:cs typeface="Arial" panose="020B0604020202020204" pitchFamily="34" charset="0"/>
              </a:rPr>
              <a:t>Techniques and procedures include data collection and analysis – the use of primary/secondary data, choosing sample groups, developing questionnaire content, preparing interviews, etc. </a:t>
            </a:r>
          </a:p>
          <a:p>
            <a:pPr marL="0" indent="0" algn="just">
              <a:buNone/>
            </a:pPr>
            <a:endParaRPr lang="en-ZA" sz="2000" dirty="0">
              <a:latin typeface="Arial" panose="020B0604020202020204" pitchFamily="34" charset="0"/>
              <a:cs typeface="Arial" panose="020B0604020202020204" pitchFamily="34" charset="0"/>
            </a:endParaRPr>
          </a:p>
          <a:p>
            <a:pPr marL="0" indent="0" algn="just">
              <a:buNone/>
            </a:pPr>
            <a:endParaRPr lang="en-ZA" sz="2000" dirty="0">
              <a:latin typeface="Arial" panose="020B0604020202020204" pitchFamily="34" charset="0"/>
              <a:cs typeface="Arial" panose="020B0604020202020204" pitchFamily="34" charset="0"/>
            </a:endParaRPr>
          </a:p>
          <a:p>
            <a:pPr marL="0" indent="0">
              <a:buNone/>
            </a:pPr>
            <a:endParaRPr lang="en-ZA" sz="1200" dirty="0">
              <a:latin typeface="Arial" panose="020B0604020202020204" pitchFamily="34" charset="0"/>
              <a:cs typeface="Arial" panose="020B0604020202020204" pitchFamily="34" charset="0"/>
            </a:endParaRPr>
          </a:p>
          <a:p>
            <a:endParaRPr lang="en-ZA" sz="2400" dirty="0"/>
          </a:p>
          <a:p>
            <a:endParaRPr lang="en-ZA" sz="2400" dirty="0"/>
          </a:p>
          <a:p>
            <a:pPr marL="0" indent="0">
              <a:buFont typeface="Arial"/>
              <a:buNone/>
            </a:pPr>
            <a:endParaRPr lang="en-ZA" sz="2200" dirty="0">
              <a:latin typeface="Arial" panose="020B0604020202020204" pitchFamily="34" charset="0"/>
              <a:cs typeface="Arial" panose="020B0604020202020204" pitchFamily="34" charset="0"/>
            </a:endParaRPr>
          </a:p>
          <a:p>
            <a:pPr marL="0" indent="0">
              <a:buFont typeface="Arial"/>
              <a:buNone/>
            </a:pPr>
            <a:endParaRPr lang="en-ZA" sz="2200" b="1" dirty="0">
              <a:latin typeface="Arial" panose="020B0604020202020204" pitchFamily="34" charset="0"/>
              <a:cs typeface="Arial" panose="020B0604020202020204" pitchFamily="34" charset="0"/>
            </a:endParaRPr>
          </a:p>
        </p:txBody>
      </p:sp>
      <p:pic>
        <p:nvPicPr>
          <p:cNvPr id="6" name="Picture 5" descr="A picture containing text, tree, outdoor, bridge&#10;&#10;Description automatically generated">
            <a:extLst>
              <a:ext uri="{FF2B5EF4-FFF2-40B4-BE49-F238E27FC236}">
                <a16:creationId xmlns:a16="http://schemas.microsoft.com/office/drawing/2014/main" id="{71B82A2A-C5CB-4DE0-8879-97EC5152B9DF}"/>
              </a:ext>
            </a:extLst>
          </p:cNvPr>
          <p:cNvPicPr>
            <a:picLocks noChangeAspect="1"/>
          </p:cNvPicPr>
          <p:nvPr/>
        </p:nvPicPr>
        <p:blipFill>
          <a:blip r:embed="rId2"/>
          <a:stretch>
            <a:fillRect/>
          </a:stretch>
        </p:blipFill>
        <p:spPr>
          <a:xfrm>
            <a:off x="5758037" y="1499175"/>
            <a:ext cx="2835630" cy="3860268"/>
          </a:xfrm>
          <a:prstGeom prst="rect">
            <a:avLst/>
          </a:prstGeom>
        </p:spPr>
      </p:pic>
      <p:pic>
        <p:nvPicPr>
          <p:cNvPr id="7" name="Picture 6" descr="Diagram&#10;&#10;Description automatically generated">
            <a:extLst>
              <a:ext uri="{FF2B5EF4-FFF2-40B4-BE49-F238E27FC236}">
                <a16:creationId xmlns:a16="http://schemas.microsoft.com/office/drawing/2014/main" id="{F9DFE551-BAA3-45CC-80F8-EFAC26C020CA}"/>
              </a:ext>
            </a:extLst>
          </p:cNvPr>
          <p:cNvPicPr>
            <a:picLocks noChangeAspect="1"/>
          </p:cNvPicPr>
          <p:nvPr/>
        </p:nvPicPr>
        <p:blipFill>
          <a:blip r:embed="rId3"/>
          <a:stretch>
            <a:fillRect/>
          </a:stretch>
        </p:blipFill>
        <p:spPr>
          <a:xfrm>
            <a:off x="313037" y="2027569"/>
            <a:ext cx="4741563" cy="3129432"/>
          </a:xfrm>
          <a:prstGeom prst="rect">
            <a:avLst/>
          </a:prstGeom>
        </p:spPr>
      </p:pic>
    </p:spTree>
    <p:extLst>
      <p:ext uri="{BB962C8B-B14F-4D97-AF65-F5344CB8AC3E}">
        <p14:creationId xmlns:p14="http://schemas.microsoft.com/office/powerpoint/2010/main" val="196748513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48</a:t>
            </a:fld>
            <a:endParaRPr lang="en-US"/>
          </a:p>
        </p:txBody>
      </p:sp>
      <p:sp>
        <p:nvSpPr>
          <p:cNvPr id="4" name="Rectangle 8"/>
          <p:cNvSpPr>
            <a:spLocks noChangeArrowheads="1"/>
          </p:cNvSpPr>
          <p:nvPr/>
        </p:nvSpPr>
        <p:spPr bwMode="auto">
          <a:xfrm>
            <a:off x="863600" y="1647568"/>
            <a:ext cx="7459133" cy="1586699"/>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EXAMPLE FOR A QUANTITATIVE  RESEARCH DESIGN AND METHODOLOGY SECTION</a:t>
            </a:r>
            <a:endParaRPr lang="en-US" altLang="en-US" sz="2500" dirty="0">
              <a:solidFill>
                <a:schemeClr val="bg1"/>
              </a:solidFill>
              <a:latin typeface="Arial Black" pitchFamily="34" charset="0"/>
            </a:endParaRPr>
          </a:p>
        </p:txBody>
      </p:sp>
    </p:spTree>
    <p:extLst>
      <p:ext uri="{BB962C8B-B14F-4D97-AF65-F5344CB8AC3E}">
        <p14:creationId xmlns:p14="http://schemas.microsoft.com/office/powerpoint/2010/main" val="18724453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4</a:t>
            </a:fld>
            <a:endParaRPr lang="en-US"/>
          </a:p>
        </p:txBody>
      </p:sp>
      <p:sp>
        <p:nvSpPr>
          <p:cNvPr id="4" name="Rectangle 8"/>
          <p:cNvSpPr>
            <a:spLocks noChangeArrowheads="1"/>
          </p:cNvSpPr>
          <p:nvPr/>
        </p:nvSpPr>
        <p:spPr bwMode="auto">
          <a:xfrm>
            <a:off x="805471" y="89148"/>
            <a:ext cx="7530138" cy="553199"/>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OUTCOMES OF STUDY UNIT 4</a:t>
            </a:r>
            <a:endParaRPr lang="en-US" altLang="en-US" sz="2500" dirty="0">
              <a:solidFill>
                <a:schemeClr val="bg1"/>
              </a:solidFill>
              <a:latin typeface="Arial Black" pitchFamily="34" charset="0"/>
            </a:endParaRPr>
          </a:p>
        </p:txBody>
      </p:sp>
      <p:sp>
        <p:nvSpPr>
          <p:cNvPr id="5" name="Rectangle 4"/>
          <p:cNvSpPr/>
          <p:nvPr/>
        </p:nvSpPr>
        <p:spPr>
          <a:xfrm>
            <a:off x="298581" y="785782"/>
            <a:ext cx="8528178" cy="4632037"/>
          </a:xfrm>
          <a:prstGeom prst="rect">
            <a:avLst/>
          </a:prstGeom>
        </p:spPr>
        <p:txBody>
          <a:bodyPr wrap="square">
            <a:spAutoFit/>
          </a:bodyPr>
          <a:lstStyle/>
          <a:p>
            <a:r>
              <a:rPr lang="en-GB" sz="2200" b="1" dirty="0">
                <a:solidFill>
                  <a:srgbClr val="7030A0"/>
                </a:solidFill>
                <a:latin typeface="Arial" panose="020B0604020202020204" pitchFamily="34" charset="0"/>
                <a:cs typeface="Arial" panose="020B0604020202020204" pitchFamily="34" charset="0"/>
              </a:rPr>
              <a:t>After completing the study unit, you should be able to:</a:t>
            </a:r>
            <a:endParaRPr lang="en-ZA" sz="2200" dirty="0">
              <a:solidFill>
                <a:srgbClr val="7030A0"/>
              </a:solidFill>
              <a:latin typeface="Arial" panose="020B0604020202020204" pitchFamily="34" charset="0"/>
              <a:cs typeface="Arial" panose="020B0604020202020204" pitchFamily="34" charset="0"/>
            </a:endParaRPr>
          </a:p>
          <a:p>
            <a:pPr marL="342900" lvl="0" indent="-342900" algn="just">
              <a:buClr>
                <a:srgbClr val="7030A0"/>
              </a:buClr>
              <a:buFont typeface="Wingdings" panose="05000000000000000000" pitchFamily="2" charset="2"/>
              <a:buChar char="§"/>
            </a:pPr>
            <a:r>
              <a:rPr lang="en-GB" sz="2100" dirty="0">
                <a:latin typeface="Arial" panose="020B0604020202020204" pitchFamily="34" charset="0"/>
                <a:cs typeface="Arial" panose="020B0604020202020204" pitchFamily="34" charset="0"/>
              </a:rPr>
              <a:t>Demonstrate the foundations of business research methodology and methods and plan a research design suitable for the problem statement.</a:t>
            </a:r>
            <a:endParaRPr lang="en-ZA" sz="2100" dirty="0">
              <a:latin typeface="Arial" panose="020B0604020202020204" pitchFamily="34" charset="0"/>
              <a:cs typeface="Arial" panose="020B0604020202020204" pitchFamily="34" charset="0"/>
            </a:endParaRPr>
          </a:p>
          <a:p>
            <a:pPr marL="342900" lvl="0" indent="-342900" algn="just">
              <a:buClr>
                <a:srgbClr val="7030A0"/>
              </a:buClr>
              <a:buFont typeface="Wingdings" panose="05000000000000000000" pitchFamily="2" charset="2"/>
              <a:buChar char="§"/>
            </a:pPr>
            <a:r>
              <a:rPr lang="en-GB" sz="2100" dirty="0">
                <a:latin typeface="Arial" panose="020B0604020202020204" pitchFamily="34" charset="0"/>
                <a:cs typeface="Arial" panose="020B0604020202020204" pitchFamily="34" charset="0"/>
              </a:rPr>
              <a:t>Critically evaluate the business </a:t>
            </a:r>
            <a:r>
              <a:rPr lang="en-GB" sz="2100" b="1" dirty="0">
                <a:solidFill>
                  <a:srgbClr val="7030A0"/>
                </a:solidFill>
                <a:latin typeface="Arial" panose="020B0604020202020204" pitchFamily="34" charset="0"/>
                <a:cs typeface="Arial" panose="020B0604020202020204" pitchFamily="34" charset="0"/>
              </a:rPr>
              <a:t>research process </a:t>
            </a:r>
            <a:r>
              <a:rPr lang="en-GB" sz="2100" dirty="0">
                <a:latin typeface="Arial" panose="020B0604020202020204" pitchFamily="34" charset="0"/>
                <a:cs typeface="Arial" panose="020B0604020202020204" pitchFamily="34" charset="0"/>
              </a:rPr>
              <a:t>and distinguish between qualitative and quantitative research.</a:t>
            </a:r>
          </a:p>
          <a:p>
            <a:pPr marL="342900" indent="-342900" algn="just">
              <a:buClr>
                <a:srgbClr val="7030A0"/>
              </a:buClr>
              <a:buFont typeface="Wingdings" panose="05000000000000000000" pitchFamily="2" charset="2"/>
              <a:buChar char="§"/>
            </a:pPr>
            <a:r>
              <a:rPr lang="en-GB" sz="2100" dirty="0">
                <a:latin typeface="Arial" panose="020B0604020202020204" pitchFamily="34" charset="0"/>
                <a:cs typeface="Arial" panose="020B0604020202020204" pitchFamily="34" charset="0"/>
              </a:rPr>
              <a:t>Select an appropriate </a:t>
            </a:r>
            <a:r>
              <a:rPr lang="en-GB" sz="2100" b="1" dirty="0">
                <a:solidFill>
                  <a:srgbClr val="7030A0"/>
                </a:solidFill>
                <a:latin typeface="Arial" panose="020B0604020202020204" pitchFamily="34" charset="0"/>
                <a:cs typeface="Arial" panose="020B0604020202020204" pitchFamily="34" charset="0"/>
              </a:rPr>
              <a:t>research design</a:t>
            </a:r>
            <a:r>
              <a:rPr lang="en-GB" sz="2100" dirty="0">
                <a:latin typeface="Arial" panose="020B0604020202020204" pitchFamily="34" charset="0"/>
                <a:cs typeface="Arial" panose="020B0604020202020204" pitchFamily="34" charset="0"/>
              </a:rPr>
              <a:t>, sampling method, as well as data collection and analysis methods to support the research question/hypothesis.</a:t>
            </a:r>
            <a:endParaRPr lang="en-ZA" sz="2100" dirty="0">
              <a:latin typeface="Arial" panose="020B0604020202020204" pitchFamily="34" charset="0"/>
              <a:cs typeface="Arial" panose="020B0604020202020204" pitchFamily="34" charset="0"/>
            </a:endParaRPr>
          </a:p>
          <a:p>
            <a:pPr marL="342900" lvl="0" indent="-342900" algn="just">
              <a:buClr>
                <a:srgbClr val="7030A0"/>
              </a:buClr>
              <a:buFont typeface="Wingdings" panose="05000000000000000000" pitchFamily="2" charset="2"/>
              <a:buChar char="§"/>
            </a:pPr>
            <a:r>
              <a:rPr lang="en-GB" sz="2100" dirty="0">
                <a:latin typeface="Arial" panose="020B0604020202020204" pitchFamily="34" charset="0"/>
                <a:cs typeface="Arial" panose="020B0604020202020204" pitchFamily="34" charset="0"/>
              </a:rPr>
              <a:t>Develop and propose a </a:t>
            </a:r>
            <a:r>
              <a:rPr lang="en-GB" sz="2100" b="1" dirty="0">
                <a:solidFill>
                  <a:srgbClr val="7030A0"/>
                </a:solidFill>
                <a:latin typeface="Arial" panose="020B0604020202020204" pitchFamily="34" charset="0"/>
                <a:cs typeface="Arial" panose="020B0604020202020204" pitchFamily="34" charset="0"/>
              </a:rPr>
              <a:t>research design</a:t>
            </a:r>
            <a:r>
              <a:rPr lang="en-GB" sz="2100" dirty="0">
                <a:latin typeface="Arial" panose="020B0604020202020204" pitchFamily="34" charset="0"/>
                <a:cs typeface="Arial" panose="020B0604020202020204" pitchFamily="34" charset="0"/>
              </a:rPr>
              <a:t>, sampling method, data collection and analysis based on the problem statement and research questions/hypotheses.</a:t>
            </a:r>
          </a:p>
          <a:p>
            <a:pPr marL="342900" indent="-342900" algn="just">
              <a:buClr>
                <a:srgbClr val="7030A0"/>
              </a:buClr>
              <a:buFont typeface="Wingdings" panose="05000000000000000000" pitchFamily="2" charset="2"/>
              <a:buChar char="§"/>
            </a:pPr>
            <a:r>
              <a:rPr lang="en-GB" sz="2100" dirty="0">
                <a:latin typeface="Arial" panose="020B0604020202020204" pitchFamily="34" charset="0"/>
                <a:cs typeface="Arial" panose="020B0604020202020204" pitchFamily="34" charset="0"/>
              </a:rPr>
              <a:t>Applying the </a:t>
            </a:r>
            <a:r>
              <a:rPr lang="en-GB" sz="2100" b="1" dirty="0">
                <a:solidFill>
                  <a:srgbClr val="7030A0"/>
                </a:solidFill>
                <a:latin typeface="Arial" panose="020B0604020202020204" pitchFamily="34" charset="0"/>
                <a:cs typeface="Arial" panose="020B0604020202020204" pitchFamily="34" charset="0"/>
              </a:rPr>
              <a:t>Research Onion </a:t>
            </a:r>
            <a:r>
              <a:rPr lang="en-GB" sz="2100" dirty="0">
                <a:latin typeface="Arial" panose="020B0604020202020204" pitchFamily="34" charset="0"/>
                <a:cs typeface="Arial" panose="020B0604020202020204" pitchFamily="34" charset="0"/>
              </a:rPr>
              <a:t>by Saunders to explain the research design. </a:t>
            </a:r>
            <a:endParaRPr lang="en-ZA"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824806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49</a:t>
            </a:fld>
            <a:endParaRPr lang="en-US"/>
          </a:p>
        </p:txBody>
      </p:sp>
      <p:sp>
        <p:nvSpPr>
          <p:cNvPr id="5" name="Content Placeholder 1"/>
          <p:cNvSpPr txBox="1">
            <a:spLocks/>
          </p:cNvSpPr>
          <p:nvPr/>
        </p:nvSpPr>
        <p:spPr>
          <a:xfrm>
            <a:off x="321276" y="806985"/>
            <a:ext cx="8517924" cy="407855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endParaRPr lang="en-ZA" sz="2200">
              <a:latin typeface="Arial" panose="020B0604020202020204" pitchFamily="34" charset="0"/>
              <a:cs typeface="Arial" panose="020B0604020202020204" pitchFamily="34" charset="0"/>
            </a:endParaRPr>
          </a:p>
          <a:p>
            <a:pPr marL="0" indent="0">
              <a:buFont typeface="Arial"/>
              <a:buNone/>
            </a:pPr>
            <a:endParaRPr lang="en-ZA" sz="2200" b="1" dirty="0">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F1C3EB27-3C20-4330-9B1B-F8456FFE3CBD}"/>
              </a:ext>
            </a:extLst>
          </p:cNvPr>
          <p:cNvSpPr/>
          <p:nvPr/>
        </p:nvSpPr>
        <p:spPr>
          <a:xfrm>
            <a:off x="313038" y="1222996"/>
            <a:ext cx="8517924" cy="1877437"/>
          </a:xfrm>
          <a:prstGeom prst="rect">
            <a:avLst/>
          </a:prstGeom>
        </p:spPr>
        <p:txBody>
          <a:bodyPr wrap="square">
            <a:spAutoFit/>
          </a:bodyPr>
          <a:lstStyle/>
          <a:p>
            <a:pPr algn="just">
              <a:buClr>
                <a:srgbClr val="7030A0"/>
              </a:buClr>
            </a:pPr>
            <a:r>
              <a:rPr lang="en-US" altLang="en-US" sz="1600" b="1" dirty="0">
                <a:latin typeface="Arial" panose="020B0604020202020204" pitchFamily="34" charset="0"/>
                <a:cs typeface="Arial" panose="020B0604020202020204" pitchFamily="34" charset="0"/>
              </a:rPr>
              <a:t>RESEARCH METHODOLOGY</a:t>
            </a:r>
          </a:p>
          <a:p>
            <a:pPr marL="457200" indent="-457200" algn="just">
              <a:buClr>
                <a:srgbClr val="7030A0"/>
              </a:buClr>
              <a:buAutoNum type="arabicPeriod"/>
            </a:pPr>
            <a:endParaRPr lang="en-US" altLang="en-US" sz="1600" b="1" dirty="0">
              <a:latin typeface="Arial" panose="020B0604020202020204" pitchFamily="34" charset="0"/>
              <a:cs typeface="Arial" panose="020B0604020202020204" pitchFamily="34" charset="0"/>
            </a:endParaRPr>
          </a:p>
          <a:p>
            <a:pPr algn="just"/>
            <a:r>
              <a:rPr lang="en-ZA" sz="1400" dirty="0">
                <a:latin typeface="Arial" panose="020B0604020202020204" pitchFamily="34" charset="0"/>
                <a:cs typeface="Arial" panose="020B0604020202020204" pitchFamily="34" charset="0"/>
              </a:rPr>
              <a:t>This study was conducted in two phases. First, a literature review was conducted of the studies on agriculture in South Africa to clearly understand the black commercial farming sector. This was followed by an empirical study examining the success factors experienced by black commercial farmers in the North West province </a:t>
            </a:r>
          </a:p>
          <a:p>
            <a:pPr algn="just"/>
            <a:endParaRPr lang="en-ZA" sz="1400" dirty="0">
              <a:latin typeface="Arial" panose="020B0604020202020204" pitchFamily="34" charset="0"/>
              <a:cs typeface="Arial" panose="020B0604020202020204" pitchFamily="34" charset="0"/>
            </a:endParaRPr>
          </a:p>
          <a:p>
            <a:pPr algn="just"/>
            <a:r>
              <a:rPr lang="en-ZA" sz="1400" dirty="0">
                <a:latin typeface="Arial" panose="020B0604020202020204" pitchFamily="34" charset="0"/>
                <a:cs typeface="Arial" panose="020B0604020202020204" pitchFamily="34" charset="0"/>
              </a:rPr>
              <a:t>[</a:t>
            </a:r>
            <a:r>
              <a:rPr lang="en-ZA" sz="1400" b="1" dirty="0">
                <a:latin typeface="Arial" panose="020B0604020202020204" pitchFamily="34" charset="0"/>
                <a:cs typeface="Arial" panose="020B0604020202020204" pitchFamily="34" charset="0"/>
              </a:rPr>
              <a:t>Source: </a:t>
            </a:r>
            <a:r>
              <a:rPr lang="en-ZA" sz="1400" dirty="0">
                <a:latin typeface="Arial" panose="020B0604020202020204" pitchFamily="34" charset="0"/>
                <a:cs typeface="Arial" panose="020B0604020202020204" pitchFamily="34" charset="0"/>
              </a:rPr>
              <a:t>Peach, 2015:9, 10]. </a:t>
            </a:r>
          </a:p>
        </p:txBody>
      </p:sp>
      <p:sp>
        <p:nvSpPr>
          <p:cNvPr id="7" name="Rectangle 8">
            <a:extLst>
              <a:ext uri="{FF2B5EF4-FFF2-40B4-BE49-F238E27FC236}">
                <a16:creationId xmlns:a16="http://schemas.microsoft.com/office/drawing/2014/main" id="{F2D3D491-6BE3-4631-8F5E-C3E960908276}"/>
              </a:ext>
            </a:extLst>
          </p:cNvPr>
          <p:cNvSpPr>
            <a:spLocks noChangeArrowheads="1"/>
          </p:cNvSpPr>
          <p:nvPr/>
        </p:nvSpPr>
        <p:spPr bwMode="auto">
          <a:xfrm>
            <a:off x="438307" y="89147"/>
            <a:ext cx="8169144" cy="823121"/>
          </a:xfrm>
          <a:prstGeom prst="rect">
            <a:avLst/>
          </a:prstGeom>
          <a:solidFill>
            <a:srgbClr val="7030A0"/>
          </a:solidFill>
          <a:ln>
            <a:noFill/>
          </a:ln>
        </p:spPr>
        <p:txBody>
          <a:bodyPr anchor="ctr"/>
          <a:lstStyle/>
          <a:p>
            <a:pPr algn="ctr"/>
            <a:r>
              <a:rPr lang="en-US" altLang="en-US" sz="2600" b="1" dirty="0">
                <a:solidFill>
                  <a:schemeClr val="bg1"/>
                </a:solidFill>
                <a:latin typeface="Arial Black" panose="020B0A04020102020204" pitchFamily="34" charset="0"/>
                <a:cs typeface="Arial" panose="020B0604020202020204" pitchFamily="34" charset="0"/>
              </a:rPr>
              <a:t>EXAMPLE OF PRESENTING THIS PART:</a:t>
            </a:r>
          </a:p>
          <a:p>
            <a:pPr algn="ctr"/>
            <a:r>
              <a:rPr lang="en-US" altLang="en-US" sz="2400" b="1" dirty="0">
                <a:solidFill>
                  <a:schemeClr val="bg1"/>
                </a:solidFill>
                <a:latin typeface="Arial Black" panose="020B0A04020102020204" pitchFamily="34" charset="0"/>
                <a:cs typeface="Arial" panose="020B0604020202020204" pitchFamily="34" charset="0"/>
              </a:rPr>
              <a:t>RESEARCH METHODOLOGY </a:t>
            </a:r>
            <a:r>
              <a:rPr lang="en-US" altLang="en-US" b="1" dirty="0">
                <a:solidFill>
                  <a:schemeClr val="bg1"/>
                </a:solidFill>
                <a:latin typeface="Arial Black" panose="020B0A04020102020204" pitchFamily="34" charset="0"/>
                <a:cs typeface="Arial" panose="020B0604020202020204" pitchFamily="34" charset="0"/>
              </a:rPr>
              <a:t>[MAIN HEADING]</a:t>
            </a:r>
            <a:endParaRPr lang="en-US" altLang="en-US" dirty="0">
              <a:solidFill>
                <a:schemeClr val="bg1"/>
              </a:solidFill>
              <a:latin typeface="Arial Black" pitchFamily="34" charset="0"/>
            </a:endParaRPr>
          </a:p>
        </p:txBody>
      </p:sp>
    </p:spTree>
    <p:extLst>
      <p:ext uri="{BB962C8B-B14F-4D97-AF65-F5344CB8AC3E}">
        <p14:creationId xmlns:p14="http://schemas.microsoft.com/office/powerpoint/2010/main" val="90922655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50</a:t>
            </a:fld>
            <a:endParaRPr lang="en-US"/>
          </a:p>
        </p:txBody>
      </p:sp>
      <p:sp>
        <p:nvSpPr>
          <p:cNvPr id="5" name="Content Placeholder 1"/>
          <p:cNvSpPr txBox="1">
            <a:spLocks/>
          </p:cNvSpPr>
          <p:nvPr/>
        </p:nvSpPr>
        <p:spPr>
          <a:xfrm>
            <a:off x="321276" y="806985"/>
            <a:ext cx="8517924" cy="407855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endParaRPr lang="en-ZA" sz="2200">
              <a:latin typeface="Arial" panose="020B0604020202020204" pitchFamily="34" charset="0"/>
              <a:cs typeface="Arial" panose="020B0604020202020204" pitchFamily="34" charset="0"/>
            </a:endParaRPr>
          </a:p>
          <a:p>
            <a:pPr marL="0" indent="0">
              <a:buFont typeface="Arial"/>
              <a:buNone/>
            </a:pPr>
            <a:endParaRPr lang="en-ZA" sz="2200" b="1" dirty="0">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F1C3EB27-3C20-4330-9B1B-F8456FFE3CBD}"/>
              </a:ext>
            </a:extLst>
          </p:cNvPr>
          <p:cNvSpPr/>
          <p:nvPr/>
        </p:nvSpPr>
        <p:spPr>
          <a:xfrm>
            <a:off x="313038" y="1222996"/>
            <a:ext cx="8517924" cy="4001095"/>
          </a:xfrm>
          <a:prstGeom prst="rect">
            <a:avLst/>
          </a:prstGeom>
        </p:spPr>
        <p:txBody>
          <a:bodyPr wrap="square">
            <a:spAutoFit/>
          </a:bodyPr>
          <a:lstStyle/>
          <a:p>
            <a:pPr marL="457200" indent="-457200" algn="just">
              <a:buClr>
                <a:srgbClr val="7030A0"/>
              </a:buClr>
              <a:buAutoNum type="arabicPeriod"/>
            </a:pPr>
            <a:r>
              <a:rPr lang="en-US" altLang="en-US" sz="1600" b="1" dirty="0">
                <a:latin typeface="Arial" panose="020B0604020202020204" pitchFamily="34" charset="0"/>
                <a:cs typeface="Arial" panose="020B0604020202020204" pitchFamily="34" charset="0"/>
              </a:rPr>
              <a:t>Literature review (secondary research) </a:t>
            </a:r>
            <a:r>
              <a:rPr lang="en-US" altLang="en-US" sz="1600" b="1" dirty="0">
                <a:solidFill>
                  <a:srgbClr val="7030A0"/>
                </a:solidFill>
                <a:latin typeface="Arial" panose="020B0604020202020204" pitchFamily="34" charset="0"/>
                <a:cs typeface="Arial" panose="020B0604020202020204" pitchFamily="34" charset="0"/>
              </a:rPr>
              <a:t>[Example 1]</a:t>
            </a:r>
          </a:p>
          <a:p>
            <a:pPr algn="just"/>
            <a:r>
              <a:rPr lang="en-ZA" sz="1400" dirty="0">
                <a:latin typeface="Arial" panose="020B0604020202020204" pitchFamily="34" charset="0"/>
                <a:cs typeface="Arial" panose="020B0604020202020204" pitchFamily="34" charset="0"/>
              </a:rPr>
              <a:t>The literature review involves collecting secondary data that has already been gathered and analysed for the purpose of a previous study and is available to use and reference (Boone &amp; Kurtz, 2015:316; </a:t>
            </a:r>
            <a:r>
              <a:rPr lang="en-ZA" sz="1400" dirty="0" err="1">
                <a:latin typeface="Arial" panose="020B0604020202020204" pitchFamily="34" charset="0"/>
                <a:cs typeface="Arial" panose="020B0604020202020204" pitchFamily="34" charset="0"/>
              </a:rPr>
              <a:t>Strüwig</a:t>
            </a:r>
            <a:r>
              <a:rPr lang="en-ZA" sz="1400" dirty="0">
                <a:latin typeface="Arial" panose="020B0604020202020204" pitchFamily="34" charset="0"/>
                <a:cs typeface="Arial" panose="020B0604020202020204" pitchFamily="34" charset="0"/>
              </a:rPr>
              <a:t> &amp; Stead, 2013:82). Therefore, secondary data analysis is the analysis of data that was originally collected, recorded and analysed by another researcher for a unique primary purpose, other than that of the current research (Collis &amp; Hussey, 2014:59; Doolan &amp; </a:t>
            </a:r>
            <a:r>
              <a:rPr lang="en-ZA" sz="1400" dirty="0" err="1">
                <a:latin typeface="Arial" panose="020B0604020202020204" pitchFamily="34" charset="0"/>
                <a:cs typeface="Arial" panose="020B0604020202020204" pitchFamily="34" charset="0"/>
              </a:rPr>
              <a:t>Froelicher</a:t>
            </a:r>
            <a:r>
              <a:rPr lang="en-ZA" sz="1400" dirty="0">
                <a:latin typeface="Arial" panose="020B0604020202020204" pitchFamily="34" charset="0"/>
                <a:cs typeface="Arial" panose="020B0604020202020204" pitchFamily="34" charset="0"/>
              </a:rPr>
              <a:t>, 2009:203; </a:t>
            </a:r>
            <a:r>
              <a:rPr lang="en-ZA" sz="1400" dirty="0" err="1">
                <a:latin typeface="Arial" panose="020B0604020202020204" pitchFamily="34" charset="0"/>
                <a:cs typeface="Arial" panose="020B0604020202020204" pitchFamily="34" charset="0"/>
              </a:rPr>
              <a:t>Strüwig</a:t>
            </a:r>
            <a:r>
              <a:rPr lang="en-ZA" sz="1400" dirty="0">
                <a:latin typeface="Arial" panose="020B0604020202020204" pitchFamily="34" charset="0"/>
                <a:cs typeface="Arial" panose="020B0604020202020204" pitchFamily="34" charset="0"/>
              </a:rPr>
              <a:t> &amp; Stead, 2013:82). This secondary data is useful to researchers should they be unable to personally acquire applicable primary data, which is a frequent occurrence (Doolan &amp; </a:t>
            </a:r>
            <a:r>
              <a:rPr lang="en-ZA" sz="1400" dirty="0" err="1">
                <a:latin typeface="Arial" panose="020B0604020202020204" pitchFamily="34" charset="0"/>
                <a:cs typeface="Arial" panose="020B0604020202020204" pitchFamily="34" charset="0"/>
              </a:rPr>
              <a:t>Froelicher</a:t>
            </a:r>
            <a:r>
              <a:rPr lang="en-ZA" sz="1400" dirty="0">
                <a:latin typeface="Arial" panose="020B0604020202020204" pitchFamily="34" charset="0"/>
                <a:cs typeface="Arial" panose="020B0604020202020204" pitchFamily="34" charset="0"/>
              </a:rPr>
              <a:t>, 2009:205).</a:t>
            </a:r>
          </a:p>
          <a:p>
            <a:pPr algn="just"/>
            <a:r>
              <a:rPr lang="en-ZA" sz="1400" dirty="0">
                <a:latin typeface="Arial" panose="020B0604020202020204" pitchFamily="34" charset="0"/>
                <a:cs typeface="Arial" panose="020B0604020202020204" pitchFamily="34" charset="0"/>
              </a:rPr>
              <a:t> </a:t>
            </a:r>
          </a:p>
          <a:p>
            <a:pPr algn="just"/>
            <a:r>
              <a:rPr lang="en-ZA" sz="1400" dirty="0">
                <a:latin typeface="Arial" panose="020B0604020202020204" pitchFamily="34" charset="0"/>
                <a:cs typeface="Arial" panose="020B0604020202020204" pitchFamily="34" charset="0"/>
              </a:rPr>
              <a:t>In order to achieve the primary and secondary research objectives of this study, a comprehensive literature review will be conducted to investigate the nature and importance of family and non-family SMEs in global economies in general, and in South Africa in particular, as well as the nature and importance of innovation in these entities. The secondary data used for the literature review will be obtained by consulting various academic sources and relevant published citations, which were sourced using several online academic databases </a:t>
            </a:r>
            <a:r>
              <a:rPr lang="en-ZA" sz="1400" dirty="0">
                <a:solidFill>
                  <a:srgbClr val="7030A0"/>
                </a:solidFill>
                <a:latin typeface="Arial" panose="020B0604020202020204" pitchFamily="34" charset="0"/>
                <a:cs typeface="Arial" panose="020B0604020202020204" pitchFamily="34" charset="0"/>
              </a:rPr>
              <a:t>[provide more detail here if needed]</a:t>
            </a:r>
            <a:r>
              <a:rPr lang="en-ZA" sz="1400" dirty="0">
                <a:latin typeface="Arial" panose="020B0604020202020204" pitchFamily="34" charset="0"/>
                <a:cs typeface="Arial" panose="020B0604020202020204" pitchFamily="34" charset="0"/>
              </a:rPr>
              <a:t>. The relevant secondary data acquired, will provide a detailed theoretical background to introduce the research topic and offered the means required to derive the conceptual model for the study, as depicted in Figure 1.1 </a:t>
            </a:r>
            <a:r>
              <a:rPr lang="en-ZA" sz="1400" dirty="0">
                <a:solidFill>
                  <a:srgbClr val="7030A0"/>
                </a:solidFill>
                <a:latin typeface="Arial" panose="020B0604020202020204" pitchFamily="34" charset="0"/>
                <a:cs typeface="Arial" panose="020B0604020202020204" pitchFamily="34" charset="0"/>
              </a:rPr>
              <a:t>[insert here the conceptual model if applicable.]</a:t>
            </a:r>
            <a:r>
              <a:rPr lang="en-ZA" sz="1400" dirty="0">
                <a:latin typeface="Arial" panose="020B0604020202020204" pitchFamily="34" charset="0"/>
                <a:cs typeface="Arial" panose="020B0604020202020204" pitchFamily="34" charset="0"/>
              </a:rPr>
              <a:t>.</a:t>
            </a:r>
          </a:p>
        </p:txBody>
      </p:sp>
      <p:sp>
        <p:nvSpPr>
          <p:cNvPr id="7" name="Rectangle 8">
            <a:extLst>
              <a:ext uri="{FF2B5EF4-FFF2-40B4-BE49-F238E27FC236}">
                <a16:creationId xmlns:a16="http://schemas.microsoft.com/office/drawing/2014/main" id="{C8893FA4-9D80-4B80-B4A7-01D6D6E91691}"/>
              </a:ext>
            </a:extLst>
          </p:cNvPr>
          <p:cNvSpPr>
            <a:spLocks noChangeArrowheads="1"/>
          </p:cNvSpPr>
          <p:nvPr/>
        </p:nvSpPr>
        <p:spPr bwMode="auto">
          <a:xfrm>
            <a:off x="438307" y="89147"/>
            <a:ext cx="8169144" cy="823121"/>
          </a:xfrm>
          <a:prstGeom prst="rect">
            <a:avLst/>
          </a:prstGeom>
          <a:solidFill>
            <a:srgbClr val="7030A0"/>
          </a:solidFill>
          <a:ln>
            <a:noFill/>
          </a:ln>
        </p:spPr>
        <p:txBody>
          <a:bodyPr anchor="ctr"/>
          <a:lstStyle/>
          <a:p>
            <a:pPr algn="ctr"/>
            <a:r>
              <a:rPr lang="en-US" altLang="en-US" sz="2600" b="1" dirty="0">
                <a:solidFill>
                  <a:schemeClr val="bg1"/>
                </a:solidFill>
                <a:latin typeface="Arial Black" panose="020B0A04020102020204" pitchFamily="34" charset="0"/>
                <a:cs typeface="Arial" panose="020B0604020202020204" pitchFamily="34" charset="0"/>
              </a:rPr>
              <a:t>EXAMPLE OF PRESENTING THIS PART:</a:t>
            </a:r>
          </a:p>
          <a:p>
            <a:pPr algn="ctr"/>
            <a:r>
              <a:rPr lang="en-US" altLang="en-US" sz="2400" b="1" dirty="0">
                <a:solidFill>
                  <a:schemeClr val="bg1"/>
                </a:solidFill>
                <a:latin typeface="Arial Black" panose="020B0A04020102020204" pitchFamily="34" charset="0"/>
                <a:cs typeface="Arial" panose="020B0604020202020204" pitchFamily="34" charset="0"/>
              </a:rPr>
              <a:t>RESEARCH METHODOLOGY </a:t>
            </a:r>
            <a:r>
              <a:rPr lang="en-US" altLang="en-US" b="1" dirty="0">
                <a:solidFill>
                  <a:schemeClr val="bg1"/>
                </a:solidFill>
                <a:latin typeface="Arial Black" panose="020B0A04020102020204" pitchFamily="34" charset="0"/>
                <a:cs typeface="Arial" panose="020B0604020202020204" pitchFamily="34" charset="0"/>
              </a:rPr>
              <a:t>[SUB-HEADING]</a:t>
            </a:r>
            <a:endParaRPr lang="en-US" altLang="en-US" dirty="0">
              <a:solidFill>
                <a:schemeClr val="bg1"/>
              </a:solidFill>
              <a:latin typeface="Arial Black" pitchFamily="34" charset="0"/>
            </a:endParaRPr>
          </a:p>
        </p:txBody>
      </p:sp>
    </p:spTree>
    <p:extLst>
      <p:ext uri="{BB962C8B-B14F-4D97-AF65-F5344CB8AC3E}">
        <p14:creationId xmlns:p14="http://schemas.microsoft.com/office/powerpoint/2010/main" val="363489684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51</a:t>
            </a:fld>
            <a:endParaRPr lang="en-US"/>
          </a:p>
        </p:txBody>
      </p:sp>
      <p:sp>
        <p:nvSpPr>
          <p:cNvPr id="5" name="Content Placeholder 1"/>
          <p:cNvSpPr txBox="1">
            <a:spLocks/>
          </p:cNvSpPr>
          <p:nvPr/>
        </p:nvSpPr>
        <p:spPr>
          <a:xfrm>
            <a:off x="321276" y="806985"/>
            <a:ext cx="8517924" cy="407855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endParaRPr lang="en-ZA" sz="2200">
              <a:latin typeface="Arial" panose="020B0604020202020204" pitchFamily="34" charset="0"/>
              <a:cs typeface="Arial" panose="020B0604020202020204" pitchFamily="34" charset="0"/>
            </a:endParaRPr>
          </a:p>
          <a:p>
            <a:pPr marL="0" indent="0">
              <a:buFont typeface="Arial"/>
              <a:buNone/>
            </a:pPr>
            <a:endParaRPr lang="en-ZA" sz="2200" b="1" dirty="0">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F1C3EB27-3C20-4330-9B1B-F8456FFE3CBD}"/>
              </a:ext>
            </a:extLst>
          </p:cNvPr>
          <p:cNvSpPr/>
          <p:nvPr/>
        </p:nvSpPr>
        <p:spPr>
          <a:xfrm>
            <a:off x="313038" y="1222996"/>
            <a:ext cx="8517924" cy="4278094"/>
          </a:xfrm>
          <a:prstGeom prst="rect">
            <a:avLst/>
          </a:prstGeom>
        </p:spPr>
        <p:txBody>
          <a:bodyPr wrap="square">
            <a:spAutoFit/>
          </a:bodyPr>
          <a:lstStyle/>
          <a:p>
            <a:pPr marL="457200" indent="-457200" algn="just">
              <a:buClr>
                <a:srgbClr val="7030A0"/>
              </a:buClr>
              <a:buAutoNum type="arabicPeriod"/>
            </a:pPr>
            <a:r>
              <a:rPr lang="en-US" altLang="en-US" sz="1600" b="1" dirty="0">
                <a:latin typeface="Arial" panose="020B0604020202020204" pitchFamily="34" charset="0"/>
                <a:cs typeface="Arial" panose="020B0604020202020204" pitchFamily="34" charset="0"/>
              </a:rPr>
              <a:t>Literature review (secondary research) </a:t>
            </a:r>
            <a:r>
              <a:rPr lang="en-US" altLang="en-US" sz="1600" b="1" dirty="0">
                <a:solidFill>
                  <a:srgbClr val="7030A0"/>
                </a:solidFill>
                <a:latin typeface="Arial" panose="020B0604020202020204" pitchFamily="34" charset="0"/>
                <a:cs typeface="Arial" panose="020B0604020202020204" pitchFamily="34" charset="0"/>
              </a:rPr>
              <a:t>[Example 2]</a:t>
            </a:r>
          </a:p>
          <a:p>
            <a:pPr algn="just"/>
            <a:endParaRPr lang="en-GB" sz="1400" dirty="0">
              <a:latin typeface="Arial" panose="020B0604020202020204" pitchFamily="34" charset="0"/>
              <a:cs typeface="Arial" panose="020B0604020202020204" pitchFamily="34" charset="0"/>
            </a:endParaRPr>
          </a:p>
          <a:p>
            <a:pPr algn="just"/>
            <a:r>
              <a:rPr lang="en-GB" sz="1400" dirty="0">
                <a:latin typeface="Arial" panose="020B0604020202020204" pitchFamily="34" charset="0"/>
                <a:cs typeface="Arial" panose="020B0604020202020204" pitchFamily="34" charset="0"/>
              </a:rPr>
              <a:t>The first phase of the research methodology was the literature review. The purpose of the literature review was to familiarise the reader with entrepreneurship, the history of women entrepreneurs, the timeline of women entrepreneurs and their contribution. </a:t>
            </a:r>
            <a:endParaRPr lang="en-ZA" sz="1400" dirty="0">
              <a:latin typeface="Arial" panose="020B0604020202020204" pitchFamily="34" charset="0"/>
              <a:cs typeface="Arial" panose="020B0604020202020204" pitchFamily="34" charset="0"/>
            </a:endParaRPr>
          </a:p>
          <a:p>
            <a:pPr algn="just"/>
            <a:r>
              <a:rPr lang="en-GB" sz="1400" dirty="0">
                <a:latin typeface="Arial" panose="020B0604020202020204" pitchFamily="34" charset="0"/>
                <a:cs typeface="Arial" panose="020B0604020202020204" pitchFamily="34" charset="0"/>
              </a:rPr>
              <a:t> </a:t>
            </a:r>
            <a:endParaRPr lang="en-ZA" sz="1400" dirty="0">
              <a:latin typeface="Arial" panose="020B0604020202020204" pitchFamily="34" charset="0"/>
              <a:cs typeface="Arial" panose="020B0604020202020204" pitchFamily="34" charset="0"/>
            </a:endParaRPr>
          </a:p>
          <a:p>
            <a:pPr algn="just"/>
            <a:r>
              <a:rPr lang="en-GB" sz="1400" dirty="0">
                <a:latin typeface="Arial" panose="020B0604020202020204" pitchFamily="34" charset="0"/>
                <a:cs typeface="Arial" panose="020B0604020202020204" pitchFamily="34" charset="0"/>
              </a:rPr>
              <a:t>It emphasises the importance of women entrepreneurs in history, their importance now and on the economy. Furthermore, the literature review gives a background of the known general challenges that women have faced even though they have proven to be capable entrepreneurs. </a:t>
            </a:r>
          </a:p>
          <a:p>
            <a:pPr algn="just"/>
            <a:endParaRPr lang="en-ZA" sz="1400" dirty="0">
              <a:latin typeface="Arial" panose="020B0604020202020204" pitchFamily="34" charset="0"/>
              <a:cs typeface="Arial" panose="020B0604020202020204" pitchFamily="34" charset="0"/>
            </a:endParaRPr>
          </a:p>
          <a:p>
            <a:pPr algn="just"/>
            <a:r>
              <a:rPr lang="en-GB" sz="1400" dirty="0">
                <a:latin typeface="Arial" panose="020B0604020202020204" pitchFamily="34" charset="0"/>
                <a:cs typeface="Arial" panose="020B0604020202020204" pitchFamily="34" charset="0"/>
              </a:rPr>
              <a:t>Google scholar, google, NWULIB and </a:t>
            </a:r>
            <a:r>
              <a:rPr lang="en-GB" sz="1400" dirty="0" err="1">
                <a:latin typeface="Arial" panose="020B0604020202020204" pitchFamily="34" charset="0"/>
                <a:cs typeface="Arial" panose="020B0604020202020204" pitchFamily="34" charset="0"/>
              </a:rPr>
              <a:t>Ebcohost</a:t>
            </a:r>
            <a:r>
              <a:rPr lang="en-GB" sz="1400" dirty="0">
                <a:latin typeface="Arial" panose="020B0604020202020204" pitchFamily="34" charset="0"/>
                <a:cs typeface="Arial" panose="020B0604020202020204" pitchFamily="34" charset="0"/>
              </a:rPr>
              <a:t> were used as sources of information. </a:t>
            </a:r>
          </a:p>
          <a:p>
            <a:pPr algn="just"/>
            <a:endParaRPr lang="en-GB" sz="1400" b="1" dirty="0">
              <a:solidFill>
                <a:srgbClr val="7030A0"/>
              </a:solidFill>
              <a:latin typeface="Arial" panose="020B0604020202020204" pitchFamily="34" charset="0"/>
              <a:cs typeface="Arial" panose="020B0604020202020204" pitchFamily="34" charset="0"/>
            </a:endParaRPr>
          </a:p>
          <a:p>
            <a:pPr algn="just"/>
            <a:r>
              <a:rPr lang="en-GB" sz="1400" b="1" dirty="0">
                <a:solidFill>
                  <a:srgbClr val="7030A0"/>
                </a:solidFill>
                <a:latin typeface="Arial" panose="020B0604020202020204" pitchFamily="34" charset="0"/>
                <a:cs typeface="Arial" panose="020B0604020202020204" pitchFamily="34" charset="0"/>
              </a:rPr>
              <a:t>The sources include:</a:t>
            </a:r>
            <a:endParaRPr lang="en-ZA" sz="1400" b="1" dirty="0">
              <a:solidFill>
                <a:srgbClr val="7030A0"/>
              </a:solidFill>
              <a:latin typeface="Arial" panose="020B0604020202020204" pitchFamily="34" charset="0"/>
              <a:cs typeface="Arial" panose="020B0604020202020204" pitchFamily="34" charset="0"/>
            </a:endParaRPr>
          </a:p>
          <a:p>
            <a:pPr marL="285750" indent="-285750" algn="just">
              <a:buClr>
                <a:srgbClr val="7030A0"/>
              </a:buClr>
              <a:buFont typeface="Wingdings" panose="05000000000000000000" pitchFamily="2" charset="2"/>
              <a:buChar char="§"/>
            </a:pPr>
            <a:r>
              <a:rPr lang="en-GB" sz="1400" dirty="0">
                <a:latin typeface="Arial" panose="020B0604020202020204" pitchFamily="34" charset="0"/>
                <a:cs typeface="Arial" panose="020B0604020202020204" pitchFamily="34" charset="0"/>
              </a:rPr>
              <a:t>Journals. </a:t>
            </a:r>
            <a:endParaRPr lang="en-ZA" sz="1400" dirty="0">
              <a:latin typeface="Arial" panose="020B0604020202020204" pitchFamily="34" charset="0"/>
              <a:cs typeface="Arial" panose="020B0604020202020204" pitchFamily="34" charset="0"/>
            </a:endParaRPr>
          </a:p>
          <a:p>
            <a:pPr marL="285750" lvl="0" indent="-285750" algn="just">
              <a:buClr>
                <a:srgbClr val="7030A0"/>
              </a:buClr>
              <a:buFont typeface="Wingdings" panose="05000000000000000000" pitchFamily="2" charset="2"/>
              <a:buChar char="§"/>
            </a:pPr>
            <a:r>
              <a:rPr lang="en-GB" sz="1400" dirty="0">
                <a:latin typeface="Arial" panose="020B0604020202020204" pitchFamily="34" charset="0"/>
                <a:cs typeface="Arial" panose="020B0604020202020204" pitchFamily="34" charset="0"/>
              </a:rPr>
              <a:t>Publications. </a:t>
            </a:r>
            <a:endParaRPr lang="en-ZA" sz="1400" dirty="0">
              <a:latin typeface="Arial" panose="020B0604020202020204" pitchFamily="34" charset="0"/>
              <a:cs typeface="Arial" panose="020B0604020202020204" pitchFamily="34" charset="0"/>
            </a:endParaRPr>
          </a:p>
          <a:p>
            <a:pPr marL="285750" lvl="0" indent="-285750" algn="just">
              <a:buClr>
                <a:srgbClr val="7030A0"/>
              </a:buClr>
              <a:buFont typeface="Wingdings" panose="05000000000000000000" pitchFamily="2" charset="2"/>
              <a:buChar char="§"/>
            </a:pPr>
            <a:r>
              <a:rPr lang="en-GB" sz="1400" dirty="0">
                <a:latin typeface="Arial" panose="020B0604020202020204" pitchFamily="34" charset="0"/>
                <a:cs typeface="Arial" panose="020B0604020202020204" pitchFamily="34" charset="0"/>
              </a:rPr>
              <a:t>Dissertations and papers on the subject. </a:t>
            </a:r>
            <a:endParaRPr lang="en-ZA" sz="1400" dirty="0">
              <a:latin typeface="Arial" panose="020B0604020202020204" pitchFamily="34" charset="0"/>
              <a:cs typeface="Arial" panose="020B0604020202020204" pitchFamily="34" charset="0"/>
            </a:endParaRPr>
          </a:p>
          <a:p>
            <a:pPr marL="285750" lvl="0" indent="-285750" algn="just">
              <a:buClr>
                <a:srgbClr val="7030A0"/>
              </a:buClr>
              <a:buFont typeface="Wingdings" panose="05000000000000000000" pitchFamily="2" charset="2"/>
              <a:buChar char="§"/>
            </a:pPr>
            <a:r>
              <a:rPr lang="en-GB" sz="1400" dirty="0">
                <a:latin typeface="Arial" panose="020B0604020202020204" pitchFamily="34" charset="0"/>
                <a:cs typeface="Arial" panose="020B0604020202020204" pitchFamily="34" charset="0"/>
              </a:rPr>
              <a:t>Books. </a:t>
            </a:r>
            <a:endParaRPr lang="en-ZA" sz="1400" dirty="0">
              <a:latin typeface="Arial" panose="020B0604020202020204" pitchFamily="34" charset="0"/>
              <a:cs typeface="Arial" panose="020B0604020202020204" pitchFamily="34" charset="0"/>
            </a:endParaRPr>
          </a:p>
          <a:p>
            <a:pPr marL="285750" lvl="0" indent="-285750" algn="just">
              <a:buClr>
                <a:srgbClr val="7030A0"/>
              </a:buClr>
              <a:buFont typeface="Wingdings" panose="05000000000000000000" pitchFamily="2" charset="2"/>
              <a:buChar char="§"/>
            </a:pPr>
            <a:r>
              <a:rPr lang="en-GB" sz="1400" dirty="0">
                <a:latin typeface="Arial" panose="020B0604020202020204" pitchFamily="34" charset="0"/>
                <a:cs typeface="Arial" panose="020B0604020202020204" pitchFamily="34" charset="0"/>
              </a:rPr>
              <a:t>News and internet articles.</a:t>
            </a:r>
            <a:endParaRPr lang="en-ZA" sz="1400" dirty="0">
              <a:latin typeface="Arial" panose="020B0604020202020204" pitchFamily="34" charset="0"/>
              <a:cs typeface="Arial" panose="020B0604020202020204" pitchFamily="34" charset="0"/>
            </a:endParaRPr>
          </a:p>
          <a:p>
            <a:pPr algn="just">
              <a:buClr>
                <a:srgbClr val="7030A0"/>
              </a:buClr>
            </a:pPr>
            <a:endParaRPr lang="en-ZA" dirty="0">
              <a:latin typeface="Arial" panose="020B0604020202020204" pitchFamily="34" charset="0"/>
              <a:cs typeface="Arial" panose="020B0604020202020204" pitchFamily="34" charset="0"/>
            </a:endParaRPr>
          </a:p>
        </p:txBody>
      </p:sp>
      <p:sp>
        <p:nvSpPr>
          <p:cNvPr id="8" name="Rectangle 8">
            <a:extLst>
              <a:ext uri="{FF2B5EF4-FFF2-40B4-BE49-F238E27FC236}">
                <a16:creationId xmlns:a16="http://schemas.microsoft.com/office/drawing/2014/main" id="{72369B57-B008-4C8B-A557-592C9D4F0700}"/>
              </a:ext>
            </a:extLst>
          </p:cNvPr>
          <p:cNvSpPr>
            <a:spLocks noChangeArrowheads="1"/>
          </p:cNvSpPr>
          <p:nvPr/>
        </p:nvSpPr>
        <p:spPr bwMode="auto">
          <a:xfrm>
            <a:off x="438307" y="89147"/>
            <a:ext cx="8169144" cy="823121"/>
          </a:xfrm>
          <a:prstGeom prst="rect">
            <a:avLst/>
          </a:prstGeom>
          <a:solidFill>
            <a:srgbClr val="7030A0"/>
          </a:solidFill>
          <a:ln>
            <a:noFill/>
          </a:ln>
        </p:spPr>
        <p:txBody>
          <a:bodyPr anchor="ctr"/>
          <a:lstStyle/>
          <a:p>
            <a:pPr algn="ctr"/>
            <a:r>
              <a:rPr lang="en-US" altLang="en-US" sz="2600" b="1" dirty="0">
                <a:solidFill>
                  <a:schemeClr val="bg1"/>
                </a:solidFill>
                <a:latin typeface="Arial Black" panose="020B0A04020102020204" pitchFamily="34" charset="0"/>
                <a:cs typeface="Arial" panose="020B0604020202020204" pitchFamily="34" charset="0"/>
              </a:rPr>
              <a:t>EXAMPLE OF PRESENTING THIS PART:</a:t>
            </a:r>
          </a:p>
          <a:p>
            <a:pPr algn="ctr"/>
            <a:r>
              <a:rPr lang="en-US" altLang="en-US" sz="2400" b="1" dirty="0">
                <a:solidFill>
                  <a:schemeClr val="bg1"/>
                </a:solidFill>
                <a:latin typeface="Arial Black" panose="020B0A04020102020204" pitchFamily="34" charset="0"/>
                <a:cs typeface="Arial" panose="020B0604020202020204" pitchFamily="34" charset="0"/>
              </a:rPr>
              <a:t>RESEARCH METHODOLOGY </a:t>
            </a:r>
            <a:r>
              <a:rPr lang="en-US" altLang="en-US" b="1" dirty="0">
                <a:solidFill>
                  <a:schemeClr val="bg1"/>
                </a:solidFill>
                <a:latin typeface="Arial Black" panose="020B0A04020102020204" pitchFamily="34" charset="0"/>
                <a:cs typeface="Arial" panose="020B0604020202020204" pitchFamily="34" charset="0"/>
              </a:rPr>
              <a:t>[SUB-HEADING]</a:t>
            </a:r>
            <a:endParaRPr lang="en-US" altLang="en-US" dirty="0">
              <a:solidFill>
                <a:schemeClr val="bg1"/>
              </a:solidFill>
              <a:latin typeface="Arial Black" pitchFamily="34" charset="0"/>
            </a:endParaRPr>
          </a:p>
        </p:txBody>
      </p:sp>
    </p:spTree>
    <p:extLst>
      <p:ext uri="{BB962C8B-B14F-4D97-AF65-F5344CB8AC3E}">
        <p14:creationId xmlns:p14="http://schemas.microsoft.com/office/powerpoint/2010/main" val="55092369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52</a:t>
            </a:fld>
            <a:endParaRPr lang="en-US"/>
          </a:p>
        </p:txBody>
      </p:sp>
      <p:sp>
        <p:nvSpPr>
          <p:cNvPr id="5" name="Content Placeholder 1"/>
          <p:cNvSpPr txBox="1">
            <a:spLocks/>
          </p:cNvSpPr>
          <p:nvPr/>
        </p:nvSpPr>
        <p:spPr>
          <a:xfrm>
            <a:off x="321276" y="806985"/>
            <a:ext cx="8517924" cy="407855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endParaRPr lang="en-ZA" sz="2200">
              <a:latin typeface="Arial" panose="020B0604020202020204" pitchFamily="34" charset="0"/>
              <a:cs typeface="Arial" panose="020B0604020202020204" pitchFamily="34" charset="0"/>
            </a:endParaRPr>
          </a:p>
          <a:p>
            <a:pPr marL="0" indent="0">
              <a:buFont typeface="Arial"/>
              <a:buNone/>
            </a:pPr>
            <a:endParaRPr lang="en-ZA" sz="2200" b="1" dirty="0">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F1C3EB27-3C20-4330-9B1B-F8456FFE3CBD}"/>
              </a:ext>
            </a:extLst>
          </p:cNvPr>
          <p:cNvSpPr/>
          <p:nvPr/>
        </p:nvSpPr>
        <p:spPr>
          <a:xfrm>
            <a:off x="304800" y="1150842"/>
            <a:ext cx="8517924" cy="4555093"/>
          </a:xfrm>
          <a:prstGeom prst="rect">
            <a:avLst/>
          </a:prstGeom>
        </p:spPr>
        <p:txBody>
          <a:bodyPr wrap="square">
            <a:spAutoFit/>
          </a:bodyPr>
          <a:lstStyle/>
          <a:p>
            <a:pPr algn="just">
              <a:buClr>
                <a:srgbClr val="7030A0"/>
              </a:buClr>
            </a:pPr>
            <a:r>
              <a:rPr lang="en-US" sz="1600" dirty="0">
                <a:latin typeface="Arial" panose="020B0604020202020204" pitchFamily="34" charset="0"/>
                <a:cs typeface="Arial" panose="020B0604020202020204" pitchFamily="34" charset="0"/>
              </a:rPr>
              <a:t>[Comment: Tell the reader whether you will be using a positivistic paradigm and a quantitative methodology (theoretical model will then be tested by means of a large-scale empirical study) or a interpretivist paradigm and qualitative methodology (doing interviews with an interview guide) (Venter, 2021).] </a:t>
            </a:r>
            <a:r>
              <a:rPr lang="en-US" sz="1600" dirty="0">
                <a:solidFill>
                  <a:srgbClr val="7030A0"/>
                </a:solidFill>
                <a:latin typeface="Arial" panose="020B0604020202020204" pitchFamily="34" charset="0"/>
                <a:cs typeface="Arial" panose="020B0604020202020204" pitchFamily="34" charset="0"/>
              </a:rPr>
              <a:t>[</a:t>
            </a:r>
            <a:r>
              <a:rPr lang="en-US" sz="1600" dirty="0" err="1">
                <a:solidFill>
                  <a:srgbClr val="7030A0"/>
                </a:solidFill>
                <a:latin typeface="Arial" panose="020B0604020202020204" pitchFamily="34" charset="0"/>
                <a:cs typeface="Arial" panose="020B0604020202020204" pitchFamily="34" charset="0"/>
              </a:rPr>
              <a:t>Utilise</a:t>
            </a:r>
            <a:r>
              <a:rPr lang="en-US" sz="1600" dirty="0">
                <a:solidFill>
                  <a:srgbClr val="7030A0"/>
                </a:solidFill>
                <a:latin typeface="Arial" panose="020B0604020202020204" pitchFamily="34" charset="0"/>
                <a:cs typeface="Arial" panose="020B0604020202020204" pitchFamily="34" charset="0"/>
              </a:rPr>
              <a:t> the </a:t>
            </a:r>
            <a:r>
              <a:rPr lang="en-US" sz="1600" b="1" dirty="0">
                <a:solidFill>
                  <a:srgbClr val="7030A0"/>
                </a:solidFill>
                <a:latin typeface="Arial" panose="020B0604020202020204" pitchFamily="34" charset="0"/>
                <a:cs typeface="Arial" panose="020B0604020202020204" pitchFamily="34" charset="0"/>
              </a:rPr>
              <a:t>Research Onion </a:t>
            </a:r>
            <a:r>
              <a:rPr lang="en-US" sz="1600" dirty="0">
                <a:solidFill>
                  <a:srgbClr val="7030A0"/>
                </a:solidFill>
                <a:latin typeface="Arial" panose="020B0604020202020204" pitchFamily="34" charset="0"/>
                <a:cs typeface="Arial" panose="020B0604020202020204" pitchFamily="34" charset="0"/>
              </a:rPr>
              <a:t>proposed by Saunders </a:t>
            </a:r>
            <a:r>
              <a:rPr lang="en-US" sz="1600" i="1" dirty="0">
                <a:solidFill>
                  <a:srgbClr val="7030A0"/>
                </a:solidFill>
                <a:latin typeface="Arial" panose="020B0604020202020204" pitchFamily="34" charset="0"/>
                <a:cs typeface="Arial" panose="020B0604020202020204" pitchFamily="34" charset="0"/>
              </a:rPr>
              <a:t>et al. </a:t>
            </a:r>
            <a:r>
              <a:rPr lang="en-US" sz="1600" dirty="0">
                <a:solidFill>
                  <a:srgbClr val="7030A0"/>
                </a:solidFill>
                <a:latin typeface="Arial" panose="020B0604020202020204" pitchFamily="34" charset="0"/>
                <a:cs typeface="Arial" panose="020B0604020202020204" pitchFamily="34" charset="0"/>
              </a:rPr>
              <a:t>(2016) to structure this section.]</a:t>
            </a:r>
            <a:endParaRPr lang="en-ZA" sz="1600" dirty="0">
              <a:solidFill>
                <a:srgbClr val="7030A0"/>
              </a:solidFill>
              <a:latin typeface="Arial" panose="020B0604020202020204" pitchFamily="34" charset="0"/>
              <a:cs typeface="Arial" panose="020B0604020202020204" pitchFamily="34" charset="0"/>
            </a:endParaRPr>
          </a:p>
          <a:p>
            <a:pPr algn="just">
              <a:buClr>
                <a:srgbClr val="7030A0"/>
              </a:buClr>
            </a:pPr>
            <a:endParaRPr lang="en-US" altLang="en-US" sz="1600" b="1" dirty="0">
              <a:latin typeface="Arial" panose="020B0604020202020204" pitchFamily="34" charset="0"/>
              <a:cs typeface="Arial" panose="020B0604020202020204" pitchFamily="34" charset="0"/>
            </a:endParaRPr>
          </a:p>
          <a:p>
            <a:pPr algn="just">
              <a:buClr>
                <a:srgbClr val="7030A0"/>
              </a:buClr>
            </a:pPr>
            <a:r>
              <a:rPr lang="en-US" altLang="en-US" b="1" dirty="0">
                <a:solidFill>
                  <a:srgbClr val="7030A0"/>
                </a:solidFill>
                <a:latin typeface="Arial" panose="020B0604020202020204" pitchFamily="34" charset="0"/>
                <a:cs typeface="Arial" panose="020B0604020202020204" pitchFamily="34" charset="0"/>
              </a:rPr>
              <a:t>Example: </a:t>
            </a:r>
          </a:p>
          <a:p>
            <a:pPr algn="just">
              <a:buClr>
                <a:srgbClr val="7030A0"/>
              </a:buClr>
            </a:pPr>
            <a:r>
              <a:rPr lang="en-US" altLang="en-US" sz="1600" b="1" dirty="0">
                <a:latin typeface="Arial" panose="020B0604020202020204" pitchFamily="34" charset="0"/>
                <a:cs typeface="Arial" panose="020B0604020202020204" pitchFamily="34" charset="0"/>
              </a:rPr>
              <a:t>2.	Empirical research (primary research)</a:t>
            </a:r>
          </a:p>
          <a:p>
            <a:pPr algn="just">
              <a:buClr>
                <a:srgbClr val="7030A0"/>
              </a:buClr>
            </a:pPr>
            <a:r>
              <a:rPr lang="en-US" sz="1400" dirty="0">
                <a:latin typeface="Arial" panose="020B0604020202020204" pitchFamily="34" charset="0"/>
                <a:cs typeface="Arial" panose="020B0604020202020204" pitchFamily="34" charset="0"/>
              </a:rPr>
              <a:t>Primary data comprises information and statistics that are collected, </a:t>
            </a:r>
            <a:r>
              <a:rPr lang="en-US" sz="1400" dirty="0" err="1">
                <a:latin typeface="Arial" panose="020B0604020202020204" pitchFamily="34" charset="0"/>
                <a:cs typeface="Arial" panose="020B0604020202020204" pitchFamily="34" charset="0"/>
              </a:rPr>
              <a:t>analysed</a:t>
            </a:r>
            <a:r>
              <a:rPr lang="en-US" sz="1400" dirty="0">
                <a:latin typeface="Arial" panose="020B0604020202020204" pitchFamily="34" charset="0"/>
                <a:cs typeface="Arial" panose="020B0604020202020204" pitchFamily="34" charset="0"/>
              </a:rPr>
              <a:t> and interpreted for the sole purpose of the research study at hand (Grimsley, 2017). The primary data required for this current study will be collected by means of an empirical investigation of family and non-family SMEs in South Africa. </a:t>
            </a:r>
          </a:p>
          <a:p>
            <a:pPr algn="just">
              <a:buClr>
                <a:srgbClr val="7030A0"/>
              </a:buClr>
            </a:pPr>
            <a:endParaRPr lang="en-US" sz="1400" dirty="0">
              <a:latin typeface="Arial" panose="020B0604020202020204" pitchFamily="34" charset="0"/>
              <a:cs typeface="Arial" panose="020B0604020202020204" pitchFamily="34" charset="0"/>
            </a:endParaRPr>
          </a:p>
          <a:p>
            <a:pPr algn="just">
              <a:buClr>
                <a:srgbClr val="7030A0"/>
              </a:buClr>
            </a:pPr>
            <a:r>
              <a:rPr lang="en-US" sz="1400" dirty="0">
                <a:latin typeface="Arial" panose="020B0604020202020204" pitchFamily="34" charset="0"/>
                <a:cs typeface="Arial" panose="020B0604020202020204" pitchFamily="34" charset="0"/>
              </a:rPr>
              <a:t>The research design of the empirical investigation for this study involves determining the </a:t>
            </a:r>
            <a:r>
              <a:rPr lang="en-US" sz="1400" b="1" dirty="0">
                <a:solidFill>
                  <a:srgbClr val="7030A0"/>
                </a:solidFill>
                <a:latin typeface="Arial" panose="020B0604020202020204" pitchFamily="34" charset="0"/>
                <a:cs typeface="Arial" panose="020B0604020202020204" pitchFamily="34" charset="0"/>
              </a:rPr>
              <a:t>research paradigm</a:t>
            </a:r>
            <a:r>
              <a:rPr lang="en-US" sz="1400" dirty="0">
                <a:latin typeface="Arial" panose="020B0604020202020204" pitchFamily="34" charset="0"/>
                <a:cs typeface="Arial" panose="020B0604020202020204" pitchFamily="34" charset="0"/>
              </a:rPr>
              <a:t>, </a:t>
            </a:r>
            <a:r>
              <a:rPr lang="en-US" sz="1400" b="1" dirty="0">
                <a:solidFill>
                  <a:srgbClr val="7030A0"/>
                </a:solidFill>
                <a:latin typeface="Arial" panose="020B0604020202020204" pitchFamily="34" charset="0"/>
                <a:cs typeface="Arial" panose="020B0604020202020204" pitchFamily="34" charset="0"/>
              </a:rPr>
              <a:t>methodological approach</a:t>
            </a:r>
            <a:r>
              <a:rPr lang="en-US" sz="1400" dirty="0">
                <a:latin typeface="Arial" panose="020B0604020202020204" pitchFamily="34" charset="0"/>
                <a:cs typeface="Arial" panose="020B0604020202020204" pitchFamily="34" charset="0"/>
              </a:rPr>
              <a:t>, </a:t>
            </a:r>
            <a:r>
              <a:rPr lang="en-US" sz="1400" b="1" dirty="0">
                <a:solidFill>
                  <a:srgbClr val="7030A0"/>
                </a:solidFill>
                <a:latin typeface="Arial" panose="020B0604020202020204" pitchFamily="34" charset="0"/>
                <a:cs typeface="Arial" panose="020B0604020202020204" pitchFamily="34" charset="0"/>
              </a:rPr>
              <a:t>methodological choice</a:t>
            </a:r>
            <a:r>
              <a:rPr lang="en-US" sz="1400" dirty="0">
                <a:latin typeface="Arial" panose="020B0604020202020204" pitchFamily="34" charset="0"/>
                <a:cs typeface="Arial" panose="020B0604020202020204" pitchFamily="34" charset="0"/>
              </a:rPr>
              <a:t>, </a:t>
            </a:r>
            <a:r>
              <a:rPr lang="en-US" sz="1400" b="1" dirty="0">
                <a:solidFill>
                  <a:srgbClr val="7030A0"/>
                </a:solidFill>
                <a:latin typeface="Arial" panose="020B0604020202020204" pitchFamily="34" charset="0"/>
                <a:cs typeface="Arial" panose="020B0604020202020204" pitchFamily="34" charset="0"/>
              </a:rPr>
              <a:t>methodological strategy</a:t>
            </a:r>
            <a:r>
              <a:rPr lang="en-US" sz="1400" dirty="0">
                <a:latin typeface="Arial" panose="020B0604020202020204" pitchFamily="34" charset="0"/>
                <a:cs typeface="Arial" panose="020B0604020202020204" pitchFamily="34" charset="0"/>
              </a:rPr>
              <a:t>, </a:t>
            </a:r>
            <a:r>
              <a:rPr lang="en-US" sz="1400" b="1" dirty="0">
                <a:solidFill>
                  <a:srgbClr val="7030A0"/>
                </a:solidFill>
                <a:latin typeface="Arial" panose="020B0604020202020204" pitchFamily="34" charset="0"/>
                <a:cs typeface="Arial" panose="020B0604020202020204" pitchFamily="34" charset="0"/>
              </a:rPr>
              <a:t>time horizon </a:t>
            </a:r>
            <a:r>
              <a:rPr lang="en-US" sz="1400" dirty="0">
                <a:latin typeface="Arial" panose="020B0604020202020204" pitchFamily="34" charset="0"/>
                <a:cs typeface="Arial" panose="020B0604020202020204" pitchFamily="34" charset="0"/>
              </a:rPr>
              <a:t>and </a:t>
            </a:r>
            <a:r>
              <a:rPr lang="en-US" sz="1400" b="1" dirty="0">
                <a:solidFill>
                  <a:srgbClr val="7030A0"/>
                </a:solidFill>
                <a:latin typeface="Arial" panose="020B0604020202020204" pitchFamily="34" charset="0"/>
                <a:cs typeface="Arial" panose="020B0604020202020204" pitchFamily="34" charset="0"/>
              </a:rPr>
              <a:t>data collection and analysis techniques</a:t>
            </a:r>
            <a:r>
              <a:rPr lang="en-US" sz="1400" dirty="0">
                <a:latin typeface="Arial" panose="020B0604020202020204" pitchFamily="34" charset="0"/>
                <a:cs typeface="Arial" panose="020B0604020202020204" pitchFamily="34" charset="0"/>
              </a:rPr>
              <a:t> that are to be used. Each of these will be briefly introduced in the sections to follow (Venter, 2021).</a:t>
            </a:r>
          </a:p>
          <a:p>
            <a:pPr algn="just">
              <a:buClr>
                <a:srgbClr val="7030A0"/>
              </a:buClr>
            </a:pPr>
            <a:endParaRPr lang="en-ZA" altLang="en-US" sz="1400" b="1" dirty="0">
              <a:solidFill>
                <a:srgbClr val="7030A0"/>
              </a:solidFill>
              <a:latin typeface="Arial" panose="020B0604020202020204" pitchFamily="34" charset="0"/>
              <a:cs typeface="Arial" panose="020B0604020202020204" pitchFamily="34" charset="0"/>
            </a:endParaRPr>
          </a:p>
          <a:p>
            <a:pPr algn="just">
              <a:buClr>
                <a:srgbClr val="7030A0"/>
              </a:buClr>
            </a:pPr>
            <a:r>
              <a:rPr lang="en-ZA" altLang="en-US" sz="1400" b="1" dirty="0">
                <a:solidFill>
                  <a:srgbClr val="7030A0"/>
                </a:solidFill>
                <a:latin typeface="Arial" panose="020B0604020202020204" pitchFamily="34" charset="0"/>
                <a:cs typeface="Arial" panose="020B0604020202020204" pitchFamily="34" charset="0"/>
              </a:rPr>
              <a:t>[Refer to Venter (2021) – presentation on 2 July 2021]</a:t>
            </a:r>
            <a:endParaRPr lang="en-ZA" altLang="en-US" sz="1400" dirty="0">
              <a:solidFill>
                <a:srgbClr val="7030A0"/>
              </a:solidFill>
              <a:latin typeface="Arial" panose="020B0604020202020204" pitchFamily="34" charset="0"/>
              <a:cs typeface="Arial" panose="020B0604020202020204" pitchFamily="34" charset="0"/>
            </a:endParaRPr>
          </a:p>
          <a:p>
            <a:pPr algn="just">
              <a:buClr>
                <a:srgbClr val="7030A0"/>
              </a:buClr>
            </a:pPr>
            <a:endParaRPr lang="en-ZA" sz="2200" dirty="0">
              <a:solidFill>
                <a:srgbClr val="7030A0"/>
              </a:solidFill>
              <a:latin typeface="Arial" panose="020B0604020202020204" pitchFamily="34" charset="0"/>
              <a:cs typeface="Arial" panose="020B0604020202020204" pitchFamily="34" charset="0"/>
            </a:endParaRPr>
          </a:p>
        </p:txBody>
      </p:sp>
      <p:sp>
        <p:nvSpPr>
          <p:cNvPr id="7" name="Rectangle 8">
            <a:extLst>
              <a:ext uri="{FF2B5EF4-FFF2-40B4-BE49-F238E27FC236}">
                <a16:creationId xmlns:a16="http://schemas.microsoft.com/office/drawing/2014/main" id="{B8223768-E95E-4085-9315-554B341F31C2}"/>
              </a:ext>
            </a:extLst>
          </p:cNvPr>
          <p:cNvSpPr>
            <a:spLocks noChangeArrowheads="1"/>
          </p:cNvSpPr>
          <p:nvPr/>
        </p:nvSpPr>
        <p:spPr bwMode="auto">
          <a:xfrm>
            <a:off x="438307" y="89147"/>
            <a:ext cx="8169144" cy="823121"/>
          </a:xfrm>
          <a:prstGeom prst="rect">
            <a:avLst/>
          </a:prstGeom>
          <a:solidFill>
            <a:srgbClr val="7030A0"/>
          </a:solidFill>
          <a:ln>
            <a:noFill/>
          </a:ln>
        </p:spPr>
        <p:txBody>
          <a:bodyPr anchor="ctr"/>
          <a:lstStyle/>
          <a:p>
            <a:pPr algn="ctr"/>
            <a:r>
              <a:rPr lang="en-US" altLang="en-US" sz="2600" b="1" dirty="0">
                <a:solidFill>
                  <a:schemeClr val="bg1"/>
                </a:solidFill>
                <a:latin typeface="Arial Black" panose="020B0A04020102020204" pitchFamily="34" charset="0"/>
                <a:cs typeface="Arial" panose="020B0604020202020204" pitchFamily="34" charset="0"/>
              </a:rPr>
              <a:t>EXAMPLE OF PRESENTING THIS PART:</a:t>
            </a:r>
          </a:p>
          <a:p>
            <a:pPr algn="ctr"/>
            <a:r>
              <a:rPr lang="en-US" altLang="en-US" sz="2400" b="1" dirty="0">
                <a:solidFill>
                  <a:schemeClr val="bg1"/>
                </a:solidFill>
                <a:latin typeface="Arial Black" panose="020B0A04020102020204" pitchFamily="34" charset="0"/>
                <a:cs typeface="Arial" panose="020B0604020202020204" pitchFamily="34" charset="0"/>
              </a:rPr>
              <a:t>RESEARCH METHODOLOGY </a:t>
            </a:r>
            <a:r>
              <a:rPr lang="en-US" altLang="en-US" b="1" dirty="0">
                <a:solidFill>
                  <a:schemeClr val="bg1"/>
                </a:solidFill>
                <a:latin typeface="Arial Black" panose="020B0A04020102020204" pitchFamily="34" charset="0"/>
                <a:cs typeface="Arial" panose="020B0604020202020204" pitchFamily="34" charset="0"/>
              </a:rPr>
              <a:t>[SUB-HEADING]</a:t>
            </a:r>
            <a:endParaRPr lang="en-US" altLang="en-US" dirty="0">
              <a:solidFill>
                <a:schemeClr val="bg1"/>
              </a:solidFill>
              <a:latin typeface="Arial Black" pitchFamily="34" charset="0"/>
            </a:endParaRPr>
          </a:p>
        </p:txBody>
      </p:sp>
    </p:spTree>
    <p:extLst>
      <p:ext uri="{BB962C8B-B14F-4D97-AF65-F5344CB8AC3E}">
        <p14:creationId xmlns:p14="http://schemas.microsoft.com/office/powerpoint/2010/main" val="253412790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53</a:t>
            </a:fld>
            <a:endParaRPr lang="en-US"/>
          </a:p>
        </p:txBody>
      </p:sp>
      <p:sp>
        <p:nvSpPr>
          <p:cNvPr id="5" name="Content Placeholder 1"/>
          <p:cNvSpPr txBox="1">
            <a:spLocks/>
          </p:cNvSpPr>
          <p:nvPr/>
        </p:nvSpPr>
        <p:spPr>
          <a:xfrm>
            <a:off x="321276" y="806985"/>
            <a:ext cx="8517924" cy="407855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endParaRPr lang="en-ZA" sz="2200">
              <a:latin typeface="Arial" panose="020B0604020202020204" pitchFamily="34" charset="0"/>
              <a:cs typeface="Arial" panose="020B0604020202020204" pitchFamily="34" charset="0"/>
            </a:endParaRPr>
          </a:p>
          <a:p>
            <a:pPr marL="0" indent="0">
              <a:buFont typeface="Arial"/>
              <a:buNone/>
            </a:pPr>
            <a:endParaRPr lang="en-ZA" sz="2200" b="1" dirty="0">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F1C3EB27-3C20-4330-9B1B-F8456FFE3CBD}"/>
              </a:ext>
            </a:extLst>
          </p:cNvPr>
          <p:cNvSpPr/>
          <p:nvPr/>
        </p:nvSpPr>
        <p:spPr>
          <a:xfrm>
            <a:off x="313038" y="1230804"/>
            <a:ext cx="8517924" cy="4370427"/>
          </a:xfrm>
          <a:prstGeom prst="rect">
            <a:avLst/>
          </a:prstGeom>
        </p:spPr>
        <p:txBody>
          <a:bodyPr wrap="square">
            <a:spAutoFit/>
          </a:bodyPr>
          <a:lstStyle/>
          <a:p>
            <a:pPr algn="just">
              <a:buClr>
                <a:srgbClr val="7030A0"/>
              </a:buClr>
            </a:pPr>
            <a:r>
              <a:rPr lang="en-US" b="1" dirty="0">
                <a:latin typeface="Arial" panose="020B0604020202020204" pitchFamily="34" charset="0"/>
                <a:cs typeface="Arial" panose="020B0604020202020204" pitchFamily="34" charset="0"/>
              </a:rPr>
              <a:t>2.1	 Research paradigm</a:t>
            </a:r>
          </a:p>
          <a:p>
            <a:pPr algn="just">
              <a:buClr>
                <a:srgbClr val="7030A0"/>
              </a:buClr>
            </a:pPr>
            <a:r>
              <a:rPr lang="en-ZA" sz="1600" dirty="0">
                <a:latin typeface="Arial" panose="020B0604020202020204" pitchFamily="34" charset="0"/>
                <a:cs typeface="Arial" panose="020B0604020202020204" pitchFamily="34" charset="0"/>
              </a:rPr>
              <a:t>A research paradigm is based on people’s philosophies and their assumptions about the world around them, which influence the methods that they use to conduct research (Collis &amp; Hussey, 2014:43; Johnson &amp; Christensen, 2014:31). While various research paradigms exist, the positivistic and interpretivist paradigms are the most dominant two in the fields of social and management sciences (Collis &amp; Hussey, 2014:43). The positivistic research paradigm assumes that the world is objective and negates the influence of the researcher by seeking facts and, applying logic and reasoning to ensure that precision is achieved when examining the relationships among variables (Collis &amp; Hussey, 2014:43; </a:t>
            </a:r>
            <a:r>
              <a:rPr lang="en-ZA" sz="1600" dirty="0" err="1">
                <a:latin typeface="Arial" panose="020B0604020202020204" pitchFamily="34" charset="0"/>
                <a:cs typeface="Arial" panose="020B0604020202020204" pitchFamily="34" charset="0"/>
              </a:rPr>
              <a:t>Gravetter</a:t>
            </a:r>
            <a:r>
              <a:rPr lang="en-ZA" sz="1600" dirty="0">
                <a:latin typeface="Arial" panose="020B0604020202020204" pitchFamily="34" charset="0"/>
                <a:cs typeface="Arial" panose="020B0604020202020204" pitchFamily="34" charset="0"/>
              </a:rPr>
              <a:t> &amp; </a:t>
            </a:r>
            <a:r>
              <a:rPr lang="en-ZA" sz="1600" dirty="0" err="1">
                <a:latin typeface="Arial" panose="020B0604020202020204" pitchFamily="34" charset="0"/>
                <a:cs typeface="Arial" panose="020B0604020202020204" pitchFamily="34" charset="0"/>
              </a:rPr>
              <a:t>Forzano</a:t>
            </a:r>
            <a:r>
              <a:rPr lang="en-ZA" sz="1600" dirty="0">
                <a:latin typeface="Arial" panose="020B0604020202020204" pitchFamily="34" charset="0"/>
                <a:cs typeface="Arial" panose="020B0604020202020204" pitchFamily="34" charset="0"/>
              </a:rPr>
              <a:t>, 2012:158). On the other end of the research spectrum, the interpretivist research paradigm uses subjective experiences to understand human behaviour and relies on the personal views of the participants to develop a theory </a:t>
            </a:r>
            <a:r>
              <a:rPr lang="en-ZA" sz="1600">
                <a:latin typeface="Arial" panose="020B0604020202020204" pitchFamily="34" charset="0"/>
                <a:cs typeface="Arial" panose="020B0604020202020204" pitchFamily="34" charset="0"/>
              </a:rPr>
              <a:t>(Collis &amp; </a:t>
            </a:r>
            <a:r>
              <a:rPr lang="en-ZA" sz="1600" dirty="0">
                <a:latin typeface="Arial" panose="020B0604020202020204" pitchFamily="34" charset="0"/>
                <a:cs typeface="Arial" panose="020B0604020202020204" pitchFamily="34" charset="0"/>
              </a:rPr>
              <a:t>Hussey, 2014:50; </a:t>
            </a:r>
            <a:r>
              <a:rPr lang="en-ZA" sz="1600" dirty="0" err="1">
                <a:latin typeface="Arial" panose="020B0604020202020204" pitchFamily="34" charset="0"/>
                <a:cs typeface="Arial" panose="020B0604020202020204" pitchFamily="34" charset="0"/>
              </a:rPr>
              <a:t>Wahyuni</a:t>
            </a:r>
            <a:r>
              <a:rPr lang="en-ZA" sz="1600" dirty="0">
                <a:latin typeface="Arial" panose="020B0604020202020204" pitchFamily="34" charset="0"/>
                <a:cs typeface="Arial" panose="020B0604020202020204" pitchFamily="34" charset="0"/>
              </a:rPr>
              <a:t>, 2012:71).</a:t>
            </a:r>
          </a:p>
          <a:p>
            <a:pPr algn="just">
              <a:buClr>
                <a:srgbClr val="7030A0"/>
              </a:buClr>
            </a:pPr>
            <a:r>
              <a:rPr lang="en-ZA" sz="1600" dirty="0">
                <a:solidFill>
                  <a:srgbClr val="7030A0"/>
                </a:solidFill>
                <a:latin typeface="Arial" panose="020B0604020202020204" pitchFamily="34" charset="0"/>
                <a:cs typeface="Arial" panose="020B0604020202020204" pitchFamily="34" charset="0"/>
              </a:rPr>
              <a:t>Due to the nature of the objectives of this study and the need to test hypotheses accurately and precisely in an objective manner, a positivistic research paradigm </a:t>
            </a:r>
            <a:r>
              <a:rPr lang="en-ZA" sz="1600" b="1" dirty="0">
                <a:solidFill>
                  <a:srgbClr val="7030A0"/>
                </a:solidFill>
                <a:latin typeface="Arial" panose="020B0604020202020204" pitchFamily="34" charset="0"/>
                <a:cs typeface="Arial" panose="020B0604020202020204" pitchFamily="34" charset="0"/>
              </a:rPr>
              <a:t>will be </a:t>
            </a:r>
            <a:r>
              <a:rPr lang="en-ZA" sz="1600" dirty="0">
                <a:solidFill>
                  <a:srgbClr val="7030A0"/>
                </a:solidFill>
                <a:latin typeface="Arial" panose="020B0604020202020204" pitchFamily="34" charset="0"/>
                <a:cs typeface="Arial" panose="020B0604020202020204" pitchFamily="34" charset="0"/>
              </a:rPr>
              <a:t>adopted for this study. </a:t>
            </a:r>
            <a:r>
              <a:rPr lang="en-ZA" altLang="en-US" sz="1600" b="1" dirty="0">
                <a:solidFill>
                  <a:srgbClr val="7030A0"/>
                </a:solidFill>
                <a:latin typeface="Arial" panose="020B0604020202020204" pitchFamily="34" charset="0"/>
                <a:cs typeface="Arial" panose="020B0604020202020204" pitchFamily="34" charset="0"/>
              </a:rPr>
              <a:t>[Refer to Venter (2021) – presentation on 2 July 2021]</a:t>
            </a:r>
            <a:endParaRPr lang="en-ZA" altLang="en-US" sz="1600" dirty="0">
              <a:solidFill>
                <a:srgbClr val="7030A0"/>
              </a:solidFill>
              <a:latin typeface="Arial" panose="020B0604020202020204" pitchFamily="34" charset="0"/>
              <a:cs typeface="Arial" panose="020B0604020202020204" pitchFamily="34" charset="0"/>
            </a:endParaRPr>
          </a:p>
          <a:p>
            <a:pPr algn="just">
              <a:buClr>
                <a:srgbClr val="7030A0"/>
              </a:buClr>
            </a:pPr>
            <a:endParaRPr lang="en-ZA" sz="1600" dirty="0">
              <a:solidFill>
                <a:srgbClr val="7030A0"/>
              </a:solidFill>
              <a:latin typeface="Arial" panose="020B0604020202020204" pitchFamily="34" charset="0"/>
              <a:cs typeface="Arial" panose="020B0604020202020204" pitchFamily="34" charset="0"/>
            </a:endParaRPr>
          </a:p>
        </p:txBody>
      </p:sp>
      <p:sp>
        <p:nvSpPr>
          <p:cNvPr id="7" name="Rectangle 8">
            <a:extLst>
              <a:ext uri="{FF2B5EF4-FFF2-40B4-BE49-F238E27FC236}">
                <a16:creationId xmlns:a16="http://schemas.microsoft.com/office/drawing/2014/main" id="{EB0D1BE8-C8E9-4DB1-98EA-0BED6A1FA1AF}"/>
              </a:ext>
            </a:extLst>
          </p:cNvPr>
          <p:cNvSpPr>
            <a:spLocks noChangeArrowheads="1"/>
          </p:cNvSpPr>
          <p:nvPr/>
        </p:nvSpPr>
        <p:spPr bwMode="auto">
          <a:xfrm>
            <a:off x="438307" y="89147"/>
            <a:ext cx="8169144" cy="823121"/>
          </a:xfrm>
          <a:prstGeom prst="rect">
            <a:avLst/>
          </a:prstGeom>
          <a:solidFill>
            <a:srgbClr val="7030A0"/>
          </a:solidFill>
          <a:ln>
            <a:noFill/>
          </a:ln>
        </p:spPr>
        <p:txBody>
          <a:bodyPr anchor="ctr"/>
          <a:lstStyle/>
          <a:p>
            <a:pPr algn="ctr"/>
            <a:r>
              <a:rPr lang="en-US" altLang="en-US" sz="2600" b="1" dirty="0">
                <a:solidFill>
                  <a:schemeClr val="bg1"/>
                </a:solidFill>
                <a:latin typeface="Arial Black" panose="020B0A04020102020204" pitchFamily="34" charset="0"/>
                <a:cs typeface="Arial" panose="020B0604020202020204" pitchFamily="34" charset="0"/>
              </a:rPr>
              <a:t>EXAMPLE OF PRESENTING THIS PART:</a:t>
            </a:r>
          </a:p>
          <a:p>
            <a:pPr algn="ctr"/>
            <a:r>
              <a:rPr lang="en-US" altLang="en-US" sz="2400" b="1" dirty="0">
                <a:solidFill>
                  <a:schemeClr val="bg1"/>
                </a:solidFill>
                <a:latin typeface="Arial Black" panose="020B0A04020102020204" pitchFamily="34" charset="0"/>
                <a:cs typeface="Arial" panose="020B0604020202020204" pitchFamily="34" charset="0"/>
              </a:rPr>
              <a:t>RESEARCH PARADIGM</a:t>
            </a:r>
            <a:endParaRPr lang="en-US" altLang="en-US" sz="2400" dirty="0">
              <a:solidFill>
                <a:schemeClr val="bg1"/>
              </a:solidFill>
              <a:latin typeface="Arial Black" pitchFamily="34" charset="0"/>
            </a:endParaRPr>
          </a:p>
        </p:txBody>
      </p:sp>
    </p:spTree>
    <p:extLst>
      <p:ext uri="{BB962C8B-B14F-4D97-AF65-F5344CB8AC3E}">
        <p14:creationId xmlns:p14="http://schemas.microsoft.com/office/powerpoint/2010/main" val="424002377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54</a:t>
            </a:fld>
            <a:endParaRPr lang="en-US"/>
          </a:p>
        </p:txBody>
      </p:sp>
      <p:sp>
        <p:nvSpPr>
          <p:cNvPr id="5" name="Content Placeholder 1"/>
          <p:cNvSpPr txBox="1">
            <a:spLocks/>
          </p:cNvSpPr>
          <p:nvPr/>
        </p:nvSpPr>
        <p:spPr>
          <a:xfrm>
            <a:off x="321276" y="806985"/>
            <a:ext cx="8517924" cy="407855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endParaRPr lang="en-ZA" sz="2200">
              <a:latin typeface="Arial" panose="020B0604020202020204" pitchFamily="34" charset="0"/>
              <a:cs typeface="Arial" panose="020B0604020202020204" pitchFamily="34" charset="0"/>
            </a:endParaRPr>
          </a:p>
          <a:p>
            <a:pPr marL="0" indent="0">
              <a:buFont typeface="Arial"/>
              <a:buNone/>
            </a:pPr>
            <a:endParaRPr lang="en-ZA" sz="2200" b="1" dirty="0">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F1C3EB27-3C20-4330-9B1B-F8456FFE3CBD}"/>
              </a:ext>
            </a:extLst>
          </p:cNvPr>
          <p:cNvSpPr/>
          <p:nvPr/>
        </p:nvSpPr>
        <p:spPr>
          <a:xfrm>
            <a:off x="313038" y="1230804"/>
            <a:ext cx="8517924" cy="4370427"/>
          </a:xfrm>
          <a:prstGeom prst="rect">
            <a:avLst/>
          </a:prstGeom>
        </p:spPr>
        <p:txBody>
          <a:bodyPr wrap="square">
            <a:spAutoFit/>
          </a:bodyPr>
          <a:lstStyle/>
          <a:p>
            <a:pPr algn="just">
              <a:buClr>
                <a:srgbClr val="7030A0"/>
              </a:buClr>
            </a:pPr>
            <a:r>
              <a:rPr lang="en-US" b="1" dirty="0">
                <a:latin typeface="Arial" panose="020B0604020202020204" pitchFamily="34" charset="0"/>
                <a:cs typeface="Arial" panose="020B0604020202020204" pitchFamily="34" charset="0"/>
              </a:rPr>
              <a:t>2.2	 Methodological approach</a:t>
            </a:r>
          </a:p>
          <a:p>
            <a:pPr algn="just"/>
            <a:r>
              <a:rPr lang="en-ZA" sz="1600" dirty="0">
                <a:latin typeface="Arial" panose="020B0604020202020204" pitchFamily="34" charset="0"/>
                <a:cs typeface="Arial" panose="020B0604020202020204" pitchFamily="34" charset="0"/>
              </a:rPr>
              <a:t>The methodological approach could be described as the process through which research is conducted and the logic that is used throughout this process (Collis &amp; Hussey, 2014:67). In management research, the methodological approach can either be deductive or inductive (</a:t>
            </a:r>
            <a:r>
              <a:rPr lang="en-ZA" sz="1600" dirty="0" err="1">
                <a:latin typeface="Arial" panose="020B0604020202020204" pitchFamily="34" charset="0"/>
                <a:cs typeface="Arial" panose="020B0604020202020204" pitchFamily="34" charset="0"/>
              </a:rPr>
              <a:t>Zalaghi</a:t>
            </a:r>
            <a:r>
              <a:rPr lang="en-ZA" sz="1600" dirty="0">
                <a:latin typeface="Arial" panose="020B0604020202020204" pitchFamily="34" charset="0"/>
                <a:cs typeface="Arial" panose="020B0604020202020204" pitchFamily="34" charset="0"/>
              </a:rPr>
              <a:t> &amp; </a:t>
            </a:r>
            <a:r>
              <a:rPr lang="en-ZA" sz="1600" dirty="0" err="1">
                <a:latin typeface="Arial" panose="020B0604020202020204" pitchFamily="34" charset="0"/>
                <a:cs typeface="Arial" panose="020B0604020202020204" pitchFamily="34" charset="0"/>
              </a:rPr>
              <a:t>Khazaei</a:t>
            </a:r>
            <a:r>
              <a:rPr lang="en-ZA" sz="1600" dirty="0">
                <a:latin typeface="Arial" panose="020B0604020202020204" pitchFamily="34" charset="0"/>
                <a:cs typeface="Arial" panose="020B0604020202020204" pitchFamily="34" charset="0"/>
              </a:rPr>
              <a:t>, 2016:24). Deductive research falls under the positivistic research paradigm and entails the development of research hypotheses using existing literature as a basis, that are subsequently tested through an empirical investigation using deductive reasoning (Mukherji &amp; </a:t>
            </a:r>
            <a:r>
              <a:rPr lang="en-ZA" sz="1600" dirty="0" err="1">
                <a:latin typeface="Arial" panose="020B0604020202020204" pitchFamily="34" charset="0"/>
                <a:cs typeface="Arial" panose="020B0604020202020204" pitchFamily="34" charset="0"/>
              </a:rPr>
              <a:t>Albon</a:t>
            </a:r>
            <a:r>
              <a:rPr lang="en-ZA" sz="1600" dirty="0">
                <a:latin typeface="Arial" panose="020B0604020202020204" pitchFamily="34" charset="0"/>
                <a:cs typeface="Arial" panose="020B0604020202020204" pitchFamily="34" charset="0"/>
              </a:rPr>
              <a:t>, 2014:14; Saunders, Lewis and Thornhill, 2016:74). Alternatively, inductive research occurs in the interpretivist research paradigm and involves developing a novel theory by means of observing reality and collecting primary data, without the consideration of existing theories (Morgan, 2014:1049; Saunders </a:t>
            </a:r>
            <a:r>
              <a:rPr lang="en-ZA" sz="1600" i="1" dirty="0">
                <a:latin typeface="Arial" panose="020B0604020202020204" pitchFamily="34" charset="0"/>
                <a:cs typeface="Arial" panose="020B0604020202020204" pitchFamily="34" charset="0"/>
              </a:rPr>
              <a:t>et al</a:t>
            </a:r>
            <a:r>
              <a:rPr lang="en-ZA" sz="1600" dirty="0">
                <a:latin typeface="Arial" panose="020B0604020202020204" pitchFamily="34" charset="0"/>
                <a:cs typeface="Arial" panose="020B0604020202020204" pitchFamily="34" charset="0"/>
              </a:rPr>
              <a:t>., 2016:74).</a:t>
            </a:r>
          </a:p>
          <a:p>
            <a:pPr algn="just"/>
            <a:r>
              <a:rPr lang="en-ZA" sz="1600" dirty="0">
                <a:latin typeface="Arial" panose="020B0604020202020204" pitchFamily="34" charset="0"/>
                <a:cs typeface="Arial" panose="020B0604020202020204" pitchFamily="34" charset="0"/>
              </a:rPr>
              <a:t> </a:t>
            </a:r>
          </a:p>
          <a:p>
            <a:pPr algn="just"/>
            <a:r>
              <a:rPr lang="en-ZA" sz="1600" dirty="0">
                <a:solidFill>
                  <a:srgbClr val="7030A0"/>
                </a:solidFill>
                <a:latin typeface="Arial" panose="020B0604020202020204" pitchFamily="34" charset="0"/>
                <a:cs typeface="Arial" panose="020B0604020202020204" pitchFamily="34" charset="0"/>
              </a:rPr>
              <a:t>As this study has adopted a positivistic research paradigm and tests predetermined hypotheses, it will follow the deductive methodological approach.</a:t>
            </a:r>
          </a:p>
          <a:p>
            <a:pPr algn="just"/>
            <a:endParaRPr lang="en-ZA" sz="1600" dirty="0">
              <a:solidFill>
                <a:srgbClr val="7030A0"/>
              </a:solidFill>
              <a:latin typeface="Arial" panose="020B0604020202020204" pitchFamily="34" charset="0"/>
              <a:cs typeface="Arial" panose="020B0604020202020204" pitchFamily="34" charset="0"/>
            </a:endParaRPr>
          </a:p>
          <a:p>
            <a:pPr algn="just"/>
            <a:r>
              <a:rPr lang="en-ZA" altLang="en-US" sz="1600" b="1" dirty="0">
                <a:solidFill>
                  <a:srgbClr val="7030A0"/>
                </a:solidFill>
                <a:latin typeface="Arial" panose="020B0604020202020204" pitchFamily="34" charset="0"/>
                <a:cs typeface="Arial" panose="020B0604020202020204" pitchFamily="34" charset="0"/>
              </a:rPr>
              <a:t>[Refer to Venter (2021) – presentation on 2 July 2021]</a:t>
            </a:r>
            <a:endParaRPr lang="en-ZA" altLang="en-US" sz="1600" dirty="0">
              <a:solidFill>
                <a:srgbClr val="7030A0"/>
              </a:solidFill>
              <a:latin typeface="Arial" panose="020B0604020202020204" pitchFamily="34" charset="0"/>
              <a:cs typeface="Arial" panose="020B0604020202020204" pitchFamily="34" charset="0"/>
            </a:endParaRPr>
          </a:p>
          <a:p>
            <a:pPr algn="just"/>
            <a:endParaRPr lang="en-ZA" sz="1600" dirty="0">
              <a:solidFill>
                <a:srgbClr val="7030A0"/>
              </a:solidFill>
              <a:latin typeface="Arial" panose="020B0604020202020204" pitchFamily="34" charset="0"/>
              <a:cs typeface="Arial" panose="020B0604020202020204" pitchFamily="34" charset="0"/>
            </a:endParaRPr>
          </a:p>
        </p:txBody>
      </p:sp>
      <p:sp>
        <p:nvSpPr>
          <p:cNvPr id="7" name="Rectangle 8">
            <a:extLst>
              <a:ext uri="{FF2B5EF4-FFF2-40B4-BE49-F238E27FC236}">
                <a16:creationId xmlns:a16="http://schemas.microsoft.com/office/drawing/2014/main" id="{78596076-EC9F-41A8-AA16-FDAEB717CE6C}"/>
              </a:ext>
            </a:extLst>
          </p:cNvPr>
          <p:cNvSpPr>
            <a:spLocks noChangeArrowheads="1"/>
          </p:cNvSpPr>
          <p:nvPr/>
        </p:nvSpPr>
        <p:spPr bwMode="auto">
          <a:xfrm>
            <a:off x="438307" y="89147"/>
            <a:ext cx="8169144" cy="823121"/>
          </a:xfrm>
          <a:prstGeom prst="rect">
            <a:avLst/>
          </a:prstGeom>
          <a:solidFill>
            <a:srgbClr val="7030A0"/>
          </a:solidFill>
          <a:ln>
            <a:noFill/>
          </a:ln>
        </p:spPr>
        <p:txBody>
          <a:bodyPr anchor="ctr"/>
          <a:lstStyle/>
          <a:p>
            <a:pPr algn="ctr"/>
            <a:r>
              <a:rPr lang="en-US" altLang="en-US" sz="2600" b="1" dirty="0">
                <a:solidFill>
                  <a:schemeClr val="bg1"/>
                </a:solidFill>
                <a:latin typeface="Arial Black" panose="020B0A04020102020204" pitchFamily="34" charset="0"/>
                <a:cs typeface="Arial" panose="020B0604020202020204" pitchFamily="34" charset="0"/>
              </a:rPr>
              <a:t>EXAMPLE OF PRESENTING THIS PART:</a:t>
            </a:r>
          </a:p>
          <a:p>
            <a:pPr algn="ctr">
              <a:buClr>
                <a:srgbClr val="7030A0"/>
              </a:buClr>
            </a:pPr>
            <a:r>
              <a:rPr lang="en-US" sz="2400" b="1" dirty="0">
                <a:solidFill>
                  <a:schemeClr val="bg1"/>
                </a:solidFill>
                <a:latin typeface="Arial Black" panose="020B0A04020102020204" pitchFamily="34" charset="0"/>
                <a:cs typeface="Arial" panose="020B0604020202020204" pitchFamily="34" charset="0"/>
              </a:rPr>
              <a:t>METHODOLOGICAL APPROACH</a:t>
            </a:r>
          </a:p>
        </p:txBody>
      </p:sp>
    </p:spTree>
    <p:extLst>
      <p:ext uri="{BB962C8B-B14F-4D97-AF65-F5344CB8AC3E}">
        <p14:creationId xmlns:p14="http://schemas.microsoft.com/office/powerpoint/2010/main" val="181176006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55</a:t>
            </a:fld>
            <a:endParaRPr lang="en-US"/>
          </a:p>
        </p:txBody>
      </p:sp>
      <p:sp>
        <p:nvSpPr>
          <p:cNvPr id="5" name="Content Placeholder 1"/>
          <p:cNvSpPr txBox="1">
            <a:spLocks/>
          </p:cNvSpPr>
          <p:nvPr/>
        </p:nvSpPr>
        <p:spPr>
          <a:xfrm>
            <a:off x="321276" y="806985"/>
            <a:ext cx="8517924" cy="407855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endParaRPr lang="en-ZA" sz="2200">
              <a:latin typeface="Arial" panose="020B0604020202020204" pitchFamily="34" charset="0"/>
              <a:cs typeface="Arial" panose="020B0604020202020204" pitchFamily="34" charset="0"/>
            </a:endParaRPr>
          </a:p>
          <a:p>
            <a:pPr marL="0" indent="0">
              <a:buFont typeface="Arial"/>
              <a:buNone/>
            </a:pPr>
            <a:endParaRPr lang="en-ZA" sz="2200" b="1" dirty="0">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F1C3EB27-3C20-4330-9B1B-F8456FFE3CBD}"/>
              </a:ext>
            </a:extLst>
          </p:cNvPr>
          <p:cNvSpPr/>
          <p:nvPr/>
        </p:nvSpPr>
        <p:spPr>
          <a:xfrm>
            <a:off x="313038" y="1230804"/>
            <a:ext cx="8517924" cy="4124206"/>
          </a:xfrm>
          <a:prstGeom prst="rect">
            <a:avLst/>
          </a:prstGeom>
        </p:spPr>
        <p:txBody>
          <a:bodyPr wrap="square">
            <a:spAutoFit/>
          </a:bodyPr>
          <a:lstStyle/>
          <a:p>
            <a:pPr algn="just">
              <a:buClr>
                <a:srgbClr val="7030A0"/>
              </a:buClr>
            </a:pPr>
            <a:r>
              <a:rPr lang="en-US" b="1" dirty="0">
                <a:latin typeface="Arial" panose="020B0604020202020204" pitchFamily="34" charset="0"/>
                <a:cs typeface="Arial" panose="020B0604020202020204" pitchFamily="34" charset="0"/>
              </a:rPr>
              <a:t>2.3	 Methodological choice</a:t>
            </a:r>
          </a:p>
          <a:p>
            <a:pPr algn="just"/>
            <a:r>
              <a:rPr lang="en-ZA" sz="1600" dirty="0">
                <a:latin typeface="Arial" panose="020B0604020202020204" pitchFamily="34" charset="0"/>
                <a:cs typeface="Arial" panose="020B0604020202020204" pitchFamily="34" charset="0"/>
              </a:rPr>
              <a:t>According to </a:t>
            </a:r>
            <a:r>
              <a:rPr lang="en-ZA" sz="1600" dirty="0" err="1">
                <a:latin typeface="Arial" panose="020B0604020202020204" pitchFamily="34" charset="0"/>
                <a:cs typeface="Arial" panose="020B0604020202020204" pitchFamily="34" charset="0"/>
              </a:rPr>
              <a:t>Antwi</a:t>
            </a:r>
            <a:r>
              <a:rPr lang="en-ZA" sz="1600" dirty="0">
                <a:latin typeface="Arial" panose="020B0604020202020204" pitchFamily="34" charset="0"/>
                <a:cs typeface="Arial" panose="020B0604020202020204" pitchFamily="34" charset="0"/>
              </a:rPr>
              <a:t> and Hamza (2015:220), researchers must determine whether the nature of their research will be quantitative or qualitative. Quantitative research is associated with the positivistic research paradigm and its main purpose is to use numerical data collected from large samples and statistical analyses to test the hypothesised relationships between two or more variables (Albers, 2017:217; </a:t>
            </a:r>
            <a:r>
              <a:rPr lang="en-ZA" sz="1600" dirty="0" err="1">
                <a:latin typeface="Arial" panose="020B0604020202020204" pitchFamily="34" charset="0"/>
                <a:cs typeface="Arial" panose="020B0604020202020204" pitchFamily="34" charset="0"/>
              </a:rPr>
              <a:t>Wiid</a:t>
            </a:r>
            <a:r>
              <a:rPr lang="en-ZA" sz="1600" dirty="0">
                <a:latin typeface="Arial" panose="020B0604020202020204" pitchFamily="34" charset="0"/>
                <a:cs typeface="Arial" panose="020B0604020202020204" pitchFamily="34" charset="0"/>
              </a:rPr>
              <a:t> &amp; </a:t>
            </a:r>
            <a:r>
              <a:rPr lang="en-ZA" sz="1600" dirty="0" err="1">
                <a:latin typeface="Arial" panose="020B0604020202020204" pitchFamily="34" charset="0"/>
                <a:cs typeface="Arial" panose="020B0604020202020204" pitchFamily="34" charset="0"/>
              </a:rPr>
              <a:t>Diggines</a:t>
            </a:r>
            <a:r>
              <a:rPr lang="en-ZA" sz="1600" dirty="0">
                <a:latin typeface="Arial" panose="020B0604020202020204" pitchFamily="34" charset="0"/>
                <a:cs typeface="Arial" panose="020B0604020202020204" pitchFamily="34" charset="0"/>
              </a:rPr>
              <a:t>, 2013:860). Qualitative research is associated with the interpretivist research paradigm and focuses more on the subjective views and beliefs of a small sample (Heath, 2007:27; </a:t>
            </a:r>
            <a:r>
              <a:rPr lang="en-ZA" sz="1600" dirty="0" err="1">
                <a:latin typeface="Arial" panose="020B0604020202020204" pitchFamily="34" charset="0"/>
                <a:cs typeface="Arial" panose="020B0604020202020204" pitchFamily="34" charset="0"/>
              </a:rPr>
              <a:t>Wiid</a:t>
            </a:r>
            <a:r>
              <a:rPr lang="en-ZA" sz="1600" dirty="0">
                <a:latin typeface="Arial" panose="020B0604020202020204" pitchFamily="34" charset="0"/>
                <a:cs typeface="Arial" panose="020B0604020202020204" pitchFamily="34" charset="0"/>
              </a:rPr>
              <a:t> &amp; </a:t>
            </a:r>
            <a:r>
              <a:rPr lang="en-ZA" sz="1600" dirty="0" err="1">
                <a:latin typeface="Arial" panose="020B0604020202020204" pitchFamily="34" charset="0"/>
                <a:cs typeface="Arial" panose="020B0604020202020204" pitchFamily="34" charset="0"/>
              </a:rPr>
              <a:t>Diggines</a:t>
            </a:r>
            <a:r>
              <a:rPr lang="en-ZA" sz="1600" dirty="0">
                <a:latin typeface="Arial" panose="020B0604020202020204" pitchFamily="34" charset="0"/>
                <a:cs typeface="Arial" panose="020B0604020202020204" pitchFamily="34" charset="0"/>
              </a:rPr>
              <a:t>, 2013:87). Detailed information is obtained to allow for a deeper understanding of the subject under investigation and generate a theory (</a:t>
            </a:r>
            <a:r>
              <a:rPr lang="en-ZA" sz="1600" dirty="0" err="1">
                <a:latin typeface="Arial" panose="020B0604020202020204" pitchFamily="34" charset="0"/>
                <a:cs typeface="Arial" panose="020B0604020202020204" pitchFamily="34" charset="0"/>
              </a:rPr>
              <a:t>Wiid</a:t>
            </a:r>
            <a:r>
              <a:rPr lang="en-ZA" sz="1600" dirty="0">
                <a:latin typeface="Arial" panose="020B0604020202020204" pitchFamily="34" charset="0"/>
                <a:cs typeface="Arial" panose="020B0604020202020204" pitchFamily="34" charset="0"/>
              </a:rPr>
              <a:t> &amp; </a:t>
            </a:r>
            <a:r>
              <a:rPr lang="en-ZA" sz="1600" dirty="0" err="1">
                <a:latin typeface="Arial" panose="020B0604020202020204" pitchFamily="34" charset="0"/>
                <a:cs typeface="Arial" panose="020B0604020202020204" pitchFamily="34" charset="0"/>
              </a:rPr>
              <a:t>Diggines</a:t>
            </a:r>
            <a:r>
              <a:rPr lang="en-ZA" sz="1600" dirty="0">
                <a:latin typeface="Arial" panose="020B0604020202020204" pitchFamily="34" charset="0"/>
                <a:cs typeface="Arial" panose="020B0604020202020204" pitchFamily="34" charset="0"/>
              </a:rPr>
              <a:t>, 2013:87).</a:t>
            </a:r>
          </a:p>
          <a:p>
            <a:pPr algn="just"/>
            <a:endParaRPr lang="en-ZA" sz="1600" dirty="0">
              <a:latin typeface="Arial" panose="020B0604020202020204" pitchFamily="34" charset="0"/>
              <a:cs typeface="Arial" panose="020B0604020202020204" pitchFamily="34" charset="0"/>
            </a:endParaRPr>
          </a:p>
          <a:p>
            <a:pPr algn="just"/>
            <a:r>
              <a:rPr lang="en-ZA" sz="1600" dirty="0">
                <a:solidFill>
                  <a:srgbClr val="7030A0"/>
                </a:solidFill>
                <a:latin typeface="Arial" panose="020B0604020202020204" pitchFamily="34" charset="0"/>
                <a:cs typeface="Arial" panose="020B0604020202020204" pitchFamily="34" charset="0"/>
              </a:rPr>
              <a:t>Considering the nature and objectives of this study, quantitative research was considered as the most suitable methodological choice for this research.</a:t>
            </a:r>
          </a:p>
          <a:p>
            <a:pPr algn="just"/>
            <a:endParaRPr lang="en-ZA" sz="1600" dirty="0">
              <a:solidFill>
                <a:srgbClr val="7030A0"/>
              </a:solidFill>
              <a:latin typeface="Arial" panose="020B0604020202020204" pitchFamily="34" charset="0"/>
              <a:cs typeface="Arial" panose="020B0604020202020204" pitchFamily="34" charset="0"/>
            </a:endParaRPr>
          </a:p>
          <a:p>
            <a:pPr algn="just"/>
            <a:r>
              <a:rPr lang="en-ZA" altLang="en-US" sz="1600" b="1" dirty="0">
                <a:solidFill>
                  <a:srgbClr val="7030A0"/>
                </a:solidFill>
                <a:latin typeface="Arial" panose="020B0604020202020204" pitchFamily="34" charset="0"/>
                <a:cs typeface="Arial" panose="020B0604020202020204" pitchFamily="34" charset="0"/>
              </a:rPr>
              <a:t>[Refer to Venter (2021) – presentation on 2 July 2021]</a:t>
            </a:r>
            <a:endParaRPr lang="en-ZA" altLang="en-US" sz="1600" dirty="0">
              <a:solidFill>
                <a:srgbClr val="7030A0"/>
              </a:solidFill>
              <a:latin typeface="Arial" panose="020B0604020202020204" pitchFamily="34" charset="0"/>
              <a:cs typeface="Arial" panose="020B0604020202020204" pitchFamily="34" charset="0"/>
            </a:endParaRPr>
          </a:p>
          <a:p>
            <a:pPr algn="just"/>
            <a:endParaRPr lang="en-ZA" sz="1600" dirty="0">
              <a:solidFill>
                <a:srgbClr val="7030A0"/>
              </a:solidFill>
              <a:latin typeface="Arial" panose="020B0604020202020204" pitchFamily="34" charset="0"/>
              <a:cs typeface="Arial" panose="020B0604020202020204" pitchFamily="34" charset="0"/>
            </a:endParaRPr>
          </a:p>
        </p:txBody>
      </p:sp>
      <p:sp>
        <p:nvSpPr>
          <p:cNvPr id="7" name="Rectangle 8">
            <a:extLst>
              <a:ext uri="{FF2B5EF4-FFF2-40B4-BE49-F238E27FC236}">
                <a16:creationId xmlns:a16="http://schemas.microsoft.com/office/drawing/2014/main" id="{78596076-EC9F-41A8-AA16-FDAEB717CE6C}"/>
              </a:ext>
            </a:extLst>
          </p:cNvPr>
          <p:cNvSpPr>
            <a:spLocks noChangeArrowheads="1"/>
          </p:cNvSpPr>
          <p:nvPr/>
        </p:nvSpPr>
        <p:spPr bwMode="auto">
          <a:xfrm>
            <a:off x="438307" y="89147"/>
            <a:ext cx="8169144" cy="823121"/>
          </a:xfrm>
          <a:prstGeom prst="rect">
            <a:avLst/>
          </a:prstGeom>
          <a:solidFill>
            <a:srgbClr val="7030A0"/>
          </a:solidFill>
          <a:ln>
            <a:noFill/>
          </a:ln>
        </p:spPr>
        <p:txBody>
          <a:bodyPr anchor="ctr"/>
          <a:lstStyle/>
          <a:p>
            <a:pPr algn="ctr"/>
            <a:r>
              <a:rPr lang="en-US" altLang="en-US" sz="2600" b="1" dirty="0">
                <a:solidFill>
                  <a:schemeClr val="bg1"/>
                </a:solidFill>
                <a:latin typeface="Arial Black" panose="020B0A04020102020204" pitchFamily="34" charset="0"/>
                <a:cs typeface="Arial" panose="020B0604020202020204" pitchFamily="34" charset="0"/>
              </a:rPr>
              <a:t>EXAMPLE OF PRESENTING THIS PART:</a:t>
            </a:r>
          </a:p>
          <a:p>
            <a:pPr algn="ctr">
              <a:buClr>
                <a:srgbClr val="7030A0"/>
              </a:buClr>
            </a:pPr>
            <a:r>
              <a:rPr lang="en-US" sz="2400" b="1" dirty="0">
                <a:solidFill>
                  <a:schemeClr val="bg1"/>
                </a:solidFill>
                <a:latin typeface="Arial Black" panose="020B0A04020102020204" pitchFamily="34" charset="0"/>
                <a:cs typeface="Arial" panose="020B0604020202020204" pitchFamily="34" charset="0"/>
              </a:rPr>
              <a:t>METHODOLOGICAL CHOICE</a:t>
            </a:r>
          </a:p>
        </p:txBody>
      </p:sp>
    </p:spTree>
    <p:extLst>
      <p:ext uri="{BB962C8B-B14F-4D97-AF65-F5344CB8AC3E}">
        <p14:creationId xmlns:p14="http://schemas.microsoft.com/office/powerpoint/2010/main" val="397187500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56</a:t>
            </a:fld>
            <a:endParaRPr lang="en-US"/>
          </a:p>
        </p:txBody>
      </p:sp>
      <p:sp>
        <p:nvSpPr>
          <p:cNvPr id="5" name="Content Placeholder 1"/>
          <p:cNvSpPr txBox="1">
            <a:spLocks/>
          </p:cNvSpPr>
          <p:nvPr/>
        </p:nvSpPr>
        <p:spPr>
          <a:xfrm>
            <a:off x="321276" y="806985"/>
            <a:ext cx="8517924" cy="407855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endParaRPr lang="en-ZA" sz="2200">
              <a:latin typeface="Arial" panose="020B0604020202020204" pitchFamily="34" charset="0"/>
              <a:cs typeface="Arial" panose="020B0604020202020204" pitchFamily="34" charset="0"/>
            </a:endParaRPr>
          </a:p>
          <a:p>
            <a:pPr marL="0" indent="0">
              <a:buFont typeface="Arial"/>
              <a:buNone/>
            </a:pPr>
            <a:endParaRPr lang="en-ZA" sz="2200" b="1" dirty="0">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F1C3EB27-3C20-4330-9B1B-F8456FFE3CBD}"/>
              </a:ext>
            </a:extLst>
          </p:cNvPr>
          <p:cNvSpPr/>
          <p:nvPr/>
        </p:nvSpPr>
        <p:spPr>
          <a:xfrm>
            <a:off x="313038" y="1230804"/>
            <a:ext cx="8517924" cy="4308872"/>
          </a:xfrm>
          <a:prstGeom prst="rect">
            <a:avLst/>
          </a:prstGeom>
        </p:spPr>
        <p:txBody>
          <a:bodyPr wrap="square">
            <a:spAutoFit/>
          </a:bodyPr>
          <a:lstStyle/>
          <a:p>
            <a:pPr algn="just">
              <a:buClr>
                <a:srgbClr val="7030A0"/>
              </a:buClr>
            </a:pPr>
            <a:r>
              <a:rPr lang="en-US" b="1" dirty="0">
                <a:latin typeface="Arial" panose="020B0604020202020204" pitchFamily="34" charset="0"/>
                <a:cs typeface="Arial" panose="020B0604020202020204" pitchFamily="34" charset="0"/>
              </a:rPr>
              <a:t>2.4	 Methodological strategy</a:t>
            </a:r>
          </a:p>
          <a:p>
            <a:pPr algn="just"/>
            <a:r>
              <a:rPr lang="en-ZA" sz="1600" dirty="0">
                <a:latin typeface="Arial" panose="020B0604020202020204" pitchFamily="34" charset="0"/>
                <a:cs typeface="Arial" panose="020B0604020202020204" pitchFamily="34" charset="0"/>
              </a:rPr>
              <a:t>Once the research paradigm, approach and choice have been decided, the data collection technique, also known as the methodological strategy, must be selected (Bryman &amp; Bell, 2015:100). In terms of quantitative research, surveys are the most used means of collecting data (Koenig &amp; Schultz, 2016:14). Surveys usually take the form of a closed-ended or open-ended questionnaire (Bryman &amp; Bell, 2011:54; Gupta &amp; Gupta, 2011:73). Should the questions be predetermined by the researcher, the questionnaire is structured in nature (Gupta &amp; Gupta, 2011:73). In addition, if the respondents are able to complete the questionnaire at their own discretion and in their own time, it is known as a self-administered questionnaire (Babbie, 2016:268).</a:t>
            </a:r>
          </a:p>
          <a:p>
            <a:pPr algn="just"/>
            <a:r>
              <a:rPr lang="en-ZA" sz="1600" dirty="0">
                <a:latin typeface="Arial" panose="020B0604020202020204" pitchFamily="34" charset="0"/>
                <a:cs typeface="Arial" panose="020B0604020202020204" pitchFamily="34" charset="0"/>
              </a:rPr>
              <a:t> </a:t>
            </a:r>
          </a:p>
          <a:p>
            <a:pPr algn="just"/>
            <a:r>
              <a:rPr lang="en-ZA" sz="1600" dirty="0">
                <a:solidFill>
                  <a:srgbClr val="7030A0"/>
                </a:solidFill>
                <a:latin typeface="Arial" panose="020B0604020202020204" pitchFamily="34" charset="0"/>
                <a:cs typeface="Arial" panose="020B0604020202020204" pitchFamily="34" charset="0"/>
              </a:rPr>
              <a:t>Owing to the nature of this study, an online survey strategy was adopted, which uses a close-ended, structured and self-administered questionnaire to gather primary data for the purpose of this study.</a:t>
            </a:r>
          </a:p>
          <a:p>
            <a:pPr algn="just"/>
            <a:endParaRPr lang="en-ZA" sz="1600" dirty="0">
              <a:solidFill>
                <a:srgbClr val="7030A0"/>
              </a:solidFill>
              <a:latin typeface="Arial" panose="020B0604020202020204" pitchFamily="34" charset="0"/>
              <a:cs typeface="Arial" panose="020B0604020202020204" pitchFamily="34" charset="0"/>
            </a:endParaRPr>
          </a:p>
          <a:p>
            <a:pPr algn="just"/>
            <a:r>
              <a:rPr lang="en-ZA" altLang="en-US" sz="1600" b="1" dirty="0">
                <a:solidFill>
                  <a:srgbClr val="7030A0"/>
                </a:solidFill>
                <a:latin typeface="Arial" panose="020B0604020202020204" pitchFamily="34" charset="0"/>
                <a:cs typeface="Arial" panose="020B0604020202020204" pitchFamily="34" charset="0"/>
              </a:rPr>
              <a:t>[Refer to Venter (2021) – presentation on 2 July 2021]</a:t>
            </a:r>
            <a:endParaRPr lang="en-ZA" altLang="en-US" sz="1600" dirty="0">
              <a:solidFill>
                <a:srgbClr val="7030A0"/>
              </a:solidFill>
              <a:latin typeface="Arial" panose="020B0604020202020204" pitchFamily="34" charset="0"/>
              <a:cs typeface="Arial" panose="020B0604020202020204" pitchFamily="34" charset="0"/>
            </a:endParaRPr>
          </a:p>
          <a:p>
            <a:pPr algn="just"/>
            <a:endParaRPr lang="en-ZA" sz="1600" dirty="0">
              <a:solidFill>
                <a:srgbClr val="7030A0"/>
              </a:solidFill>
              <a:latin typeface="Arial" panose="020B0604020202020204" pitchFamily="34" charset="0"/>
              <a:cs typeface="Arial" panose="020B0604020202020204" pitchFamily="34" charset="0"/>
            </a:endParaRPr>
          </a:p>
        </p:txBody>
      </p:sp>
      <p:sp>
        <p:nvSpPr>
          <p:cNvPr id="7" name="Rectangle 8">
            <a:extLst>
              <a:ext uri="{FF2B5EF4-FFF2-40B4-BE49-F238E27FC236}">
                <a16:creationId xmlns:a16="http://schemas.microsoft.com/office/drawing/2014/main" id="{78596076-EC9F-41A8-AA16-FDAEB717CE6C}"/>
              </a:ext>
            </a:extLst>
          </p:cNvPr>
          <p:cNvSpPr>
            <a:spLocks noChangeArrowheads="1"/>
          </p:cNvSpPr>
          <p:nvPr/>
        </p:nvSpPr>
        <p:spPr bwMode="auto">
          <a:xfrm>
            <a:off x="438307" y="89147"/>
            <a:ext cx="8169144" cy="823121"/>
          </a:xfrm>
          <a:prstGeom prst="rect">
            <a:avLst/>
          </a:prstGeom>
          <a:solidFill>
            <a:srgbClr val="7030A0"/>
          </a:solidFill>
          <a:ln>
            <a:noFill/>
          </a:ln>
        </p:spPr>
        <p:txBody>
          <a:bodyPr anchor="ctr"/>
          <a:lstStyle/>
          <a:p>
            <a:pPr algn="ctr"/>
            <a:r>
              <a:rPr lang="en-US" altLang="en-US" sz="2600" b="1" dirty="0">
                <a:solidFill>
                  <a:schemeClr val="bg1"/>
                </a:solidFill>
                <a:latin typeface="Arial Black" panose="020B0A04020102020204" pitchFamily="34" charset="0"/>
                <a:cs typeface="Arial" panose="020B0604020202020204" pitchFamily="34" charset="0"/>
              </a:rPr>
              <a:t>EXAMPLE OF PRESENTING THIS PART:</a:t>
            </a:r>
          </a:p>
          <a:p>
            <a:pPr algn="ctr">
              <a:buClr>
                <a:srgbClr val="7030A0"/>
              </a:buClr>
            </a:pPr>
            <a:r>
              <a:rPr lang="en-US" sz="2400" b="1" dirty="0">
                <a:solidFill>
                  <a:schemeClr val="bg1"/>
                </a:solidFill>
                <a:latin typeface="Arial Black" panose="020B0A04020102020204" pitchFamily="34" charset="0"/>
                <a:cs typeface="Arial" panose="020B0604020202020204" pitchFamily="34" charset="0"/>
              </a:rPr>
              <a:t>METHODOLOGICAL STRATEGY</a:t>
            </a:r>
          </a:p>
        </p:txBody>
      </p:sp>
    </p:spTree>
    <p:extLst>
      <p:ext uri="{BB962C8B-B14F-4D97-AF65-F5344CB8AC3E}">
        <p14:creationId xmlns:p14="http://schemas.microsoft.com/office/powerpoint/2010/main" val="209309984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57</a:t>
            </a:fld>
            <a:endParaRPr lang="en-US"/>
          </a:p>
        </p:txBody>
      </p:sp>
      <p:sp>
        <p:nvSpPr>
          <p:cNvPr id="5" name="Content Placeholder 1"/>
          <p:cNvSpPr txBox="1">
            <a:spLocks/>
          </p:cNvSpPr>
          <p:nvPr/>
        </p:nvSpPr>
        <p:spPr>
          <a:xfrm>
            <a:off x="321276" y="806985"/>
            <a:ext cx="8517924" cy="407855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endParaRPr lang="en-ZA" sz="2200">
              <a:latin typeface="Arial" panose="020B0604020202020204" pitchFamily="34" charset="0"/>
              <a:cs typeface="Arial" panose="020B0604020202020204" pitchFamily="34" charset="0"/>
            </a:endParaRPr>
          </a:p>
          <a:p>
            <a:pPr marL="0" indent="0">
              <a:buFont typeface="Arial"/>
              <a:buNone/>
            </a:pPr>
            <a:endParaRPr lang="en-ZA" sz="2200" b="1" dirty="0">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F1C3EB27-3C20-4330-9B1B-F8456FFE3CBD}"/>
              </a:ext>
            </a:extLst>
          </p:cNvPr>
          <p:cNvSpPr/>
          <p:nvPr/>
        </p:nvSpPr>
        <p:spPr>
          <a:xfrm>
            <a:off x="313038" y="1230804"/>
            <a:ext cx="8517924" cy="3323987"/>
          </a:xfrm>
          <a:prstGeom prst="rect">
            <a:avLst/>
          </a:prstGeom>
        </p:spPr>
        <p:txBody>
          <a:bodyPr wrap="square">
            <a:spAutoFit/>
          </a:bodyPr>
          <a:lstStyle/>
          <a:p>
            <a:pPr algn="just">
              <a:buClr>
                <a:srgbClr val="7030A0"/>
              </a:buClr>
            </a:pPr>
            <a:r>
              <a:rPr lang="en-US" b="1" dirty="0">
                <a:latin typeface="Arial" panose="020B0604020202020204" pitchFamily="34" charset="0"/>
                <a:cs typeface="Arial" panose="020B0604020202020204" pitchFamily="34" charset="0"/>
              </a:rPr>
              <a:t>2.5	 Time horizon</a:t>
            </a:r>
          </a:p>
          <a:p>
            <a:pPr algn="just"/>
            <a:r>
              <a:rPr lang="en-ZA" sz="1600" dirty="0">
                <a:latin typeface="Arial" panose="020B0604020202020204" pitchFamily="34" charset="0"/>
                <a:cs typeface="Arial" panose="020B0604020202020204" pitchFamily="34" charset="0"/>
              </a:rPr>
              <a:t>According to </a:t>
            </a:r>
            <a:r>
              <a:rPr lang="en-ZA" sz="1600" dirty="0" err="1">
                <a:latin typeface="Arial" panose="020B0604020202020204" pitchFamily="34" charset="0"/>
                <a:cs typeface="Arial" panose="020B0604020202020204" pitchFamily="34" charset="0"/>
              </a:rPr>
              <a:t>Melnikovas</a:t>
            </a:r>
            <a:r>
              <a:rPr lang="en-ZA" sz="1600" dirty="0">
                <a:latin typeface="Arial" panose="020B0604020202020204" pitchFamily="34" charset="0"/>
                <a:cs typeface="Arial" panose="020B0604020202020204" pitchFamily="34" charset="0"/>
              </a:rPr>
              <a:t> (2018:34), a time horizon describes the period of time over which a study occurs. Longitudinal studies take place over an extended period of time, in which study participants are questioned on multiple occasions (Collis &amp; Hussey, 2014:64; Zikmund, </a:t>
            </a:r>
            <a:r>
              <a:rPr lang="en-ZA" sz="1600" dirty="0" err="1">
                <a:latin typeface="Arial" panose="020B0604020202020204" pitchFamily="34" charset="0"/>
                <a:cs typeface="Arial" panose="020B0604020202020204" pitchFamily="34" charset="0"/>
              </a:rPr>
              <a:t>Babin</a:t>
            </a:r>
            <a:r>
              <a:rPr lang="en-ZA" sz="1600" dirty="0">
                <a:latin typeface="Arial" panose="020B0604020202020204" pitchFamily="34" charset="0"/>
                <a:cs typeface="Arial" panose="020B0604020202020204" pitchFamily="34" charset="0"/>
              </a:rPr>
              <a:t>, </a:t>
            </a:r>
            <a:r>
              <a:rPr lang="en-ZA" sz="1600" dirty="0" err="1">
                <a:latin typeface="Arial" panose="020B0604020202020204" pitchFamily="34" charset="0"/>
                <a:cs typeface="Arial" panose="020B0604020202020204" pitchFamily="34" charset="0"/>
              </a:rPr>
              <a:t>Carr</a:t>
            </a:r>
            <a:r>
              <a:rPr lang="en-ZA" sz="1600" dirty="0">
                <a:latin typeface="Arial" panose="020B0604020202020204" pitchFamily="34" charset="0"/>
                <a:cs typeface="Arial" panose="020B0604020202020204" pitchFamily="34" charset="0"/>
              </a:rPr>
              <a:t> &amp; Griffin, 2013:196). Alternatively, cross-sectional studies occur over the short-term and serve to examine the data received from the study participants at a single moment in time (Bryman &amp; Bell, 2011:53; Collis &amp; Hussey, 2014:63).</a:t>
            </a:r>
          </a:p>
          <a:p>
            <a:pPr algn="just"/>
            <a:r>
              <a:rPr lang="en-ZA" sz="1600" dirty="0">
                <a:latin typeface="Arial" panose="020B0604020202020204" pitchFamily="34" charset="0"/>
                <a:cs typeface="Arial" panose="020B0604020202020204" pitchFamily="34" charset="0"/>
              </a:rPr>
              <a:t> </a:t>
            </a:r>
          </a:p>
          <a:p>
            <a:pPr algn="just"/>
            <a:r>
              <a:rPr lang="en-ZA" sz="1600" dirty="0">
                <a:solidFill>
                  <a:srgbClr val="7030A0"/>
                </a:solidFill>
                <a:latin typeface="Arial" panose="020B0604020202020204" pitchFamily="34" charset="0"/>
                <a:cs typeface="Arial" panose="020B0604020202020204" pitchFamily="34" charset="0"/>
              </a:rPr>
              <a:t>This study takes the form of a cross-sectional study, as the investigation will occur over a single period of time in the short-term.</a:t>
            </a:r>
          </a:p>
          <a:p>
            <a:pPr algn="just"/>
            <a:endParaRPr lang="en-ZA" sz="1600" dirty="0">
              <a:solidFill>
                <a:srgbClr val="7030A0"/>
              </a:solidFill>
              <a:latin typeface="Arial" panose="020B0604020202020204" pitchFamily="34" charset="0"/>
              <a:cs typeface="Arial" panose="020B0604020202020204" pitchFamily="34" charset="0"/>
            </a:endParaRPr>
          </a:p>
          <a:p>
            <a:pPr algn="just"/>
            <a:r>
              <a:rPr lang="en-ZA" altLang="en-US" sz="1600" b="1" dirty="0">
                <a:solidFill>
                  <a:srgbClr val="7030A0"/>
                </a:solidFill>
                <a:latin typeface="Arial" panose="020B0604020202020204" pitchFamily="34" charset="0"/>
                <a:cs typeface="Arial" panose="020B0604020202020204" pitchFamily="34" charset="0"/>
              </a:rPr>
              <a:t>[Refer to Venter (2021) – presentation on 2 July 2021]</a:t>
            </a:r>
            <a:endParaRPr lang="en-ZA" altLang="en-US" sz="1600" dirty="0">
              <a:solidFill>
                <a:srgbClr val="7030A0"/>
              </a:solidFill>
              <a:latin typeface="Arial" panose="020B0604020202020204" pitchFamily="34" charset="0"/>
              <a:cs typeface="Arial" panose="020B0604020202020204" pitchFamily="34" charset="0"/>
            </a:endParaRPr>
          </a:p>
          <a:p>
            <a:pPr algn="just"/>
            <a:endParaRPr lang="en-ZA" sz="1600" dirty="0">
              <a:solidFill>
                <a:srgbClr val="7030A0"/>
              </a:solidFill>
              <a:latin typeface="Arial" panose="020B0604020202020204" pitchFamily="34" charset="0"/>
              <a:cs typeface="Arial" panose="020B0604020202020204" pitchFamily="34" charset="0"/>
            </a:endParaRPr>
          </a:p>
        </p:txBody>
      </p:sp>
      <p:sp>
        <p:nvSpPr>
          <p:cNvPr id="7" name="Rectangle 8">
            <a:extLst>
              <a:ext uri="{FF2B5EF4-FFF2-40B4-BE49-F238E27FC236}">
                <a16:creationId xmlns:a16="http://schemas.microsoft.com/office/drawing/2014/main" id="{78596076-EC9F-41A8-AA16-FDAEB717CE6C}"/>
              </a:ext>
            </a:extLst>
          </p:cNvPr>
          <p:cNvSpPr>
            <a:spLocks noChangeArrowheads="1"/>
          </p:cNvSpPr>
          <p:nvPr/>
        </p:nvSpPr>
        <p:spPr bwMode="auto">
          <a:xfrm>
            <a:off x="438307" y="89147"/>
            <a:ext cx="8169144" cy="823121"/>
          </a:xfrm>
          <a:prstGeom prst="rect">
            <a:avLst/>
          </a:prstGeom>
          <a:solidFill>
            <a:srgbClr val="7030A0"/>
          </a:solidFill>
          <a:ln>
            <a:noFill/>
          </a:ln>
        </p:spPr>
        <p:txBody>
          <a:bodyPr anchor="ctr"/>
          <a:lstStyle/>
          <a:p>
            <a:pPr algn="ctr"/>
            <a:r>
              <a:rPr lang="en-US" altLang="en-US" sz="2600" b="1" dirty="0">
                <a:solidFill>
                  <a:schemeClr val="bg1"/>
                </a:solidFill>
                <a:latin typeface="Arial Black" panose="020B0A04020102020204" pitchFamily="34" charset="0"/>
                <a:cs typeface="Arial" panose="020B0604020202020204" pitchFamily="34" charset="0"/>
              </a:rPr>
              <a:t>EXAMPLE OF PRESENTING THIS PART:</a:t>
            </a:r>
          </a:p>
          <a:p>
            <a:pPr algn="ctr">
              <a:buClr>
                <a:srgbClr val="7030A0"/>
              </a:buClr>
            </a:pPr>
            <a:r>
              <a:rPr lang="en-US" sz="2400" b="1" dirty="0">
                <a:solidFill>
                  <a:schemeClr val="bg1"/>
                </a:solidFill>
                <a:latin typeface="Arial Black" panose="020B0A04020102020204" pitchFamily="34" charset="0"/>
                <a:cs typeface="Arial" panose="020B0604020202020204" pitchFamily="34" charset="0"/>
              </a:rPr>
              <a:t>TIME HORIZON</a:t>
            </a:r>
          </a:p>
        </p:txBody>
      </p:sp>
    </p:spTree>
    <p:extLst>
      <p:ext uri="{BB962C8B-B14F-4D97-AF65-F5344CB8AC3E}">
        <p14:creationId xmlns:p14="http://schemas.microsoft.com/office/powerpoint/2010/main" val="382899348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58</a:t>
            </a:fld>
            <a:endParaRPr lang="en-US" dirty="0"/>
          </a:p>
        </p:txBody>
      </p:sp>
      <p:pic>
        <p:nvPicPr>
          <p:cNvPr id="5" name="Picture 4">
            <a:extLst>
              <a:ext uri="{FF2B5EF4-FFF2-40B4-BE49-F238E27FC236}">
                <a16:creationId xmlns:a16="http://schemas.microsoft.com/office/drawing/2014/main" id="{96F89EE9-A0D7-49C2-8576-429256BEE590}"/>
              </a:ext>
            </a:extLst>
          </p:cNvPr>
          <p:cNvPicPr>
            <a:picLocks noChangeAspect="1"/>
          </p:cNvPicPr>
          <p:nvPr/>
        </p:nvPicPr>
        <p:blipFill>
          <a:blip r:embed="rId3"/>
          <a:stretch>
            <a:fillRect/>
          </a:stretch>
        </p:blipFill>
        <p:spPr>
          <a:xfrm>
            <a:off x="5430146" y="662010"/>
            <a:ext cx="3549401" cy="2632140"/>
          </a:xfrm>
          <a:prstGeom prst="rect">
            <a:avLst/>
          </a:prstGeom>
        </p:spPr>
      </p:pic>
      <p:graphicFrame>
        <p:nvGraphicFramePr>
          <p:cNvPr id="6" name="Table 6">
            <a:extLst>
              <a:ext uri="{FF2B5EF4-FFF2-40B4-BE49-F238E27FC236}">
                <a16:creationId xmlns:a16="http://schemas.microsoft.com/office/drawing/2014/main" id="{5B08336A-49F1-4EAC-BA77-E96F597E4BEE}"/>
              </a:ext>
            </a:extLst>
          </p:cNvPr>
          <p:cNvGraphicFramePr>
            <a:graphicFrameLocks noGrp="1"/>
          </p:cNvGraphicFramePr>
          <p:nvPr>
            <p:extLst>
              <p:ext uri="{D42A27DB-BD31-4B8C-83A1-F6EECF244321}">
                <p14:modId xmlns:p14="http://schemas.microsoft.com/office/powerpoint/2010/main" val="2493520503"/>
              </p:ext>
            </p:extLst>
          </p:nvPr>
        </p:nvGraphicFramePr>
        <p:xfrm>
          <a:off x="164453" y="587261"/>
          <a:ext cx="5252282" cy="4629187"/>
        </p:xfrm>
        <a:graphic>
          <a:graphicData uri="http://schemas.openxmlformats.org/drawingml/2006/table">
            <a:tbl>
              <a:tblPr firstRow="1" bandRow="1">
                <a:tableStyleId>{5C22544A-7EE6-4342-B048-85BDC9FD1C3A}</a:tableStyleId>
              </a:tblPr>
              <a:tblGrid>
                <a:gridCol w="1455319">
                  <a:extLst>
                    <a:ext uri="{9D8B030D-6E8A-4147-A177-3AD203B41FA5}">
                      <a16:colId xmlns:a16="http://schemas.microsoft.com/office/drawing/2014/main" val="3451040259"/>
                    </a:ext>
                  </a:extLst>
                </a:gridCol>
                <a:gridCol w="3796963">
                  <a:extLst>
                    <a:ext uri="{9D8B030D-6E8A-4147-A177-3AD203B41FA5}">
                      <a16:colId xmlns:a16="http://schemas.microsoft.com/office/drawing/2014/main" val="466629006"/>
                    </a:ext>
                  </a:extLst>
                </a:gridCol>
              </a:tblGrid>
              <a:tr h="204143">
                <a:tc>
                  <a:txBody>
                    <a:bodyPr/>
                    <a:lstStyle/>
                    <a:p>
                      <a:r>
                        <a:rPr lang="en-US" sz="1100" dirty="0">
                          <a:latin typeface="Arial" panose="020B0604020202020204" pitchFamily="34" charset="0"/>
                          <a:cs typeface="Arial" panose="020B0604020202020204" pitchFamily="34" charset="0"/>
                        </a:rPr>
                        <a:t>Layer</a:t>
                      </a:r>
                      <a:endParaRPr lang="en-ZA" sz="1100" dirty="0">
                        <a:latin typeface="Arial" panose="020B0604020202020204" pitchFamily="34" charset="0"/>
                        <a:cs typeface="Arial" panose="020B0604020202020204" pitchFamily="34" charset="0"/>
                      </a:endParaRPr>
                    </a:p>
                  </a:txBody>
                  <a:tcPr/>
                </a:tc>
                <a:tc>
                  <a:txBody>
                    <a:bodyPr/>
                    <a:lstStyle/>
                    <a:p>
                      <a:r>
                        <a:rPr lang="en-US" sz="1100" dirty="0">
                          <a:latin typeface="Arial" panose="020B0604020202020204" pitchFamily="34" charset="0"/>
                          <a:cs typeface="Arial" panose="020B0604020202020204" pitchFamily="34" charset="0"/>
                        </a:rPr>
                        <a:t>Selection</a:t>
                      </a:r>
                      <a:endParaRPr lang="en-ZA" sz="11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362850545"/>
                  </a:ext>
                </a:extLst>
              </a:tr>
              <a:tr h="1241706">
                <a:tc>
                  <a:txBody>
                    <a:bodyPr/>
                    <a:lstStyle/>
                    <a:p>
                      <a:r>
                        <a:rPr lang="en-US" sz="1100" dirty="0">
                          <a:latin typeface="Arial" panose="020B0604020202020204" pitchFamily="34" charset="0"/>
                          <a:cs typeface="Arial" panose="020B0604020202020204" pitchFamily="34" charset="0"/>
                        </a:rPr>
                        <a:t>Research philosophy and paradigm</a:t>
                      </a:r>
                      <a:endParaRPr lang="en-ZA" sz="1100" dirty="0">
                        <a:latin typeface="Arial" panose="020B0604020202020204" pitchFamily="34" charset="0"/>
                        <a:cs typeface="Arial" panose="020B0604020202020204" pitchFamily="34" charset="0"/>
                      </a:endParaRPr>
                    </a:p>
                  </a:txBody>
                  <a:tcPr/>
                </a:tc>
                <a:tc>
                  <a:txBody>
                    <a:bodyPr/>
                    <a:lstStyle/>
                    <a:p>
                      <a:pPr algn="just"/>
                      <a:r>
                        <a:rPr lang="en-US" sz="1100" dirty="0">
                          <a:latin typeface="Arial" panose="020B0604020202020204" pitchFamily="34" charset="0"/>
                          <a:cs typeface="Arial" panose="020B0604020202020204" pitchFamily="34" charset="0"/>
                        </a:rPr>
                        <a:t>Positivism. </a:t>
                      </a:r>
                      <a:r>
                        <a:rPr lang="en-GB" sz="1100" dirty="0">
                          <a:solidFill>
                            <a:srgbClr val="000000"/>
                          </a:solidFill>
                          <a:effectLst/>
                          <a:latin typeface="Arial" panose="020B0604020202020204" pitchFamily="34" charset="0"/>
                          <a:ea typeface="Calibri" panose="020F0502020204030204" pitchFamily="34" charset="0"/>
                        </a:rPr>
                        <a:t>The ontological position of realism. Empirical evidence will be gathered, analysed, and formulated in the form of a theory that explains the effect of the independent variables on the dependent variables </a:t>
                      </a:r>
                      <a:r>
                        <a:rPr lang="en-GB" sz="1100" dirty="0">
                          <a:effectLst/>
                          <a:latin typeface="Arial" panose="020B0604020202020204" pitchFamily="34" charset="0"/>
                          <a:ea typeface="Calibri" panose="020F0502020204030204" pitchFamily="34" charset="0"/>
                        </a:rPr>
                        <a:t>(Rehman &amp; Alharthi, 2016:53-54). Paradigm of objectivism and critical realism (Levers, 2013:2). </a:t>
                      </a:r>
                      <a:endParaRPr lang="en-ZA" sz="11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150981210"/>
                  </a:ext>
                </a:extLst>
              </a:tr>
              <a:tr h="588578">
                <a:tc>
                  <a:txBody>
                    <a:bodyPr/>
                    <a:lstStyle/>
                    <a:p>
                      <a:r>
                        <a:rPr lang="en-US" sz="1100" dirty="0">
                          <a:latin typeface="Arial" panose="020B0604020202020204" pitchFamily="34" charset="0"/>
                          <a:cs typeface="Arial" panose="020B0604020202020204" pitchFamily="34" charset="0"/>
                        </a:rPr>
                        <a:t>Research approach</a:t>
                      </a:r>
                      <a:endParaRPr lang="en-ZA" sz="1100" dirty="0">
                        <a:latin typeface="Arial" panose="020B0604020202020204" pitchFamily="34" charset="0"/>
                        <a:cs typeface="Arial" panose="020B0604020202020204" pitchFamily="34" charset="0"/>
                      </a:endParaRPr>
                    </a:p>
                  </a:txBody>
                  <a:tcPr/>
                </a:tc>
                <a:tc>
                  <a:txBody>
                    <a:bodyPr/>
                    <a:lstStyle/>
                    <a:p>
                      <a:pPr algn="just"/>
                      <a:r>
                        <a:rPr lang="en-US" sz="1100" dirty="0">
                          <a:latin typeface="Arial" panose="020B0604020202020204" pitchFamily="34" charset="0"/>
                          <a:cs typeface="Arial" panose="020B0604020202020204" pitchFamily="34" charset="0"/>
                        </a:rPr>
                        <a:t>Deductive. T</a:t>
                      </a:r>
                      <a:r>
                        <a:rPr lang="en-GB" sz="1100" dirty="0">
                          <a:solidFill>
                            <a:srgbClr val="000000"/>
                          </a:solidFill>
                          <a:effectLst/>
                          <a:latin typeface="Arial" panose="020B0604020202020204" pitchFamily="34" charset="0"/>
                          <a:ea typeface="Calibri" panose="020F0502020204030204" pitchFamily="34" charset="0"/>
                        </a:rPr>
                        <a:t>heoretical structure is developed and then tested by empirical observation (Welman </a:t>
                      </a:r>
                      <a:r>
                        <a:rPr lang="en-GB" sz="1100" i="1" dirty="0">
                          <a:solidFill>
                            <a:srgbClr val="000000"/>
                          </a:solidFill>
                          <a:effectLst/>
                          <a:latin typeface="Arial" panose="020B0604020202020204" pitchFamily="34" charset="0"/>
                          <a:ea typeface="Calibri" panose="020F0502020204030204" pitchFamily="34" charset="0"/>
                        </a:rPr>
                        <a:t>et al., </a:t>
                      </a:r>
                      <a:r>
                        <a:rPr lang="en-GB" sz="1100" dirty="0">
                          <a:solidFill>
                            <a:srgbClr val="000000"/>
                          </a:solidFill>
                          <a:effectLst/>
                          <a:latin typeface="Arial" panose="020B0604020202020204" pitchFamily="34" charset="0"/>
                          <a:ea typeface="Calibri" panose="020F0502020204030204" pitchFamily="34" charset="0"/>
                        </a:rPr>
                        <a:t>2010:28). </a:t>
                      </a:r>
                      <a:endParaRPr lang="en-ZA" sz="11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670073739"/>
                  </a:ext>
                </a:extLst>
              </a:tr>
              <a:tr h="756743">
                <a:tc>
                  <a:txBody>
                    <a:bodyPr/>
                    <a:lstStyle/>
                    <a:p>
                      <a:r>
                        <a:rPr lang="en-US" sz="1100" dirty="0">
                          <a:latin typeface="Arial" panose="020B0604020202020204" pitchFamily="34" charset="0"/>
                          <a:cs typeface="Arial" panose="020B0604020202020204" pitchFamily="34" charset="0"/>
                        </a:rPr>
                        <a:t>Research strategy</a:t>
                      </a:r>
                      <a:endParaRPr lang="en-ZA" sz="1100" dirty="0">
                        <a:latin typeface="Arial" panose="020B0604020202020204" pitchFamily="34" charset="0"/>
                        <a:cs typeface="Arial" panose="020B0604020202020204" pitchFamily="34" charset="0"/>
                      </a:endParaRPr>
                    </a:p>
                  </a:txBody>
                  <a:tcPr/>
                </a:tc>
                <a:tc>
                  <a:txBody>
                    <a:bodyPr/>
                    <a:lstStyle/>
                    <a:p>
                      <a:pPr algn="just"/>
                      <a:r>
                        <a:rPr lang="en-US" sz="1100" dirty="0">
                          <a:latin typeface="Arial" panose="020B0604020202020204" pitchFamily="34" charset="0"/>
                          <a:cs typeface="Arial" panose="020B0604020202020204" pitchFamily="34" charset="0"/>
                        </a:rPr>
                        <a:t>Structured survey. </a:t>
                      </a:r>
                      <a:r>
                        <a:rPr lang="en-GB" sz="1100" dirty="0">
                          <a:solidFill>
                            <a:srgbClr val="000000"/>
                          </a:solidFill>
                          <a:effectLst/>
                          <a:latin typeface="Arial" panose="020B0604020202020204" pitchFamily="34" charset="0"/>
                          <a:ea typeface="Calibri" panose="020F0502020204030204" pitchFamily="34" charset="0"/>
                        </a:rPr>
                        <a:t>Provides a quantitative or numeric description of trends, attitudes, or opinions of a population by studying a sample of that population (Cresswell &amp; Cresswell, 2021:12). </a:t>
                      </a:r>
                      <a:endParaRPr lang="en-ZA" sz="11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929561845"/>
                  </a:ext>
                </a:extLst>
              </a:tr>
              <a:tr h="756743">
                <a:tc>
                  <a:txBody>
                    <a:bodyPr/>
                    <a:lstStyle/>
                    <a:p>
                      <a:r>
                        <a:rPr lang="en-US" sz="1100" dirty="0">
                          <a:latin typeface="Arial" panose="020B0604020202020204" pitchFamily="34" charset="0"/>
                          <a:cs typeface="Arial" panose="020B0604020202020204" pitchFamily="34" charset="0"/>
                        </a:rPr>
                        <a:t>Choice of research</a:t>
                      </a:r>
                      <a:endParaRPr lang="en-ZA" sz="1100" dirty="0">
                        <a:latin typeface="Arial" panose="020B0604020202020204" pitchFamily="34" charset="0"/>
                        <a:cs typeface="Arial" panose="020B0604020202020204" pitchFamily="34" charset="0"/>
                      </a:endParaRPr>
                    </a:p>
                  </a:txBody>
                  <a:tcPr/>
                </a:tc>
                <a:tc>
                  <a:txBody>
                    <a:bodyPr/>
                    <a:lstStyle/>
                    <a:p>
                      <a:pPr algn="just"/>
                      <a:r>
                        <a:rPr lang="en-US" sz="1100" dirty="0">
                          <a:latin typeface="Arial" panose="020B0604020202020204" pitchFamily="34" charset="0"/>
                          <a:cs typeface="Arial" panose="020B0604020202020204" pitchFamily="34" charset="0"/>
                        </a:rPr>
                        <a:t>Mono method. </a:t>
                      </a:r>
                      <a:r>
                        <a:rPr lang="en-GB" sz="1100" dirty="0">
                          <a:solidFill>
                            <a:srgbClr val="000000"/>
                          </a:solidFill>
                          <a:effectLst/>
                          <a:latin typeface="Arial" panose="020B0604020202020204" pitchFamily="34" charset="0"/>
                          <a:ea typeface="Calibri" panose="020F0502020204030204" pitchFamily="34" charset="0"/>
                        </a:rPr>
                        <a:t>Quantitative research is an approach for testing objective theories by examining the relationship among variables (Creswell &amp; Cresswell, 2021:4). </a:t>
                      </a:r>
                      <a:endParaRPr lang="en-ZA" sz="11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524051929"/>
                  </a:ext>
                </a:extLst>
              </a:tr>
              <a:tr h="420413">
                <a:tc>
                  <a:txBody>
                    <a:bodyPr/>
                    <a:lstStyle/>
                    <a:p>
                      <a:r>
                        <a:rPr lang="en-US" sz="1100" dirty="0">
                          <a:latin typeface="Arial" panose="020B0604020202020204" pitchFamily="34" charset="0"/>
                          <a:cs typeface="Arial" panose="020B0604020202020204" pitchFamily="34" charset="0"/>
                        </a:rPr>
                        <a:t>Time horizon of research</a:t>
                      </a:r>
                      <a:endParaRPr lang="en-ZA" sz="1100" dirty="0">
                        <a:latin typeface="Arial" panose="020B0604020202020204" pitchFamily="34" charset="0"/>
                        <a:cs typeface="Arial" panose="020B0604020202020204" pitchFamily="34" charset="0"/>
                      </a:endParaRPr>
                    </a:p>
                  </a:txBody>
                  <a:tcPr/>
                </a:tc>
                <a:tc>
                  <a:txBody>
                    <a:bodyPr/>
                    <a:lstStyle/>
                    <a:p>
                      <a:pPr algn="just"/>
                      <a:r>
                        <a:rPr lang="en-GB" sz="1100" dirty="0">
                          <a:solidFill>
                            <a:srgbClr val="000000"/>
                          </a:solidFill>
                          <a:effectLst/>
                          <a:latin typeface="Arial" panose="020B0604020202020204" pitchFamily="34" charset="0"/>
                          <a:ea typeface="Calibri" panose="020F0502020204030204" pitchFamily="34" charset="0"/>
                        </a:rPr>
                        <a:t>Cross-sectional. At a moment in time (Cresswell &amp; Cresswell, 2021:149). </a:t>
                      </a:r>
                      <a:endParaRPr lang="en-ZA" sz="11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675327751"/>
                  </a:ext>
                </a:extLst>
              </a:tr>
              <a:tr h="588578">
                <a:tc>
                  <a:txBody>
                    <a:bodyPr/>
                    <a:lstStyle/>
                    <a:p>
                      <a:r>
                        <a:rPr lang="en-US" sz="1100" dirty="0">
                          <a:latin typeface="Arial" panose="020B0604020202020204" pitchFamily="34" charset="0"/>
                          <a:cs typeface="Arial" panose="020B0604020202020204" pitchFamily="34" charset="0"/>
                        </a:rPr>
                        <a:t>Technique and procedure</a:t>
                      </a:r>
                      <a:endParaRPr lang="en-ZA" sz="1100" dirty="0">
                        <a:latin typeface="Arial" panose="020B0604020202020204" pitchFamily="34" charset="0"/>
                        <a:cs typeface="Arial" panose="020B0604020202020204" pitchFamily="34" charset="0"/>
                      </a:endParaRPr>
                    </a:p>
                  </a:txBody>
                  <a:tcPr/>
                </a:tc>
                <a:tc>
                  <a:txBody>
                    <a:bodyPr/>
                    <a:lstStyle/>
                    <a:p>
                      <a:pPr algn="just"/>
                      <a:r>
                        <a:rPr lang="en-GB" sz="1100" dirty="0">
                          <a:solidFill>
                            <a:srgbClr val="000000"/>
                          </a:solidFill>
                          <a:effectLst/>
                          <a:latin typeface="Arial" panose="020B0604020202020204" pitchFamily="34" charset="0"/>
                          <a:ea typeface="Calibri" panose="020F0502020204030204" pitchFamily="34" charset="0"/>
                        </a:rPr>
                        <a:t>Research survey (Creswell &amp; Creswell, 2021:12)  uploaded in electronic format on a survey platform. Full population sampling method which is probability sampling. </a:t>
                      </a:r>
                      <a:endParaRPr lang="en-ZA" sz="11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713485152"/>
                  </a:ext>
                </a:extLst>
              </a:tr>
            </a:tbl>
          </a:graphicData>
        </a:graphic>
      </p:graphicFrame>
      <p:sp>
        <p:nvSpPr>
          <p:cNvPr id="8" name="Rectangle 7">
            <a:extLst>
              <a:ext uri="{FF2B5EF4-FFF2-40B4-BE49-F238E27FC236}">
                <a16:creationId xmlns:a16="http://schemas.microsoft.com/office/drawing/2014/main" id="{8B1B211F-010A-4C74-A427-2540B81FA5FE}"/>
              </a:ext>
            </a:extLst>
          </p:cNvPr>
          <p:cNvSpPr/>
          <p:nvPr/>
        </p:nvSpPr>
        <p:spPr>
          <a:xfrm>
            <a:off x="5362497" y="3260078"/>
            <a:ext cx="3743604" cy="276999"/>
          </a:xfrm>
          <a:prstGeom prst="rect">
            <a:avLst/>
          </a:prstGeom>
        </p:spPr>
        <p:txBody>
          <a:bodyPr wrap="square">
            <a:spAutoFit/>
          </a:bodyPr>
          <a:lstStyle/>
          <a:p>
            <a:r>
              <a:rPr lang="en-GB" sz="1200" b="1" dirty="0">
                <a:solidFill>
                  <a:srgbClr val="000000"/>
                </a:solidFill>
                <a:latin typeface="Arial" panose="020B0604020202020204" pitchFamily="34" charset="0"/>
                <a:ea typeface="Calibri" panose="020F0502020204030204" pitchFamily="34" charset="0"/>
              </a:rPr>
              <a:t>The research onion </a:t>
            </a:r>
            <a:r>
              <a:rPr lang="en-GB" sz="1200" dirty="0">
                <a:solidFill>
                  <a:srgbClr val="000000"/>
                </a:solidFill>
                <a:latin typeface="Arial" panose="020B0604020202020204" pitchFamily="34" charset="0"/>
                <a:ea typeface="Calibri" panose="020F0502020204030204" pitchFamily="34" charset="0"/>
              </a:rPr>
              <a:t>(Saunders, 2007:102)</a:t>
            </a:r>
            <a:r>
              <a:rPr lang="en-GB" sz="1100" dirty="0">
                <a:solidFill>
                  <a:srgbClr val="000000"/>
                </a:solidFill>
                <a:latin typeface="Arial" panose="020B0604020202020204" pitchFamily="34" charset="0"/>
                <a:ea typeface="Calibri" panose="020F0502020204030204" pitchFamily="34" charset="0"/>
              </a:rPr>
              <a:t> </a:t>
            </a:r>
            <a:endParaRPr lang="en-ZA" sz="1100" dirty="0"/>
          </a:p>
        </p:txBody>
      </p:sp>
      <p:sp>
        <p:nvSpPr>
          <p:cNvPr id="4" name="TextBox 3">
            <a:extLst>
              <a:ext uri="{FF2B5EF4-FFF2-40B4-BE49-F238E27FC236}">
                <a16:creationId xmlns:a16="http://schemas.microsoft.com/office/drawing/2014/main" id="{B5E8717B-277F-48F2-AA0D-F833B8950EF7}"/>
              </a:ext>
            </a:extLst>
          </p:cNvPr>
          <p:cNvSpPr txBox="1"/>
          <p:nvPr/>
        </p:nvSpPr>
        <p:spPr>
          <a:xfrm>
            <a:off x="5511597" y="3618592"/>
            <a:ext cx="3251200" cy="1384995"/>
          </a:xfrm>
          <a:prstGeom prst="rect">
            <a:avLst/>
          </a:prstGeom>
          <a:noFill/>
        </p:spPr>
        <p:txBody>
          <a:bodyPr wrap="square" rtlCol="0">
            <a:spAutoFit/>
          </a:bodyPr>
          <a:lstStyle/>
          <a:p>
            <a:pPr algn="just"/>
            <a:r>
              <a:rPr lang="en-GB" sz="1200" dirty="0">
                <a:latin typeface="Arial" panose="020B0604020202020204" pitchFamily="34" charset="0"/>
                <a:ea typeface="Calibri" panose="020F0502020204030204" pitchFamily="34" charset="0"/>
              </a:rPr>
              <a:t>The theories that would be tested in this study,  is that corporate entrepreneurship leads to performance</a:t>
            </a:r>
            <a:r>
              <a:rPr lang="en-GB" sz="1200" dirty="0">
                <a:solidFill>
                  <a:prstClr val="black"/>
                </a:solidFill>
                <a:latin typeface="Arial" panose="020B0604020202020204" pitchFamily="34" charset="0"/>
                <a:ea typeface="Calibri" panose="020F0502020204030204" pitchFamily="34" charset="0"/>
              </a:rPr>
              <a:t> (Elgharbawy &amp; Abdel-Kadar, 2016:778; Ziyae &amp; Sadeghi, 2021:113), </a:t>
            </a:r>
            <a:r>
              <a:rPr lang="en-GB" sz="1200" dirty="0">
                <a:latin typeface="Arial" panose="020B0604020202020204" pitchFamily="34" charset="0"/>
                <a:ea typeface="Calibri" panose="020F0502020204030204" pitchFamily="34" charset="0"/>
              </a:rPr>
              <a:t> and that entrepreneurial orientation leads to performance (Lee &amp; Chu, 2017:213). </a:t>
            </a:r>
            <a:endParaRPr lang="en-ZA" sz="1200" dirty="0"/>
          </a:p>
        </p:txBody>
      </p:sp>
      <p:sp>
        <p:nvSpPr>
          <p:cNvPr id="12" name="Rectangle 8">
            <a:extLst>
              <a:ext uri="{FF2B5EF4-FFF2-40B4-BE49-F238E27FC236}">
                <a16:creationId xmlns:a16="http://schemas.microsoft.com/office/drawing/2014/main" id="{6F161864-7941-4455-A0C7-AE853C359AFD}"/>
              </a:ext>
            </a:extLst>
          </p:cNvPr>
          <p:cNvSpPr>
            <a:spLocks noChangeArrowheads="1"/>
          </p:cNvSpPr>
          <p:nvPr/>
        </p:nvSpPr>
        <p:spPr bwMode="auto">
          <a:xfrm>
            <a:off x="487428" y="87577"/>
            <a:ext cx="8169144" cy="400199"/>
          </a:xfrm>
          <a:prstGeom prst="rect">
            <a:avLst/>
          </a:prstGeom>
          <a:solidFill>
            <a:srgbClr val="7030A0"/>
          </a:solidFill>
          <a:ln>
            <a:noFill/>
          </a:ln>
        </p:spPr>
        <p:txBody>
          <a:bodyPr anchor="ctr"/>
          <a:lstStyle/>
          <a:p>
            <a:pPr algn="ctr"/>
            <a:r>
              <a:rPr lang="en-US" altLang="en-US" sz="2600" b="1" dirty="0">
                <a:solidFill>
                  <a:schemeClr val="bg1"/>
                </a:solidFill>
                <a:latin typeface="Arial Black" panose="020B0A04020102020204" pitchFamily="34" charset="0"/>
                <a:cs typeface="Arial" panose="020B0604020202020204" pitchFamily="34" charset="0"/>
              </a:rPr>
              <a:t>EXAMPLE: RESEARCH DESIGN</a:t>
            </a:r>
            <a:endParaRPr lang="en-US" sz="2400" b="1" dirty="0">
              <a:solidFill>
                <a:schemeClr val="bg1"/>
              </a:solidFill>
              <a:latin typeface="Arial Black" panose="020B0A040201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FFAE5BA2-F519-44BB-A4CD-2C443FD1FDE6}"/>
              </a:ext>
            </a:extLst>
          </p:cNvPr>
          <p:cNvSpPr/>
          <p:nvPr/>
        </p:nvSpPr>
        <p:spPr>
          <a:xfrm>
            <a:off x="32657" y="5187219"/>
            <a:ext cx="3743604" cy="276999"/>
          </a:xfrm>
          <a:prstGeom prst="rect">
            <a:avLst/>
          </a:prstGeom>
        </p:spPr>
        <p:txBody>
          <a:bodyPr wrap="square">
            <a:spAutoFit/>
          </a:bodyPr>
          <a:lstStyle/>
          <a:p>
            <a:r>
              <a:rPr lang="en-GB" sz="1200" b="1" dirty="0">
                <a:solidFill>
                  <a:srgbClr val="000000"/>
                </a:solidFill>
                <a:latin typeface="Arial" panose="020B0604020202020204" pitchFamily="34" charset="0"/>
                <a:ea typeface="Calibri" panose="020F0502020204030204" pitchFamily="34" charset="0"/>
              </a:rPr>
              <a:t>Source: </a:t>
            </a:r>
            <a:r>
              <a:rPr lang="en-GB" sz="1200" dirty="0">
                <a:solidFill>
                  <a:srgbClr val="000000"/>
                </a:solidFill>
                <a:latin typeface="Arial" panose="020B0604020202020204" pitchFamily="34" charset="0"/>
                <a:ea typeface="Calibri" panose="020F0502020204030204" pitchFamily="34" charset="0"/>
              </a:rPr>
              <a:t>Botha (2021)</a:t>
            </a:r>
            <a:endParaRPr lang="en-ZA" sz="1100" dirty="0"/>
          </a:p>
        </p:txBody>
      </p:sp>
    </p:spTree>
    <p:extLst>
      <p:ext uri="{BB962C8B-B14F-4D97-AF65-F5344CB8AC3E}">
        <p14:creationId xmlns:p14="http://schemas.microsoft.com/office/powerpoint/2010/main" val="16140722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5</a:t>
            </a:fld>
            <a:endParaRPr lang="en-US"/>
          </a:p>
        </p:txBody>
      </p:sp>
      <p:sp>
        <p:nvSpPr>
          <p:cNvPr id="4" name="Rectangle 8"/>
          <p:cNvSpPr>
            <a:spLocks noChangeArrowheads="1"/>
          </p:cNvSpPr>
          <p:nvPr/>
        </p:nvSpPr>
        <p:spPr bwMode="auto">
          <a:xfrm>
            <a:off x="1631093" y="1647568"/>
            <a:ext cx="5700584" cy="1037967"/>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INTRODUCING THE BASIC CONCEPTS</a:t>
            </a:r>
            <a:endParaRPr lang="en-US" altLang="en-US" sz="2500" dirty="0">
              <a:solidFill>
                <a:schemeClr val="bg1"/>
              </a:solidFill>
              <a:latin typeface="Arial Black" pitchFamily="34" charset="0"/>
            </a:endParaRPr>
          </a:p>
        </p:txBody>
      </p:sp>
    </p:spTree>
    <p:extLst>
      <p:ext uri="{BB962C8B-B14F-4D97-AF65-F5344CB8AC3E}">
        <p14:creationId xmlns:p14="http://schemas.microsoft.com/office/powerpoint/2010/main" val="141810135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59</a:t>
            </a:fld>
            <a:endParaRPr lang="en-US"/>
          </a:p>
        </p:txBody>
      </p:sp>
      <p:sp>
        <p:nvSpPr>
          <p:cNvPr id="5" name="Rectangle 4"/>
          <p:cNvSpPr/>
          <p:nvPr/>
        </p:nvSpPr>
        <p:spPr>
          <a:xfrm>
            <a:off x="294724" y="724324"/>
            <a:ext cx="8544476" cy="3046988"/>
          </a:xfrm>
          <a:prstGeom prst="rect">
            <a:avLst/>
          </a:prstGeom>
        </p:spPr>
        <p:txBody>
          <a:bodyPr wrap="square">
            <a:spAutoFit/>
          </a:bodyPr>
          <a:lstStyle/>
          <a:p>
            <a:pPr marL="342900" indent="-342900" algn="just">
              <a:buClr>
                <a:srgbClr val="7030A0"/>
              </a:buClr>
              <a:buFont typeface="Wingdings" panose="05000000000000000000" pitchFamily="2" charset="2"/>
              <a:buChar char="§"/>
            </a:pPr>
            <a:r>
              <a:rPr lang="en-US" sz="2400" dirty="0">
                <a:latin typeface="Arial" panose="020B0604020202020204" pitchFamily="34" charset="0"/>
                <a:cs typeface="Arial" panose="020B0604020202020204" pitchFamily="34" charset="0"/>
              </a:rPr>
              <a:t>Please feel free to use and adapt these examples so that they would apply to your study. </a:t>
            </a:r>
          </a:p>
          <a:p>
            <a:pPr marL="342900" indent="-342900" algn="just">
              <a:buClr>
                <a:srgbClr val="7030A0"/>
              </a:buClr>
              <a:buFont typeface="Wingdings" panose="05000000000000000000" pitchFamily="2" charset="2"/>
              <a:buChar char="§"/>
            </a:pPr>
            <a:r>
              <a:rPr lang="en-US" sz="2400" dirty="0">
                <a:latin typeface="Arial" panose="020B0604020202020204" pitchFamily="34" charset="0"/>
                <a:cs typeface="Arial" panose="020B0604020202020204" pitchFamily="34" charset="0"/>
              </a:rPr>
              <a:t>It could help you to write up your research design in the methods section of your assignment in an appropriate manner. </a:t>
            </a:r>
          </a:p>
          <a:p>
            <a:pPr marL="342900" indent="-342900" algn="just">
              <a:buClr>
                <a:srgbClr val="7030A0"/>
              </a:buClr>
              <a:buFont typeface="Wingdings" panose="05000000000000000000" pitchFamily="2" charset="2"/>
              <a:buChar char="§"/>
            </a:pPr>
            <a:endParaRPr lang="en-US" altLang="en-US" sz="2400" dirty="0">
              <a:latin typeface="Arial" panose="020B0604020202020204" pitchFamily="34" charset="0"/>
              <a:cs typeface="Arial" panose="020B0604020202020204" pitchFamily="34" charset="0"/>
            </a:endParaRPr>
          </a:p>
          <a:p>
            <a:pPr algn="ctr">
              <a:buClr>
                <a:srgbClr val="7030A0"/>
              </a:buClr>
            </a:pPr>
            <a:r>
              <a:rPr lang="en-ZA" altLang="en-US" sz="2400" b="1" dirty="0">
                <a:solidFill>
                  <a:srgbClr val="FF0000"/>
                </a:solidFill>
                <a:latin typeface="Arial" panose="020B0604020202020204" pitchFamily="34" charset="0"/>
                <a:cs typeface="Arial" panose="020B0604020202020204" pitchFamily="34" charset="0"/>
              </a:rPr>
              <a:t>[Be aware of plagiarism!!!]</a:t>
            </a:r>
            <a:endParaRPr lang="en-ZA" altLang="en-US" sz="2400" dirty="0">
              <a:solidFill>
                <a:srgbClr val="FF0000"/>
              </a:solidFill>
              <a:latin typeface="Arial" panose="020B0604020202020204" pitchFamily="34" charset="0"/>
              <a:cs typeface="Arial" panose="020B0604020202020204" pitchFamily="34" charset="0"/>
            </a:endParaRPr>
          </a:p>
          <a:p>
            <a:pPr marL="342900" indent="-342900" algn="just">
              <a:buClr>
                <a:srgbClr val="7030A0"/>
              </a:buClr>
              <a:buFont typeface="Wingdings" panose="05000000000000000000" pitchFamily="2" charset="2"/>
              <a:buChar char="§"/>
            </a:pPr>
            <a:endParaRPr lang="en-ZA" altLang="en-US" sz="2400" dirty="0">
              <a:latin typeface="Arial" panose="020B0604020202020204" pitchFamily="34" charset="0"/>
              <a:cs typeface="Arial" panose="020B0604020202020204" pitchFamily="34" charset="0"/>
            </a:endParaRPr>
          </a:p>
        </p:txBody>
      </p:sp>
      <p:sp>
        <p:nvSpPr>
          <p:cNvPr id="6" name="Rectangle 8">
            <a:extLst>
              <a:ext uri="{FF2B5EF4-FFF2-40B4-BE49-F238E27FC236}">
                <a16:creationId xmlns:a16="http://schemas.microsoft.com/office/drawing/2014/main" id="{02BC3263-2ADB-4114-913D-FCAFC5207DBE}"/>
              </a:ext>
            </a:extLst>
          </p:cNvPr>
          <p:cNvSpPr>
            <a:spLocks noChangeArrowheads="1"/>
          </p:cNvSpPr>
          <p:nvPr/>
        </p:nvSpPr>
        <p:spPr bwMode="auto">
          <a:xfrm>
            <a:off x="294723" y="89148"/>
            <a:ext cx="8544477" cy="507857"/>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USE AND ADAPT THE EXAMPLES</a:t>
            </a:r>
            <a:endParaRPr lang="en-US" altLang="en-US" sz="2500" dirty="0">
              <a:solidFill>
                <a:schemeClr val="bg1"/>
              </a:solidFill>
              <a:latin typeface="Arial Black" pitchFamily="34" charset="0"/>
            </a:endParaRPr>
          </a:p>
        </p:txBody>
      </p:sp>
    </p:spTree>
    <p:extLst>
      <p:ext uri="{BB962C8B-B14F-4D97-AF65-F5344CB8AC3E}">
        <p14:creationId xmlns:p14="http://schemas.microsoft.com/office/powerpoint/2010/main" val="371848530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60</a:t>
            </a:fld>
            <a:endParaRPr lang="en-US"/>
          </a:p>
        </p:txBody>
      </p:sp>
      <p:sp>
        <p:nvSpPr>
          <p:cNvPr id="5" name="Rectangle 4"/>
          <p:cNvSpPr/>
          <p:nvPr/>
        </p:nvSpPr>
        <p:spPr>
          <a:xfrm>
            <a:off x="294724" y="732791"/>
            <a:ext cx="8544476" cy="3441198"/>
          </a:xfrm>
          <a:prstGeom prst="rect">
            <a:avLst/>
          </a:prstGeom>
        </p:spPr>
        <p:txBody>
          <a:bodyPr wrap="square">
            <a:spAutoFit/>
          </a:bodyPr>
          <a:lstStyle/>
          <a:p>
            <a:pPr algn="ctr">
              <a:lnSpc>
                <a:spcPct val="107000"/>
              </a:lnSpc>
              <a:spcAft>
                <a:spcPts val="800"/>
              </a:spcAft>
            </a:pPr>
            <a:r>
              <a:rPr lang="en-US" sz="2400" dirty="0">
                <a:solidFill>
                  <a:srgbClr val="7030A0"/>
                </a:solidFill>
                <a:effectLst/>
                <a:latin typeface="Arial Black" panose="020B0A04020102020204" pitchFamily="34" charset="0"/>
                <a:ea typeface="Calibri" panose="020F0502020204030204" pitchFamily="34" charset="0"/>
                <a:cs typeface="Arial" panose="020B0604020202020204" pitchFamily="34" charset="0"/>
              </a:rPr>
              <a:t>Take note that you can also use the Research Onion to structure the Research Design and Methods section of your proposal concerning a qualitative research </a:t>
            </a:r>
            <a:r>
              <a:rPr lang="en-US" sz="2400">
                <a:solidFill>
                  <a:srgbClr val="7030A0"/>
                </a:solidFill>
                <a:effectLst/>
                <a:latin typeface="Arial Black" panose="020B0A04020102020204" pitchFamily="34" charset="0"/>
                <a:ea typeface="Calibri" panose="020F0502020204030204" pitchFamily="34" charset="0"/>
                <a:cs typeface="Arial" panose="020B0604020202020204" pitchFamily="34" charset="0"/>
              </a:rPr>
              <a:t>approach.</a:t>
            </a:r>
          </a:p>
          <a:p>
            <a:pPr algn="ctr">
              <a:lnSpc>
                <a:spcPct val="107000"/>
              </a:lnSpc>
              <a:spcAft>
                <a:spcPts val="800"/>
              </a:spcAft>
            </a:pPr>
            <a:endParaRPr lang="en-ZA" sz="2400" dirty="0">
              <a:solidFill>
                <a:srgbClr val="7030A0"/>
              </a:solidFill>
              <a:effectLst/>
              <a:latin typeface="Arial Black" panose="020B0A04020102020204" pitchFamily="34" charset="0"/>
              <a:ea typeface="Calibri" panose="020F0502020204030204" pitchFamily="34" charset="0"/>
              <a:cs typeface="Arial" panose="020B0604020202020204" pitchFamily="34" charset="0"/>
            </a:endParaRPr>
          </a:p>
          <a:p>
            <a:pPr algn="ctr">
              <a:lnSpc>
                <a:spcPct val="107000"/>
              </a:lnSpc>
              <a:spcAft>
                <a:spcPts val="800"/>
              </a:spcAft>
            </a:pPr>
            <a:r>
              <a:rPr lang="en-US" sz="2400" dirty="0">
                <a:solidFill>
                  <a:srgbClr val="7030A0"/>
                </a:solidFill>
                <a:effectLst/>
                <a:latin typeface="Arial Black" panose="020B0A04020102020204" pitchFamily="34" charset="0"/>
                <a:ea typeface="Calibri" panose="020F0502020204030204" pitchFamily="34" charset="0"/>
                <a:cs typeface="Arial" panose="020B0604020202020204" pitchFamily="34" charset="0"/>
              </a:rPr>
              <a:t>Some sections apply to qualitative research, and you can adapt other sections for the qualitative research approach. </a:t>
            </a:r>
            <a:endParaRPr lang="en-ZA" sz="2400" dirty="0">
              <a:solidFill>
                <a:srgbClr val="7030A0"/>
              </a:solidFill>
              <a:effectLst/>
              <a:latin typeface="Arial Black" panose="020B0A040201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22739645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61</a:t>
            </a:fld>
            <a:endParaRPr lang="en-US"/>
          </a:p>
        </p:txBody>
      </p:sp>
      <p:sp>
        <p:nvSpPr>
          <p:cNvPr id="4" name="Rectangle 8"/>
          <p:cNvSpPr>
            <a:spLocks noChangeArrowheads="1"/>
          </p:cNvSpPr>
          <p:nvPr/>
        </p:nvSpPr>
        <p:spPr bwMode="auto">
          <a:xfrm>
            <a:off x="438307" y="89148"/>
            <a:ext cx="8169144" cy="901452"/>
          </a:xfrm>
          <a:prstGeom prst="rect">
            <a:avLst/>
          </a:prstGeom>
          <a:solidFill>
            <a:srgbClr val="7030A0"/>
          </a:solidFill>
          <a:ln>
            <a:noFill/>
          </a:ln>
        </p:spPr>
        <p:txBody>
          <a:bodyPr anchor="ctr"/>
          <a:lstStyle/>
          <a:p>
            <a:pPr algn="ctr"/>
            <a:r>
              <a:rPr lang="en-US" altLang="en-US" sz="2400" b="1" dirty="0">
                <a:solidFill>
                  <a:schemeClr val="bg1"/>
                </a:solidFill>
                <a:latin typeface="Arial Black" panose="020B0A04020102020204" pitchFamily="34" charset="0"/>
                <a:cs typeface="Arial" panose="020B0604020202020204" pitchFamily="34" charset="0"/>
              </a:rPr>
              <a:t>PRESENTING THE REST OF THE METHODOLOGY SECTION</a:t>
            </a:r>
            <a:endParaRPr lang="en-US" altLang="en-US" sz="2400" dirty="0">
              <a:solidFill>
                <a:schemeClr val="bg1"/>
              </a:solidFill>
              <a:latin typeface="Arial Black" pitchFamily="34" charset="0"/>
            </a:endParaRPr>
          </a:p>
        </p:txBody>
      </p:sp>
      <p:sp>
        <p:nvSpPr>
          <p:cNvPr id="5" name="Content Placeholder 1"/>
          <p:cNvSpPr txBox="1">
            <a:spLocks/>
          </p:cNvSpPr>
          <p:nvPr/>
        </p:nvSpPr>
        <p:spPr>
          <a:xfrm>
            <a:off x="321276" y="806985"/>
            <a:ext cx="8517924" cy="407855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endParaRPr lang="en-ZA" sz="2200">
              <a:latin typeface="Arial" panose="020B0604020202020204" pitchFamily="34" charset="0"/>
              <a:cs typeface="Arial" panose="020B0604020202020204" pitchFamily="34" charset="0"/>
            </a:endParaRPr>
          </a:p>
          <a:p>
            <a:pPr marL="0" indent="0">
              <a:buFont typeface="Arial"/>
              <a:buNone/>
            </a:pPr>
            <a:endParaRPr lang="en-ZA" sz="2200" b="1" dirty="0">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F1C3EB27-3C20-4330-9B1B-F8456FFE3CBD}"/>
              </a:ext>
            </a:extLst>
          </p:cNvPr>
          <p:cNvSpPr/>
          <p:nvPr/>
        </p:nvSpPr>
        <p:spPr>
          <a:xfrm>
            <a:off x="313038" y="1230804"/>
            <a:ext cx="8517924" cy="4093428"/>
          </a:xfrm>
          <a:prstGeom prst="rect">
            <a:avLst/>
          </a:prstGeom>
        </p:spPr>
        <p:txBody>
          <a:bodyPr wrap="square">
            <a:spAutoFit/>
          </a:bodyPr>
          <a:lstStyle/>
          <a:p>
            <a:pPr algn="just">
              <a:buClr>
                <a:srgbClr val="7030A0"/>
              </a:buClr>
            </a:pPr>
            <a:r>
              <a:rPr lang="en-US" sz="2200" b="1" dirty="0">
                <a:latin typeface="Arial" panose="020B0604020202020204" pitchFamily="34" charset="0"/>
                <a:cs typeface="Arial" panose="020B0604020202020204" pitchFamily="34" charset="0"/>
              </a:rPr>
              <a:t>2.6	 Data collection and data analysis techniques</a:t>
            </a:r>
          </a:p>
          <a:p>
            <a:pPr algn="just">
              <a:buClr>
                <a:srgbClr val="7030A0"/>
              </a:buClr>
            </a:pPr>
            <a:r>
              <a:rPr lang="en-ZA" sz="2200" b="1" dirty="0">
                <a:solidFill>
                  <a:srgbClr val="7030A0"/>
                </a:solidFill>
                <a:latin typeface="Arial" panose="020B0604020202020204" pitchFamily="34" charset="0"/>
                <a:cs typeface="Arial" panose="020B0604020202020204" pitchFamily="34" charset="0"/>
              </a:rPr>
              <a:t>The following sub-headings are applicable here:</a:t>
            </a:r>
          </a:p>
          <a:p>
            <a:pPr marL="342900" indent="-342900" algn="just">
              <a:buClr>
                <a:srgbClr val="7030A0"/>
              </a:buClr>
              <a:buFont typeface="Wingdings" panose="05000000000000000000" pitchFamily="2" charset="2"/>
              <a:buChar char="§"/>
            </a:pPr>
            <a:r>
              <a:rPr lang="en-ZA" sz="2200" dirty="0">
                <a:latin typeface="Arial" panose="020B0604020202020204" pitchFamily="34" charset="0"/>
                <a:cs typeface="Arial" panose="020B0604020202020204" pitchFamily="34" charset="0"/>
              </a:rPr>
              <a:t>Study population and sampling (refer to Module 5)</a:t>
            </a:r>
          </a:p>
          <a:p>
            <a:pPr marL="342900" indent="-342900" algn="just">
              <a:buClr>
                <a:srgbClr val="7030A0"/>
              </a:buClr>
              <a:buFont typeface="Wingdings" panose="05000000000000000000" pitchFamily="2" charset="2"/>
              <a:buChar char="§"/>
            </a:pPr>
            <a:r>
              <a:rPr lang="en-ZA" sz="2200" dirty="0">
                <a:latin typeface="Arial" panose="020B0604020202020204" pitchFamily="34" charset="0"/>
                <a:cs typeface="Arial" panose="020B0604020202020204" pitchFamily="34" charset="0"/>
              </a:rPr>
              <a:t>Designing the measuring instrument (refer to Module 6 &amp; 7)</a:t>
            </a:r>
          </a:p>
          <a:p>
            <a:pPr marL="342900" indent="-342900" algn="just">
              <a:buClr>
                <a:srgbClr val="7030A0"/>
              </a:buClr>
              <a:buFont typeface="Wingdings" panose="05000000000000000000" pitchFamily="2" charset="2"/>
              <a:buChar char="§"/>
            </a:pPr>
            <a:r>
              <a:rPr lang="en-ZA" sz="2200" dirty="0">
                <a:latin typeface="Arial" panose="020B0604020202020204" pitchFamily="34" charset="0"/>
                <a:cs typeface="Arial" panose="020B0604020202020204" pitchFamily="34" charset="0"/>
              </a:rPr>
              <a:t>Obtaining (collecting/gathering) data (refer to Module 6 &amp; 7)</a:t>
            </a:r>
          </a:p>
          <a:p>
            <a:pPr marL="342900" indent="-342900" algn="just">
              <a:buClr>
                <a:srgbClr val="7030A0"/>
              </a:buClr>
              <a:buFont typeface="Wingdings" panose="05000000000000000000" pitchFamily="2" charset="2"/>
              <a:buChar char="§"/>
            </a:pPr>
            <a:r>
              <a:rPr lang="en-ZA" sz="2200" dirty="0">
                <a:latin typeface="Arial" panose="020B0604020202020204" pitchFamily="34" charset="0"/>
                <a:cs typeface="Arial" panose="020B0604020202020204" pitchFamily="34" charset="0"/>
              </a:rPr>
              <a:t>Data or statistical analysis (refer to Module 6, 7, 8)</a:t>
            </a:r>
          </a:p>
          <a:p>
            <a:pPr marL="342900" indent="-342900" algn="just">
              <a:buClr>
                <a:srgbClr val="7030A0"/>
              </a:buClr>
              <a:buFont typeface="Wingdings" panose="05000000000000000000" pitchFamily="2" charset="2"/>
              <a:buChar char="§"/>
            </a:pPr>
            <a:r>
              <a:rPr lang="en-ZA" sz="2200" dirty="0">
                <a:latin typeface="Arial" panose="020B0604020202020204" pitchFamily="34" charset="0"/>
                <a:cs typeface="Arial" panose="020B0604020202020204" pitchFamily="34" charset="0"/>
              </a:rPr>
              <a:t>Reliability and validity of the measuring instrument (refer to Module 6 &amp; 7) [Trustworthiness)]</a:t>
            </a:r>
          </a:p>
          <a:p>
            <a:pPr marL="342900" indent="-342900" algn="just">
              <a:buClr>
                <a:srgbClr val="7030A0"/>
              </a:buClr>
              <a:buFont typeface="Wingdings" panose="05000000000000000000" pitchFamily="2" charset="2"/>
              <a:buChar char="§"/>
            </a:pPr>
            <a:r>
              <a:rPr lang="en-ZA" sz="2200" dirty="0">
                <a:latin typeface="Arial" panose="020B0604020202020204" pitchFamily="34" charset="0"/>
                <a:cs typeface="Arial" panose="020B0604020202020204" pitchFamily="34" charset="0"/>
              </a:rPr>
              <a:t>Ethical considerations</a:t>
            </a:r>
          </a:p>
          <a:p>
            <a:pPr algn="ctr">
              <a:buClr>
                <a:srgbClr val="7030A0"/>
              </a:buClr>
            </a:pPr>
            <a:r>
              <a:rPr lang="en-ZA" sz="2000" b="1" dirty="0">
                <a:solidFill>
                  <a:srgbClr val="7030A0"/>
                </a:solidFill>
                <a:latin typeface="Arial" panose="020B0604020202020204" pitchFamily="34" charset="0"/>
                <a:cs typeface="Arial" panose="020B0604020202020204" pitchFamily="34" charset="0"/>
              </a:rPr>
              <a:t>[Take note that you have to continue with the numbering. I will provide examples how to write up this part as well.]</a:t>
            </a:r>
          </a:p>
          <a:p>
            <a:pPr algn="just">
              <a:buClr>
                <a:srgbClr val="7030A0"/>
              </a:buClr>
            </a:pPr>
            <a:endParaRPr lang="en-ZA" sz="2200" dirty="0">
              <a:solidFill>
                <a:srgbClr val="7030A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8384640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62</a:t>
            </a:fld>
            <a:endParaRPr lang="en-US"/>
          </a:p>
        </p:txBody>
      </p:sp>
      <p:sp>
        <p:nvSpPr>
          <p:cNvPr id="4" name="Rectangle 8"/>
          <p:cNvSpPr>
            <a:spLocks noChangeArrowheads="1"/>
          </p:cNvSpPr>
          <p:nvPr/>
        </p:nvSpPr>
        <p:spPr bwMode="auto">
          <a:xfrm>
            <a:off x="1631093" y="1647568"/>
            <a:ext cx="5700584" cy="1618146"/>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THE TYPES OF RESEARCH DESIGN</a:t>
            </a:r>
            <a:endParaRPr lang="en-US" altLang="en-US" sz="2500" dirty="0">
              <a:solidFill>
                <a:schemeClr val="bg1"/>
              </a:solidFill>
              <a:latin typeface="Arial Black" pitchFamily="34" charset="0"/>
            </a:endParaRPr>
          </a:p>
        </p:txBody>
      </p:sp>
    </p:spTree>
    <p:extLst>
      <p:ext uri="{BB962C8B-B14F-4D97-AF65-F5344CB8AC3E}">
        <p14:creationId xmlns:p14="http://schemas.microsoft.com/office/powerpoint/2010/main" val="106695195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63</a:t>
            </a:fld>
            <a:endParaRPr lang="en-US"/>
          </a:p>
        </p:txBody>
      </p:sp>
      <p:sp>
        <p:nvSpPr>
          <p:cNvPr id="5" name="Rectangle 4"/>
          <p:cNvSpPr/>
          <p:nvPr/>
        </p:nvSpPr>
        <p:spPr>
          <a:xfrm>
            <a:off x="430133" y="1680944"/>
            <a:ext cx="8517924" cy="1569660"/>
          </a:xfrm>
          <a:prstGeom prst="rect">
            <a:avLst/>
          </a:prstGeom>
        </p:spPr>
        <p:txBody>
          <a:bodyPr wrap="square">
            <a:spAutoFit/>
          </a:bodyPr>
          <a:lstStyle/>
          <a:p>
            <a:pPr algn="ctr">
              <a:buClr>
                <a:srgbClr val="7030A0"/>
              </a:buClr>
            </a:pPr>
            <a:r>
              <a:rPr lang="en-US" altLang="en-US" sz="2400" b="1" dirty="0">
                <a:solidFill>
                  <a:srgbClr val="7030A0"/>
                </a:solidFill>
                <a:latin typeface="Arial" panose="020B0604020202020204" pitchFamily="34" charset="0"/>
                <a:cs typeface="Arial" panose="020B0604020202020204" pitchFamily="34" charset="0"/>
              </a:rPr>
              <a:t>Take note that I will not discuss this section in detail during this presentation. </a:t>
            </a:r>
          </a:p>
          <a:p>
            <a:pPr algn="ctr">
              <a:buClr>
                <a:srgbClr val="7030A0"/>
              </a:buClr>
            </a:pPr>
            <a:endParaRPr lang="en-US" altLang="en-US" sz="2400" b="1" dirty="0">
              <a:solidFill>
                <a:srgbClr val="7030A0"/>
              </a:solidFill>
              <a:latin typeface="Arial" panose="020B0604020202020204" pitchFamily="34" charset="0"/>
              <a:cs typeface="Arial" panose="020B0604020202020204" pitchFamily="34" charset="0"/>
            </a:endParaRPr>
          </a:p>
          <a:p>
            <a:pPr algn="ctr">
              <a:buClr>
                <a:srgbClr val="7030A0"/>
              </a:buClr>
            </a:pPr>
            <a:r>
              <a:rPr lang="en-US" altLang="en-US" sz="2400" b="1" dirty="0">
                <a:solidFill>
                  <a:srgbClr val="7030A0"/>
                </a:solidFill>
                <a:latin typeface="Arial" panose="020B0604020202020204" pitchFamily="34" charset="0"/>
                <a:cs typeface="Arial" panose="020B0604020202020204" pitchFamily="34" charset="0"/>
              </a:rPr>
              <a:t>Kindly refer to the prescribed textbook. </a:t>
            </a:r>
            <a:endParaRPr lang="en-ZA" b="1" dirty="0">
              <a:solidFill>
                <a:srgbClr val="7030A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9007528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64</a:t>
            </a:fld>
            <a:endParaRPr lang="en-US"/>
          </a:p>
        </p:txBody>
      </p:sp>
      <p:sp>
        <p:nvSpPr>
          <p:cNvPr id="4" name="Rectangle 8"/>
          <p:cNvSpPr>
            <a:spLocks noChangeArrowheads="1"/>
          </p:cNvSpPr>
          <p:nvPr/>
        </p:nvSpPr>
        <p:spPr bwMode="auto">
          <a:xfrm>
            <a:off x="438307" y="89148"/>
            <a:ext cx="8169144" cy="479263"/>
          </a:xfrm>
          <a:prstGeom prst="rect">
            <a:avLst/>
          </a:prstGeom>
          <a:solidFill>
            <a:srgbClr val="7030A0"/>
          </a:solidFill>
          <a:ln>
            <a:noFill/>
          </a:ln>
        </p:spPr>
        <p:txBody>
          <a:bodyPr anchor="ctr"/>
          <a:lstStyle/>
          <a:p>
            <a:pPr algn="ctr"/>
            <a:r>
              <a:rPr lang="en-US" altLang="en-US" sz="2800" b="1" dirty="0">
                <a:solidFill>
                  <a:schemeClr val="bg1"/>
                </a:solidFill>
                <a:latin typeface="Arial Black" panose="020B0A04020102020204" pitchFamily="34" charset="0"/>
                <a:cs typeface="Arial" panose="020B0604020202020204" pitchFamily="34" charset="0"/>
              </a:rPr>
              <a:t>TYPES OF RESEARCH DESIGN</a:t>
            </a:r>
            <a:endParaRPr lang="en-US" altLang="en-US" sz="2500" dirty="0">
              <a:solidFill>
                <a:schemeClr val="bg1"/>
              </a:solidFill>
              <a:latin typeface="Arial Black" pitchFamily="34" charset="0"/>
            </a:endParaRPr>
          </a:p>
        </p:txBody>
      </p:sp>
      <p:sp>
        <p:nvSpPr>
          <p:cNvPr id="5" name="Content Placeholder 1"/>
          <p:cNvSpPr txBox="1">
            <a:spLocks/>
          </p:cNvSpPr>
          <p:nvPr/>
        </p:nvSpPr>
        <p:spPr>
          <a:xfrm>
            <a:off x="321276" y="806985"/>
            <a:ext cx="8517924" cy="407855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indent="-457200">
              <a:lnSpc>
                <a:spcPct val="90000"/>
              </a:lnSpc>
              <a:buFont typeface="+mj-lt"/>
              <a:buAutoNum type="arabicPeriod"/>
            </a:pPr>
            <a:r>
              <a:rPr lang="en-GB" altLang="en-US" sz="2400" dirty="0">
                <a:latin typeface="Arial" panose="020B0604020202020204" pitchFamily="34" charset="0"/>
                <a:cs typeface="Arial" panose="020B0604020202020204" pitchFamily="34" charset="0"/>
              </a:rPr>
              <a:t>Experimental</a:t>
            </a:r>
          </a:p>
          <a:p>
            <a:pPr marL="457200" indent="-457200">
              <a:lnSpc>
                <a:spcPct val="90000"/>
              </a:lnSpc>
              <a:buFont typeface="+mj-lt"/>
              <a:buAutoNum type="arabicPeriod"/>
            </a:pPr>
            <a:r>
              <a:rPr lang="en-GB" altLang="en-US" sz="2400" dirty="0">
                <a:latin typeface="Arial" panose="020B0604020202020204" pitchFamily="34" charset="0"/>
                <a:cs typeface="Arial" panose="020B0604020202020204" pitchFamily="34" charset="0"/>
              </a:rPr>
              <a:t>Cross-sectional </a:t>
            </a:r>
          </a:p>
          <a:p>
            <a:pPr marL="457200" indent="-457200">
              <a:lnSpc>
                <a:spcPct val="90000"/>
              </a:lnSpc>
              <a:buFont typeface="+mj-lt"/>
              <a:buAutoNum type="arabicPeriod"/>
            </a:pPr>
            <a:r>
              <a:rPr lang="en-GB" altLang="en-US" sz="2400" dirty="0">
                <a:latin typeface="Arial" panose="020B0604020202020204" pitchFamily="34" charset="0"/>
                <a:cs typeface="Arial" panose="020B0604020202020204" pitchFamily="34" charset="0"/>
              </a:rPr>
              <a:t>Longitudinal</a:t>
            </a:r>
          </a:p>
          <a:p>
            <a:pPr marL="457200" indent="-457200">
              <a:lnSpc>
                <a:spcPct val="90000"/>
              </a:lnSpc>
              <a:buFont typeface="+mj-lt"/>
              <a:buAutoNum type="arabicPeriod"/>
            </a:pPr>
            <a:r>
              <a:rPr lang="en-GB" altLang="en-US" sz="2400" dirty="0">
                <a:latin typeface="Arial" panose="020B0604020202020204" pitchFamily="34" charset="0"/>
                <a:cs typeface="Arial" panose="020B0604020202020204" pitchFamily="34" charset="0"/>
              </a:rPr>
              <a:t>Case study</a:t>
            </a:r>
          </a:p>
          <a:p>
            <a:pPr marL="457200" indent="-457200">
              <a:lnSpc>
                <a:spcPct val="90000"/>
              </a:lnSpc>
              <a:buFont typeface="+mj-lt"/>
              <a:buAutoNum type="arabicPeriod"/>
            </a:pPr>
            <a:r>
              <a:rPr lang="en-GB" altLang="en-US" sz="2400" dirty="0">
                <a:latin typeface="Arial" panose="020B0604020202020204" pitchFamily="34" charset="0"/>
                <a:cs typeface="Arial" panose="020B0604020202020204" pitchFamily="34" charset="0"/>
              </a:rPr>
              <a:t>Comparative</a:t>
            </a:r>
          </a:p>
          <a:p>
            <a:pPr marL="457200" indent="-457200">
              <a:lnSpc>
                <a:spcPct val="90000"/>
              </a:lnSpc>
              <a:buFont typeface="+mj-lt"/>
              <a:buAutoNum type="arabicPeriod"/>
            </a:pPr>
            <a:endParaRPr lang="en-GB" altLang="en-US" sz="2400" dirty="0">
              <a:latin typeface="Arial" panose="020B0604020202020204" pitchFamily="34" charset="0"/>
              <a:cs typeface="Arial" panose="020B0604020202020204" pitchFamily="34" charset="0"/>
            </a:endParaRPr>
          </a:p>
          <a:p>
            <a:pPr marL="457200" indent="-457200">
              <a:lnSpc>
                <a:spcPct val="90000"/>
              </a:lnSpc>
              <a:buFont typeface="+mj-lt"/>
              <a:buAutoNum type="arabicPeriod"/>
            </a:pPr>
            <a:endParaRPr lang="en-GB" altLang="en-US" sz="2400" dirty="0">
              <a:latin typeface="Arial" panose="020B0604020202020204" pitchFamily="34" charset="0"/>
              <a:cs typeface="Arial" panose="020B0604020202020204" pitchFamily="34" charset="0"/>
            </a:endParaRPr>
          </a:p>
          <a:p>
            <a:pPr marL="457200" indent="-457200">
              <a:lnSpc>
                <a:spcPct val="90000"/>
              </a:lnSpc>
              <a:buFont typeface="+mj-lt"/>
              <a:buAutoNum type="arabicPeriod"/>
            </a:pPr>
            <a:endParaRPr lang="en-GB" altLang="en-US" sz="2400" dirty="0">
              <a:latin typeface="Arial" panose="020B0604020202020204" pitchFamily="34" charset="0"/>
              <a:cs typeface="Arial" panose="020B0604020202020204" pitchFamily="34" charset="0"/>
            </a:endParaRPr>
          </a:p>
          <a:p>
            <a:pPr marL="457200" indent="-457200">
              <a:lnSpc>
                <a:spcPct val="90000"/>
              </a:lnSpc>
              <a:buFont typeface="+mj-lt"/>
              <a:buAutoNum type="arabicPeriod"/>
            </a:pPr>
            <a:endParaRPr lang="en-GB" altLang="en-US" sz="2400" dirty="0">
              <a:latin typeface="Arial" panose="020B0604020202020204" pitchFamily="34" charset="0"/>
              <a:cs typeface="Arial" panose="020B0604020202020204" pitchFamily="34" charset="0"/>
            </a:endParaRPr>
          </a:p>
          <a:p>
            <a:pPr marL="0" indent="0">
              <a:lnSpc>
                <a:spcPct val="90000"/>
              </a:lnSpc>
              <a:buNone/>
            </a:pPr>
            <a:r>
              <a:rPr lang="en-GB" altLang="en-US" sz="2400" b="1" dirty="0">
                <a:solidFill>
                  <a:srgbClr val="7030A0"/>
                </a:solidFill>
                <a:latin typeface="Arial" panose="020B0604020202020204" pitchFamily="34" charset="0"/>
                <a:cs typeface="Arial" panose="020B0604020202020204" pitchFamily="34" charset="0"/>
              </a:rPr>
              <a:t>[Refer to the prescribed textbook (Bryman </a:t>
            </a:r>
            <a:r>
              <a:rPr lang="en-GB" altLang="en-US" sz="2400" b="1" i="1" dirty="0">
                <a:solidFill>
                  <a:srgbClr val="7030A0"/>
                </a:solidFill>
                <a:latin typeface="Arial" panose="020B0604020202020204" pitchFamily="34" charset="0"/>
                <a:cs typeface="Arial" panose="020B0604020202020204" pitchFamily="34" charset="0"/>
              </a:rPr>
              <a:t>et al</a:t>
            </a:r>
            <a:r>
              <a:rPr lang="en-GB" altLang="en-US" sz="2400" b="1" dirty="0">
                <a:solidFill>
                  <a:srgbClr val="7030A0"/>
                </a:solidFill>
                <a:latin typeface="Arial" panose="020B0604020202020204" pitchFamily="34" charset="0"/>
                <a:cs typeface="Arial" panose="020B0604020202020204" pitchFamily="34" charset="0"/>
              </a:rPr>
              <a:t>., 2015).]</a:t>
            </a:r>
          </a:p>
          <a:p>
            <a:pPr marL="0" indent="0">
              <a:buFont typeface="Arial"/>
              <a:buNone/>
            </a:pPr>
            <a:endParaRPr lang="en-ZA" sz="2200" dirty="0">
              <a:latin typeface="Arial" panose="020B0604020202020204" pitchFamily="34" charset="0"/>
              <a:cs typeface="Arial" panose="020B0604020202020204" pitchFamily="34" charset="0"/>
            </a:endParaRPr>
          </a:p>
          <a:p>
            <a:pPr marL="0" indent="0">
              <a:buFont typeface="Arial"/>
              <a:buNone/>
            </a:pPr>
            <a:endParaRPr lang="en-ZA" sz="2200" b="1" dirty="0">
              <a:latin typeface="Arial" panose="020B0604020202020204" pitchFamily="34" charset="0"/>
              <a:cs typeface="Arial" panose="020B0604020202020204" pitchFamily="34" charset="0"/>
            </a:endParaRPr>
          </a:p>
        </p:txBody>
      </p:sp>
      <p:pic>
        <p:nvPicPr>
          <p:cNvPr id="6" name="Picture 5" descr="A picture containing icon&#10;&#10;Description automatically generated">
            <a:extLst>
              <a:ext uri="{FF2B5EF4-FFF2-40B4-BE49-F238E27FC236}">
                <a16:creationId xmlns:a16="http://schemas.microsoft.com/office/drawing/2014/main" id="{179C3CAE-879C-4313-BEC2-39C7C31BACE1}"/>
              </a:ext>
            </a:extLst>
          </p:cNvPr>
          <p:cNvPicPr>
            <a:picLocks noChangeAspect="1"/>
          </p:cNvPicPr>
          <p:nvPr/>
        </p:nvPicPr>
        <p:blipFill>
          <a:blip r:embed="rId2"/>
          <a:stretch>
            <a:fillRect/>
          </a:stretch>
        </p:blipFill>
        <p:spPr>
          <a:xfrm>
            <a:off x="5757864" y="647051"/>
            <a:ext cx="2649536" cy="3798618"/>
          </a:xfrm>
          <a:prstGeom prst="rect">
            <a:avLst/>
          </a:prstGeom>
        </p:spPr>
      </p:pic>
    </p:spTree>
    <p:extLst>
      <p:ext uri="{BB962C8B-B14F-4D97-AF65-F5344CB8AC3E}">
        <p14:creationId xmlns:p14="http://schemas.microsoft.com/office/powerpoint/2010/main" val="403807396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65</a:t>
            </a:fld>
            <a:endParaRPr lang="en-US"/>
          </a:p>
        </p:txBody>
      </p:sp>
      <p:sp>
        <p:nvSpPr>
          <p:cNvPr id="4" name="Rectangle 8"/>
          <p:cNvSpPr>
            <a:spLocks noChangeArrowheads="1"/>
          </p:cNvSpPr>
          <p:nvPr/>
        </p:nvSpPr>
        <p:spPr bwMode="auto">
          <a:xfrm>
            <a:off x="395416" y="89148"/>
            <a:ext cx="8443784" cy="471025"/>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EXPERIMENTAL DESIGN ELEMENTS</a:t>
            </a:r>
            <a:endParaRPr lang="en-US" altLang="en-US" sz="2500" dirty="0">
              <a:solidFill>
                <a:schemeClr val="bg1"/>
              </a:solidFill>
              <a:latin typeface="Arial Black" pitchFamily="34" charset="0"/>
            </a:endParaRPr>
          </a:p>
        </p:txBody>
      </p:sp>
      <p:sp>
        <p:nvSpPr>
          <p:cNvPr id="5" name="Rectangle 4"/>
          <p:cNvSpPr/>
          <p:nvPr/>
        </p:nvSpPr>
        <p:spPr>
          <a:xfrm>
            <a:off x="321276" y="774772"/>
            <a:ext cx="8517924" cy="3662541"/>
          </a:xfrm>
          <a:prstGeom prst="rect">
            <a:avLst/>
          </a:prstGeom>
        </p:spPr>
        <p:txBody>
          <a:bodyPr wrap="square">
            <a:spAutoFit/>
          </a:bodyPr>
          <a:lstStyle/>
          <a:p>
            <a:pPr marL="342900" indent="-342900" algn="just">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Random assignment of subjects to experimental and control groups.</a:t>
            </a:r>
            <a:endParaRPr lang="hu-HU" altLang="en-US" sz="2400" dirty="0">
              <a:latin typeface="Arial" panose="020B0604020202020204" pitchFamily="34" charset="0"/>
              <a:cs typeface="Arial" panose="020B0604020202020204" pitchFamily="34" charset="0"/>
            </a:endParaRPr>
          </a:p>
          <a:p>
            <a:pPr marL="342900" indent="-342900" algn="just">
              <a:buClr>
                <a:srgbClr val="7030A0"/>
              </a:buClr>
              <a:buFont typeface="Wingdings" panose="05000000000000000000" pitchFamily="2" charset="2"/>
              <a:buChar char="§"/>
            </a:pPr>
            <a:r>
              <a:rPr lang="en-GB" altLang="en-US" sz="2400" dirty="0">
                <a:latin typeface="Arial" panose="020B0604020202020204" pitchFamily="34" charset="0"/>
                <a:cs typeface="Arial" panose="020B0604020202020204" pitchFamily="34" charset="0"/>
              </a:rPr>
              <a:t>P</a:t>
            </a:r>
            <a:r>
              <a:rPr lang="hu-HU" altLang="en-US" sz="2400" dirty="0">
                <a:latin typeface="Arial" panose="020B0604020202020204" pitchFamily="34" charset="0"/>
                <a:cs typeface="Arial" panose="020B0604020202020204" pitchFamily="34" charset="0"/>
              </a:rPr>
              <a:t>re-testing of both groups</a:t>
            </a:r>
            <a:r>
              <a:rPr lang="en-US" altLang="en-US" sz="2400" dirty="0">
                <a:latin typeface="Arial" panose="020B0604020202020204" pitchFamily="34" charset="0"/>
                <a:cs typeface="Arial" panose="020B0604020202020204" pitchFamily="34" charset="0"/>
              </a:rPr>
              <a:t>.</a:t>
            </a:r>
            <a:endParaRPr lang="hu-HU" altLang="en-US" sz="2400" dirty="0">
              <a:latin typeface="Arial" panose="020B0604020202020204" pitchFamily="34" charset="0"/>
              <a:cs typeface="Arial" panose="020B0604020202020204" pitchFamily="34" charset="0"/>
            </a:endParaRPr>
          </a:p>
          <a:p>
            <a:pPr marL="342900" indent="-342900" algn="just">
              <a:buClr>
                <a:srgbClr val="7030A0"/>
              </a:buClr>
              <a:buFont typeface="Wingdings" panose="05000000000000000000" pitchFamily="2" charset="2"/>
              <a:buChar char="§"/>
            </a:pPr>
            <a:r>
              <a:rPr lang="en-GB" altLang="en-US" sz="2400" dirty="0">
                <a:latin typeface="Arial" panose="020B0604020202020204" pitchFamily="34" charset="0"/>
                <a:cs typeface="Arial" panose="020B0604020202020204" pitchFamily="34" charset="0"/>
              </a:rPr>
              <a:t>I</a:t>
            </a:r>
            <a:r>
              <a:rPr lang="hu-HU" altLang="en-US" sz="2400" dirty="0">
                <a:latin typeface="Arial" panose="020B0604020202020204" pitchFamily="34" charset="0"/>
                <a:cs typeface="Arial" panose="020B0604020202020204" pitchFamily="34" charset="0"/>
              </a:rPr>
              <a:t>ndependent variable</a:t>
            </a:r>
            <a:r>
              <a:rPr lang="en-US" altLang="en-US" sz="2400" dirty="0">
                <a:latin typeface="Arial" panose="020B0604020202020204" pitchFamily="34" charset="0"/>
                <a:cs typeface="Arial" panose="020B0604020202020204" pitchFamily="34" charset="0"/>
              </a:rPr>
              <a:t> manipulated; all other variables held constant.</a:t>
            </a:r>
          </a:p>
          <a:p>
            <a:pPr marL="342900" indent="-342900" algn="just">
              <a:buClr>
                <a:srgbClr val="7030A0"/>
              </a:buClr>
              <a:buFont typeface="Wingdings" panose="05000000000000000000" pitchFamily="2" charset="2"/>
              <a:buChar char="§"/>
            </a:pPr>
            <a:r>
              <a:rPr lang="en-GB" altLang="en-US" sz="2400" dirty="0">
                <a:latin typeface="Arial" panose="020B0604020202020204" pitchFamily="34" charset="0"/>
                <a:cs typeface="Arial" panose="020B0604020202020204" pitchFamily="34" charset="0"/>
              </a:rPr>
              <a:t>P</a:t>
            </a:r>
            <a:r>
              <a:rPr lang="hu-HU" altLang="en-US" sz="2400" dirty="0">
                <a:latin typeface="Arial" panose="020B0604020202020204" pitchFamily="34" charset="0"/>
                <a:cs typeface="Arial" panose="020B0604020202020204" pitchFamily="34" charset="0"/>
              </a:rPr>
              <a:t>ost-testing of both groups</a:t>
            </a:r>
            <a:r>
              <a:rPr lang="en-US" altLang="en-US" sz="2400" dirty="0">
                <a:latin typeface="Arial" panose="020B0604020202020204" pitchFamily="34" charset="0"/>
                <a:cs typeface="Arial" panose="020B0604020202020204" pitchFamily="34" charset="0"/>
              </a:rPr>
              <a:t>.</a:t>
            </a:r>
            <a:endParaRPr lang="hu-HU" altLang="en-US" sz="2400" dirty="0">
              <a:latin typeface="Arial" panose="020B0604020202020204" pitchFamily="34" charset="0"/>
              <a:cs typeface="Arial" panose="020B0604020202020204" pitchFamily="34" charset="0"/>
            </a:endParaRPr>
          </a:p>
          <a:p>
            <a:pPr marL="342900" indent="-342900" algn="just">
              <a:buClr>
                <a:srgbClr val="7030A0"/>
              </a:buClr>
              <a:buFont typeface="Wingdings" panose="05000000000000000000" pitchFamily="2" charset="2"/>
              <a:buChar char="§"/>
            </a:pPr>
            <a:r>
              <a:rPr lang="en-GB" altLang="en-US" sz="2400" dirty="0">
                <a:latin typeface="Arial" panose="020B0604020202020204" pitchFamily="34" charset="0"/>
                <a:cs typeface="Arial" panose="020B0604020202020204" pitchFamily="34" charset="0"/>
              </a:rPr>
              <a:t>C</a:t>
            </a:r>
            <a:r>
              <a:rPr lang="hu-HU" altLang="en-US" sz="2400" dirty="0">
                <a:latin typeface="Arial" panose="020B0604020202020204" pitchFamily="34" charset="0"/>
                <a:cs typeface="Arial" panose="020B0604020202020204" pitchFamily="34" charset="0"/>
              </a:rPr>
              <a:t>omputation and analysis of group differences</a:t>
            </a:r>
            <a:r>
              <a:rPr lang="en-US" altLang="en-US" sz="2400" dirty="0">
                <a:latin typeface="Arial" panose="020B0604020202020204" pitchFamily="34" charset="0"/>
                <a:cs typeface="Arial" panose="020B0604020202020204" pitchFamily="34" charset="0"/>
              </a:rPr>
              <a:t>.</a:t>
            </a:r>
            <a:endParaRPr lang="en-ZA" altLang="en-US" sz="2400" dirty="0">
              <a:latin typeface="Arial" panose="020B0604020202020204" pitchFamily="34" charset="0"/>
              <a:cs typeface="Arial" panose="020B0604020202020204" pitchFamily="34" charset="0"/>
            </a:endParaRPr>
          </a:p>
          <a:p>
            <a:pPr marL="342900" indent="-342900" algn="just">
              <a:buClr>
                <a:srgbClr val="7030A0"/>
              </a:buClr>
              <a:buFont typeface="Wingdings" panose="05000000000000000000" pitchFamily="2" charset="2"/>
              <a:buChar char="§"/>
            </a:pPr>
            <a:r>
              <a:rPr lang="en-ZA" altLang="en-US" sz="2400" dirty="0">
                <a:latin typeface="Arial" panose="020B0604020202020204" pitchFamily="34" charset="0"/>
                <a:cs typeface="Arial" panose="020B0604020202020204" pitchFamily="34" charset="0"/>
              </a:rPr>
              <a:t>Comparison.</a:t>
            </a:r>
          </a:p>
          <a:p>
            <a:pPr>
              <a:buFontTx/>
              <a:buNone/>
            </a:pPr>
            <a:endParaRPr lang="en-US" altLang="en-US" sz="2200" i="1"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(Bryman </a:t>
            </a:r>
            <a:r>
              <a:rPr lang="en-US" i="1" dirty="0">
                <a:latin typeface="Arial" panose="020B0604020202020204" pitchFamily="34" charset="0"/>
                <a:cs typeface="Arial" panose="020B0604020202020204" pitchFamily="34" charset="0"/>
              </a:rPr>
              <a:t>et al., </a:t>
            </a:r>
            <a:r>
              <a:rPr lang="en-US" dirty="0">
                <a:latin typeface="Arial" panose="020B0604020202020204" pitchFamily="34" charset="0"/>
                <a:cs typeface="Arial" panose="020B0604020202020204" pitchFamily="34" charset="0"/>
              </a:rPr>
              <a:t>2014:101, 105)</a:t>
            </a:r>
            <a:endParaRPr lang="en-ZA"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6680890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66</a:t>
            </a:fld>
            <a:endParaRPr lang="en-US"/>
          </a:p>
        </p:txBody>
      </p:sp>
      <p:sp>
        <p:nvSpPr>
          <p:cNvPr id="4" name="Rectangle 8"/>
          <p:cNvSpPr>
            <a:spLocks noChangeArrowheads="1"/>
          </p:cNvSpPr>
          <p:nvPr/>
        </p:nvSpPr>
        <p:spPr bwMode="auto">
          <a:xfrm>
            <a:off x="395416" y="89148"/>
            <a:ext cx="8443784" cy="471025"/>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THREATS TO INTERNAL VALIDITY</a:t>
            </a:r>
            <a:endParaRPr lang="en-US" altLang="en-US" sz="2500" dirty="0">
              <a:solidFill>
                <a:schemeClr val="bg1"/>
              </a:solidFill>
              <a:latin typeface="Arial Black" pitchFamily="34" charset="0"/>
            </a:endParaRPr>
          </a:p>
        </p:txBody>
      </p:sp>
      <p:sp>
        <p:nvSpPr>
          <p:cNvPr id="5" name="Rectangle 4"/>
          <p:cNvSpPr/>
          <p:nvPr/>
        </p:nvSpPr>
        <p:spPr>
          <a:xfrm>
            <a:off x="321276" y="774772"/>
            <a:ext cx="8517924" cy="3293209"/>
          </a:xfrm>
          <a:prstGeom prst="rect">
            <a:avLst/>
          </a:prstGeom>
        </p:spPr>
        <p:txBody>
          <a:bodyPr wrap="square">
            <a:spAutoFit/>
          </a:bodyPr>
          <a:lstStyle/>
          <a:p>
            <a:pPr marL="342900" indent="-342900" algn="just">
              <a:buClr>
                <a:srgbClr val="7030A0"/>
              </a:buClr>
              <a:buFont typeface="Wingdings" panose="05000000000000000000" pitchFamily="2" charset="2"/>
              <a:buChar char="§"/>
            </a:pPr>
            <a:r>
              <a:rPr lang="hu-HU" altLang="en-US" sz="2400" dirty="0">
                <a:latin typeface="Arial" panose="020B0604020202020204" pitchFamily="34" charset="0"/>
                <a:cs typeface="Arial" panose="020B0604020202020204" pitchFamily="34" charset="0"/>
              </a:rPr>
              <a:t>Subjects may become sensitized to ‘t</a:t>
            </a:r>
            <a:r>
              <a:rPr lang="en-GB" altLang="en-US" sz="2400" dirty="0" err="1">
                <a:latin typeface="Arial" panose="020B0604020202020204" pitchFamily="34" charset="0"/>
                <a:cs typeface="Arial" panose="020B0604020202020204" pitchFamily="34" charset="0"/>
              </a:rPr>
              <a:t>esting</a:t>
            </a:r>
            <a:r>
              <a:rPr lang="hu-HU" altLang="en-US" sz="2400" dirty="0">
                <a:latin typeface="Arial" panose="020B0604020202020204" pitchFamily="34" charset="0"/>
                <a:cs typeface="Arial" panose="020B0604020202020204" pitchFamily="34" charset="0"/>
              </a:rPr>
              <a:t>’</a:t>
            </a:r>
            <a:r>
              <a:rPr lang="en-US" altLang="en-US" sz="2400" dirty="0">
                <a:latin typeface="Arial" panose="020B0604020202020204" pitchFamily="34" charset="0"/>
                <a:cs typeface="Arial" panose="020B0604020202020204" pitchFamily="34" charset="0"/>
              </a:rPr>
              <a:t>.</a:t>
            </a:r>
            <a:endParaRPr lang="en-GB" altLang="en-US" sz="2400" dirty="0">
              <a:latin typeface="Arial" panose="020B0604020202020204" pitchFamily="34" charset="0"/>
              <a:cs typeface="Arial" panose="020B0604020202020204" pitchFamily="34" charset="0"/>
            </a:endParaRPr>
          </a:p>
          <a:p>
            <a:pPr marL="342900" indent="-342900" algn="just">
              <a:buClr>
                <a:srgbClr val="7030A0"/>
              </a:buClr>
              <a:buFont typeface="Wingdings" panose="05000000000000000000" pitchFamily="2" charset="2"/>
              <a:buChar char="§"/>
            </a:pPr>
            <a:r>
              <a:rPr lang="hu-HU" altLang="en-US" sz="2400" dirty="0">
                <a:latin typeface="Arial" panose="020B0604020202020204" pitchFamily="34" charset="0"/>
                <a:cs typeface="Arial" panose="020B0604020202020204" pitchFamily="34" charset="0"/>
              </a:rPr>
              <a:t>Other (non-experimental) events may have caused the changes observed (‘history’)</a:t>
            </a:r>
            <a:r>
              <a:rPr lang="en-US" altLang="en-US" sz="2400" dirty="0">
                <a:latin typeface="Arial" panose="020B0604020202020204" pitchFamily="34" charset="0"/>
                <a:cs typeface="Arial" panose="020B0604020202020204" pitchFamily="34" charset="0"/>
              </a:rPr>
              <a:t>.</a:t>
            </a:r>
            <a:endParaRPr lang="en-GB" altLang="en-US" sz="2400" dirty="0">
              <a:latin typeface="Arial" panose="020B0604020202020204" pitchFamily="34" charset="0"/>
              <a:cs typeface="Arial" panose="020B0604020202020204" pitchFamily="34" charset="0"/>
            </a:endParaRPr>
          </a:p>
          <a:p>
            <a:pPr marL="342900" indent="-342900" algn="just">
              <a:buClr>
                <a:srgbClr val="7030A0"/>
              </a:buClr>
              <a:buFont typeface="Wingdings" panose="05000000000000000000" pitchFamily="2" charset="2"/>
              <a:buChar char="§"/>
            </a:pPr>
            <a:r>
              <a:rPr lang="hu-HU" altLang="en-US" sz="2400" dirty="0">
                <a:latin typeface="Arial" panose="020B0604020202020204" pitchFamily="34" charset="0"/>
                <a:cs typeface="Arial" panose="020B0604020202020204" pitchFamily="34" charset="0"/>
              </a:rPr>
              <a:t>People change over time in any event (‘m</a:t>
            </a:r>
            <a:r>
              <a:rPr lang="en-GB" altLang="en-US" sz="2400" dirty="0" err="1">
                <a:latin typeface="Arial" panose="020B0604020202020204" pitchFamily="34" charset="0"/>
                <a:cs typeface="Arial" panose="020B0604020202020204" pitchFamily="34" charset="0"/>
              </a:rPr>
              <a:t>aturation</a:t>
            </a:r>
            <a:r>
              <a:rPr lang="hu-HU" altLang="en-US" sz="2400" dirty="0">
                <a:latin typeface="Arial" panose="020B0604020202020204" pitchFamily="34" charset="0"/>
                <a:cs typeface="Arial" panose="020B0604020202020204" pitchFamily="34" charset="0"/>
              </a:rPr>
              <a:t>’)</a:t>
            </a:r>
            <a:r>
              <a:rPr lang="en-US" altLang="en-US" sz="2400" dirty="0">
                <a:latin typeface="Arial" panose="020B0604020202020204" pitchFamily="34" charset="0"/>
                <a:cs typeface="Arial" panose="020B0604020202020204" pitchFamily="34" charset="0"/>
              </a:rPr>
              <a:t>.</a:t>
            </a:r>
            <a:endParaRPr lang="en-GB" altLang="en-US" sz="2400" dirty="0">
              <a:latin typeface="Arial" panose="020B0604020202020204" pitchFamily="34" charset="0"/>
              <a:cs typeface="Arial" panose="020B0604020202020204" pitchFamily="34" charset="0"/>
            </a:endParaRPr>
          </a:p>
          <a:p>
            <a:pPr marL="342900" indent="-342900" algn="just">
              <a:buClr>
                <a:srgbClr val="7030A0"/>
              </a:buClr>
              <a:buFont typeface="Wingdings" panose="05000000000000000000" pitchFamily="2" charset="2"/>
              <a:buChar char="§"/>
            </a:pPr>
            <a:r>
              <a:rPr lang="hu-HU" altLang="en-US" sz="2400" dirty="0">
                <a:latin typeface="Arial" panose="020B0604020202020204" pitchFamily="34" charset="0"/>
                <a:cs typeface="Arial" panose="020B0604020202020204" pitchFamily="34" charset="0"/>
              </a:rPr>
              <a:t>Non-random ‘selection’ could explain differences</a:t>
            </a:r>
            <a:r>
              <a:rPr lang="en-US" altLang="en-US" sz="2400" dirty="0">
                <a:latin typeface="Arial" panose="020B0604020202020204" pitchFamily="34" charset="0"/>
                <a:cs typeface="Arial" panose="020B0604020202020204" pitchFamily="34" charset="0"/>
              </a:rPr>
              <a:t>.</a:t>
            </a:r>
            <a:endParaRPr lang="en-GB" altLang="en-US" sz="2400" dirty="0">
              <a:latin typeface="Arial" panose="020B0604020202020204" pitchFamily="34" charset="0"/>
              <a:cs typeface="Arial" panose="020B0604020202020204" pitchFamily="34" charset="0"/>
            </a:endParaRPr>
          </a:p>
          <a:p>
            <a:pPr marL="342900" indent="-342900" algn="just">
              <a:buClr>
                <a:srgbClr val="7030A0"/>
              </a:buClr>
              <a:buFont typeface="Wingdings" panose="05000000000000000000" pitchFamily="2" charset="2"/>
              <a:buChar char="§"/>
            </a:pPr>
            <a:r>
              <a:rPr lang="hu-HU" altLang="en-US" sz="2400" dirty="0">
                <a:latin typeface="Arial" panose="020B0604020202020204" pitchFamily="34" charset="0"/>
                <a:cs typeface="Arial" panose="020B0604020202020204" pitchFamily="34" charset="0"/>
              </a:rPr>
              <a:t>‘</a:t>
            </a:r>
            <a:r>
              <a:rPr lang="en-GB" altLang="en-US" sz="2400" dirty="0">
                <a:latin typeface="Arial" panose="020B0604020202020204" pitchFamily="34" charset="0"/>
                <a:cs typeface="Arial" panose="020B0604020202020204" pitchFamily="34" charset="0"/>
              </a:rPr>
              <a:t>Ambiguity about the direction of causal influence</a:t>
            </a:r>
            <a:r>
              <a:rPr lang="hu-HU" altLang="en-US" sz="2400" dirty="0">
                <a:latin typeface="Arial" panose="020B0604020202020204" pitchFamily="34" charset="0"/>
                <a:cs typeface="Arial" panose="020B0604020202020204" pitchFamily="34" charset="0"/>
              </a:rPr>
              <a:t>’ because sometimes the temporal sequence is unclear</a:t>
            </a:r>
            <a:r>
              <a:rPr lang="en-US" altLang="en-US" sz="2400" dirty="0">
                <a:latin typeface="Arial" panose="020B0604020202020204" pitchFamily="34" charset="0"/>
                <a:cs typeface="Arial" panose="020B0604020202020204" pitchFamily="34" charset="0"/>
              </a:rPr>
              <a:t>.</a:t>
            </a:r>
            <a:endParaRPr lang="en-ZA" altLang="en-US" sz="2400" dirty="0">
              <a:latin typeface="Arial" panose="020B0604020202020204" pitchFamily="34" charset="0"/>
              <a:cs typeface="Arial" panose="020B0604020202020204" pitchFamily="34" charset="0"/>
            </a:endParaRPr>
          </a:p>
          <a:p>
            <a:pPr>
              <a:buFontTx/>
              <a:buNone/>
            </a:pPr>
            <a:endParaRPr lang="en-US" altLang="en-US" sz="2200" i="1"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(Bryman </a:t>
            </a:r>
            <a:r>
              <a:rPr lang="en-US" i="1" dirty="0">
                <a:latin typeface="Arial" panose="020B0604020202020204" pitchFamily="34" charset="0"/>
                <a:cs typeface="Arial" panose="020B0604020202020204" pitchFamily="34" charset="0"/>
              </a:rPr>
              <a:t>et al., </a:t>
            </a:r>
            <a:r>
              <a:rPr lang="en-US" dirty="0">
                <a:latin typeface="Arial" panose="020B0604020202020204" pitchFamily="34" charset="0"/>
                <a:cs typeface="Arial" panose="020B0604020202020204" pitchFamily="34" charset="0"/>
              </a:rPr>
              <a:t>2014:102)</a:t>
            </a:r>
            <a:endParaRPr lang="en-ZA"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4921338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67</a:t>
            </a:fld>
            <a:endParaRPr lang="en-US"/>
          </a:p>
        </p:txBody>
      </p:sp>
      <p:sp>
        <p:nvSpPr>
          <p:cNvPr id="4" name="Rectangle 8"/>
          <p:cNvSpPr>
            <a:spLocks noChangeArrowheads="1"/>
          </p:cNvSpPr>
          <p:nvPr/>
        </p:nvSpPr>
        <p:spPr bwMode="auto">
          <a:xfrm>
            <a:off x="395416" y="89148"/>
            <a:ext cx="8443784" cy="471025"/>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BEYOND INTERNAL VALIDITY</a:t>
            </a:r>
            <a:endParaRPr lang="en-US" altLang="en-US" sz="2500" dirty="0">
              <a:solidFill>
                <a:schemeClr val="bg1"/>
              </a:solidFill>
              <a:latin typeface="Arial Black" pitchFamily="34" charset="0"/>
            </a:endParaRPr>
          </a:p>
        </p:txBody>
      </p:sp>
      <p:sp>
        <p:nvSpPr>
          <p:cNvPr id="5" name="Rectangle 4"/>
          <p:cNvSpPr/>
          <p:nvPr/>
        </p:nvSpPr>
        <p:spPr>
          <a:xfrm>
            <a:off x="321276" y="774772"/>
            <a:ext cx="8517924" cy="3262432"/>
          </a:xfrm>
          <a:prstGeom prst="rect">
            <a:avLst/>
          </a:prstGeom>
        </p:spPr>
        <p:txBody>
          <a:bodyPr wrap="square">
            <a:spAutoFit/>
          </a:bodyPr>
          <a:lstStyle/>
          <a:p>
            <a:r>
              <a:rPr lang="en-ZA" altLang="en-US" sz="2400" dirty="0">
                <a:latin typeface="Arial" panose="020B0604020202020204" pitchFamily="34" charset="0"/>
                <a:cs typeface="Arial" panose="020B0604020202020204" pitchFamily="34" charset="0"/>
              </a:rPr>
              <a:t>Additional criteria to internal validity may be applied.</a:t>
            </a:r>
          </a:p>
          <a:p>
            <a:endParaRPr lang="en-ZA" altLang="en-US" sz="2400" dirty="0">
              <a:latin typeface="Arial" panose="020B0604020202020204" pitchFamily="34" charset="0"/>
              <a:cs typeface="Arial" panose="020B0604020202020204" pitchFamily="34" charset="0"/>
            </a:endParaRPr>
          </a:p>
          <a:p>
            <a:r>
              <a:rPr lang="en-ZA" altLang="en-US" sz="2400" dirty="0">
                <a:latin typeface="Arial" panose="020B0604020202020204" pitchFamily="34" charset="0"/>
                <a:cs typeface="Arial" panose="020B0604020202020204" pitchFamily="34" charset="0"/>
              </a:rPr>
              <a:t>For example:</a:t>
            </a:r>
          </a:p>
          <a:p>
            <a:pPr marL="355600" lvl="1" indent="-355600">
              <a:buClr>
                <a:srgbClr val="7030A0"/>
              </a:buClr>
              <a:buFont typeface="Wingdings" panose="05000000000000000000" pitchFamily="2" charset="2"/>
              <a:buChar char="§"/>
            </a:pPr>
            <a:r>
              <a:rPr lang="en-ZA" altLang="en-US" sz="2400" dirty="0">
                <a:latin typeface="Arial" panose="020B0604020202020204" pitchFamily="34" charset="0"/>
                <a:cs typeface="Arial" panose="020B0604020202020204" pitchFamily="34" charset="0"/>
              </a:rPr>
              <a:t>Did the experimental manipulation really work?</a:t>
            </a:r>
          </a:p>
          <a:p>
            <a:pPr marL="355600" lvl="1" indent="-355600">
              <a:buClr>
                <a:srgbClr val="7030A0"/>
              </a:buClr>
              <a:buFont typeface="Wingdings" panose="05000000000000000000" pitchFamily="2" charset="2"/>
              <a:buChar char="§"/>
            </a:pPr>
            <a:r>
              <a:rPr lang="en-ZA" altLang="en-US" sz="2400" dirty="0">
                <a:latin typeface="Arial" panose="020B0604020202020204" pitchFamily="34" charset="0"/>
                <a:cs typeface="Arial" panose="020B0604020202020204" pitchFamily="34" charset="0"/>
              </a:rPr>
              <a:t>Is the research externally valid?</a:t>
            </a:r>
          </a:p>
          <a:p>
            <a:pPr marL="355600" lvl="1" indent="-355600">
              <a:buClr>
                <a:srgbClr val="7030A0"/>
              </a:buClr>
              <a:buFont typeface="Wingdings" panose="05000000000000000000" pitchFamily="2" charset="2"/>
              <a:buChar char="§"/>
            </a:pPr>
            <a:r>
              <a:rPr lang="en-ZA" altLang="en-US" sz="2400" dirty="0">
                <a:latin typeface="Arial" panose="020B0604020202020204" pitchFamily="34" charset="0"/>
                <a:cs typeface="Arial" panose="020B0604020202020204" pitchFamily="34" charset="0"/>
              </a:rPr>
              <a:t>Is the research replicable?</a:t>
            </a:r>
          </a:p>
          <a:p>
            <a:pPr>
              <a:buFontTx/>
              <a:buNone/>
            </a:pPr>
            <a:endParaRPr lang="en-US" altLang="en-US" sz="2200" i="1" dirty="0">
              <a:latin typeface="Arial" panose="020B0604020202020204" pitchFamily="34" charset="0"/>
              <a:cs typeface="Arial" panose="020B0604020202020204" pitchFamily="34" charset="0"/>
            </a:endParaRPr>
          </a:p>
          <a:p>
            <a:pPr>
              <a:buFontTx/>
              <a:buNone/>
            </a:pPr>
            <a:endParaRPr lang="en-US" altLang="en-US" sz="2200" i="1"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(Bryman </a:t>
            </a:r>
            <a:r>
              <a:rPr lang="en-US" i="1" dirty="0">
                <a:latin typeface="Arial" panose="020B0604020202020204" pitchFamily="34" charset="0"/>
                <a:cs typeface="Arial" panose="020B0604020202020204" pitchFamily="34" charset="0"/>
              </a:rPr>
              <a:t>et al., </a:t>
            </a:r>
            <a:r>
              <a:rPr lang="en-US" dirty="0">
                <a:latin typeface="Arial" panose="020B0604020202020204" pitchFamily="34" charset="0"/>
                <a:cs typeface="Arial" panose="020B0604020202020204" pitchFamily="34" charset="0"/>
              </a:rPr>
              <a:t>2014:102, 103)</a:t>
            </a:r>
            <a:endParaRPr lang="en-ZA"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511405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68</a:t>
            </a:fld>
            <a:endParaRPr lang="en-US"/>
          </a:p>
        </p:txBody>
      </p:sp>
      <p:sp>
        <p:nvSpPr>
          <p:cNvPr id="4" name="Rectangle 8"/>
          <p:cNvSpPr>
            <a:spLocks noChangeArrowheads="1"/>
          </p:cNvSpPr>
          <p:nvPr/>
        </p:nvSpPr>
        <p:spPr bwMode="auto">
          <a:xfrm>
            <a:off x="395416" y="89148"/>
            <a:ext cx="8443784" cy="471025"/>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THREATS TO EXTERNAL VALIDITY</a:t>
            </a:r>
            <a:endParaRPr lang="en-US" altLang="en-US" sz="2500" dirty="0">
              <a:solidFill>
                <a:schemeClr val="bg1"/>
              </a:solidFill>
              <a:latin typeface="Arial Black" pitchFamily="34" charset="0"/>
            </a:endParaRPr>
          </a:p>
        </p:txBody>
      </p:sp>
      <p:sp>
        <p:nvSpPr>
          <p:cNvPr id="5" name="Rectangle 4"/>
          <p:cNvSpPr/>
          <p:nvPr/>
        </p:nvSpPr>
        <p:spPr>
          <a:xfrm>
            <a:off x="321276" y="774772"/>
            <a:ext cx="8517924" cy="2893100"/>
          </a:xfrm>
          <a:prstGeom prst="rect">
            <a:avLst/>
          </a:prstGeom>
        </p:spPr>
        <p:txBody>
          <a:bodyPr wrap="square">
            <a:spAutoFit/>
          </a:bodyPr>
          <a:lstStyle/>
          <a:p>
            <a:pPr marL="514350" indent="-514350">
              <a:buFontTx/>
              <a:buAutoNum type="arabicPeriod"/>
            </a:pPr>
            <a:r>
              <a:rPr lang="en-GB" altLang="en-US" sz="2400" dirty="0">
                <a:latin typeface="Arial" panose="020B0604020202020204" pitchFamily="34" charset="0"/>
                <a:cs typeface="Arial" panose="020B0604020202020204" pitchFamily="34" charset="0"/>
              </a:rPr>
              <a:t>Interaction of selection and treatment</a:t>
            </a:r>
          </a:p>
          <a:p>
            <a:pPr marL="514350" indent="-514350">
              <a:buFontTx/>
              <a:buAutoNum type="arabicPeriod"/>
            </a:pPr>
            <a:r>
              <a:rPr lang="en-GB" altLang="en-US" sz="2400" dirty="0">
                <a:latin typeface="Arial" panose="020B0604020202020204" pitchFamily="34" charset="0"/>
                <a:cs typeface="Arial" panose="020B0604020202020204" pitchFamily="34" charset="0"/>
              </a:rPr>
              <a:t>Interaction of setting and treatment</a:t>
            </a:r>
          </a:p>
          <a:p>
            <a:pPr marL="514350" indent="-514350">
              <a:buFontTx/>
              <a:buAutoNum type="arabicPeriod"/>
            </a:pPr>
            <a:r>
              <a:rPr lang="en-GB" altLang="en-US" sz="2400" dirty="0">
                <a:latin typeface="Arial" panose="020B0604020202020204" pitchFamily="34" charset="0"/>
                <a:cs typeface="Arial" panose="020B0604020202020204" pitchFamily="34" charset="0"/>
              </a:rPr>
              <a:t>Interaction of history and treatment</a:t>
            </a:r>
          </a:p>
          <a:p>
            <a:pPr marL="514350" indent="-514350">
              <a:buFontTx/>
              <a:buAutoNum type="arabicPeriod"/>
            </a:pPr>
            <a:r>
              <a:rPr lang="en-GB" altLang="en-US" sz="2400" dirty="0">
                <a:latin typeface="Arial" panose="020B0604020202020204" pitchFamily="34" charset="0"/>
                <a:cs typeface="Arial" panose="020B0604020202020204" pitchFamily="34" charset="0"/>
              </a:rPr>
              <a:t>Interaction effects of pretesting</a:t>
            </a:r>
          </a:p>
          <a:p>
            <a:pPr marL="514350" indent="-514350">
              <a:buFontTx/>
              <a:buAutoNum type="arabicPeriod"/>
            </a:pPr>
            <a:r>
              <a:rPr lang="en-GB" altLang="en-US" sz="2400" dirty="0">
                <a:latin typeface="Arial" panose="020B0604020202020204" pitchFamily="34" charset="0"/>
                <a:cs typeface="Arial" panose="020B0604020202020204" pitchFamily="34" charset="0"/>
              </a:rPr>
              <a:t>Reactive effects of experimental arrangements</a:t>
            </a:r>
          </a:p>
          <a:p>
            <a:pPr marL="514350" indent="-514350">
              <a:buFontTx/>
              <a:buNone/>
            </a:pPr>
            <a:endParaRPr lang="en-US" altLang="en-US" sz="2200" i="1" dirty="0">
              <a:latin typeface="Arial" panose="020B0604020202020204" pitchFamily="34" charset="0"/>
              <a:cs typeface="Arial" panose="020B0604020202020204" pitchFamily="34" charset="0"/>
            </a:endParaRPr>
          </a:p>
          <a:p>
            <a:pPr marL="514350" indent="-514350"/>
            <a:r>
              <a:rPr lang="en-US" dirty="0">
                <a:latin typeface="Arial" panose="020B0604020202020204" pitchFamily="34" charset="0"/>
                <a:cs typeface="Arial" panose="020B0604020202020204" pitchFamily="34" charset="0"/>
              </a:rPr>
              <a:t>(Bryman </a:t>
            </a:r>
            <a:r>
              <a:rPr lang="en-US" i="1" dirty="0">
                <a:latin typeface="Arial" panose="020B0604020202020204" pitchFamily="34" charset="0"/>
                <a:cs typeface="Arial" panose="020B0604020202020204" pitchFamily="34" charset="0"/>
              </a:rPr>
              <a:t>et al., </a:t>
            </a:r>
            <a:r>
              <a:rPr lang="en-US" dirty="0">
                <a:latin typeface="Arial" panose="020B0604020202020204" pitchFamily="34" charset="0"/>
                <a:cs typeface="Arial" panose="020B0604020202020204" pitchFamily="34" charset="0"/>
              </a:rPr>
              <a:t>2014:102)</a:t>
            </a:r>
            <a:endParaRPr lang="en-ZA" dirty="0">
              <a:latin typeface="Arial" panose="020B0604020202020204" pitchFamily="34" charset="0"/>
              <a:cs typeface="Arial" panose="020B0604020202020204" pitchFamily="34" charset="0"/>
            </a:endParaRPr>
          </a:p>
          <a:p>
            <a:pPr marL="514350" indent="-514350">
              <a:buFontTx/>
              <a:buNone/>
            </a:pPr>
            <a:endParaRPr lang="en-US" altLang="en-US" sz="2200" i="1" dirty="0">
              <a:latin typeface="Arial" panose="020B0604020202020204" pitchFamily="34" charset="0"/>
              <a:cs typeface="Arial" panose="020B0604020202020204" pitchFamily="34" charset="0"/>
            </a:endParaRPr>
          </a:p>
        </p:txBody>
      </p:sp>
      <p:pic>
        <p:nvPicPr>
          <p:cNvPr id="6" name="Picture 5" descr="A picture containing icon&#10;&#10;Description automatically generated">
            <a:extLst>
              <a:ext uri="{FF2B5EF4-FFF2-40B4-BE49-F238E27FC236}">
                <a16:creationId xmlns:a16="http://schemas.microsoft.com/office/drawing/2014/main" id="{9B323DF8-2B91-4E45-8D20-1E0259C51D77}"/>
              </a:ext>
            </a:extLst>
          </p:cNvPr>
          <p:cNvPicPr>
            <a:picLocks noChangeAspect="1"/>
          </p:cNvPicPr>
          <p:nvPr/>
        </p:nvPicPr>
        <p:blipFill>
          <a:blip r:embed="rId3"/>
          <a:stretch>
            <a:fillRect/>
          </a:stretch>
        </p:blipFill>
        <p:spPr>
          <a:xfrm>
            <a:off x="5048815" y="2718068"/>
            <a:ext cx="1816441" cy="2604216"/>
          </a:xfrm>
          <a:prstGeom prst="rect">
            <a:avLst/>
          </a:prstGeom>
        </p:spPr>
      </p:pic>
    </p:spTree>
    <p:extLst>
      <p:ext uri="{BB962C8B-B14F-4D97-AF65-F5344CB8AC3E}">
        <p14:creationId xmlns:p14="http://schemas.microsoft.com/office/powerpoint/2010/main" val="9981288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6</a:t>
            </a:fld>
            <a:endParaRPr lang="en-US"/>
          </a:p>
        </p:txBody>
      </p:sp>
      <p:sp>
        <p:nvSpPr>
          <p:cNvPr id="4" name="Rectangle 8"/>
          <p:cNvSpPr>
            <a:spLocks noChangeArrowheads="1"/>
          </p:cNvSpPr>
          <p:nvPr/>
        </p:nvSpPr>
        <p:spPr bwMode="auto">
          <a:xfrm>
            <a:off x="294723" y="89148"/>
            <a:ext cx="8544477" cy="770648"/>
          </a:xfrm>
          <a:prstGeom prst="rect">
            <a:avLst/>
          </a:prstGeom>
          <a:solidFill>
            <a:srgbClr val="7030A0"/>
          </a:solidFill>
          <a:ln>
            <a:noFill/>
          </a:ln>
        </p:spPr>
        <p:txBody>
          <a:bodyPr anchor="ctr"/>
          <a:lstStyle/>
          <a:p>
            <a:pPr algn="ctr"/>
            <a:r>
              <a:rPr lang="en-US" altLang="en-US" sz="2500" dirty="0">
                <a:solidFill>
                  <a:schemeClr val="bg1"/>
                </a:solidFill>
                <a:latin typeface="Arial Black" pitchFamily="34" charset="0"/>
              </a:rPr>
              <a:t>COMPONENTS IN THE COMPLETION OF THE RESEARCH PROJECT</a:t>
            </a:r>
          </a:p>
        </p:txBody>
      </p:sp>
      <p:sp>
        <p:nvSpPr>
          <p:cNvPr id="5" name="Rectangle 4"/>
          <p:cNvSpPr/>
          <p:nvPr/>
        </p:nvSpPr>
        <p:spPr>
          <a:xfrm>
            <a:off x="294724" y="1096861"/>
            <a:ext cx="8544476" cy="3416320"/>
          </a:xfrm>
          <a:prstGeom prst="rect">
            <a:avLst/>
          </a:prstGeom>
        </p:spPr>
        <p:txBody>
          <a:bodyPr wrap="square">
            <a:spAutoFit/>
          </a:bodyPr>
          <a:lstStyle/>
          <a:p>
            <a:pPr algn="just">
              <a:buClr>
                <a:srgbClr val="7030A0"/>
              </a:buClr>
            </a:pPr>
            <a:r>
              <a:rPr lang="en-US" sz="2400" b="1" dirty="0">
                <a:solidFill>
                  <a:srgbClr val="7030A0"/>
                </a:solidFill>
                <a:latin typeface="Arial" panose="020B0604020202020204" pitchFamily="34" charset="0"/>
                <a:cs typeface="Arial" panose="020B0604020202020204" pitchFamily="34" charset="0"/>
              </a:rPr>
              <a:t>Remember that in completing a research project you, the student, are doing three things: </a:t>
            </a:r>
          </a:p>
          <a:p>
            <a:pPr algn="just">
              <a:buClr>
                <a:srgbClr val="7030A0"/>
              </a:buClr>
            </a:pPr>
            <a:endParaRPr lang="en-US" sz="2400" dirty="0">
              <a:latin typeface="Arial" panose="020B0604020202020204" pitchFamily="34" charset="0"/>
              <a:cs typeface="Arial" panose="020B0604020202020204" pitchFamily="34" charset="0"/>
            </a:endParaRPr>
          </a:p>
          <a:p>
            <a:pPr marL="457200" indent="-457200" algn="just">
              <a:buClr>
                <a:srgbClr val="7030A0"/>
              </a:buClr>
              <a:buFont typeface="+mj-lt"/>
              <a:buAutoNum type="arabicPeriod"/>
            </a:pPr>
            <a:r>
              <a:rPr lang="en-US" sz="2400" dirty="0">
                <a:latin typeface="Arial" panose="020B0604020202020204" pitchFamily="34" charset="0"/>
                <a:cs typeface="Arial" panose="020B0604020202020204" pitchFamily="34" charset="0"/>
              </a:rPr>
              <a:t>You should acquire knowledge about the research topic and write the literature review and formulate the research objectives and question(s).</a:t>
            </a:r>
          </a:p>
          <a:p>
            <a:pPr marL="457200" indent="-457200" algn="just">
              <a:buClr>
                <a:srgbClr val="7030A0"/>
              </a:buClr>
              <a:buFont typeface="+mj-lt"/>
              <a:buAutoNum type="arabicPeriod"/>
            </a:pPr>
            <a:r>
              <a:rPr lang="en-US" sz="2400" dirty="0">
                <a:latin typeface="Arial" panose="020B0604020202020204" pitchFamily="34" charset="0"/>
                <a:cs typeface="Arial" panose="020B0604020202020204" pitchFamily="34" charset="0"/>
              </a:rPr>
              <a:t>You should apply the theory of research methods to address the research objectives and question(s).</a:t>
            </a:r>
          </a:p>
          <a:p>
            <a:pPr marL="457200" indent="-457200" algn="just">
              <a:buClr>
                <a:srgbClr val="7030A0"/>
              </a:buClr>
              <a:buFont typeface="+mj-lt"/>
              <a:buAutoNum type="arabicPeriod"/>
            </a:pPr>
            <a:r>
              <a:rPr lang="en-US" sz="2400" dirty="0">
                <a:latin typeface="Arial" panose="020B0604020202020204" pitchFamily="34" charset="0"/>
                <a:cs typeface="Arial" panose="020B0604020202020204" pitchFamily="34" charset="0"/>
              </a:rPr>
              <a:t>You need to know how to write in a scientific manner.</a:t>
            </a:r>
            <a:endParaRPr lang="en-ZA"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446985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69</a:t>
            </a:fld>
            <a:endParaRPr lang="en-US"/>
          </a:p>
        </p:txBody>
      </p:sp>
      <p:sp>
        <p:nvSpPr>
          <p:cNvPr id="4" name="Rectangle 8"/>
          <p:cNvSpPr>
            <a:spLocks noChangeArrowheads="1"/>
          </p:cNvSpPr>
          <p:nvPr/>
        </p:nvSpPr>
        <p:spPr bwMode="auto">
          <a:xfrm>
            <a:off x="395416" y="89148"/>
            <a:ext cx="8443784" cy="965295"/>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DESIGNS RELATED TO EXPERIMENTAL DESIGN</a:t>
            </a:r>
            <a:endParaRPr lang="en-US" altLang="en-US" sz="2500" dirty="0">
              <a:solidFill>
                <a:schemeClr val="bg1"/>
              </a:solidFill>
              <a:latin typeface="Arial Black" pitchFamily="34" charset="0"/>
            </a:endParaRPr>
          </a:p>
        </p:txBody>
      </p:sp>
      <p:sp>
        <p:nvSpPr>
          <p:cNvPr id="5" name="Rectangle 4"/>
          <p:cNvSpPr/>
          <p:nvPr/>
        </p:nvSpPr>
        <p:spPr>
          <a:xfrm>
            <a:off x="321276" y="1285934"/>
            <a:ext cx="8517924" cy="2554545"/>
          </a:xfrm>
          <a:prstGeom prst="rect">
            <a:avLst/>
          </a:prstGeom>
        </p:spPr>
        <p:txBody>
          <a:bodyPr wrap="square">
            <a:spAutoFit/>
          </a:bodyPr>
          <a:lstStyle/>
          <a:p>
            <a:pPr marL="342900" indent="-342900" algn="just">
              <a:buClr>
                <a:srgbClr val="7030A0"/>
              </a:buClr>
              <a:buFont typeface="Wingdings" panose="05000000000000000000" pitchFamily="2" charset="2"/>
              <a:buChar char="§"/>
            </a:pPr>
            <a:r>
              <a:rPr lang="en-GB" altLang="en-US" sz="2400" dirty="0">
                <a:latin typeface="Arial" panose="020B0604020202020204" pitchFamily="34" charset="0"/>
                <a:cs typeface="Arial" panose="020B0604020202020204" pitchFamily="34" charset="0"/>
              </a:rPr>
              <a:t>Laboratory experiment: </a:t>
            </a:r>
            <a:r>
              <a:rPr lang="en-ZA" altLang="en-US" sz="2400" dirty="0">
                <a:latin typeface="Arial" panose="020B0604020202020204" pitchFamily="34" charset="0"/>
                <a:cs typeface="Arial" panose="020B0604020202020204" pitchFamily="34" charset="0"/>
              </a:rPr>
              <a:t>An experiment taking place in a laboratory or in a manipulated, controlled setting.</a:t>
            </a:r>
            <a:endParaRPr lang="en-GB" altLang="en-US" sz="2400" dirty="0">
              <a:latin typeface="Arial" panose="020B0604020202020204" pitchFamily="34" charset="0"/>
              <a:cs typeface="Arial" panose="020B0604020202020204" pitchFamily="34" charset="0"/>
            </a:endParaRPr>
          </a:p>
          <a:p>
            <a:pPr marL="342900" indent="-342900" algn="just">
              <a:buClr>
                <a:srgbClr val="7030A0"/>
              </a:buClr>
              <a:buFont typeface="Wingdings" panose="05000000000000000000" pitchFamily="2" charset="2"/>
              <a:buChar char="§"/>
            </a:pPr>
            <a:r>
              <a:rPr lang="en-GB" altLang="en-US" sz="2400" dirty="0">
                <a:latin typeface="Arial" panose="020B0604020202020204" pitchFamily="34" charset="0"/>
                <a:cs typeface="Arial" panose="020B0604020202020204" pitchFamily="34" charset="0"/>
              </a:rPr>
              <a:t>Quasi-experiment: A s</a:t>
            </a:r>
            <a:r>
              <a:rPr lang="en-ZA" altLang="en-US" sz="2400" dirty="0" err="1">
                <a:latin typeface="Arial" panose="020B0604020202020204" pitchFamily="34" charset="0"/>
                <a:cs typeface="Arial" panose="020B0604020202020204" pitchFamily="34" charset="0"/>
              </a:rPr>
              <a:t>tudy</a:t>
            </a:r>
            <a:r>
              <a:rPr lang="en-ZA" altLang="en-US" sz="2400" dirty="0">
                <a:latin typeface="Arial" panose="020B0604020202020204" pitchFamily="34" charset="0"/>
                <a:cs typeface="Arial" panose="020B0604020202020204" pitchFamily="34" charset="0"/>
              </a:rPr>
              <a:t> that has certain characteristics of experimental designs but that do not fulfil all the internal validity requirements.</a:t>
            </a:r>
          </a:p>
          <a:p>
            <a:pPr>
              <a:buFontTx/>
              <a:buNone/>
            </a:pPr>
            <a:endParaRPr lang="en-GB" altLang="en-US" sz="2200" i="1"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(Bryman </a:t>
            </a:r>
            <a:r>
              <a:rPr lang="en-US" i="1" dirty="0">
                <a:latin typeface="Arial" panose="020B0604020202020204" pitchFamily="34" charset="0"/>
                <a:cs typeface="Arial" panose="020B0604020202020204" pitchFamily="34" charset="0"/>
              </a:rPr>
              <a:t>et al., </a:t>
            </a:r>
            <a:r>
              <a:rPr lang="en-US" dirty="0">
                <a:latin typeface="Arial" panose="020B0604020202020204" pitchFamily="34" charset="0"/>
                <a:cs typeface="Arial" panose="020B0604020202020204" pitchFamily="34" charset="0"/>
              </a:rPr>
              <a:t>2014:54)</a:t>
            </a:r>
            <a:endParaRPr lang="en-ZA"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4084512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70</a:t>
            </a:fld>
            <a:endParaRPr lang="en-US"/>
          </a:p>
        </p:txBody>
      </p:sp>
      <p:sp>
        <p:nvSpPr>
          <p:cNvPr id="4" name="Rectangle 8"/>
          <p:cNvSpPr>
            <a:spLocks noChangeArrowheads="1"/>
          </p:cNvSpPr>
          <p:nvPr/>
        </p:nvSpPr>
        <p:spPr bwMode="auto">
          <a:xfrm>
            <a:off x="395416" y="89148"/>
            <a:ext cx="8443784" cy="471025"/>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EVALUATING EXPERIMENTAL DESIGN</a:t>
            </a:r>
            <a:endParaRPr lang="en-US" altLang="en-US" sz="2500" dirty="0">
              <a:solidFill>
                <a:schemeClr val="bg1"/>
              </a:solidFill>
              <a:latin typeface="Arial Black" pitchFamily="34" charset="0"/>
            </a:endParaRPr>
          </a:p>
        </p:txBody>
      </p:sp>
      <p:sp>
        <p:nvSpPr>
          <p:cNvPr id="5" name="Rectangle 4"/>
          <p:cNvSpPr/>
          <p:nvPr/>
        </p:nvSpPr>
        <p:spPr>
          <a:xfrm>
            <a:off x="321276" y="774772"/>
            <a:ext cx="8517924" cy="3323987"/>
          </a:xfrm>
          <a:prstGeom prst="rect">
            <a:avLst/>
          </a:prstGeom>
        </p:spPr>
        <p:txBody>
          <a:bodyPr wrap="square">
            <a:spAutoFit/>
          </a:bodyPr>
          <a:lstStyle/>
          <a:p>
            <a:pPr marL="342900" indent="-342900" algn="just">
              <a:buClr>
                <a:srgbClr val="7030A0"/>
              </a:buClr>
              <a:buFont typeface="Wingdings" panose="05000000000000000000" pitchFamily="2" charset="2"/>
              <a:buChar char="§"/>
            </a:pPr>
            <a:r>
              <a:rPr lang="en-ZA" altLang="en-US" sz="2400" dirty="0">
                <a:latin typeface="Arial" panose="020B0604020202020204" pitchFamily="34" charset="0"/>
                <a:cs typeface="Arial" panose="020B0604020202020204" pitchFamily="34" charset="0"/>
              </a:rPr>
              <a:t>To establish whether an organisational intervention has achieved its anticipated goals.</a:t>
            </a:r>
          </a:p>
          <a:p>
            <a:pPr marL="342900" indent="-342900" algn="just">
              <a:buClr>
                <a:srgbClr val="7030A0"/>
              </a:buClr>
              <a:buFont typeface="Wingdings" panose="05000000000000000000" pitchFamily="2" charset="2"/>
              <a:buChar char="§"/>
            </a:pPr>
            <a:r>
              <a:rPr lang="en-ZA" altLang="en-US" sz="2400" dirty="0">
                <a:latin typeface="Arial" panose="020B0604020202020204" pitchFamily="34" charset="0"/>
                <a:cs typeface="Arial" panose="020B0604020202020204" pitchFamily="34" charset="0"/>
              </a:rPr>
              <a:t>In-depth understanding of the context and diverse viewpoints of the stakeholders.</a:t>
            </a:r>
          </a:p>
          <a:p>
            <a:pPr marL="342900" indent="-342900" algn="just">
              <a:buClr>
                <a:srgbClr val="7030A0"/>
              </a:buClr>
              <a:buFont typeface="Wingdings" panose="05000000000000000000" pitchFamily="2" charset="2"/>
              <a:buChar char="§"/>
            </a:pPr>
            <a:r>
              <a:rPr lang="en-ZA" altLang="en-US" sz="2400" dirty="0">
                <a:latin typeface="Arial" panose="020B0604020202020204" pitchFamily="34" charset="0"/>
                <a:cs typeface="Arial" panose="020B0604020202020204" pitchFamily="34" charset="0"/>
              </a:rPr>
              <a:t>Usually quasi-experimental.</a:t>
            </a:r>
          </a:p>
          <a:p>
            <a:pPr marL="342900" indent="-342900" algn="just">
              <a:buClr>
                <a:srgbClr val="7030A0"/>
              </a:buClr>
              <a:buFont typeface="Wingdings" panose="05000000000000000000" pitchFamily="2" charset="2"/>
              <a:buChar char="§"/>
            </a:pPr>
            <a:r>
              <a:rPr lang="en-ZA" altLang="en-US" sz="2400" dirty="0">
                <a:latin typeface="Arial" panose="020B0604020202020204" pitchFamily="34" charset="0"/>
                <a:cs typeface="Arial" panose="020B0604020202020204" pitchFamily="34" charset="0"/>
              </a:rPr>
              <a:t>Experimental design elements, as well qualitative research approaches may be used.</a:t>
            </a:r>
          </a:p>
          <a:p>
            <a:pPr>
              <a:buFontTx/>
              <a:buNone/>
            </a:pPr>
            <a:endParaRPr lang="en-GB" altLang="en-US" sz="2400" i="1"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(Bryman </a:t>
            </a:r>
            <a:r>
              <a:rPr lang="en-US" i="1" dirty="0">
                <a:latin typeface="Arial" panose="020B0604020202020204" pitchFamily="34" charset="0"/>
                <a:cs typeface="Arial" panose="020B0604020202020204" pitchFamily="34" charset="0"/>
              </a:rPr>
              <a:t>et al., </a:t>
            </a:r>
            <a:r>
              <a:rPr lang="en-US" dirty="0">
                <a:latin typeface="Arial" panose="020B0604020202020204" pitchFamily="34" charset="0"/>
                <a:cs typeface="Arial" panose="020B0604020202020204" pitchFamily="34" charset="0"/>
              </a:rPr>
              <a:t>2014:105)</a:t>
            </a:r>
            <a:endParaRPr lang="en-ZA"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0137660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71</a:t>
            </a:fld>
            <a:endParaRPr lang="en-US"/>
          </a:p>
        </p:txBody>
      </p:sp>
      <p:sp>
        <p:nvSpPr>
          <p:cNvPr id="4" name="Rectangle 8"/>
          <p:cNvSpPr>
            <a:spLocks noChangeArrowheads="1"/>
          </p:cNvSpPr>
          <p:nvPr/>
        </p:nvSpPr>
        <p:spPr bwMode="auto">
          <a:xfrm>
            <a:off x="395416" y="89148"/>
            <a:ext cx="8443784" cy="471025"/>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CROSS-SECTIONAL DESIGN</a:t>
            </a:r>
            <a:endParaRPr lang="en-US" altLang="en-US" sz="2500" dirty="0">
              <a:solidFill>
                <a:schemeClr val="bg1"/>
              </a:solidFill>
              <a:latin typeface="Arial Black" pitchFamily="34" charset="0"/>
            </a:endParaRPr>
          </a:p>
        </p:txBody>
      </p:sp>
      <p:sp>
        <p:nvSpPr>
          <p:cNvPr id="5" name="Rectangle 4"/>
          <p:cNvSpPr/>
          <p:nvPr/>
        </p:nvSpPr>
        <p:spPr>
          <a:xfrm>
            <a:off x="321276" y="774772"/>
            <a:ext cx="8517924" cy="4185761"/>
          </a:xfrm>
          <a:prstGeom prst="rect">
            <a:avLst/>
          </a:prstGeom>
        </p:spPr>
        <p:txBody>
          <a:bodyPr wrap="square">
            <a:spAutoFit/>
          </a:bodyPr>
          <a:lstStyle/>
          <a:p>
            <a:pPr marL="342900" indent="-342900" algn="just">
              <a:buClr>
                <a:srgbClr val="7030A0"/>
              </a:buClr>
              <a:buFont typeface="Wingdings" panose="05000000000000000000" pitchFamily="2" charset="2"/>
              <a:buChar char="§"/>
            </a:pPr>
            <a:r>
              <a:rPr lang="en-ZA" altLang="en-US" sz="2200" dirty="0">
                <a:latin typeface="Arial" panose="020B0604020202020204" pitchFamily="34" charset="0"/>
                <a:cs typeface="Arial" panose="020B0604020202020204" pitchFamily="34" charset="0"/>
              </a:rPr>
              <a:t>Data collected on more than one case and at a single point in time.</a:t>
            </a:r>
          </a:p>
          <a:p>
            <a:pPr marL="342900" indent="-342900" algn="just">
              <a:buClr>
                <a:srgbClr val="7030A0"/>
              </a:buClr>
              <a:buFont typeface="Wingdings" panose="05000000000000000000" pitchFamily="2" charset="2"/>
              <a:buChar char="§"/>
            </a:pPr>
            <a:r>
              <a:rPr lang="en-ZA" altLang="en-US" sz="2200" dirty="0">
                <a:latin typeface="Arial" panose="020B0604020202020204" pitchFamily="34" charset="0"/>
                <a:cs typeface="Arial" panose="020B0604020202020204" pitchFamily="34" charset="0"/>
              </a:rPr>
              <a:t>The aim of a cross-sectional design is to collect a body of quantitative or quantifiable data in connection with two or more variables.</a:t>
            </a:r>
          </a:p>
          <a:p>
            <a:pPr marL="342900" indent="-342900" algn="just">
              <a:buClr>
                <a:srgbClr val="7030A0"/>
              </a:buClr>
              <a:buFont typeface="Wingdings" panose="05000000000000000000" pitchFamily="2" charset="2"/>
              <a:buChar char="§"/>
            </a:pPr>
            <a:r>
              <a:rPr lang="en-ZA" altLang="en-US" sz="2200" dirty="0">
                <a:latin typeface="Arial" panose="020B0604020202020204" pitchFamily="34" charset="0"/>
                <a:cs typeface="Arial" panose="020B0604020202020204" pitchFamily="34" charset="0"/>
              </a:rPr>
              <a:t>May also involve qualitative data.</a:t>
            </a:r>
          </a:p>
          <a:p>
            <a:pPr marL="342900" indent="-342900" algn="just">
              <a:buClr>
                <a:srgbClr val="7030A0"/>
              </a:buClr>
              <a:buFont typeface="Wingdings" panose="05000000000000000000" pitchFamily="2" charset="2"/>
              <a:buChar char="§"/>
            </a:pPr>
            <a:r>
              <a:rPr lang="en-ZA" altLang="en-US" sz="2200" dirty="0">
                <a:latin typeface="Arial" panose="020B0604020202020204" pitchFamily="34" charset="0"/>
                <a:cs typeface="Arial" panose="020B0604020202020204" pitchFamily="34" charset="0"/>
              </a:rPr>
              <a:t>Variables examined to detect patterns of association.</a:t>
            </a:r>
          </a:p>
          <a:p>
            <a:pPr marL="342900" indent="-342900" algn="just">
              <a:buClr>
                <a:srgbClr val="7030A0"/>
              </a:buClr>
              <a:buFont typeface="Wingdings" panose="05000000000000000000" pitchFamily="2" charset="2"/>
              <a:buChar char="§"/>
            </a:pPr>
            <a:r>
              <a:rPr lang="en-ZA" altLang="en-US" sz="2200" dirty="0">
                <a:latin typeface="Arial" panose="020B0604020202020204" pitchFamily="34" charset="0"/>
                <a:cs typeface="Arial" panose="020B0604020202020204" pitchFamily="34" charset="0"/>
              </a:rPr>
              <a:t>Qualitative research often involves a form of cross-sectional design, e.g. unstructured or semi-structured interviewing.</a:t>
            </a:r>
          </a:p>
          <a:p>
            <a:pPr>
              <a:buFontTx/>
              <a:buNone/>
            </a:pPr>
            <a:endParaRPr lang="en-GB" altLang="en-US" sz="2200" i="1" dirty="0">
              <a:latin typeface="Arial" panose="020B0604020202020204" pitchFamily="34" charset="0"/>
              <a:cs typeface="Arial" panose="020B0604020202020204" pitchFamily="34" charset="0"/>
            </a:endParaRPr>
          </a:p>
          <a:p>
            <a:pPr algn="just">
              <a:buClr>
                <a:srgbClr val="7030A0"/>
              </a:buClr>
            </a:pPr>
            <a:r>
              <a:rPr lang="en-US" dirty="0">
                <a:latin typeface="Arial" panose="020B0604020202020204" pitchFamily="34" charset="0"/>
                <a:cs typeface="Arial" panose="020B0604020202020204" pitchFamily="34" charset="0"/>
              </a:rPr>
              <a:t>(Bryman </a:t>
            </a:r>
            <a:r>
              <a:rPr lang="en-US" i="1" dirty="0">
                <a:latin typeface="Arial" panose="020B0604020202020204" pitchFamily="34" charset="0"/>
                <a:cs typeface="Arial" panose="020B0604020202020204" pitchFamily="34" charset="0"/>
              </a:rPr>
              <a:t>et al., </a:t>
            </a:r>
            <a:r>
              <a:rPr lang="en-US" dirty="0">
                <a:latin typeface="Arial" panose="020B0604020202020204" pitchFamily="34" charset="0"/>
                <a:cs typeface="Arial" panose="020B0604020202020204" pitchFamily="34" charset="0"/>
              </a:rPr>
              <a:t>2014:106, 108)</a:t>
            </a:r>
            <a:endParaRPr lang="en-ZA"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endParaRPr lang="en-ZA" altLang="en-US"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3932468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72</a:t>
            </a:fld>
            <a:endParaRPr lang="en-US"/>
          </a:p>
        </p:txBody>
      </p:sp>
      <p:sp>
        <p:nvSpPr>
          <p:cNvPr id="4" name="Rectangle 8"/>
          <p:cNvSpPr>
            <a:spLocks noChangeArrowheads="1"/>
          </p:cNvSpPr>
          <p:nvPr/>
        </p:nvSpPr>
        <p:spPr bwMode="auto">
          <a:xfrm>
            <a:off x="395416" y="89148"/>
            <a:ext cx="8443784" cy="471025"/>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 AND SURVEY RESEARCH?</a:t>
            </a:r>
            <a:endParaRPr lang="en-US" altLang="en-US" sz="2500" dirty="0">
              <a:solidFill>
                <a:schemeClr val="bg1"/>
              </a:solidFill>
              <a:latin typeface="Arial Black" pitchFamily="34" charset="0"/>
            </a:endParaRPr>
          </a:p>
        </p:txBody>
      </p:sp>
      <p:sp>
        <p:nvSpPr>
          <p:cNvPr id="5" name="Rectangle 4"/>
          <p:cNvSpPr/>
          <p:nvPr/>
        </p:nvSpPr>
        <p:spPr>
          <a:xfrm>
            <a:off x="321276" y="774772"/>
            <a:ext cx="8517924" cy="3416320"/>
          </a:xfrm>
          <a:prstGeom prst="rect">
            <a:avLst/>
          </a:prstGeom>
        </p:spPr>
        <p:txBody>
          <a:bodyPr wrap="square">
            <a:spAutoFit/>
          </a:bodyPr>
          <a:lstStyle/>
          <a:p>
            <a:pPr marL="342900" indent="-342900" algn="just">
              <a:buFont typeface="Arial" panose="020B0604020202020204" pitchFamily="34" charset="0"/>
              <a:buChar char="•"/>
            </a:pPr>
            <a:r>
              <a:rPr lang="en-ZA" altLang="en-US" sz="2200" dirty="0">
                <a:latin typeface="Arial" panose="020B0604020202020204" pitchFamily="34" charset="0"/>
                <a:cs typeface="Arial" panose="020B0604020202020204" pitchFamily="34" charset="0"/>
              </a:rPr>
              <a:t>A cross-sectional design to collect data mainly by questionnaire or by structured interview on more than one case and at a single point in time.</a:t>
            </a:r>
          </a:p>
          <a:p>
            <a:pPr marL="342900" indent="-342900" algn="just">
              <a:buFont typeface="Arial" panose="020B0604020202020204" pitchFamily="34" charset="0"/>
              <a:buChar char="•"/>
            </a:pPr>
            <a:r>
              <a:rPr lang="en-ZA" altLang="en-US" sz="2200" dirty="0">
                <a:latin typeface="Arial" panose="020B0604020202020204" pitchFamily="34" charset="0"/>
                <a:cs typeface="Arial" panose="020B0604020202020204" pitchFamily="34" charset="0"/>
              </a:rPr>
              <a:t>The aim of survey research is to collect a body of quantitative or quantifiable data in connection with two or more variables.</a:t>
            </a:r>
          </a:p>
          <a:p>
            <a:pPr marL="342900" indent="-342900" algn="just">
              <a:buFont typeface="Arial" panose="020B0604020202020204" pitchFamily="34" charset="0"/>
              <a:buChar char="•"/>
            </a:pPr>
            <a:r>
              <a:rPr lang="en-ZA" altLang="en-US" sz="2200" dirty="0">
                <a:latin typeface="Arial" panose="020B0604020202020204" pitchFamily="34" charset="0"/>
                <a:cs typeface="Arial" panose="020B0604020202020204" pitchFamily="34" charset="0"/>
              </a:rPr>
              <a:t>Variables examined to detect patterns of association.</a:t>
            </a:r>
          </a:p>
          <a:p>
            <a:pPr>
              <a:buFontTx/>
              <a:buNone/>
            </a:pPr>
            <a:endParaRPr lang="en-US" altLang="en-US" sz="2200" i="1"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(Bryman </a:t>
            </a:r>
            <a:r>
              <a:rPr lang="en-US" i="1" dirty="0">
                <a:latin typeface="Arial" panose="020B0604020202020204" pitchFamily="34" charset="0"/>
                <a:cs typeface="Arial" panose="020B0604020202020204" pitchFamily="34" charset="0"/>
              </a:rPr>
              <a:t>et al., </a:t>
            </a:r>
            <a:r>
              <a:rPr lang="en-US" dirty="0">
                <a:latin typeface="Arial" panose="020B0604020202020204" pitchFamily="34" charset="0"/>
                <a:cs typeface="Arial" panose="020B0604020202020204" pitchFamily="34" charset="0"/>
              </a:rPr>
              <a:t>2014:107)</a:t>
            </a:r>
            <a:endParaRPr lang="en-ZA" dirty="0">
              <a:latin typeface="Arial" panose="020B0604020202020204" pitchFamily="34" charset="0"/>
              <a:cs typeface="Arial" panose="020B0604020202020204" pitchFamily="34" charset="0"/>
            </a:endParaRPr>
          </a:p>
          <a:p>
            <a:pPr>
              <a:buFontTx/>
              <a:buNone/>
            </a:pPr>
            <a:endParaRPr lang="en-US" altLang="en-US" sz="2200" i="1" dirty="0">
              <a:latin typeface="Arial" panose="020B0604020202020204" pitchFamily="34" charset="0"/>
              <a:cs typeface="Arial" panose="020B0604020202020204" pitchFamily="34" charset="0"/>
            </a:endParaRPr>
          </a:p>
          <a:p>
            <a:pPr>
              <a:buFontTx/>
              <a:buNone/>
            </a:pPr>
            <a:endParaRPr lang="en-US" altLang="en-US" sz="22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4831719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73</a:t>
            </a:fld>
            <a:endParaRPr lang="en-US"/>
          </a:p>
        </p:txBody>
      </p:sp>
      <p:sp>
        <p:nvSpPr>
          <p:cNvPr id="4" name="Rectangle 8"/>
          <p:cNvSpPr>
            <a:spLocks noChangeArrowheads="1"/>
          </p:cNvSpPr>
          <p:nvPr/>
        </p:nvSpPr>
        <p:spPr bwMode="auto">
          <a:xfrm>
            <a:off x="90617" y="89148"/>
            <a:ext cx="8962768" cy="495738"/>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EVALUATING CROSS-SECTIONAL RESEARCH</a:t>
            </a:r>
            <a:endParaRPr lang="en-US" altLang="en-US" sz="2500" dirty="0">
              <a:solidFill>
                <a:schemeClr val="bg1"/>
              </a:solidFill>
              <a:latin typeface="Arial Black" pitchFamily="34" charset="0"/>
            </a:endParaRPr>
          </a:p>
        </p:txBody>
      </p:sp>
      <p:sp>
        <p:nvSpPr>
          <p:cNvPr id="5" name="Rectangle 4"/>
          <p:cNvSpPr/>
          <p:nvPr/>
        </p:nvSpPr>
        <p:spPr>
          <a:xfrm>
            <a:off x="247135" y="824200"/>
            <a:ext cx="8517924" cy="4524315"/>
          </a:xfrm>
          <a:prstGeom prst="rect">
            <a:avLst/>
          </a:prstGeom>
        </p:spPr>
        <p:txBody>
          <a:bodyPr wrap="square">
            <a:spAutoFit/>
          </a:bodyPr>
          <a:lstStyle/>
          <a:p>
            <a:pPr marL="342900" indent="-342900" algn="just">
              <a:buClr>
                <a:srgbClr val="7030A0"/>
              </a:buClr>
              <a:buFont typeface="Wingdings" panose="05000000000000000000" pitchFamily="2" charset="2"/>
              <a:buChar char="§"/>
            </a:pPr>
            <a:r>
              <a:rPr lang="hu-HU" altLang="en-US" sz="2400" dirty="0">
                <a:latin typeface="Arial" panose="020B0604020202020204" pitchFamily="34" charset="0"/>
                <a:cs typeface="Arial" panose="020B0604020202020204" pitchFamily="34" charset="0"/>
              </a:rPr>
              <a:t>Reliability and </a:t>
            </a:r>
            <a:r>
              <a:rPr lang="en-US" altLang="en-US" sz="2400" dirty="0">
                <a:latin typeface="Arial" panose="020B0604020202020204" pitchFamily="34" charset="0"/>
                <a:cs typeface="Arial" panose="020B0604020202020204" pitchFamily="34" charset="0"/>
              </a:rPr>
              <a:t>m</a:t>
            </a:r>
            <a:r>
              <a:rPr lang="hu-HU" altLang="en-US" sz="2400" dirty="0">
                <a:latin typeface="Arial" panose="020B0604020202020204" pitchFamily="34" charset="0"/>
                <a:cs typeface="Arial" panose="020B0604020202020204" pitchFamily="34" charset="0"/>
              </a:rPr>
              <a:t>easurement </a:t>
            </a:r>
            <a:r>
              <a:rPr lang="en-US" altLang="en-US" sz="2400" dirty="0">
                <a:latin typeface="Arial" panose="020B0604020202020204" pitchFamily="34" charset="0"/>
                <a:cs typeface="Arial" panose="020B0604020202020204" pitchFamily="34" charset="0"/>
              </a:rPr>
              <a:t>v</a:t>
            </a:r>
            <a:r>
              <a:rPr lang="hu-HU" altLang="en-US" sz="2400" dirty="0">
                <a:latin typeface="Arial" panose="020B0604020202020204" pitchFamily="34" charset="0"/>
                <a:cs typeface="Arial" panose="020B0604020202020204" pitchFamily="34" charset="0"/>
              </a:rPr>
              <a:t>alidity are not connected to the design, as such</a:t>
            </a:r>
            <a:r>
              <a:rPr lang="en-US" altLang="en-US" sz="2400" dirty="0">
                <a:latin typeface="Arial" panose="020B0604020202020204" pitchFamily="34" charset="0"/>
                <a:cs typeface="Arial" panose="020B0604020202020204" pitchFamily="34" charset="0"/>
              </a:rPr>
              <a:t>.</a:t>
            </a:r>
            <a:endParaRPr lang="hu-HU" altLang="en-US" sz="2400" dirty="0">
              <a:latin typeface="Arial" panose="020B0604020202020204" pitchFamily="34" charset="0"/>
              <a:cs typeface="Arial" panose="020B0604020202020204" pitchFamily="34" charset="0"/>
            </a:endParaRPr>
          </a:p>
          <a:p>
            <a:pPr marL="342900" indent="-342900" algn="just">
              <a:buClr>
                <a:srgbClr val="7030A0"/>
              </a:buClr>
              <a:buFont typeface="Wingdings" panose="05000000000000000000" pitchFamily="2" charset="2"/>
              <a:buChar char="§"/>
            </a:pPr>
            <a:r>
              <a:rPr lang="hu-HU" altLang="en-US" sz="2400" dirty="0">
                <a:latin typeface="Arial" panose="020B0604020202020204" pitchFamily="34" charset="0"/>
                <a:cs typeface="Arial" panose="020B0604020202020204" pitchFamily="34" charset="0"/>
              </a:rPr>
              <a:t>Replicability will be high as long as the researcher specifies all the</a:t>
            </a:r>
            <a:r>
              <a:rPr lang="en-ZA" altLang="en-US" sz="2400" dirty="0">
                <a:latin typeface="Arial" panose="020B0604020202020204" pitchFamily="34" charset="0"/>
                <a:cs typeface="Arial" panose="020B0604020202020204" pitchFamily="34" charset="0"/>
              </a:rPr>
              <a:t> </a:t>
            </a:r>
            <a:r>
              <a:rPr lang="hu-HU" altLang="en-US" sz="2400" dirty="0">
                <a:latin typeface="Arial" panose="020B0604020202020204" pitchFamily="34" charset="0"/>
                <a:cs typeface="Arial" panose="020B0604020202020204" pitchFamily="34" charset="0"/>
              </a:rPr>
              <a:t>procedures</a:t>
            </a:r>
            <a:r>
              <a:rPr lang="en-US" altLang="en-US" sz="2400" dirty="0">
                <a:latin typeface="Arial" panose="020B0604020202020204" pitchFamily="34" charset="0"/>
                <a:cs typeface="Arial" panose="020B0604020202020204" pitchFamily="34" charset="0"/>
              </a:rPr>
              <a:t>.</a:t>
            </a:r>
            <a:endParaRPr lang="hu-HU" altLang="en-US" sz="2400" dirty="0">
              <a:latin typeface="Arial" panose="020B0604020202020204" pitchFamily="34" charset="0"/>
              <a:cs typeface="Arial" panose="020B0604020202020204" pitchFamily="34" charset="0"/>
            </a:endParaRPr>
          </a:p>
          <a:p>
            <a:pPr marL="342900" indent="-342900" algn="just">
              <a:buClr>
                <a:srgbClr val="7030A0"/>
              </a:buClr>
              <a:buFont typeface="Wingdings" panose="05000000000000000000" pitchFamily="2" charset="2"/>
              <a:buChar char="§"/>
            </a:pPr>
            <a:r>
              <a:rPr lang="hu-HU" altLang="en-US" sz="2400" dirty="0">
                <a:latin typeface="Arial" panose="020B0604020202020204" pitchFamily="34" charset="0"/>
                <a:cs typeface="Arial" panose="020B0604020202020204" pitchFamily="34" charset="0"/>
              </a:rPr>
              <a:t>Internal </a:t>
            </a:r>
            <a:r>
              <a:rPr lang="en-US" altLang="en-US" sz="2400" dirty="0">
                <a:latin typeface="Arial" panose="020B0604020202020204" pitchFamily="34" charset="0"/>
                <a:cs typeface="Arial" panose="020B0604020202020204" pitchFamily="34" charset="0"/>
              </a:rPr>
              <a:t>v</a:t>
            </a:r>
            <a:r>
              <a:rPr lang="hu-HU" altLang="en-US" sz="2400" dirty="0">
                <a:latin typeface="Arial" panose="020B0604020202020204" pitchFamily="34" charset="0"/>
                <a:cs typeface="Arial" panose="020B0604020202020204" pitchFamily="34" charset="0"/>
              </a:rPr>
              <a:t>alidity is weak, because co-relations are much more likely to be found than causality</a:t>
            </a:r>
            <a:r>
              <a:rPr lang="en-US" altLang="en-US" sz="2400" dirty="0">
                <a:latin typeface="Arial" panose="020B0604020202020204" pitchFamily="34" charset="0"/>
                <a:cs typeface="Arial" panose="020B0604020202020204" pitchFamily="34" charset="0"/>
              </a:rPr>
              <a:t>.</a:t>
            </a:r>
          </a:p>
          <a:p>
            <a:pPr marL="342900" indent="-342900" algn="just">
              <a:buClr>
                <a:srgbClr val="7030A0"/>
              </a:buClr>
              <a:buFont typeface="Wingdings" panose="05000000000000000000" pitchFamily="2" charset="2"/>
              <a:buChar char="§"/>
            </a:pPr>
            <a:r>
              <a:rPr lang="hu-HU" altLang="en-US" sz="2400" dirty="0">
                <a:latin typeface="Arial" panose="020B0604020202020204" pitchFamily="34" charset="0"/>
                <a:cs typeface="Arial" panose="020B0604020202020204" pitchFamily="34" charset="0"/>
              </a:rPr>
              <a:t>External Validity will be strong if the sample is truly random</a:t>
            </a:r>
            <a:r>
              <a:rPr lang="en-US" altLang="en-US" sz="2400" dirty="0">
                <a:latin typeface="Arial" panose="020B0604020202020204" pitchFamily="34" charset="0"/>
                <a:cs typeface="Arial" panose="020B0604020202020204" pitchFamily="34" charset="0"/>
              </a:rPr>
              <a:t>.</a:t>
            </a:r>
            <a:endParaRPr lang="hu-HU" altLang="en-US" sz="2400" dirty="0">
              <a:latin typeface="Arial" panose="020B0604020202020204" pitchFamily="34" charset="0"/>
              <a:cs typeface="Arial" panose="020B0604020202020204" pitchFamily="34" charset="0"/>
            </a:endParaRPr>
          </a:p>
          <a:p>
            <a:pPr marL="342900" indent="-342900" algn="just">
              <a:buClr>
                <a:srgbClr val="7030A0"/>
              </a:buClr>
              <a:buFont typeface="Wingdings" panose="05000000000000000000" pitchFamily="2" charset="2"/>
              <a:buChar char="§"/>
            </a:pPr>
            <a:r>
              <a:rPr lang="hu-HU" altLang="en-US" sz="2400" dirty="0">
                <a:latin typeface="Arial" panose="020B0604020202020204" pitchFamily="34" charset="0"/>
                <a:cs typeface="Arial" panose="020B0604020202020204" pitchFamily="34" charset="0"/>
              </a:rPr>
              <a:t>Ecological Validity may be compromised by the instruments used.</a:t>
            </a:r>
            <a:endParaRPr lang="en-ZA" altLang="en-US" sz="2400" dirty="0">
              <a:latin typeface="Arial" panose="020B0604020202020204" pitchFamily="34" charset="0"/>
              <a:cs typeface="Arial" panose="020B0604020202020204" pitchFamily="34" charset="0"/>
            </a:endParaRPr>
          </a:p>
          <a:p>
            <a:pPr>
              <a:buFontTx/>
              <a:buNone/>
            </a:pPr>
            <a:endParaRPr lang="en-US" altLang="en-US" sz="2400" i="1" dirty="0"/>
          </a:p>
          <a:p>
            <a:r>
              <a:rPr lang="en-US" sz="2400" dirty="0">
                <a:latin typeface="Arial" panose="020B0604020202020204" pitchFamily="34" charset="0"/>
                <a:cs typeface="Arial" panose="020B0604020202020204" pitchFamily="34" charset="0"/>
              </a:rPr>
              <a:t>(Bryman </a:t>
            </a:r>
            <a:r>
              <a:rPr lang="en-US" sz="2400" i="1" dirty="0">
                <a:latin typeface="Arial" panose="020B0604020202020204" pitchFamily="34" charset="0"/>
                <a:cs typeface="Arial" panose="020B0604020202020204" pitchFamily="34" charset="0"/>
              </a:rPr>
              <a:t>et al., </a:t>
            </a:r>
            <a:r>
              <a:rPr lang="en-US" sz="2400" dirty="0">
                <a:latin typeface="Arial" panose="020B0604020202020204" pitchFamily="34" charset="0"/>
                <a:cs typeface="Arial" panose="020B0604020202020204" pitchFamily="34" charset="0"/>
              </a:rPr>
              <a:t>2014:107)</a:t>
            </a:r>
            <a:endParaRPr lang="hu-HU" altLang="en-US"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0500561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74</a:t>
            </a:fld>
            <a:endParaRPr lang="en-US"/>
          </a:p>
        </p:txBody>
      </p:sp>
      <p:sp>
        <p:nvSpPr>
          <p:cNvPr id="4" name="Rectangle 8"/>
          <p:cNvSpPr>
            <a:spLocks noChangeArrowheads="1"/>
          </p:cNvSpPr>
          <p:nvPr/>
        </p:nvSpPr>
        <p:spPr bwMode="auto">
          <a:xfrm>
            <a:off x="395416" y="89148"/>
            <a:ext cx="8443784" cy="471025"/>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LONGITUDINAL DESIGN</a:t>
            </a:r>
            <a:endParaRPr lang="en-US" altLang="en-US" sz="2500" dirty="0">
              <a:solidFill>
                <a:schemeClr val="bg1"/>
              </a:solidFill>
              <a:latin typeface="Arial Black" pitchFamily="34" charset="0"/>
            </a:endParaRPr>
          </a:p>
        </p:txBody>
      </p:sp>
      <p:sp>
        <p:nvSpPr>
          <p:cNvPr id="5" name="Rectangle 4"/>
          <p:cNvSpPr/>
          <p:nvPr/>
        </p:nvSpPr>
        <p:spPr>
          <a:xfrm>
            <a:off x="321276" y="774772"/>
            <a:ext cx="8517924" cy="3354765"/>
          </a:xfrm>
          <a:prstGeom prst="rect">
            <a:avLst/>
          </a:prstGeom>
        </p:spPr>
        <p:txBody>
          <a:bodyPr wrap="square">
            <a:spAutoFit/>
          </a:bodyPr>
          <a:lstStyle/>
          <a:p>
            <a:pPr marL="342900" indent="-342900" algn="just">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Survey of the same sample on more than one occasion.</a:t>
            </a:r>
          </a:p>
          <a:p>
            <a:pPr marL="342900" indent="-342900" algn="just">
              <a:buClr>
                <a:srgbClr val="7030A0"/>
              </a:buClr>
              <a:buFont typeface="Wingdings" panose="05000000000000000000" pitchFamily="2" charset="2"/>
              <a:buChar char="§"/>
            </a:pPr>
            <a:r>
              <a:rPr lang="en-ZA" altLang="en-US" sz="2400" dirty="0">
                <a:latin typeface="Arial" panose="020B0604020202020204" pitchFamily="34" charset="0"/>
                <a:cs typeface="Arial" panose="020B0604020202020204" pitchFamily="34" charset="0"/>
              </a:rPr>
              <a:t>T</a:t>
            </a:r>
            <a:r>
              <a:rPr lang="hu-HU" altLang="en-US" sz="2400" dirty="0">
                <a:latin typeface="Arial" panose="020B0604020202020204" pitchFamily="34" charset="0"/>
                <a:cs typeface="Arial" panose="020B0604020202020204" pitchFamily="34" charset="0"/>
              </a:rPr>
              <a:t>ypically used to map change in business and management research</a:t>
            </a:r>
            <a:r>
              <a:rPr lang="en-US" altLang="en-US" sz="2400" dirty="0">
                <a:latin typeface="Arial" panose="020B0604020202020204" pitchFamily="34" charset="0"/>
                <a:cs typeface="Arial" panose="020B0604020202020204" pitchFamily="34" charset="0"/>
              </a:rPr>
              <a:t>.</a:t>
            </a:r>
            <a:endParaRPr lang="en-ZA" altLang="en-US" sz="2400" dirty="0">
              <a:latin typeface="Arial" panose="020B0604020202020204" pitchFamily="34" charset="0"/>
              <a:cs typeface="Arial" panose="020B0604020202020204" pitchFamily="34" charset="0"/>
            </a:endParaRPr>
          </a:p>
          <a:p>
            <a:pPr marL="342900" indent="-342900" algn="just">
              <a:buClr>
                <a:srgbClr val="7030A0"/>
              </a:buClr>
              <a:buFont typeface="Wingdings" panose="05000000000000000000" pitchFamily="2" charset="2"/>
              <a:buChar char="§"/>
            </a:pPr>
            <a:r>
              <a:rPr lang="en-ZA" altLang="en-US" sz="2400" dirty="0">
                <a:latin typeface="Arial" panose="020B0604020202020204" pitchFamily="34" charset="0"/>
                <a:cs typeface="Arial" panose="020B0604020202020204" pitchFamily="34" charset="0"/>
              </a:rPr>
              <a:t>Two types:</a:t>
            </a:r>
            <a:endParaRPr lang="en-US" altLang="en-US" sz="2400" dirty="0">
              <a:latin typeface="Arial" panose="020B0604020202020204" pitchFamily="34" charset="0"/>
              <a:cs typeface="Arial" panose="020B0604020202020204" pitchFamily="34" charset="0"/>
            </a:endParaRPr>
          </a:p>
          <a:p>
            <a:pPr marL="800100" lvl="1" indent="-342900">
              <a:buClr>
                <a:srgbClr val="7030A0"/>
              </a:buClr>
              <a:buFont typeface="Wingdings" panose="05000000000000000000" pitchFamily="2" charset="2"/>
              <a:buChar char="ü"/>
            </a:pPr>
            <a:r>
              <a:rPr lang="en-US" altLang="en-US" sz="2400" dirty="0">
                <a:latin typeface="Arial" panose="020B0604020202020204" pitchFamily="34" charset="0"/>
                <a:cs typeface="Arial" panose="020B0604020202020204" pitchFamily="34" charset="0"/>
              </a:rPr>
              <a:t>Panel study</a:t>
            </a:r>
          </a:p>
          <a:p>
            <a:pPr marL="800100" lvl="1" indent="-342900">
              <a:buClr>
                <a:srgbClr val="7030A0"/>
              </a:buClr>
              <a:buFont typeface="Wingdings" panose="05000000000000000000" pitchFamily="2" charset="2"/>
              <a:buChar char="ü"/>
            </a:pPr>
            <a:r>
              <a:rPr lang="en-US" altLang="en-US" sz="2400" dirty="0">
                <a:latin typeface="Arial" panose="020B0604020202020204" pitchFamily="34" charset="0"/>
                <a:cs typeface="Arial" panose="020B0604020202020204" pitchFamily="34" charset="0"/>
              </a:rPr>
              <a:t>Cohort study</a:t>
            </a:r>
          </a:p>
          <a:p>
            <a:pPr>
              <a:buFontTx/>
              <a:buNone/>
            </a:pPr>
            <a:endParaRPr lang="en-US" altLang="en-US" sz="2200" i="1" dirty="0">
              <a:latin typeface="Arial" panose="020B0604020202020204" pitchFamily="34" charset="0"/>
              <a:cs typeface="Arial" panose="020B0604020202020204" pitchFamily="34" charset="0"/>
            </a:endParaRPr>
          </a:p>
          <a:p>
            <a:pPr>
              <a:buFontTx/>
              <a:buNone/>
            </a:pPr>
            <a:endParaRPr lang="en-US" altLang="en-US" sz="2200" i="1"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(Bryman </a:t>
            </a:r>
            <a:r>
              <a:rPr lang="en-US" sz="2400" i="1" dirty="0">
                <a:latin typeface="Arial" panose="020B0604020202020204" pitchFamily="34" charset="0"/>
                <a:cs typeface="Arial" panose="020B0604020202020204" pitchFamily="34" charset="0"/>
              </a:rPr>
              <a:t>et al., </a:t>
            </a:r>
            <a:r>
              <a:rPr lang="en-US" sz="2400" dirty="0">
                <a:latin typeface="Arial" panose="020B0604020202020204" pitchFamily="34" charset="0"/>
                <a:cs typeface="Arial" panose="020B0604020202020204" pitchFamily="34" charset="0"/>
              </a:rPr>
              <a:t>2014:109)</a:t>
            </a:r>
            <a:endParaRPr lang="en-ZA" sz="2400" dirty="0">
              <a:latin typeface="Arial" panose="020B0604020202020204" pitchFamily="34" charset="0"/>
              <a:cs typeface="Arial" panose="020B0604020202020204" pitchFamily="34" charset="0"/>
            </a:endParaRPr>
          </a:p>
        </p:txBody>
      </p:sp>
      <p:pic>
        <p:nvPicPr>
          <p:cNvPr id="6" name="Picture 5" descr="A picture containing icon&#10;&#10;Description automatically generated">
            <a:extLst>
              <a:ext uri="{FF2B5EF4-FFF2-40B4-BE49-F238E27FC236}">
                <a16:creationId xmlns:a16="http://schemas.microsoft.com/office/drawing/2014/main" id="{A6946D27-1082-485A-AE95-8479EDDCAD58}"/>
              </a:ext>
            </a:extLst>
          </p:cNvPr>
          <p:cNvPicPr>
            <a:picLocks noChangeAspect="1"/>
          </p:cNvPicPr>
          <p:nvPr/>
        </p:nvPicPr>
        <p:blipFill>
          <a:blip r:embed="rId2"/>
          <a:stretch>
            <a:fillRect/>
          </a:stretch>
        </p:blipFill>
        <p:spPr>
          <a:xfrm>
            <a:off x="5900737" y="1617323"/>
            <a:ext cx="2657475" cy="3810000"/>
          </a:xfrm>
          <a:prstGeom prst="rect">
            <a:avLst/>
          </a:prstGeom>
        </p:spPr>
      </p:pic>
    </p:spTree>
    <p:extLst>
      <p:ext uri="{BB962C8B-B14F-4D97-AF65-F5344CB8AC3E}">
        <p14:creationId xmlns:p14="http://schemas.microsoft.com/office/powerpoint/2010/main" val="391665707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75</a:t>
            </a:fld>
            <a:endParaRPr lang="en-US"/>
          </a:p>
        </p:txBody>
      </p:sp>
      <p:sp>
        <p:nvSpPr>
          <p:cNvPr id="4" name="Rectangle 8"/>
          <p:cNvSpPr>
            <a:spLocks noChangeArrowheads="1"/>
          </p:cNvSpPr>
          <p:nvPr/>
        </p:nvSpPr>
        <p:spPr bwMode="auto">
          <a:xfrm>
            <a:off x="90617" y="89148"/>
            <a:ext cx="8962768" cy="495738"/>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EVALUATING LONGITUDINAL RESEARCH</a:t>
            </a:r>
            <a:endParaRPr lang="en-US" altLang="en-US" sz="2500" dirty="0">
              <a:solidFill>
                <a:schemeClr val="bg1"/>
              </a:solidFill>
              <a:latin typeface="Arial Black" pitchFamily="34" charset="0"/>
            </a:endParaRPr>
          </a:p>
        </p:txBody>
      </p:sp>
      <p:sp>
        <p:nvSpPr>
          <p:cNvPr id="5" name="Rectangle 4"/>
          <p:cNvSpPr/>
          <p:nvPr/>
        </p:nvSpPr>
        <p:spPr>
          <a:xfrm>
            <a:off x="247135" y="824200"/>
            <a:ext cx="8517924" cy="3600986"/>
          </a:xfrm>
          <a:prstGeom prst="rect">
            <a:avLst/>
          </a:prstGeom>
        </p:spPr>
        <p:txBody>
          <a:bodyPr wrap="square">
            <a:spAutoFit/>
          </a:bodyPr>
          <a:lstStyle/>
          <a:p>
            <a:pPr marL="342900" indent="-342900" algn="just">
              <a:buClr>
                <a:srgbClr val="7030A0"/>
              </a:buClr>
              <a:buFont typeface="Wingdings" panose="05000000000000000000" pitchFamily="2" charset="2"/>
              <a:buChar char="§"/>
            </a:pPr>
            <a:r>
              <a:rPr lang="en-ZA" altLang="en-US" sz="2400" dirty="0">
                <a:latin typeface="Arial" panose="020B0604020202020204" pitchFamily="34" charset="0"/>
                <a:cs typeface="Arial" panose="020B0604020202020204" pitchFamily="34" charset="0"/>
              </a:rPr>
              <a:t>V</a:t>
            </a:r>
            <a:r>
              <a:rPr lang="hu-HU" altLang="en-US" sz="2400" dirty="0">
                <a:latin typeface="Arial" panose="020B0604020202020204" pitchFamily="34" charset="0"/>
                <a:cs typeface="Arial" panose="020B0604020202020204" pitchFamily="34" charset="0"/>
              </a:rPr>
              <a:t>ery similar to cross-sectional research designs</a:t>
            </a:r>
            <a:endParaRPr lang="en-US" altLang="en-US" sz="2400" dirty="0">
              <a:latin typeface="Arial" panose="020B0604020202020204" pitchFamily="34" charset="0"/>
              <a:cs typeface="Arial" panose="020B0604020202020204" pitchFamily="34" charset="0"/>
            </a:endParaRPr>
          </a:p>
          <a:p>
            <a:pPr marL="342900" indent="-342900" algn="just">
              <a:buClr>
                <a:srgbClr val="7030A0"/>
              </a:buClr>
              <a:buFont typeface="Wingdings" panose="05000000000000000000" pitchFamily="2" charset="2"/>
              <a:buChar char="§"/>
            </a:pPr>
            <a:endParaRPr lang="hu-HU" altLang="en-US" sz="2400" dirty="0">
              <a:latin typeface="Arial" panose="020B0604020202020204" pitchFamily="34" charset="0"/>
              <a:cs typeface="Arial" panose="020B0604020202020204" pitchFamily="34" charset="0"/>
            </a:endParaRPr>
          </a:p>
          <a:p>
            <a:pPr marL="342900" indent="-342900" algn="just">
              <a:buClr>
                <a:srgbClr val="7030A0"/>
              </a:buClr>
              <a:buFont typeface="Wingdings" panose="05000000000000000000" pitchFamily="2" charset="2"/>
              <a:buChar char="§"/>
            </a:pPr>
            <a:r>
              <a:rPr lang="hu-HU" altLang="en-US" sz="2400" dirty="0">
                <a:latin typeface="Arial" panose="020B0604020202020204" pitchFamily="34" charset="0"/>
                <a:cs typeface="Arial" panose="020B0604020202020204" pitchFamily="34" charset="0"/>
              </a:rPr>
              <a:t>Special problems:</a:t>
            </a:r>
          </a:p>
          <a:p>
            <a:pPr marL="800100" lvl="1" indent="-342900" algn="just">
              <a:buClr>
                <a:srgbClr val="7030A0"/>
              </a:buClr>
              <a:buFont typeface="Wingdings" panose="05000000000000000000" pitchFamily="2" charset="2"/>
              <a:buChar char="ü"/>
            </a:pPr>
            <a:r>
              <a:rPr lang="hu-HU" altLang="en-US" sz="2400" dirty="0">
                <a:latin typeface="Arial" panose="020B0604020202020204" pitchFamily="34" charset="0"/>
                <a:cs typeface="Arial" panose="020B0604020202020204" pitchFamily="34" charset="0"/>
              </a:rPr>
              <a:t>Attrition</a:t>
            </a:r>
          </a:p>
          <a:p>
            <a:pPr marL="800100" lvl="1" indent="-342900" algn="just">
              <a:buClr>
                <a:srgbClr val="7030A0"/>
              </a:buClr>
              <a:buFont typeface="Wingdings" panose="05000000000000000000" pitchFamily="2" charset="2"/>
              <a:buChar char="ü"/>
            </a:pPr>
            <a:r>
              <a:rPr lang="hu-HU" altLang="en-US" sz="2400" dirty="0">
                <a:latin typeface="Arial" panose="020B0604020202020204" pitchFamily="34" charset="0"/>
                <a:cs typeface="Arial" panose="020B0604020202020204" pitchFamily="34" charset="0"/>
              </a:rPr>
              <a:t>Knowing when is the right time for next data collection</a:t>
            </a:r>
          </a:p>
          <a:p>
            <a:pPr marL="800100" lvl="1" indent="-342900" algn="just">
              <a:buClr>
                <a:srgbClr val="7030A0"/>
              </a:buClr>
              <a:buFont typeface="Wingdings" panose="05000000000000000000" pitchFamily="2" charset="2"/>
              <a:buChar char="ü"/>
            </a:pPr>
            <a:r>
              <a:rPr lang="en-ZA" altLang="en-US" sz="2400" dirty="0">
                <a:latin typeface="Arial" panose="020B0604020202020204" pitchFamily="34" charset="0"/>
                <a:cs typeface="Arial" panose="020B0604020202020204" pitchFamily="34" charset="0"/>
              </a:rPr>
              <a:t>P</a:t>
            </a:r>
            <a:r>
              <a:rPr lang="hu-HU" altLang="en-US" sz="2400" dirty="0">
                <a:latin typeface="Arial" panose="020B0604020202020204" pitchFamily="34" charset="0"/>
                <a:cs typeface="Arial" panose="020B0604020202020204" pitchFamily="34" charset="0"/>
              </a:rPr>
              <a:t>anel conditioning effect</a:t>
            </a:r>
            <a:endParaRPr lang="en-ZA" altLang="en-US" sz="2400" dirty="0">
              <a:latin typeface="Arial" panose="020B0604020202020204" pitchFamily="34" charset="0"/>
              <a:cs typeface="Arial" panose="020B0604020202020204" pitchFamily="34" charset="0"/>
            </a:endParaRPr>
          </a:p>
          <a:p>
            <a:pPr algn="just">
              <a:buFontTx/>
              <a:buNone/>
            </a:pPr>
            <a:endParaRPr lang="en-US" altLang="en-US" sz="2200" i="1" dirty="0">
              <a:latin typeface="Arial" panose="020B0604020202020204" pitchFamily="34" charset="0"/>
              <a:cs typeface="Arial" panose="020B0604020202020204" pitchFamily="34" charset="0"/>
            </a:endParaRPr>
          </a:p>
          <a:p>
            <a:pPr algn="just"/>
            <a:r>
              <a:rPr lang="en-US" dirty="0">
                <a:latin typeface="Arial" panose="020B0604020202020204" pitchFamily="34" charset="0"/>
                <a:cs typeface="Arial" panose="020B0604020202020204" pitchFamily="34" charset="0"/>
              </a:rPr>
              <a:t>(Bryman </a:t>
            </a:r>
            <a:r>
              <a:rPr lang="en-US" i="1" dirty="0">
                <a:latin typeface="Arial" panose="020B0604020202020204" pitchFamily="34" charset="0"/>
                <a:cs typeface="Arial" panose="020B0604020202020204" pitchFamily="34" charset="0"/>
              </a:rPr>
              <a:t>et al., </a:t>
            </a:r>
            <a:r>
              <a:rPr lang="en-US" dirty="0">
                <a:latin typeface="Arial" panose="020B0604020202020204" pitchFamily="34" charset="0"/>
                <a:cs typeface="Arial" panose="020B0604020202020204" pitchFamily="34" charset="0"/>
              </a:rPr>
              <a:t>2014:110)</a:t>
            </a:r>
            <a:endParaRPr lang="en-ZA" dirty="0">
              <a:latin typeface="Arial" panose="020B0604020202020204" pitchFamily="34" charset="0"/>
              <a:cs typeface="Arial" panose="020B0604020202020204" pitchFamily="34" charset="0"/>
            </a:endParaRPr>
          </a:p>
          <a:p>
            <a:pPr algn="just">
              <a:buFontTx/>
              <a:buNone/>
            </a:pPr>
            <a:endParaRPr lang="en-US" altLang="en-US" sz="2200" i="1"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endParaRPr lang="hu-HU" altLang="en-US"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5970591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76</a:t>
            </a:fld>
            <a:endParaRPr lang="en-US"/>
          </a:p>
        </p:txBody>
      </p:sp>
      <p:sp>
        <p:nvSpPr>
          <p:cNvPr id="4" name="Rectangle 8"/>
          <p:cNvSpPr>
            <a:spLocks noChangeArrowheads="1"/>
          </p:cNvSpPr>
          <p:nvPr/>
        </p:nvSpPr>
        <p:spPr bwMode="auto">
          <a:xfrm>
            <a:off x="395416" y="89148"/>
            <a:ext cx="8443784" cy="471025"/>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CASE STUDY DESIGN</a:t>
            </a:r>
            <a:endParaRPr lang="en-US" altLang="en-US" sz="2500" dirty="0">
              <a:solidFill>
                <a:schemeClr val="bg1"/>
              </a:solidFill>
              <a:latin typeface="Arial Black" pitchFamily="34" charset="0"/>
            </a:endParaRPr>
          </a:p>
        </p:txBody>
      </p:sp>
      <p:sp>
        <p:nvSpPr>
          <p:cNvPr id="5" name="Rectangle 4"/>
          <p:cNvSpPr/>
          <p:nvPr/>
        </p:nvSpPr>
        <p:spPr>
          <a:xfrm>
            <a:off x="321276" y="774772"/>
            <a:ext cx="8517924" cy="5078313"/>
          </a:xfrm>
          <a:prstGeom prst="rect">
            <a:avLst/>
          </a:prstGeom>
        </p:spPr>
        <p:txBody>
          <a:bodyPr wrap="square">
            <a:spAutoFit/>
          </a:bodyPr>
          <a:lstStyle/>
          <a:p>
            <a:pPr marL="342900" indent="-342900" algn="just">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Detailed and intensive analysis of unique features of one case – </a:t>
            </a:r>
            <a:r>
              <a:rPr lang="en-ZA" altLang="en-US" sz="2400" dirty="0">
                <a:latin typeface="Arial" panose="020B0604020202020204" pitchFamily="34" charset="0"/>
                <a:cs typeface="Arial" panose="020B0604020202020204" pitchFamily="34" charset="0"/>
              </a:rPr>
              <a:t>idiographic approach.</a:t>
            </a:r>
            <a:endParaRPr lang="en-US" altLang="en-US" sz="2400" dirty="0">
              <a:latin typeface="Arial" panose="020B0604020202020204" pitchFamily="34" charset="0"/>
              <a:cs typeface="Arial" panose="020B0604020202020204" pitchFamily="34" charset="0"/>
            </a:endParaRPr>
          </a:p>
          <a:p>
            <a:pPr marL="342900" indent="-342900" algn="just">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For example a specific person, event, organization or community.</a:t>
            </a:r>
          </a:p>
          <a:p>
            <a:pPr marL="342900" indent="-342900" algn="just">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Often involves qualitative research.</a:t>
            </a:r>
          </a:p>
          <a:p>
            <a:pPr marL="342900" indent="-342900" algn="just">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The case is the focus of interest in its own right – location/setting just provides a background.</a:t>
            </a:r>
          </a:p>
          <a:p>
            <a:pPr marL="342900" indent="-342900">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Types of case: critical, unique, extreme, revelatory, exemplifying</a:t>
            </a:r>
          </a:p>
          <a:p>
            <a:pPr marL="342900" indent="-342900">
              <a:buClr>
                <a:srgbClr val="7030A0"/>
              </a:buClr>
              <a:buFont typeface="Wingdings" panose="05000000000000000000" pitchFamily="2" charset="2"/>
              <a:buChar char="§"/>
            </a:pPr>
            <a:r>
              <a:rPr lang="en-ZA" altLang="en-US" sz="2400" dirty="0">
                <a:latin typeface="Arial" panose="020B0604020202020204" pitchFamily="34" charset="0"/>
                <a:cs typeface="Arial" panose="020B0604020202020204" pitchFamily="34" charset="0"/>
              </a:rPr>
              <a:t>Widely used in business research.</a:t>
            </a:r>
          </a:p>
          <a:p>
            <a:endParaRPr lang="en-US" altLang="en-US" sz="2200" i="1"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(Bryman </a:t>
            </a:r>
            <a:r>
              <a:rPr lang="en-US" i="1" dirty="0">
                <a:latin typeface="Arial" panose="020B0604020202020204" pitchFamily="34" charset="0"/>
                <a:cs typeface="Arial" panose="020B0604020202020204" pitchFamily="34" charset="0"/>
              </a:rPr>
              <a:t>et al., </a:t>
            </a:r>
            <a:r>
              <a:rPr lang="en-US" dirty="0">
                <a:latin typeface="Arial" panose="020B0604020202020204" pitchFamily="34" charset="0"/>
                <a:cs typeface="Arial" panose="020B0604020202020204" pitchFamily="34" charset="0"/>
              </a:rPr>
              <a:t>2014:110-112)</a:t>
            </a:r>
            <a:endParaRPr lang="en-ZA" dirty="0">
              <a:latin typeface="Arial" panose="020B0604020202020204" pitchFamily="34" charset="0"/>
              <a:cs typeface="Arial" panose="020B0604020202020204" pitchFamily="34" charset="0"/>
            </a:endParaRPr>
          </a:p>
          <a:p>
            <a:endParaRPr lang="en-US" altLang="en-US" sz="2200" i="1"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endParaRPr lang="en-US" altLang="en-US"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7103532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77</a:t>
            </a:fld>
            <a:endParaRPr lang="en-US"/>
          </a:p>
        </p:txBody>
      </p:sp>
      <p:sp>
        <p:nvSpPr>
          <p:cNvPr id="4" name="Rectangle 8"/>
          <p:cNvSpPr>
            <a:spLocks noChangeArrowheads="1"/>
          </p:cNvSpPr>
          <p:nvPr/>
        </p:nvSpPr>
        <p:spPr bwMode="auto">
          <a:xfrm>
            <a:off x="90617" y="89148"/>
            <a:ext cx="8962768" cy="495738"/>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EVALUATING CASE STUDY RESEARCH</a:t>
            </a:r>
            <a:endParaRPr lang="en-US" altLang="en-US" sz="2500" dirty="0">
              <a:solidFill>
                <a:schemeClr val="bg1"/>
              </a:solidFill>
              <a:latin typeface="Arial Black" pitchFamily="34" charset="0"/>
            </a:endParaRPr>
          </a:p>
        </p:txBody>
      </p:sp>
      <p:sp>
        <p:nvSpPr>
          <p:cNvPr id="5" name="Rectangle 4"/>
          <p:cNvSpPr/>
          <p:nvPr/>
        </p:nvSpPr>
        <p:spPr>
          <a:xfrm>
            <a:off x="247135" y="824200"/>
            <a:ext cx="8517924" cy="3631763"/>
          </a:xfrm>
          <a:prstGeom prst="rect">
            <a:avLst/>
          </a:prstGeom>
        </p:spPr>
        <p:txBody>
          <a:bodyPr wrap="square">
            <a:spAutoFit/>
          </a:bodyPr>
          <a:lstStyle/>
          <a:p>
            <a:pPr marL="342900" indent="-342900" algn="just">
              <a:buClr>
                <a:srgbClr val="7030A0"/>
              </a:buClr>
              <a:buFont typeface="Wingdings" panose="05000000000000000000" pitchFamily="2" charset="2"/>
              <a:buChar char="§"/>
            </a:pPr>
            <a:r>
              <a:rPr lang="hu-HU" altLang="en-US" sz="2400" dirty="0">
                <a:latin typeface="Arial" panose="020B0604020202020204" pitchFamily="34" charset="0"/>
                <a:cs typeface="Arial" panose="020B0604020202020204" pitchFamily="34" charset="0"/>
              </a:rPr>
              <a:t>The biggest issue concerns external validity, because it is impossible to generali</a:t>
            </a:r>
            <a:r>
              <a:rPr lang="en-ZA" altLang="en-US" sz="2400" dirty="0">
                <a:latin typeface="Arial" panose="020B0604020202020204" pitchFamily="34" charset="0"/>
                <a:cs typeface="Arial" panose="020B0604020202020204" pitchFamily="34" charset="0"/>
              </a:rPr>
              <a:t>s</a:t>
            </a:r>
            <a:r>
              <a:rPr lang="hu-HU" altLang="en-US" sz="2400" dirty="0">
                <a:latin typeface="Arial" panose="020B0604020202020204" pitchFamily="34" charset="0"/>
                <a:cs typeface="Arial" panose="020B0604020202020204" pitchFamily="34" charset="0"/>
              </a:rPr>
              <a:t>e the findings.</a:t>
            </a:r>
          </a:p>
          <a:p>
            <a:pPr marL="342900" indent="-342900" algn="just">
              <a:buClr>
                <a:srgbClr val="7030A0"/>
              </a:buClr>
              <a:buFont typeface="Wingdings" panose="05000000000000000000" pitchFamily="2" charset="2"/>
              <a:buChar char="§"/>
            </a:pPr>
            <a:r>
              <a:rPr lang="hu-HU" altLang="en-US" sz="2400" dirty="0">
                <a:latin typeface="Arial" panose="020B0604020202020204" pitchFamily="34" charset="0"/>
                <a:cs typeface="Arial" panose="020B0604020202020204" pitchFamily="34" charset="0"/>
              </a:rPr>
              <a:t>Many case-writers argue, though, that the point of the research is to examine particulars rather than attempt to generali</a:t>
            </a:r>
            <a:r>
              <a:rPr lang="en-ZA" altLang="en-US" sz="2400" dirty="0">
                <a:latin typeface="Arial" panose="020B0604020202020204" pitchFamily="34" charset="0"/>
                <a:cs typeface="Arial" panose="020B0604020202020204" pitchFamily="34" charset="0"/>
              </a:rPr>
              <a:t>s</a:t>
            </a:r>
            <a:r>
              <a:rPr lang="hu-HU" altLang="en-US" sz="2400" dirty="0">
                <a:latin typeface="Arial" panose="020B0604020202020204" pitchFamily="34" charset="0"/>
                <a:cs typeface="Arial" panose="020B0604020202020204" pitchFamily="34" charset="0"/>
              </a:rPr>
              <a:t>e.</a:t>
            </a:r>
          </a:p>
          <a:p>
            <a:pPr marL="342900" indent="-342900" algn="just">
              <a:buClr>
                <a:srgbClr val="7030A0"/>
              </a:buClr>
              <a:buFont typeface="Wingdings" panose="05000000000000000000" pitchFamily="2" charset="2"/>
              <a:buChar char="§"/>
            </a:pPr>
            <a:r>
              <a:rPr lang="hu-HU" altLang="en-US" sz="2400" dirty="0">
                <a:latin typeface="Arial" panose="020B0604020202020204" pitchFamily="34" charset="0"/>
                <a:cs typeface="Arial" panose="020B0604020202020204" pitchFamily="34" charset="0"/>
              </a:rPr>
              <a:t>Cases may be extended longitudinally or through a comparative design.</a:t>
            </a:r>
            <a:endParaRPr lang="en-ZA" altLang="en-US" sz="2400" dirty="0">
              <a:latin typeface="Arial" panose="020B0604020202020204" pitchFamily="34" charset="0"/>
              <a:cs typeface="Arial" panose="020B0604020202020204" pitchFamily="34" charset="0"/>
            </a:endParaRPr>
          </a:p>
          <a:p>
            <a:pPr algn="just"/>
            <a:endParaRPr lang="en-US" altLang="en-US" sz="2200" i="1" dirty="0">
              <a:latin typeface="Arial" panose="020B0604020202020204" pitchFamily="34" charset="0"/>
              <a:cs typeface="Arial" panose="020B0604020202020204" pitchFamily="34" charset="0"/>
            </a:endParaRPr>
          </a:p>
          <a:p>
            <a:pPr algn="just"/>
            <a:r>
              <a:rPr lang="en-US" dirty="0">
                <a:latin typeface="Arial" panose="020B0604020202020204" pitchFamily="34" charset="0"/>
                <a:cs typeface="Arial" panose="020B0604020202020204" pitchFamily="34" charset="0"/>
              </a:rPr>
              <a:t>(Bryman </a:t>
            </a:r>
            <a:r>
              <a:rPr lang="en-US" i="1" dirty="0">
                <a:latin typeface="Arial" panose="020B0604020202020204" pitchFamily="34" charset="0"/>
                <a:cs typeface="Arial" panose="020B0604020202020204" pitchFamily="34" charset="0"/>
              </a:rPr>
              <a:t>et al., </a:t>
            </a:r>
            <a:r>
              <a:rPr lang="en-US" dirty="0">
                <a:latin typeface="Arial" panose="020B0604020202020204" pitchFamily="34" charset="0"/>
                <a:cs typeface="Arial" panose="020B0604020202020204" pitchFamily="34" charset="0"/>
              </a:rPr>
              <a:t>2014:112, 113)</a:t>
            </a:r>
            <a:endParaRPr lang="en-ZA"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endParaRPr lang="hu-HU" altLang="en-US"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7269154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78</a:t>
            </a:fld>
            <a:endParaRPr lang="en-US"/>
          </a:p>
        </p:txBody>
      </p:sp>
      <p:sp>
        <p:nvSpPr>
          <p:cNvPr id="4" name="Rectangle 8"/>
          <p:cNvSpPr>
            <a:spLocks noChangeArrowheads="1"/>
          </p:cNvSpPr>
          <p:nvPr/>
        </p:nvSpPr>
        <p:spPr bwMode="auto">
          <a:xfrm>
            <a:off x="395416" y="89148"/>
            <a:ext cx="8443784" cy="471025"/>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COMPARATIVE DESIGN</a:t>
            </a:r>
            <a:endParaRPr lang="en-US" altLang="en-US" sz="2500" dirty="0">
              <a:solidFill>
                <a:schemeClr val="bg1"/>
              </a:solidFill>
              <a:latin typeface="Arial Black" pitchFamily="34" charset="0"/>
            </a:endParaRPr>
          </a:p>
        </p:txBody>
      </p:sp>
      <p:sp>
        <p:nvSpPr>
          <p:cNvPr id="5" name="Rectangle 4"/>
          <p:cNvSpPr/>
          <p:nvPr/>
        </p:nvSpPr>
        <p:spPr>
          <a:xfrm>
            <a:off x="321276" y="774772"/>
            <a:ext cx="8517924" cy="4832092"/>
          </a:xfrm>
          <a:prstGeom prst="rect">
            <a:avLst/>
          </a:prstGeom>
        </p:spPr>
        <p:txBody>
          <a:bodyPr wrap="square">
            <a:spAutoFit/>
          </a:bodyPr>
          <a:lstStyle/>
          <a:p>
            <a:pPr marL="342900" indent="-342900" algn="just">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Using the same methods to compare two or more meaningfully contrasting cases.</a:t>
            </a:r>
          </a:p>
          <a:p>
            <a:pPr marL="342900" indent="-342900" algn="just">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Can be qualitative and/or quantitative.</a:t>
            </a:r>
          </a:p>
          <a:p>
            <a:pPr marL="342900" indent="-342900" algn="just">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Often cross-cultural, international comparisons – </a:t>
            </a:r>
            <a:r>
              <a:rPr lang="en-US" altLang="en-US" sz="2400" i="1" dirty="0">
                <a:latin typeface="Arial" panose="020B0604020202020204" pitchFamily="34" charset="0"/>
                <a:cs typeface="Arial" panose="020B0604020202020204" pitchFamily="34" charset="0"/>
              </a:rPr>
              <a:t>Key concept 6.7.</a:t>
            </a:r>
          </a:p>
          <a:p>
            <a:pPr marL="342900" indent="-342900" algn="just">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Includes multiple case studies.</a:t>
            </a:r>
          </a:p>
          <a:p>
            <a:pPr marL="342900" indent="-342900" algn="just">
              <a:buClr>
                <a:srgbClr val="7030A0"/>
              </a:buClr>
              <a:buFont typeface="Wingdings" panose="05000000000000000000" pitchFamily="2" charset="2"/>
              <a:buChar char="§"/>
            </a:pPr>
            <a:r>
              <a:rPr lang="en-US" altLang="en-US" sz="2400" dirty="0">
                <a:latin typeface="Arial" panose="020B0604020202020204" pitchFamily="34" charset="0"/>
                <a:cs typeface="Arial" panose="020B0604020202020204" pitchFamily="34" charset="0"/>
              </a:rPr>
              <a:t>Problems, e.g.:</a:t>
            </a:r>
          </a:p>
          <a:p>
            <a:pPr marL="800100" lvl="1" indent="-342900" algn="just">
              <a:buClr>
                <a:srgbClr val="7030A0"/>
              </a:buClr>
              <a:buFont typeface="Wingdings" panose="05000000000000000000" pitchFamily="2" charset="2"/>
              <a:buChar char="ü"/>
            </a:pPr>
            <a:r>
              <a:rPr lang="en-US" altLang="en-US" sz="2400" dirty="0">
                <a:latin typeface="Arial" panose="020B0604020202020204" pitchFamily="34" charset="0"/>
                <a:cs typeface="Arial" panose="020B0604020202020204" pitchFamily="34" charset="0"/>
              </a:rPr>
              <a:t>translating research instruments </a:t>
            </a:r>
          </a:p>
          <a:p>
            <a:pPr marL="800100" lvl="1" indent="-342900" algn="just">
              <a:buClr>
                <a:srgbClr val="7030A0"/>
              </a:buClr>
              <a:buFont typeface="Wingdings" panose="05000000000000000000" pitchFamily="2" charset="2"/>
              <a:buChar char="ü"/>
            </a:pPr>
            <a:r>
              <a:rPr lang="en-US" altLang="en-US" sz="2400" dirty="0">
                <a:latin typeface="Arial" panose="020B0604020202020204" pitchFamily="34" charset="0"/>
                <a:cs typeface="Arial" panose="020B0604020202020204" pitchFamily="34" charset="0"/>
              </a:rPr>
              <a:t>finding comparable samples</a:t>
            </a:r>
          </a:p>
          <a:p>
            <a:pPr marL="800100" lvl="1" indent="-342900" algn="just">
              <a:buClr>
                <a:srgbClr val="7030A0"/>
              </a:buClr>
              <a:buFont typeface="Wingdings" panose="05000000000000000000" pitchFamily="2" charset="2"/>
              <a:buChar char="ü"/>
            </a:pPr>
            <a:r>
              <a:rPr lang="en-US" altLang="en-US" sz="2400" dirty="0">
                <a:latin typeface="Arial" panose="020B0604020202020204" pitchFamily="34" charset="0"/>
                <a:cs typeface="Arial" panose="020B0604020202020204" pitchFamily="34" charset="0"/>
              </a:rPr>
              <a:t>different cultures in one country</a:t>
            </a:r>
          </a:p>
          <a:p>
            <a:pPr algn="just">
              <a:buFontTx/>
              <a:buNone/>
            </a:pPr>
            <a:endParaRPr lang="en-US" altLang="en-US" sz="2200" i="1" dirty="0">
              <a:latin typeface="Arial" panose="020B0604020202020204" pitchFamily="34" charset="0"/>
              <a:cs typeface="Arial" panose="020B0604020202020204" pitchFamily="34" charset="0"/>
            </a:endParaRPr>
          </a:p>
          <a:p>
            <a:pPr algn="just">
              <a:buClr>
                <a:srgbClr val="7030A0"/>
              </a:buClr>
            </a:pPr>
            <a:r>
              <a:rPr lang="en-US" dirty="0">
                <a:latin typeface="Arial" panose="020B0604020202020204" pitchFamily="34" charset="0"/>
                <a:cs typeface="Arial" panose="020B0604020202020204" pitchFamily="34" charset="0"/>
              </a:rPr>
              <a:t>(Bryman </a:t>
            </a:r>
            <a:r>
              <a:rPr lang="en-US" i="1" dirty="0">
                <a:latin typeface="Arial" panose="020B0604020202020204" pitchFamily="34" charset="0"/>
                <a:cs typeface="Arial" panose="020B0604020202020204" pitchFamily="34" charset="0"/>
              </a:rPr>
              <a:t>et al., </a:t>
            </a:r>
            <a:r>
              <a:rPr lang="en-US" dirty="0">
                <a:latin typeface="Arial" panose="020B0604020202020204" pitchFamily="34" charset="0"/>
                <a:cs typeface="Arial" panose="020B0604020202020204" pitchFamily="34" charset="0"/>
              </a:rPr>
              <a:t>2014:64, 65)</a:t>
            </a:r>
            <a:endParaRPr lang="en-ZA"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endParaRPr lang="en-US" altLang="en-US"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944440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7</a:t>
            </a:fld>
            <a:endParaRPr lang="en-US"/>
          </a:p>
        </p:txBody>
      </p:sp>
      <p:sp>
        <p:nvSpPr>
          <p:cNvPr id="4" name="Rectangle 8"/>
          <p:cNvSpPr>
            <a:spLocks noChangeArrowheads="1"/>
          </p:cNvSpPr>
          <p:nvPr/>
        </p:nvSpPr>
        <p:spPr bwMode="auto">
          <a:xfrm>
            <a:off x="294723" y="89148"/>
            <a:ext cx="8544477" cy="770648"/>
          </a:xfrm>
          <a:prstGeom prst="rect">
            <a:avLst/>
          </a:prstGeom>
          <a:solidFill>
            <a:srgbClr val="7030A0"/>
          </a:solidFill>
          <a:ln>
            <a:noFill/>
          </a:ln>
        </p:spPr>
        <p:txBody>
          <a:bodyPr anchor="ctr"/>
          <a:lstStyle/>
          <a:p>
            <a:pPr algn="ctr"/>
            <a:r>
              <a:rPr lang="en-US" altLang="en-US" sz="2500" dirty="0">
                <a:solidFill>
                  <a:schemeClr val="bg1"/>
                </a:solidFill>
                <a:latin typeface="Arial Black" pitchFamily="34" charset="0"/>
              </a:rPr>
              <a:t>COMPONENTS IN THE RESEARCH DESIGN</a:t>
            </a:r>
          </a:p>
        </p:txBody>
      </p:sp>
      <p:pic>
        <p:nvPicPr>
          <p:cNvPr id="3074" name="Picture 2" descr="Research Design in Qualitative Research | MethodSpace">
            <a:extLst>
              <a:ext uri="{FF2B5EF4-FFF2-40B4-BE49-F238E27FC236}">
                <a16:creationId xmlns:a16="http://schemas.microsoft.com/office/drawing/2014/main" id="{DCA9B8F5-B8D1-4C1D-A70D-8FC0F57232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96533" y="987714"/>
            <a:ext cx="5190067" cy="44277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447034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79</a:t>
            </a:fld>
            <a:endParaRPr lang="en-US"/>
          </a:p>
        </p:txBody>
      </p:sp>
      <p:sp>
        <p:nvSpPr>
          <p:cNvPr id="4" name="Rectangle 8"/>
          <p:cNvSpPr>
            <a:spLocks noChangeArrowheads="1"/>
          </p:cNvSpPr>
          <p:nvPr/>
        </p:nvSpPr>
        <p:spPr bwMode="auto">
          <a:xfrm>
            <a:off x="90617" y="89148"/>
            <a:ext cx="8962768" cy="495738"/>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EVALUATING COMPARATIVE DESIGN</a:t>
            </a:r>
            <a:endParaRPr lang="en-US" altLang="en-US" sz="2500" dirty="0">
              <a:solidFill>
                <a:schemeClr val="bg1"/>
              </a:solidFill>
              <a:latin typeface="Arial Black" pitchFamily="34" charset="0"/>
            </a:endParaRPr>
          </a:p>
        </p:txBody>
      </p:sp>
      <p:sp>
        <p:nvSpPr>
          <p:cNvPr id="5" name="Rectangle 4"/>
          <p:cNvSpPr/>
          <p:nvPr/>
        </p:nvSpPr>
        <p:spPr>
          <a:xfrm>
            <a:off x="247135" y="824200"/>
            <a:ext cx="8517924" cy="4001095"/>
          </a:xfrm>
          <a:prstGeom prst="rect">
            <a:avLst/>
          </a:prstGeom>
        </p:spPr>
        <p:txBody>
          <a:bodyPr wrap="square">
            <a:spAutoFit/>
          </a:bodyPr>
          <a:lstStyle/>
          <a:p>
            <a:pPr marL="342900" indent="-342900" algn="just">
              <a:buClr>
                <a:srgbClr val="7030A0"/>
              </a:buClr>
              <a:buFont typeface="Wingdings" panose="05000000000000000000" pitchFamily="2" charset="2"/>
              <a:buChar char="§"/>
            </a:pPr>
            <a:r>
              <a:rPr lang="en-ZA" altLang="en-US" sz="2400" dirty="0">
                <a:latin typeface="Arial" panose="020B0604020202020204" pitchFamily="34" charset="0"/>
                <a:cs typeface="Arial" panose="020B0604020202020204" pitchFamily="34" charset="0"/>
              </a:rPr>
              <a:t>I</a:t>
            </a:r>
            <a:r>
              <a:rPr lang="hu-HU" altLang="en-US" sz="2400" dirty="0">
                <a:latin typeface="Arial" panose="020B0604020202020204" pitchFamily="34" charset="0"/>
                <a:cs typeface="Arial" panose="020B0604020202020204" pitchFamily="34" charset="0"/>
              </a:rPr>
              <a:t>dentical to cross-sectional design</a:t>
            </a:r>
            <a:r>
              <a:rPr lang="en-US" altLang="en-US" sz="2400" dirty="0">
                <a:latin typeface="Arial" panose="020B0604020202020204" pitchFamily="34" charset="0"/>
                <a:cs typeface="Arial" panose="020B0604020202020204" pitchFamily="34" charset="0"/>
              </a:rPr>
              <a:t>.</a:t>
            </a:r>
            <a:endParaRPr lang="en-ZA" altLang="en-US" sz="2400" dirty="0">
              <a:latin typeface="Arial" panose="020B0604020202020204" pitchFamily="34" charset="0"/>
              <a:cs typeface="Arial" panose="020B0604020202020204" pitchFamily="34" charset="0"/>
            </a:endParaRPr>
          </a:p>
          <a:p>
            <a:pPr marL="342900" indent="-342900" algn="just">
              <a:buClr>
                <a:srgbClr val="7030A0"/>
              </a:buClr>
              <a:buFont typeface="Wingdings" panose="05000000000000000000" pitchFamily="2" charset="2"/>
              <a:buChar char="§"/>
            </a:pPr>
            <a:r>
              <a:rPr lang="en-ZA" altLang="en-US" sz="2400" dirty="0">
                <a:latin typeface="Arial" panose="020B0604020202020204" pitchFamily="34" charset="0"/>
                <a:cs typeface="Arial" panose="020B0604020202020204" pitchFamily="34" charset="0"/>
              </a:rPr>
              <a:t>Multiple-case study improves theory building: </a:t>
            </a:r>
            <a:r>
              <a:rPr lang="hu-HU" altLang="en-US" sz="2400" dirty="0">
                <a:latin typeface="Arial" panose="020B0604020202020204" pitchFamily="34" charset="0"/>
                <a:cs typeface="Arial" panose="020B0604020202020204" pitchFamily="34" charset="0"/>
              </a:rPr>
              <a:t>show</a:t>
            </a:r>
            <a:r>
              <a:rPr lang="en-ZA" altLang="en-US" sz="2400" dirty="0">
                <a:latin typeface="Arial" panose="020B0604020202020204" pitchFamily="34" charset="0"/>
                <a:cs typeface="Arial" panose="020B0604020202020204" pitchFamily="34" charset="0"/>
              </a:rPr>
              <a:t>s</a:t>
            </a:r>
            <a:r>
              <a:rPr lang="hu-HU" altLang="en-US" sz="2400" dirty="0">
                <a:latin typeface="Arial" panose="020B0604020202020204" pitchFamily="34" charset="0"/>
                <a:cs typeface="Arial" panose="020B0604020202020204" pitchFamily="34" charset="0"/>
              </a:rPr>
              <a:t> circumstances in which a particular theory will or will not hold</a:t>
            </a:r>
            <a:r>
              <a:rPr lang="en-ZA" altLang="en-US" sz="2400" dirty="0">
                <a:latin typeface="Arial" panose="020B0604020202020204" pitchFamily="34" charset="0"/>
                <a:cs typeface="Arial" panose="020B0604020202020204" pitchFamily="34" charset="0"/>
              </a:rPr>
              <a:t>.</a:t>
            </a:r>
          </a:p>
          <a:p>
            <a:pPr marL="342900" indent="-342900" algn="just">
              <a:buClr>
                <a:srgbClr val="7030A0"/>
              </a:buClr>
              <a:buFont typeface="Wingdings" panose="05000000000000000000" pitchFamily="2" charset="2"/>
              <a:buChar char="§"/>
            </a:pPr>
            <a:r>
              <a:rPr lang="en-ZA" altLang="en-US" sz="2400" dirty="0">
                <a:latin typeface="Arial" panose="020B0604020202020204" pitchFamily="34" charset="0"/>
                <a:cs typeface="Arial" panose="020B0604020202020204" pitchFamily="34" charset="0"/>
              </a:rPr>
              <a:t>The comparison may suggest concepts that are relevant to an emerging theory.</a:t>
            </a:r>
          </a:p>
          <a:p>
            <a:pPr marL="342900" indent="-342900" algn="just">
              <a:buClr>
                <a:srgbClr val="7030A0"/>
              </a:buClr>
              <a:buFont typeface="Wingdings" panose="05000000000000000000" pitchFamily="2" charset="2"/>
              <a:buChar char="§"/>
            </a:pPr>
            <a:r>
              <a:rPr lang="en-ZA" altLang="en-US" sz="2400" dirty="0">
                <a:latin typeface="Arial" panose="020B0604020202020204" pitchFamily="34" charset="0"/>
                <a:cs typeface="Arial" panose="020B0604020202020204" pitchFamily="34" charset="0"/>
              </a:rPr>
              <a:t>Criticism: researcher tends to pay less attention to the specific context and more to the contrasts between cases.</a:t>
            </a:r>
          </a:p>
          <a:p>
            <a:pPr>
              <a:buFontTx/>
              <a:buNone/>
            </a:pPr>
            <a:endParaRPr lang="en-US" altLang="en-US" sz="2200" i="1"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(Bryman </a:t>
            </a:r>
            <a:r>
              <a:rPr lang="en-US" i="1" dirty="0">
                <a:latin typeface="Arial" panose="020B0604020202020204" pitchFamily="34" charset="0"/>
                <a:cs typeface="Arial" panose="020B0604020202020204" pitchFamily="34" charset="0"/>
              </a:rPr>
              <a:t>et al., </a:t>
            </a:r>
            <a:r>
              <a:rPr lang="en-US" dirty="0">
                <a:latin typeface="Arial" panose="020B0604020202020204" pitchFamily="34" charset="0"/>
                <a:cs typeface="Arial" panose="020B0604020202020204" pitchFamily="34" charset="0"/>
              </a:rPr>
              <a:t>2014:115)</a:t>
            </a:r>
            <a:endParaRPr lang="en-ZA"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endParaRPr lang="hu-HU" altLang="en-US"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8427473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80</a:t>
            </a:fld>
            <a:endParaRPr lang="en-US"/>
          </a:p>
        </p:txBody>
      </p:sp>
      <p:sp>
        <p:nvSpPr>
          <p:cNvPr id="4" name="Rectangle 8"/>
          <p:cNvSpPr>
            <a:spLocks noChangeArrowheads="1"/>
          </p:cNvSpPr>
          <p:nvPr/>
        </p:nvSpPr>
        <p:spPr bwMode="auto">
          <a:xfrm>
            <a:off x="1631093" y="1647569"/>
            <a:ext cx="5700584" cy="667263"/>
          </a:xfrm>
          <a:prstGeom prst="rect">
            <a:avLst/>
          </a:prstGeom>
          <a:solidFill>
            <a:srgbClr val="7030A0"/>
          </a:solidFill>
          <a:ln>
            <a:noFill/>
          </a:ln>
        </p:spPr>
        <p:txBody>
          <a:bodyPr anchor="ctr"/>
          <a:lstStyle/>
          <a:p>
            <a:pPr algn="ctr"/>
            <a:r>
              <a:rPr lang="en-US" altLang="en-US" sz="2800" dirty="0">
                <a:solidFill>
                  <a:schemeClr val="bg1"/>
                </a:solidFill>
                <a:latin typeface="Arial Black" panose="020B0A04020102020204" pitchFamily="34" charset="0"/>
              </a:rPr>
              <a:t>LEVEL OF ANALYSIS</a:t>
            </a:r>
            <a:endParaRPr lang="en-US" altLang="en-US" sz="2500" dirty="0">
              <a:solidFill>
                <a:schemeClr val="bg1"/>
              </a:solidFill>
              <a:latin typeface="Arial Black" pitchFamily="34" charset="0"/>
            </a:endParaRPr>
          </a:p>
        </p:txBody>
      </p:sp>
    </p:spTree>
    <p:extLst>
      <p:ext uri="{BB962C8B-B14F-4D97-AF65-F5344CB8AC3E}">
        <p14:creationId xmlns:p14="http://schemas.microsoft.com/office/powerpoint/2010/main" val="252658336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81</a:t>
            </a:fld>
            <a:endParaRPr lang="en-US"/>
          </a:p>
        </p:txBody>
      </p:sp>
      <p:sp>
        <p:nvSpPr>
          <p:cNvPr id="4" name="Rectangle 8"/>
          <p:cNvSpPr>
            <a:spLocks noChangeArrowheads="1"/>
          </p:cNvSpPr>
          <p:nvPr/>
        </p:nvSpPr>
        <p:spPr bwMode="auto">
          <a:xfrm>
            <a:off x="395416" y="89148"/>
            <a:ext cx="8443784" cy="471025"/>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LEVEL OF ANALYSIS</a:t>
            </a:r>
            <a:endParaRPr lang="en-US" altLang="en-US" sz="2500" dirty="0">
              <a:solidFill>
                <a:schemeClr val="bg1"/>
              </a:solidFill>
              <a:latin typeface="Arial Black" pitchFamily="34" charset="0"/>
            </a:endParaRPr>
          </a:p>
        </p:txBody>
      </p:sp>
      <p:sp>
        <p:nvSpPr>
          <p:cNvPr id="5" name="Rectangle 4"/>
          <p:cNvSpPr/>
          <p:nvPr/>
        </p:nvSpPr>
        <p:spPr>
          <a:xfrm>
            <a:off x="321276" y="774772"/>
            <a:ext cx="8517924" cy="3631763"/>
          </a:xfrm>
          <a:prstGeom prst="rect">
            <a:avLst/>
          </a:prstGeom>
        </p:spPr>
        <p:txBody>
          <a:bodyPr wrap="square">
            <a:spAutoFit/>
          </a:bodyPr>
          <a:lstStyle/>
          <a:p>
            <a:pPr marL="342900" indent="-342900">
              <a:buClr>
                <a:srgbClr val="7030A0"/>
              </a:buClr>
              <a:buFont typeface="Wingdings" panose="05000000000000000000" pitchFamily="2" charset="2"/>
              <a:buChar char="§"/>
            </a:pPr>
            <a:r>
              <a:rPr lang="en-ZA" altLang="en-US" sz="2400" dirty="0">
                <a:latin typeface="Arial" panose="020B0604020202020204" pitchFamily="34" charset="0"/>
                <a:cs typeface="Arial" panose="020B0604020202020204" pitchFamily="34" charset="0"/>
              </a:rPr>
              <a:t>What is the primary unit of measurement and analysis?</a:t>
            </a:r>
          </a:p>
          <a:p>
            <a:pPr>
              <a:buClr>
                <a:srgbClr val="7030A0"/>
              </a:buClr>
            </a:pPr>
            <a:r>
              <a:rPr lang="en-ZA" altLang="en-US" sz="2400" dirty="0">
                <a:latin typeface="Arial" panose="020B0604020202020204" pitchFamily="34" charset="0"/>
                <a:cs typeface="Arial" panose="020B0604020202020204" pitchFamily="34" charset="0"/>
              </a:rPr>
              <a:t> </a:t>
            </a:r>
          </a:p>
          <a:p>
            <a:pPr marL="342900" indent="-342900">
              <a:buClr>
                <a:srgbClr val="7030A0"/>
              </a:buClr>
              <a:buFont typeface="Wingdings" panose="05000000000000000000" pitchFamily="2" charset="2"/>
              <a:buChar char="§"/>
            </a:pPr>
            <a:r>
              <a:rPr lang="en-ZA" altLang="en-US" sz="2400" dirty="0">
                <a:latin typeface="Arial" panose="020B0604020202020204" pitchFamily="34" charset="0"/>
                <a:cs typeface="Arial" panose="020B0604020202020204" pitchFamily="34" charset="0"/>
              </a:rPr>
              <a:t>For example:</a:t>
            </a:r>
          </a:p>
          <a:p>
            <a:pPr marL="800100" lvl="1" indent="-342900">
              <a:buClr>
                <a:srgbClr val="7030A0"/>
              </a:buClr>
              <a:buFont typeface="Wingdings" panose="05000000000000000000" pitchFamily="2" charset="2"/>
              <a:buChar char="ü"/>
            </a:pPr>
            <a:r>
              <a:rPr lang="en-ZA" altLang="en-US" sz="2400" dirty="0">
                <a:latin typeface="Arial" panose="020B0604020202020204" pitchFamily="34" charset="0"/>
                <a:cs typeface="Arial" panose="020B0604020202020204" pitchFamily="34" charset="0"/>
              </a:rPr>
              <a:t>Individuals</a:t>
            </a:r>
          </a:p>
          <a:p>
            <a:pPr marL="800100" lvl="1" indent="-342900">
              <a:buClr>
                <a:srgbClr val="7030A0"/>
              </a:buClr>
              <a:buFont typeface="Wingdings" panose="05000000000000000000" pitchFamily="2" charset="2"/>
              <a:buChar char="ü"/>
            </a:pPr>
            <a:r>
              <a:rPr lang="en-ZA" altLang="en-US" sz="2400" dirty="0">
                <a:latin typeface="Arial" panose="020B0604020202020204" pitchFamily="34" charset="0"/>
                <a:cs typeface="Arial" panose="020B0604020202020204" pitchFamily="34" charset="0"/>
              </a:rPr>
              <a:t>Groups</a:t>
            </a:r>
          </a:p>
          <a:p>
            <a:pPr marL="800100" lvl="1" indent="-342900">
              <a:buClr>
                <a:srgbClr val="7030A0"/>
              </a:buClr>
              <a:buFont typeface="Wingdings" panose="05000000000000000000" pitchFamily="2" charset="2"/>
              <a:buChar char="ü"/>
            </a:pPr>
            <a:r>
              <a:rPr lang="en-ZA" altLang="en-US" sz="2400" dirty="0">
                <a:latin typeface="Arial" panose="020B0604020202020204" pitchFamily="34" charset="0"/>
                <a:cs typeface="Arial" panose="020B0604020202020204" pitchFamily="34" charset="0"/>
              </a:rPr>
              <a:t>Organisations</a:t>
            </a:r>
          </a:p>
          <a:p>
            <a:pPr marL="800100" lvl="1" indent="-342900">
              <a:buClr>
                <a:srgbClr val="7030A0"/>
              </a:buClr>
              <a:buFont typeface="Wingdings" panose="05000000000000000000" pitchFamily="2" charset="2"/>
              <a:buChar char="ü"/>
            </a:pPr>
            <a:r>
              <a:rPr lang="en-ZA" altLang="en-US" sz="2400" dirty="0">
                <a:latin typeface="Arial" panose="020B0604020202020204" pitchFamily="34" charset="0"/>
                <a:cs typeface="Arial" panose="020B0604020202020204" pitchFamily="34" charset="0"/>
              </a:rPr>
              <a:t>Societies</a:t>
            </a:r>
          </a:p>
          <a:p>
            <a:pPr>
              <a:buFontTx/>
              <a:buNone/>
            </a:pPr>
            <a:endParaRPr lang="en-US" altLang="en-US" sz="2200" i="1"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(Bryman </a:t>
            </a:r>
            <a:r>
              <a:rPr lang="en-US" i="1" dirty="0">
                <a:latin typeface="Arial" panose="020B0604020202020204" pitchFamily="34" charset="0"/>
                <a:cs typeface="Arial" panose="020B0604020202020204" pitchFamily="34" charset="0"/>
              </a:rPr>
              <a:t>et al., </a:t>
            </a:r>
            <a:r>
              <a:rPr lang="en-US" dirty="0">
                <a:latin typeface="Arial" panose="020B0604020202020204" pitchFamily="34" charset="0"/>
                <a:cs typeface="Arial" panose="020B0604020202020204" pitchFamily="34" charset="0"/>
              </a:rPr>
              <a:t>2014:116)</a:t>
            </a:r>
            <a:endParaRPr lang="en-ZA" dirty="0">
              <a:latin typeface="Arial" panose="020B0604020202020204" pitchFamily="34" charset="0"/>
              <a:cs typeface="Arial" panose="020B0604020202020204" pitchFamily="34" charset="0"/>
            </a:endParaRPr>
          </a:p>
          <a:p>
            <a:pPr algn="just"/>
            <a:endParaRPr lang="en-US" altLang="en-US" sz="2200" dirty="0">
              <a:latin typeface="Arial" panose="020B0604020202020204" pitchFamily="34" charset="0"/>
              <a:cs typeface="Arial" panose="020B0604020202020204" pitchFamily="34" charset="0"/>
            </a:endParaRPr>
          </a:p>
        </p:txBody>
      </p:sp>
      <p:pic>
        <p:nvPicPr>
          <p:cNvPr id="6" name="Picture 5" descr="A picture containing icon&#10;&#10;Description automatically generated">
            <a:extLst>
              <a:ext uri="{FF2B5EF4-FFF2-40B4-BE49-F238E27FC236}">
                <a16:creationId xmlns:a16="http://schemas.microsoft.com/office/drawing/2014/main" id="{E57337A5-C056-4E61-A55A-537A1A605082}"/>
              </a:ext>
            </a:extLst>
          </p:cNvPr>
          <p:cNvPicPr>
            <a:picLocks noChangeAspect="1"/>
          </p:cNvPicPr>
          <p:nvPr/>
        </p:nvPicPr>
        <p:blipFill>
          <a:blip r:embed="rId2"/>
          <a:stretch>
            <a:fillRect/>
          </a:stretch>
        </p:blipFill>
        <p:spPr>
          <a:xfrm>
            <a:off x="3751262" y="1401233"/>
            <a:ext cx="2657475" cy="3810000"/>
          </a:xfrm>
          <a:prstGeom prst="rect">
            <a:avLst/>
          </a:prstGeom>
        </p:spPr>
      </p:pic>
    </p:spTree>
    <p:extLst>
      <p:ext uri="{BB962C8B-B14F-4D97-AF65-F5344CB8AC3E}">
        <p14:creationId xmlns:p14="http://schemas.microsoft.com/office/powerpoint/2010/main" val="24209791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82</a:t>
            </a:fld>
            <a:endParaRPr lang="en-US"/>
          </a:p>
        </p:txBody>
      </p:sp>
      <p:sp>
        <p:nvSpPr>
          <p:cNvPr id="4" name="Rectangle 8"/>
          <p:cNvSpPr>
            <a:spLocks noChangeArrowheads="1"/>
          </p:cNvSpPr>
          <p:nvPr/>
        </p:nvSpPr>
        <p:spPr bwMode="auto">
          <a:xfrm>
            <a:off x="90617" y="89148"/>
            <a:ext cx="8962768" cy="932344"/>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BRINGING RESEARCH APPROACH AND RESEARCH DESIGN TOGETHER</a:t>
            </a:r>
            <a:endParaRPr lang="en-US" altLang="en-US" sz="2500" dirty="0">
              <a:solidFill>
                <a:schemeClr val="bg1"/>
              </a:solidFill>
              <a:latin typeface="Arial Black" pitchFamily="34" charset="0"/>
            </a:endParaRPr>
          </a:p>
        </p:txBody>
      </p:sp>
      <p:sp>
        <p:nvSpPr>
          <p:cNvPr id="5" name="Rectangle 4"/>
          <p:cNvSpPr/>
          <p:nvPr/>
        </p:nvSpPr>
        <p:spPr>
          <a:xfrm>
            <a:off x="247135" y="1284838"/>
            <a:ext cx="8517924" cy="4001095"/>
          </a:xfrm>
          <a:prstGeom prst="rect">
            <a:avLst/>
          </a:prstGeom>
        </p:spPr>
        <p:txBody>
          <a:bodyPr wrap="square">
            <a:spAutoFit/>
          </a:bodyPr>
          <a:lstStyle/>
          <a:p>
            <a:pPr marL="342900" indent="-342900" algn="just">
              <a:buClr>
                <a:srgbClr val="7030A0"/>
              </a:buClr>
              <a:buFont typeface="Wingdings" panose="05000000000000000000" pitchFamily="2" charset="2"/>
              <a:buChar char="§"/>
            </a:pPr>
            <a:r>
              <a:rPr lang="hu-HU" altLang="en-US" sz="2400" dirty="0">
                <a:latin typeface="Arial" panose="020B0604020202020204" pitchFamily="34" charset="0"/>
                <a:cs typeface="Arial" panose="020B0604020202020204" pitchFamily="34" charset="0"/>
              </a:rPr>
              <a:t>Both quantitative and qualitative </a:t>
            </a:r>
            <a:r>
              <a:rPr lang="en-ZA" altLang="en-US" sz="2400" dirty="0">
                <a:latin typeface="Arial" panose="020B0604020202020204" pitchFamily="34" charset="0"/>
                <a:cs typeface="Arial" panose="020B0604020202020204" pitchFamily="34" charset="0"/>
              </a:rPr>
              <a:t>approaches </a:t>
            </a:r>
            <a:r>
              <a:rPr lang="hu-HU" altLang="en-US" sz="2400" dirty="0">
                <a:latin typeface="Arial" panose="020B0604020202020204" pitchFamily="34" charset="0"/>
                <a:cs typeface="Arial" panose="020B0604020202020204" pitchFamily="34" charset="0"/>
              </a:rPr>
              <a:t>c</a:t>
            </a:r>
            <a:r>
              <a:rPr lang="en-US" altLang="en-US" sz="2400" dirty="0">
                <a:latin typeface="Arial" panose="020B0604020202020204" pitchFamily="34" charset="0"/>
                <a:cs typeface="Arial" panose="020B0604020202020204" pitchFamily="34" charset="0"/>
              </a:rPr>
              <a:t>an be </a:t>
            </a:r>
            <a:r>
              <a:rPr lang="en-ZA" altLang="en-US" sz="2400" dirty="0">
                <a:latin typeface="Arial" panose="020B0604020202020204" pitchFamily="34" charset="0"/>
                <a:cs typeface="Arial" panose="020B0604020202020204" pitchFamily="34" charset="0"/>
              </a:rPr>
              <a:t>used in </a:t>
            </a:r>
            <a:r>
              <a:rPr lang="hu-HU" altLang="en-US" sz="2400" dirty="0">
                <a:latin typeface="Arial" panose="020B0604020202020204" pitchFamily="34" charset="0"/>
                <a:cs typeface="Arial" panose="020B0604020202020204" pitchFamily="34" charset="0"/>
              </a:rPr>
              <a:t>any of the research designs covered in this </a:t>
            </a:r>
            <a:r>
              <a:rPr lang="en-US" altLang="en-US" sz="2400" dirty="0">
                <a:latin typeface="Arial" panose="020B0604020202020204" pitchFamily="34" charset="0"/>
                <a:cs typeface="Arial" panose="020B0604020202020204" pitchFamily="34" charset="0"/>
              </a:rPr>
              <a:t>study unit</a:t>
            </a:r>
            <a:r>
              <a:rPr lang="en-ZA" altLang="en-US" sz="2400" dirty="0">
                <a:latin typeface="Arial" panose="020B0604020202020204" pitchFamily="34" charset="0"/>
                <a:cs typeface="Arial" panose="020B0604020202020204" pitchFamily="34" charset="0"/>
              </a:rPr>
              <a:t>.</a:t>
            </a:r>
          </a:p>
          <a:p>
            <a:pPr marL="342900" indent="-342900" algn="just">
              <a:buClr>
                <a:srgbClr val="7030A0"/>
              </a:buClr>
              <a:buFont typeface="Wingdings" panose="05000000000000000000" pitchFamily="2" charset="2"/>
              <a:buChar char="§"/>
            </a:pPr>
            <a:r>
              <a:rPr lang="en-ZA" altLang="en-US" sz="2400" dirty="0">
                <a:latin typeface="Arial" panose="020B0604020202020204" pitchFamily="34" charset="0"/>
                <a:cs typeface="Arial" panose="020B0604020202020204" pitchFamily="34" charset="0"/>
              </a:rPr>
              <a:t>Business research designs often use a combination of quantitative and qualitative methods (but not often used on the MBA mini-dissertation level).</a:t>
            </a:r>
          </a:p>
          <a:p>
            <a:pPr marL="342900" indent="-342900" algn="just">
              <a:buClr>
                <a:srgbClr val="7030A0"/>
              </a:buClr>
              <a:buFont typeface="Wingdings" panose="05000000000000000000" pitchFamily="2" charset="2"/>
              <a:buChar char="§"/>
            </a:pPr>
            <a:r>
              <a:rPr lang="en-ZA" altLang="en-US" sz="2400" dirty="0">
                <a:latin typeface="Arial" panose="020B0604020202020204" pitchFamily="34" charset="0"/>
                <a:cs typeface="Arial" panose="020B0604020202020204" pitchFamily="34" charset="0"/>
              </a:rPr>
              <a:t>Increasingly, research that combines quantitative and qualitative approaches is referred to as mixed methods research.</a:t>
            </a:r>
          </a:p>
          <a:p>
            <a:pPr>
              <a:buFontTx/>
              <a:buNone/>
            </a:pPr>
            <a:endParaRPr lang="en-US" altLang="en-US" sz="2200" i="1" dirty="0">
              <a:latin typeface="Arial" panose="020B0604020202020204" pitchFamily="34" charset="0"/>
              <a:cs typeface="Arial" panose="020B0604020202020204" pitchFamily="34" charset="0"/>
            </a:endParaRPr>
          </a:p>
          <a:p>
            <a:pPr algn="just">
              <a:buClr>
                <a:srgbClr val="7030A0"/>
              </a:buClr>
            </a:pPr>
            <a:r>
              <a:rPr lang="en-US" dirty="0">
                <a:latin typeface="Arial" panose="020B0604020202020204" pitchFamily="34" charset="0"/>
                <a:cs typeface="Arial" panose="020B0604020202020204" pitchFamily="34" charset="0"/>
              </a:rPr>
              <a:t>(Bryman </a:t>
            </a:r>
            <a:r>
              <a:rPr lang="en-US" i="1" dirty="0">
                <a:latin typeface="Arial" panose="020B0604020202020204" pitchFamily="34" charset="0"/>
                <a:cs typeface="Arial" panose="020B0604020202020204" pitchFamily="34" charset="0"/>
              </a:rPr>
              <a:t>et al., </a:t>
            </a:r>
            <a:r>
              <a:rPr lang="en-US" dirty="0">
                <a:latin typeface="Arial" panose="020B0604020202020204" pitchFamily="34" charset="0"/>
                <a:cs typeface="Arial" panose="020B0604020202020204" pitchFamily="34" charset="0"/>
              </a:rPr>
              <a:t>2014:117)</a:t>
            </a:r>
            <a:endParaRPr lang="en-ZA"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endParaRPr lang="hu-HU" altLang="en-US"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3678075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83</a:t>
            </a:fld>
            <a:endParaRPr lang="en-US"/>
          </a:p>
        </p:txBody>
      </p:sp>
      <p:sp>
        <p:nvSpPr>
          <p:cNvPr id="4" name="Rectangle 8"/>
          <p:cNvSpPr>
            <a:spLocks noChangeArrowheads="1"/>
          </p:cNvSpPr>
          <p:nvPr/>
        </p:nvSpPr>
        <p:spPr bwMode="auto">
          <a:xfrm>
            <a:off x="1631093" y="1647568"/>
            <a:ext cx="5700584" cy="1114293"/>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APPLYING THE CONTENT OF THE STUDY UNIT </a:t>
            </a:r>
            <a:endParaRPr lang="en-US" altLang="en-US" sz="2500" dirty="0">
              <a:solidFill>
                <a:schemeClr val="bg1"/>
              </a:solidFill>
              <a:latin typeface="Arial Black" pitchFamily="34" charset="0"/>
            </a:endParaRPr>
          </a:p>
        </p:txBody>
      </p:sp>
    </p:spTree>
    <p:extLst>
      <p:ext uri="{BB962C8B-B14F-4D97-AF65-F5344CB8AC3E}">
        <p14:creationId xmlns:p14="http://schemas.microsoft.com/office/powerpoint/2010/main" val="415360086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84</a:t>
            </a:fld>
            <a:endParaRPr lang="en-US" dirty="0"/>
          </a:p>
        </p:txBody>
      </p:sp>
      <p:sp>
        <p:nvSpPr>
          <p:cNvPr id="4" name="Rectangle 8"/>
          <p:cNvSpPr>
            <a:spLocks noChangeArrowheads="1"/>
          </p:cNvSpPr>
          <p:nvPr/>
        </p:nvSpPr>
        <p:spPr bwMode="auto">
          <a:xfrm>
            <a:off x="181369" y="89148"/>
            <a:ext cx="8766688" cy="842185"/>
          </a:xfrm>
          <a:prstGeom prst="rect">
            <a:avLst/>
          </a:prstGeom>
          <a:solidFill>
            <a:srgbClr val="7030A0"/>
          </a:solidFill>
          <a:ln>
            <a:noFill/>
          </a:ln>
        </p:spPr>
        <p:txBody>
          <a:bodyPr anchor="ctr"/>
          <a:lstStyle/>
          <a:p>
            <a:pPr algn="ctr"/>
            <a:r>
              <a:rPr lang="en-US" altLang="en-US" sz="2500" dirty="0">
                <a:solidFill>
                  <a:schemeClr val="bg1"/>
                </a:solidFill>
                <a:latin typeface="Arial Black" panose="020B0A04020102020204" pitchFamily="34" charset="0"/>
              </a:rPr>
              <a:t>APPLYING THE CONTENT OF THIS STUDY UNIT: </a:t>
            </a:r>
          </a:p>
          <a:p>
            <a:pPr algn="ctr"/>
            <a:r>
              <a:rPr lang="en-US" altLang="en-US" sz="2000" dirty="0">
                <a:solidFill>
                  <a:schemeClr val="bg1"/>
                </a:solidFill>
                <a:latin typeface="Arial Black" panose="020B0A04020102020204" pitchFamily="34" charset="0"/>
              </a:rPr>
              <a:t>ASSIGNMENT 2</a:t>
            </a:r>
          </a:p>
        </p:txBody>
      </p:sp>
      <p:graphicFrame>
        <p:nvGraphicFramePr>
          <p:cNvPr id="2" name="Table 1">
            <a:extLst>
              <a:ext uri="{FF2B5EF4-FFF2-40B4-BE49-F238E27FC236}">
                <a16:creationId xmlns:a16="http://schemas.microsoft.com/office/drawing/2014/main" id="{C1873856-6A55-4656-837D-3F30A416E061}"/>
              </a:ext>
            </a:extLst>
          </p:cNvPr>
          <p:cNvGraphicFramePr>
            <a:graphicFrameLocks noGrp="1"/>
          </p:cNvGraphicFramePr>
          <p:nvPr>
            <p:extLst>
              <p:ext uri="{D42A27DB-BD31-4B8C-83A1-F6EECF244321}">
                <p14:modId xmlns:p14="http://schemas.microsoft.com/office/powerpoint/2010/main" val="3180669224"/>
              </p:ext>
            </p:extLst>
          </p:nvPr>
        </p:nvGraphicFramePr>
        <p:xfrm>
          <a:off x="307910" y="1208143"/>
          <a:ext cx="8528180" cy="2514770"/>
        </p:xfrm>
        <a:graphic>
          <a:graphicData uri="http://schemas.openxmlformats.org/drawingml/2006/table">
            <a:tbl>
              <a:tblPr firstRow="1" firstCol="1" bandRow="1">
                <a:tableStyleId>{5C22544A-7EE6-4342-B048-85BDC9FD1C3A}</a:tableStyleId>
              </a:tblPr>
              <a:tblGrid>
                <a:gridCol w="3363823">
                  <a:extLst>
                    <a:ext uri="{9D8B030D-6E8A-4147-A177-3AD203B41FA5}">
                      <a16:colId xmlns:a16="http://schemas.microsoft.com/office/drawing/2014/main" val="1358661842"/>
                    </a:ext>
                  </a:extLst>
                </a:gridCol>
                <a:gridCol w="4083189">
                  <a:extLst>
                    <a:ext uri="{9D8B030D-6E8A-4147-A177-3AD203B41FA5}">
                      <a16:colId xmlns:a16="http://schemas.microsoft.com/office/drawing/2014/main" val="1459826746"/>
                    </a:ext>
                  </a:extLst>
                </a:gridCol>
                <a:gridCol w="1081168">
                  <a:extLst>
                    <a:ext uri="{9D8B030D-6E8A-4147-A177-3AD203B41FA5}">
                      <a16:colId xmlns:a16="http://schemas.microsoft.com/office/drawing/2014/main" val="122886087"/>
                    </a:ext>
                  </a:extLst>
                </a:gridCol>
              </a:tblGrid>
              <a:tr h="269443">
                <a:tc gridSpan="3">
                  <a:txBody>
                    <a:bodyPr/>
                    <a:lstStyle/>
                    <a:p>
                      <a:pPr algn="ctr">
                        <a:spcBef>
                          <a:spcPts val="300"/>
                        </a:spcBef>
                        <a:spcAft>
                          <a:spcPts val="300"/>
                        </a:spcAft>
                      </a:pPr>
                      <a:r>
                        <a:rPr lang="en-ZA" sz="1400" dirty="0">
                          <a:solidFill>
                            <a:schemeClr val="tx1"/>
                          </a:solidFill>
                          <a:effectLst/>
                          <a:latin typeface="Arial" panose="020B0604020202020204" pitchFamily="34" charset="0"/>
                          <a:cs typeface="Arial" panose="020B0604020202020204" pitchFamily="34" charset="0"/>
                        </a:rPr>
                        <a:t>Research approach and design [5 marks]</a:t>
                      </a:r>
                      <a:endParaRPr lang="en-ZA"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tc hMerge="1">
                  <a:txBody>
                    <a:bodyPr/>
                    <a:lstStyle/>
                    <a:p>
                      <a:endParaRPr lang="en-ZA"/>
                    </a:p>
                  </a:txBody>
                  <a:tcPr/>
                </a:tc>
                <a:tc hMerge="1">
                  <a:txBody>
                    <a:bodyPr/>
                    <a:lstStyle/>
                    <a:p>
                      <a:endParaRPr lang="en-ZA"/>
                    </a:p>
                  </a:txBody>
                  <a:tcPr/>
                </a:tc>
                <a:extLst>
                  <a:ext uri="{0D108BD9-81ED-4DB2-BD59-A6C34878D82A}">
                    <a16:rowId xmlns:a16="http://schemas.microsoft.com/office/drawing/2014/main" val="3361731290"/>
                  </a:ext>
                </a:extLst>
              </a:tr>
              <a:tr h="683115">
                <a:tc>
                  <a:txBody>
                    <a:bodyPr/>
                    <a:lstStyle/>
                    <a:p>
                      <a:pPr marL="269875" lvl="0" indent="-269875" algn="just">
                        <a:lnSpc>
                          <a:spcPct val="115000"/>
                        </a:lnSpc>
                        <a:spcAft>
                          <a:spcPts val="600"/>
                        </a:spcAft>
                        <a:buFont typeface="+mj-lt"/>
                        <a:buNone/>
                      </a:pPr>
                      <a:r>
                        <a:rPr lang="en-ZA" sz="1400" dirty="0">
                          <a:solidFill>
                            <a:schemeClr val="tx1"/>
                          </a:solidFill>
                          <a:effectLst/>
                          <a:latin typeface="Arial" panose="020B0604020202020204" pitchFamily="34" charset="0"/>
                          <a:cs typeface="Arial" panose="020B0604020202020204" pitchFamily="34" charset="0"/>
                        </a:rPr>
                        <a:t>6.  Describe the research approach that will be followed in the study. </a:t>
                      </a:r>
                      <a:endParaRPr lang="en-ZA"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tc>
                  <a:txBody>
                    <a:bodyPr/>
                    <a:lstStyle/>
                    <a:p>
                      <a:pPr algn="just">
                        <a:spcBef>
                          <a:spcPts val="300"/>
                        </a:spcBef>
                        <a:spcAft>
                          <a:spcPts val="300"/>
                        </a:spcAft>
                      </a:pPr>
                      <a:r>
                        <a:rPr lang="en-ZA" sz="1400" dirty="0">
                          <a:solidFill>
                            <a:schemeClr val="tx1"/>
                          </a:solidFill>
                          <a:effectLst/>
                          <a:latin typeface="Arial" panose="020B0604020202020204" pitchFamily="34" charset="0"/>
                          <a:cs typeface="Arial" panose="020B0604020202020204" pitchFamily="34" charset="0"/>
                        </a:rPr>
                        <a:t>Explain whether the study will be qualitative, quantitative or mixed-method in nature. Why? Motivate.</a:t>
                      </a:r>
                      <a:endParaRPr lang="en-ZA"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tc>
                  <a:txBody>
                    <a:bodyPr/>
                    <a:lstStyle/>
                    <a:p>
                      <a:pPr algn="ctr">
                        <a:lnSpc>
                          <a:spcPct val="115000"/>
                        </a:lnSpc>
                        <a:spcAft>
                          <a:spcPts val="1000"/>
                        </a:spcAft>
                      </a:pPr>
                      <a:r>
                        <a:rPr lang="en-ZA" sz="1400" dirty="0">
                          <a:solidFill>
                            <a:schemeClr val="tx1"/>
                          </a:solidFill>
                          <a:effectLst/>
                          <a:latin typeface="Arial" panose="020B0604020202020204" pitchFamily="34" charset="0"/>
                          <a:cs typeface="Arial" panose="020B0604020202020204" pitchFamily="34" charset="0"/>
                        </a:rPr>
                        <a:t>/3</a:t>
                      </a:r>
                      <a:endParaRPr lang="en-ZA"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2191657738"/>
                  </a:ext>
                </a:extLst>
              </a:tr>
              <a:tr h="1562212">
                <a:tc>
                  <a:txBody>
                    <a:bodyPr/>
                    <a:lstStyle/>
                    <a:p>
                      <a:pPr marL="269875" lvl="0" indent="-269875" algn="just">
                        <a:lnSpc>
                          <a:spcPct val="115000"/>
                        </a:lnSpc>
                        <a:spcAft>
                          <a:spcPts val="600"/>
                        </a:spcAft>
                        <a:buFont typeface="+mj-lt"/>
                        <a:buNone/>
                      </a:pPr>
                      <a:r>
                        <a:rPr lang="en-ZA" sz="1400" dirty="0">
                          <a:solidFill>
                            <a:schemeClr val="tx1"/>
                          </a:solidFill>
                          <a:effectLst/>
                          <a:latin typeface="Arial" panose="020B0604020202020204" pitchFamily="34" charset="0"/>
                          <a:cs typeface="Arial" panose="020B0604020202020204" pitchFamily="34" charset="0"/>
                        </a:rPr>
                        <a:t>7.  Describe the research design of the study. </a:t>
                      </a:r>
                    </a:p>
                    <a:p>
                      <a:pPr marL="228600" algn="just">
                        <a:spcAft>
                          <a:spcPts val="600"/>
                        </a:spcAft>
                      </a:pPr>
                      <a:r>
                        <a:rPr lang="en-ZA" sz="1400" dirty="0">
                          <a:solidFill>
                            <a:schemeClr val="tx1"/>
                          </a:solidFill>
                          <a:effectLst/>
                          <a:latin typeface="Arial" panose="020B0604020202020204" pitchFamily="34" charset="0"/>
                          <a:cs typeface="Arial" panose="020B0604020202020204" pitchFamily="34" charset="0"/>
                        </a:rPr>
                        <a:t> </a:t>
                      </a:r>
                      <a:endParaRPr lang="en-ZA"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tc>
                  <a:txBody>
                    <a:bodyPr/>
                    <a:lstStyle/>
                    <a:p>
                      <a:pPr algn="just">
                        <a:spcBef>
                          <a:spcPts val="300"/>
                        </a:spcBef>
                        <a:spcAft>
                          <a:spcPts val="300"/>
                        </a:spcAft>
                      </a:pPr>
                      <a:r>
                        <a:rPr lang="en-ZA" sz="1400" dirty="0">
                          <a:solidFill>
                            <a:schemeClr val="tx1"/>
                          </a:solidFill>
                          <a:effectLst/>
                          <a:latin typeface="Arial" panose="020B0604020202020204" pitchFamily="34" charset="0"/>
                          <a:cs typeface="Arial" panose="020B0604020202020204" pitchFamily="34" charset="0"/>
                        </a:rPr>
                        <a:t>Will the study be experimental, cross-sectional or longitudinal? Why? Elaborate. </a:t>
                      </a:r>
                    </a:p>
                    <a:p>
                      <a:pPr algn="just">
                        <a:spcBef>
                          <a:spcPts val="300"/>
                        </a:spcBef>
                        <a:spcAft>
                          <a:spcPts val="300"/>
                        </a:spcAft>
                      </a:pPr>
                      <a:r>
                        <a:rPr lang="en-ZA" sz="1400" dirty="0">
                          <a:solidFill>
                            <a:schemeClr val="tx1"/>
                          </a:solidFill>
                          <a:effectLst/>
                          <a:latin typeface="Arial" panose="020B0604020202020204" pitchFamily="34" charset="0"/>
                          <a:cs typeface="Arial" panose="020B0604020202020204" pitchFamily="34" charset="0"/>
                        </a:rPr>
                        <a:t>In the case of longitudinal research, also provide the time intervals between the data points.</a:t>
                      </a:r>
                    </a:p>
                    <a:p>
                      <a:pPr algn="just">
                        <a:spcBef>
                          <a:spcPts val="300"/>
                        </a:spcBef>
                        <a:spcAft>
                          <a:spcPts val="300"/>
                        </a:spcAft>
                      </a:pPr>
                      <a:r>
                        <a:rPr lang="en-ZA" sz="1400" dirty="0">
                          <a:solidFill>
                            <a:schemeClr val="tx1"/>
                          </a:solidFill>
                          <a:effectLst/>
                          <a:latin typeface="Arial" panose="020B0604020202020204" pitchFamily="34" charset="0"/>
                          <a:cs typeface="Arial" panose="020B0604020202020204" pitchFamily="34" charset="0"/>
                        </a:rPr>
                        <a:t>Will the study be inductive or deductive in design? Explain. </a:t>
                      </a:r>
                      <a:endParaRPr lang="en-ZA"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tc>
                  <a:txBody>
                    <a:bodyPr/>
                    <a:lstStyle/>
                    <a:p>
                      <a:pPr algn="ctr">
                        <a:lnSpc>
                          <a:spcPct val="115000"/>
                        </a:lnSpc>
                        <a:spcAft>
                          <a:spcPts val="1000"/>
                        </a:spcAft>
                      </a:pPr>
                      <a:r>
                        <a:rPr lang="en-ZA" sz="1400" dirty="0">
                          <a:solidFill>
                            <a:schemeClr val="tx1"/>
                          </a:solidFill>
                          <a:effectLst/>
                          <a:latin typeface="Arial" panose="020B0604020202020204" pitchFamily="34" charset="0"/>
                          <a:cs typeface="Arial" panose="020B0604020202020204" pitchFamily="34" charset="0"/>
                        </a:rPr>
                        <a:t>/2</a:t>
                      </a:r>
                      <a:endParaRPr lang="en-ZA"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644175681"/>
                  </a:ext>
                </a:extLst>
              </a:tr>
            </a:tbl>
          </a:graphicData>
        </a:graphic>
      </p:graphicFrame>
    </p:spTree>
    <p:extLst>
      <p:ext uri="{BB962C8B-B14F-4D97-AF65-F5344CB8AC3E}">
        <p14:creationId xmlns:p14="http://schemas.microsoft.com/office/powerpoint/2010/main" val="228114675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85</a:t>
            </a:fld>
            <a:endParaRPr lang="en-US"/>
          </a:p>
        </p:txBody>
      </p:sp>
      <p:sp>
        <p:nvSpPr>
          <p:cNvPr id="5" name="Rectangle 4"/>
          <p:cNvSpPr/>
          <p:nvPr/>
        </p:nvSpPr>
        <p:spPr>
          <a:xfrm>
            <a:off x="465666" y="1831919"/>
            <a:ext cx="8187267" cy="1446550"/>
          </a:xfrm>
          <a:prstGeom prst="rect">
            <a:avLst/>
          </a:prstGeom>
        </p:spPr>
        <p:txBody>
          <a:bodyPr wrap="square">
            <a:spAutoFit/>
          </a:bodyPr>
          <a:lstStyle/>
          <a:p>
            <a:pPr algn="just"/>
            <a:r>
              <a:rPr lang="en-US" altLang="en-US" sz="2200" b="1" dirty="0">
                <a:solidFill>
                  <a:srgbClr val="7030A0"/>
                </a:solidFill>
                <a:latin typeface="Arial" panose="020B0604020202020204" pitchFamily="34" charset="0"/>
                <a:cs typeface="Arial" panose="020B0604020202020204" pitchFamily="34" charset="0"/>
              </a:rPr>
              <a:t>Take note the Research Approach and Design section (Assignment 2) is applicable to both Option 1 (Research with human participants) and Option 2 (Research with NO human participants) of the assignment. </a:t>
            </a:r>
          </a:p>
        </p:txBody>
      </p:sp>
      <p:sp>
        <p:nvSpPr>
          <p:cNvPr id="6" name="Rectangle 8">
            <a:extLst>
              <a:ext uri="{FF2B5EF4-FFF2-40B4-BE49-F238E27FC236}">
                <a16:creationId xmlns:a16="http://schemas.microsoft.com/office/drawing/2014/main" id="{FF979325-31F0-4F5B-B8DD-657699E9E086}"/>
              </a:ext>
            </a:extLst>
          </p:cNvPr>
          <p:cNvSpPr>
            <a:spLocks noChangeArrowheads="1"/>
          </p:cNvSpPr>
          <p:nvPr/>
        </p:nvSpPr>
        <p:spPr bwMode="auto">
          <a:xfrm>
            <a:off x="181369" y="89148"/>
            <a:ext cx="8766688" cy="842185"/>
          </a:xfrm>
          <a:prstGeom prst="rect">
            <a:avLst/>
          </a:prstGeom>
          <a:solidFill>
            <a:srgbClr val="7030A0"/>
          </a:solidFill>
          <a:ln>
            <a:noFill/>
          </a:ln>
        </p:spPr>
        <p:txBody>
          <a:bodyPr anchor="ctr"/>
          <a:lstStyle/>
          <a:p>
            <a:pPr algn="ctr"/>
            <a:r>
              <a:rPr lang="en-US" altLang="en-US" sz="2500" dirty="0">
                <a:solidFill>
                  <a:schemeClr val="bg1"/>
                </a:solidFill>
                <a:latin typeface="Arial Black" panose="020B0A04020102020204" pitchFamily="34" charset="0"/>
              </a:rPr>
              <a:t>APPLYING THE CONTENT OF THIS STUDY UNIT: </a:t>
            </a:r>
          </a:p>
          <a:p>
            <a:pPr algn="ctr"/>
            <a:r>
              <a:rPr lang="en-US" altLang="en-US" sz="2000" dirty="0">
                <a:solidFill>
                  <a:schemeClr val="bg1"/>
                </a:solidFill>
                <a:latin typeface="Arial Black" panose="020B0A04020102020204" pitchFamily="34" charset="0"/>
              </a:rPr>
              <a:t>ASSIGNMENT 2</a:t>
            </a:r>
          </a:p>
        </p:txBody>
      </p:sp>
    </p:spTree>
    <p:extLst>
      <p:ext uri="{BB962C8B-B14F-4D97-AF65-F5344CB8AC3E}">
        <p14:creationId xmlns:p14="http://schemas.microsoft.com/office/powerpoint/2010/main" val="266098185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86</a:t>
            </a:fld>
            <a:endParaRPr lang="en-US"/>
          </a:p>
        </p:txBody>
      </p:sp>
      <p:sp>
        <p:nvSpPr>
          <p:cNvPr id="4" name="Rectangle 8"/>
          <p:cNvSpPr>
            <a:spLocks noChangeArrowheads="1"/>
          </p:cNvSpPr>
          <p:nvPr/>
        </p:nvSpPr>
        <p:spPr bwMode="auto">
          <a:xfrm>
            <a:off x="805471" y="89148"/>
            <a:ext cx="7530138" cy="462787"/>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REFERENCE LIST</a:t>
            </a:r>
            <a:endParaRPr lang="en-US" altLang="en-US" sz="2500" dirty="0">
              <a:solidFill>
                <a:schemeClr val="bg1"/>
              </a:solidFill>
              <a:latin typeface="Arial Black" pitchFamily="34" charset="0"/>
            </a:endParaRPr>
          </a:p>
        </p:txBody>
      </p:sp>
      <p:sp>
        <p:nvSpPr>
          <p:cNvPr id="5" name="Content Placeholder 1"/>
          <p:cNvSpPr txBox="1">
            <a:spLocks/>
          </p:cNvSpPr>
          <p:nvPr/>
        </p:nvSpPr>
        <p:spPr>
          <a:xfrm>
            <a:off x="321276" y="808518"/>
            <a:ext cx="8517924" cy="407855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ZA" sz="1800" dirty="0">
                <a:latin typeface="Arial" panose="020B0604020202020204" pitchFamily="34" charset="0"/>
                <a:cs typeface="Arial" panose="020B0604020202020204" pitchFamily="34" charset="0"/>
              </a:rPr>
              <a:t>Botha, M.D. 2021. </a:t>
            </a:r>
            <a:r>
              <a:rPr lang="en-US" sz="1800" i="1" dirty="0">
                <a:latin typeface="Arial" panose="020B0604020202020204" pitchFamily="34" charset="0"/>
                <a:ea typeface="Calibri" panose="020F0502020204030204" pitchFamily="34" charset="0"/>
              </a:rPr>
              <a:t>Developing a framework to evaluate compliance training by investigating the relationship between corporate entrepreneurship and success factors within South African banks. </a:t>
            </a:r>
            <a:r>
              <a:rPr lang="en-US" sz="1800" dirty="0">
                <a:latin typeface="Arial" panose="020B0604020202020204" pitchFamily="34" charset="0"/>
                <a:cs typeface="Arial" panose="020B0604020202020204" pitchFamily="34" charset="0"/>
              </a:rPr>
              <a:t>Potchefstroom: North-West University. (PhD-thesis proposal). </a:t>
            </a:r>
          </a:p>
          <a:p>
            <a:pPr marL="0" indent="0" algn="just">
              <a:buNone/>
            </a:pPr>
            <a:r>
              <a:rPr lang="en-ZA" sz="1800" dirty="0">
                <a:latin typeface="Arial" panose="020B0604020202020204" pitchFamily="34" charset="0"/>
                <a:cs typeface="Arial" panose="020B0604020202020204" pitchFamily="34" charset="0"/>
              </a:rPr>
              <a:t>Bryman, A., Bell, E., </a:t>
            </a:r>
            <a:r>
              <a:rPr lang="en-ZA" sz="1800" dirty="0" err="1">
                <a:latin typeface="Arial" panose="020B0604020202020204" pitchFamily="34" charset="0"/>
                <a:cs typeface="Arial" panose="020B0604020202020204" pitchFamily="34" charset="0"/>
              </a:rPr>
              <a:t>Hirschsohn</a:t>
            </a:r>
            <a:r>
              <a:rPr lang="en-ZA" sz="1800" dirty="0">
                <a:latin typeface="Arial" panose="020B0604020202020204" pitchFamily="34" charset="0"/>
                <a:cs typeface="Arial" panose="020B0604020202020204" pitchFamily="34" charset="0"/>
              </a:rPr>
              <a:t>, P., Dos Santos, A., Du Toit, J., </a:t>
            </a:r>
            <a:r>
              <a:rPr lang="en-ZA" sz="1800" dirty="0" err="1">
                <a:latin typeface="Arial" panose="020B0604020202020204" pitchFamily="34" charset="0"/>
                <a:cs typeface="Arial" panose="020B0604020202020204" pitchFamily="34" charset="0"/>
              </a:rPr>
              <a:t>Masenge</a:t>
            </a:r>
            <a:r>
              <a:rPr lang="en-ZA" sz="1800" dirty="0">
                <a:latin typeface="Arial" panose="020B0604020202020204" pitchFamily="34" charset="0"/>
                <a:cs typeface="Arial" panose="020B0604020202020204" pitchFamily="34" charset="0"/>
              </a:rPr>
              <a:t>, A., Van </a:t>
            </a:r>
            <a:r>
              <a:rPr lang="en-ZA" sz="1800" dirty="0" err="1">
                <a:latin typeface="Arial" panose="020B0604020202020204" pitchFamily="34" charset="0"/>
                <a:cs typeface="Arial" panose="020B0604020202020204" pitchFamily="34" charset="0"/>
              </a:rPr>
              <a:t>Aardt</a:t>
            </a:r>
            <a:r>
              <a:rPr lang="en-ZA" sz="1800" dirty="0">
                <a:latin typeface="Arial" panose="020B0604020202020204" pitchFamily="34" charset="0"/>
                <a:cs typeface="Arial" panose="020B0604020202020204" pitchFamily="34" charset="0"/>
              </a:rPr>
              <a:t>, I. &amp; Wagner, C.  2014.  </a:t>
            </a:r>
            <a:r>
              <a:rPr lang="en-US" sz="1800" i="1" dirty="0">
                <a:latin typeface="Arial" panose="020B0604020202020204" pitchFamily="34" charset="0"/>
                <a:cs typeface="Arial" panose="020B0604020202020204" pitchFamily="34" charset="0"/>
              </a:rPr>
              <a:t>Research methodology: Business and management contexts</a:t>
            </a:r>
            <a:r>
              <a:rPr lang="en-US" sz="1800" dirty="0">
                <a:latin typeface="Arial" panose="020B0604020202020204" pitchFamily="34" charset="0"/>
                <a:cs typeface="Arial" panose="020B0604020202020204" pitchFamily="34" charset="0"/>
              </a:rPr>
              <a:t>. Cape Town: Oxford University Press. </a:t>
            </a:r>
          </a:p>
          <a:p>
            <a:pPr marL="0" indent="0" algn="just">
              <a:buNone/>
            </a:pPr>
            <a:r>
              <a:rPr lang="en-US" sz="1800" dirty="0">
                <a:latin typeface="Arial" panose="020B0604020202020204" pitchFamily="34" charset="0"/>
                <a:cs typeface="Arial" panose="020B0604020202020204" pitchFamily="34" charset="0"/>
              </a:rPr>
              <a:t>Gerber, C. 2020. </a:t>
            </a:r>
            <a:r>
              <a:rPr lang="en-US" sz="1800" i="1" dirty="0">
                <a:latin typeface="Arial" panose="020B0604020202020204" pitchFamily="34" charset="0"/>
                <a:cs typeface="Arial" panose="020B0604020202020204" pitchFamily="34" charset="0"/>
              </a:rPr>
              <a:t>Research methodology and assignment: Preliminary reading</a:t>
            </a:r>
            <a:r>
              <a:rPr lang="en-US" sz="1800" dirty="0">
                <a:latin typeface="Arial" panose="020B0604020202020204" pitchFamily="34" charset="0"/>
                <a:cs typeface="Arial" panose="020B0604020202020204" pitchFamily="34" charset="0"/>
              </a:rPr>
              <a:t>. Cape Town: University of Stellenbosch Business School. </a:t>
            </a:r>
          </a:p>
          <a:p>
            <a:pPr marL="0" indent="0" algn="just">
              <a:buNone/>
            </a:pPr>
            <a:r>
              <a:rPr lang="en-US" sz="1800" dirty="0">
                <a:latin typeface="Arial" panose="020B0604020202020204" pitchFamily="34" charset="0"/>
                <a:cs typeface="Arial" panose="020B0604020202020204" pitchFamily="34" charset="0"/>
              </a:rPr>
              <a:t>Gerber, C. 2021. </a:t>
            </a:r>
            <a:r>
              <a:rPr lang="en-US" sz="1800" i="1" dirty="0">
                <a:latin typeface="Arial" panose="020B0604020202020204" pitchFamily="34" charset="0"/>
                <a:cs typeface="Arial" panose="020B0604020202020204" pitchFamily="34" charset="0"/>
              </a:rPr>
              <a:t>Research design. </a:t>
            </a:r>
            <a:r>
              <a:rPr lang="en-US" sz="1800" dirty="0">
                <a:latin typeface="Arial" panose="020B0604020202020204" pitchFamily="34" charset="0"/>
                <a:cs typeface="Arial" panose="020B0604020202020204" pitchFamily="34" charset="0"/>
              </a:rPr>
              <a:t>Cape Town: University of Stellenbosch Business School (Presentation at the NWU Business School MBA Research Day on 2 July 2021.) </a:t>
            </a:r>
          </a:p>
          <a:p>
            <a:pPr marL="0" indent="0" algn="just">
              <a:buNone/>
            </a:pPr>
            <a:r>
              <a:rPr lang="en-US" sz="1800" dirty="0">
                <a:latin typeface="Arial" panose="020B0604020202020204" pitchFamily="34" charset="0"/>
                <a:cs typeface="Arial" panose="020B0604020202020204" pitchFamily="34" charset="0"/>
              </a:rPr>
              <a:t>Peach, Y.  2015.  </a:t>
            </a:r>
            <a:r>
              <a:rPr lang="en-US" sz="1800" i="1" dirty="0">
                <a:latin typeface="Arial" panose="020B0604020202020204" pitchFamily="34" charset="0"/>
                <a:cs typeface="Arial" panose="020B0604020202020204" pitchFamily="34" charset="0"/>
              </a:rPr>
              <a:t>An investigation of the success factors of black commercial farmers in the North West province</a:t>
            </a:r>
            <a:r>
              <a:rPr lang="en-US" sz="1800" dirty="0">
                <a:latin typeface="Arial" panose="020B0604020202020204" pitchFamily="34" charset="0"/>
                <a:cs typeface="Arial" panose="020B0604020202020204" pitchFamily="34" charset="0"/>
              </a:rPr>
              <a:t>. Potchefstroom: North-West University. (MBA Mini-dissertation). </a:t>
            </a:r>
          </a:p>
          <a:p>
            <a:pPr marL="0" indent="0" algn="just">
              <a:buNone/>
            </a:pPr>
            <a:endParaRPr lang="en-US" sz="2000" dirty="0">
              <a:latin typeface="Arial" panose="020B0604020202020204" pitchFamily="34" charset="0"/>
              <a:cs typeface="Arial" panose="020B0604020202020204" pitchFamily="34" charset="0"/>
            </a:endParaRPr>
          </a:p>
          <a:p>
            <a:pPr marL="0" indent="0" algn="just">
              <a:buNone/>
            </a:pPr>
            <a:endParaRPr lang="en-US" sz="2000" dirty="0">
              <a:latin typeface="Arial" panose="020B0604020202020204" pitchFamily="34" charset="0"/>
              <a:cs typeface="Arial" panose="020B0604020202020204" pitchFamily="34" charset="0"/>
            </a:endParaRPr>
          </a:p>
          <a:p>
            <a:pPr marL="0" indent="0" algn="just">
              <a:buNone/>
            </a:pPr>
            <a:endParaRPr lang="en-US" sz="2000" dirty="0">
              <a:latin typeface="Arial" panose="020B0604020202020204" pitchFamily="34" charset="0"/>
              <a:cs typeface="Arial" panose="020B0604020202020204" pitchFamily="34" charset="0"/>
            </a:endParaRPr>
          </a:p>
          <a:p>
            <a:pPr marL="0" indent="0" algn="just">
              <a:buNone/>
            </a:pPr>
            <a:endParaRPr lang="en-US" sz="2000" dirty="0">
              <a:latin typeface="Arial" panose="020B0604020202020204" pitchFamily="34" charset="0"/>
              <a:cs typeface="Arial" panose="020B0604020202020204" pitchFamily="34" charset="0"/>
            </a:endParaRPr>
          </a:p>
          <a:p>
            <a:pPr marL="0" indent="0" algn="just">
              <a:buNone/>
            </a:pPr>
            <a:endParaRPr lang="en-ZA" sz="2000" dirty="0">
              <a:latin typeface="Arial" panose="020B0604020202020204" pitchFamily="34" charset="0"/>
              <a:cs typeface="Arial" panose="020B0604020202020204" pitchFamily="34" charset="0"/>
            </a:endParaRPr>
          </a:p>
          <a:p>
            <a:pPr marL="0" indent="0">
              <a:buFont typeface="Arial"/>
              <a:buNone/>
            </a:pPr>
            <a:endParaRPr lang="en-ZA" sz="2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5713424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87</a:t>
            </a:fld>
            <a:endParaRPr lang="en-US"/>
          </a:p>
        </p:txBody>
      </p:sp>
      <p:sp>
        <p:nvSpPr>
          <p:cNvPr id="4" name="Rectangle 8"/>
          <p:cNvSpPr>
            <a:spLocks noChangeArrowheads="1"/>
          </p:cNvSpPr>
          <p:nvPr/>
        </p:nvSpPr>
        <p:spPr bwMode="auto">
          <a:xfrm>
            <a:off x="805471" y="89148"/>
            <a:ext cx="7530138" cy="462787"/>
          </a:xfrm>
          <a:prstGeom prst="rect">
            <a:avLst/>
          </a:prstGeom>
          <a:solidFill>
            <a:srgbClr val="7030A0"/>
          </a:solidFill>
          <a:ln>
            <a:noFill/>
          </a:ln>
        </p:spPr>
        <p:txBody>
          <a:bodyPr anchor="ctr"/>
          <a:lstStyle/>
          <a:p>
            <a:pPr algn="ctr"/>
            <a:r>
              <a:rPr lang="en-US" sz="2800" dirty="0">
                <a:solidFill>
                  <a:schemeClr val="bg1"/>
                </a:solidFill>
                <a:latin typeface="Arial Black" panose="020B0A04020102020204" pitchFamily="34" charset="0"/>
              </a:rPr>
              <a:t>REFERENCE LIST</a:t>
            </a:r>
            <a:endParaRPr lang="en-US" altLang="en-US" sz="2500" dirty="0">
              <a:solidFill>
                <a:schemeClr val="bg1"/>
              </a:solidFill>
              <a:latin typeface="Arial Black" pitchFamily="34" charset="0"/>
            </a:endParaRPr>
          </a:p>
        </p:txBody>
      </p:sp>
      <p:sp>
        <p:nvSpPr>
          <p:cNvPr id="5" name="Content Placeholder 1"/>
          <p:cNvSpPr txBox="1">
            <a:spLocks/>
          </p:cNvSpPr>
          <p:nvPr/>
        </p:nvSpPr>
        <p:spPr>
          <a:xfrm>
            <a:off x="321276" y="808518"/>
            <a:ext cx="8517924" cy="407855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US" sz="2000" dirty="0">
                <a:latin typeface="Arial" panose="020B0604020202020204" pitchFamily="34" charset="0"/>
                <a:cs typeface="Arial" panose="020B0604020202020204" pitchFamily="34" charset="0"/>
              </a:rPr>
              <a:t>Saunders, M., Lewis, P. &amp; Thornhill, A. 2016. </a:t>
            </a:r>
            <a:r>
              <a:rPr lang="en-US" sz="2000" i="1" dirty="0">
                <a:latin typeface="Arial" panose="020B0604020202020204" pitchFamily="34" charset="0"/>
                <a:cs typeface="Arial" panose="020B0604020202020204" pitchFamily="34" charset="0"/>
              </a:rPr>
              <a:t>Research methods for business students. </a:t>
            </a:r>
            <a:r>
              <a:rPr lang="en-US" sz="2000" dirty="0">
                <a:latin typeface="Arial" panose="020B0604020202020204" pitchFamily="34" charset="0"/>
                <a:cs typeface="Arial" panose="020B0604020202020204" pitchFamily="34" charset="0"/>
              </a:rPr>
              <a:t>7</a:t>
            </a:r>
            <a:r>
              <a:rPr lang="en-US" sz="2000" baseline="30000" dirty="0">
                <a:latin typeface="Arial" panose="020B0604020202020204" pitchFamily="34" charset="0"/>
                <a:cs typeface="Arial" panose="020B0604020202020204" pitchFamily="34" charset="0"/>
              </a:rPr>
              <a:t>th</a:t>
            </a:r>
            <a:r>
              <a:rPr lang="en-US" sz="2000" dirty="0">
                <a:latin typeface="Arial" panose="020B0604020202020204" pitchFamily="34" charset="0"/>
                <a:cs typeface="Arial" panose="020B0604020202020204" pitchFamily="34" charset="0"/>
              </a:rPr>
              <a:t> ed. Harlow, UK: Pearson. </a:t>
            </a:r>
          </a:p>
          <a:p>
            <a:pPr marL="0" indent="0" algn="just">
              <a:buNone/>
            </a:pPr>
            <a:r>
              <a:rPr lang="en-US" sz="2000" dirty="0">
                <a:latin typeface="Arial" panose="020B0604020202020204" pitchFamily="34" charset="0"/>
                <a:cs typeface="Arial" panose="020B0604020202020204" pitchFamily="34" charset="0"/>
              </a:rPr>
              <a:t>Saunders, M., Lewis, P. &amp; Thornhill, A. 2019. </a:t>
            </a:r>
            <a:r>
              <a:rPr lang="en-US" sz="2000" i="1" dirty="0">
                <a:latin typeface="Arial" panose="020B0604020202020204" pitchFamily="34" charset="0"/>
                <a:cs typeface="Arial" panose="020B0604020202020204" pitchFamily="34" charset="0"/>
              </a:rPr>
              <a:t>Research methods for business students</a:t>
            </a:r>
            <a:r>
              <a:rPr lang="en-US" sz="2000" dirty="0">
                <a:latin typeface="Arial" panose="020B0604020202020204" pitchFamily="34" charset="0"/>
                <a:cs typeface="Arial" panose="020B0604020202020204" pitchFamily="34" charset="0"/>
              </a:rPr>
              <a:t>. 8</a:t>
            </a:r>
            <a:r>
              <a:rPr lang="en-US" sz="2000" baseline="30000" dirty="0">
                <a:latin typeface="Arial" panose="020B0604020202020204" pitchFamily="34" charset="0"/>
                <a:cs typeface="Arial" panose="020B0604020202020204" pitchFamily="34" charset="0"/>
              </a:rPr>
              <a:t>th</a:t>
            </a:r>
            <a:r>
              <a:rPr lang="en-US" sz="2000" dirty="0">
                <a:latin typeface="Arial" panose="020B0604020202020204" pitchFamily="34" charset="0"/>
                <a:cs typeface="Arial" panose="020B0604020202020204" pitchFamily="34" charset="0"/>
              </a:rPr>
              <a:t> ed. Harlow, UK: Pearson. </a:t>
            </a:r>
          </a:p>
          <a:p>
            <a:pPr marL="0" indent="0" algn="just">
              <a:buNone/>
            </a:pPr>
            <a:r>
              <a:rPr lang="en-US" sz="2000" dirty="0">
                <a:latin typeface="Arial" panose="020B0604020202020204" pitchFamily="34" charset="0"/>
                <a:cs typeface="Arial" panose="020B0604020202020204" pitchFamily="34" charset="0"/>
              </a:rPr>
              <a:t>Venter, E. 2021. </a:t>
            </a:r>
            <a:r>
              <a:rPr lang="en-US" sz="2000" i="1" dirty="0">
                <a:latin typeface="Arial" panose="020B0604020202020204" pitchFamily="34" charset="0"/>
                <a:cs typeface="Arial" panose="020B0604020202020204" pitchFamily="34" charset="0"/>
              </a:rPr>
              <a:t>Quantitative research: Data collection, data analysis and writing up</a:t>
            </a:r>
            <a:r>
              <a:rPr lang="en-US" sz="2000" dirty="0">
                <a:latin typeface="Arial" panose="020B0604020202020204" pitchFamily="34" charset="0"/>
                <a:cs typeface="Arial" panose="020B0604020202020204" pitchFamily="34" charset="0"/>
              </a:rPr>
              <a:t>. Port Elizabeth: Nelson Mandela University (Presentation at the NWU Business School MBA Research Day on 2 July 2021.) </a:t>
            </a:r>
          </a:p>
          <a:p>
            <a:pPr marL="0" indent="0" algn="just">
              <a:buNone/>
            </a:pPr>
            <a:endParaRPr lang="en-US" sz="2000" dirty="0">
              <a:latin typeface="Arial" panose="020B0604020202020204" pitchFamily="34" charset="0"/>
              <a:cs typeface="Arial" panose="020B0604020202020204" pitchFamily="34" charset="0"/>
            </a:endParaRPr>
          </a:p>
          <a:p>
            <a:pPr marL="0" indent="0" algn="just">
              <a:buNone/>
            </a:pPr>
            <a:endParaRPr lang="en-US" sz="2000" dirty="0">
              <a:latin typeface="Arial" panose="020B0604020202020204" pitchFamily="34" charset="0"/>
              <a:cs typeface="Arial" panose="020B0604020202020204" pitchFamily="34" charset="0"/>
            </a:endParaRPr>
          </a:p>
          <a:p>
            <a:pPr marL="0" indent="0" algn="just">
              <a:buNone/>
            </a:pPr>
            <a:endParaRPr lang="en-US" sz="2000" dirty="0">
              <a:latin typeface="Arial" panose="020B0604020202020204" pitchFamily="34" charset="0"/>
              <a:cs typeface="Arial" panose="020B0604020202020204" pitchFamily="34" charset="0"/>
            </a:endParaRPr>
          </a:p>
          <a:p>
            <a:pPr marL="0" indent="0" algn="just">
              <a:buNone/>
            </a:pPr>
            <a:endParaRPr lang="en-US" sz="2000" dirty="0">
              <a:latin typeface="Arial" panose="020B0604020202020204" pitchFamily="34" charset="0"/>
              <a:cs typeface="Arial" panose="020B0604020202020204" pitchFamily="34" charset="0"/>
            </a:endParaRPr>
          </a:p>
          <a:p>
            <a:pPr marL="0" indent="0" algn="just">
              <a:buNone/>
            </a:pPr>
            <a:endParaRPr lang="en-US" sz="2000" dirty="0">
              <a:latin typeface="Arial" panose="020B0604020202020204" pitchFamily="34" charset="0"/>
              <a:cs typeface="Arial" panose="020B0604020202020204" pitchFamily="34" charset="0"/>
            </a:endParaRPr>
          </a:p>
          <a:p>
            <a:pPr marL="0" indent="0" algn="just">
              <a:buNone/>
            </a:pPr>
            <a:endParaRPr lang="en-ZA" sz="2000" dirty="0">
              <a:latin typeface="Arial" panose="020B0604020202020204" pitchFamily="34" charset="0"/>
              <a:cs typeface="Arial" panose="020B0604020202020204" pitchFamily="34" charset="0"/>
            </a:endParaRPr>
          </a:p>
          <a:p>
            <a:pPr marL="0" indent="0">
              <a:buFont typeface="Arial"/>
              <a:buNone/>
            </a:pPr>
            <a:endParaRPr lang="en-ZA" sz="2200" b="1" dirty="0">
              <a:latin typeface="Arial" panose="020B0604020202020204" pitchFamily="34" charset="0"/>
              <a:cs typeface="Arial" panose="020B0604020202020204" pitchFamily="34" charset="0"/>
            </a:endParaRPr>
          </a:p>
        </p:txBody>
      </p:sp>
      <p:pic>
        <p:nvPicPr>
          <p:cNvPr id="1026" name="Picture 2" descr="NWU Referencing Guide">
            <a:extLst>
              <a:ext uri="{FF2B5EF4-FFF2-40B4-BE49-F238E27FC236}">
                <a16:creationId xmlns:a16="http://schemas.microsoft.com/office/drawing/2014/main" id="{2CA8A88C-A476-4183-ADCB-5D22836ACA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1317" y="3217333"/>
            <a:ext cx="1550292" cy="2209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146729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7030A0"/>
          </a:solidFill>
        </p:spPr>
        <p:txBody>
          <a:bodyPr>
            <a:normAutofit/>
          </a:bodyPr>
          <a:lstStyle/>
          <a:p>
            <a:r>
              <a:rPr lang="en-US" sz="3600" dirty="0">
                <a:solidFill>
                  <a:schemeClr val="bg1"/>
                </a:solidFill>
                <a:latin typeface="Arial Black" panose="020B0A04020102020204" pitchFamily="34" charset="0"/>
              </a:rPr>
              <a:t>Thank you</a:t>
            </a:r>
          </a:p>
        </p:txBody>
      </p:sp>
    </p:spTree>
    <p:extLst>
      <p:ext uri="{BB962C8B-B14F-4D97-AF65-F5344CB8AC3E}">
        <p14:creationId xmlns:p14="http://schemas.microsoft.com/office/powerpoint/2010/main" val="39838188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8</a:t>
            </a:fld>
            <a:endParaRPr lang="en-US"/>
          </a:p>
        </p:txBody>
      </p:sp>
      <p:sp>
        <p:nvSpPr>
          <p:cNvPr id="4" name="Rectangle 8"/>
          <p:cNvSpPr>
            <a:spLocks noChangeArrowheads="1"/>
          </p:cNvSpPr>
          <p:nvPr/>
        </p:nvSpPr>
        <p:spPr bwMode="auto">
          <a:xfrm>
            <a:off x="110067" y="89148"/>
            <a:ext cx="8949266" cy="401919"/>
          </a:xfrm>
          <a:prstGeom prst="rect">
            <a:avLst/>
          </a:prstGeom>
          <a:solidFill>
            <a:srgbClr val="7030A0"/>
          </a:solidFill>
          <a:ln>
            <a:noFill/>
          </a:ln>
        </p:spPr>
        <p:txBody>
          <a:bodyPr anchor="ctr"/>
          <a:lstStyle/>
          <a:p>
            <a:pPr algn="ctr"/>
            <a:r>
              <a:rPr lang="en-US" altLang="en-US" sz="2300" dirty="0">
                <a:solidFill>
                  <a:schemeClr val="bg1"/>
                </a:solidFill>
                <a:latin typeface="Arial Black" pitchFamily="34" charset="0"/>
              </a:rPr>
              <a:t>FLOW DIAGRAM OF THE BASIC RESEARCH PROCESS</a:t>
            </a:r>
          </a:p>
        </p:txBody>
      </p:sp>
      <p:pic>
        <p:nvPicPr>
          <p:cNvPr id="13314" name="Picture 2" descr="Develop the Instrument">
            <a:extLst>
              <a:ext uri="{FF2B5EF4-FFF2-40B4-BE49-F238E27FC236}">
                <a16:creationId xmlns:a16="http://schemas.microsoft.com/office/drawing/2014/main" id="{6B48D818-7D71-4438-A585-104FDBF7F7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6300" y="789442"/>
            <a:ext cx="4876800" cy="4486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96511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Revolution">
      <a:majorFont>
        <a:latin typeface="Trebuchet MS"/>
        <a:ea typeface=""/>
        <a:cs typeface=""/>
        <a:font script="Jpan" typeface="ＭＳ ゴシック"/>
      </a:majorFont>
      <a:minorFont>
        <a:latin typeface="Trebuchet MS"/>
        <a:ea typeface=""/>
        <a:cs typeface=""/>
        <a:font script="Jpan" typeface="ＭＳ 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13876</TotalTime>
  <Words>6556</Words>
  <Application>Microsoft Office PowerPoint</Application>
  <PresentationFormat>On-screen Show (16:10)</PresentationFormat>
  <Paragraphs>648</Paragraphs>
  <Slides>89</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89</vt:i4>
      </vt:variant>
    </vt:vector>
  </HeadingPairs>
  <TitlesOfParts>
    <vt:vector size="95" baseType="lpstr">
      <vt:lpstr>Arial</vt:lpstr>
      <vt:lpstr>Arial Black</vt:lpstr>
      <vt:lpstr>Calibri</vt:lpstr>
      <vt:lpstr>Trebuchet MS</vt:lpstr>
      <vt:lpstr>Wingdings</vt:lpstr>
      <vt:lpstr>Office Theme</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Company>Karina Nortje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Karina Nortje</dc:creator>
  <cp:lastModifiedBy>MARA BONESCHANS</cp:lastModifiedBy>
  <cp:revision>229</cp:revision>
  <dcterms:created xsi:type="dcterms:W3CDTF">2020-08-03T09:06:40Z</dcterms:created>
  <dcterms:modified xsi:type="dcterms:W3CDTF">2021-07-27T13:06:58Z</dcterms:modified>
</cp:coreProperties>
</file>