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17"/>
  </p:notesMasterIdLst>
  <p:handoutMasterIdLst>
    <p:handoutMasterId r:id="rId118"/>
  </p:handoutMasterIdLst>
  <p:sldIdLst>
    <p:sldId id="264" r:id="rId2"/>
    <p:sldId id="263" r:id="rId3"/>
    <p:sldId id="421" r:id="rId4"/>
    <p:sldId id="295" r:id="rId5"/>
    <p:sldId id="308" r:id="rId6"/>
    <p:sldId id="420" r:id="rId7"/>
    <p:sldId id="333" r:id="rId8"/>
    <p:sldId id="426" r:id="rId9"/>
    <p:sldId id="429" r:id="rId10"/>
    <p:sldId id="428" r:id="rId11"/>
    <p:sldId id="431" r:id="rId12"/>
    <p:sldId id="427" r:id="rId13"/>
    <p:sldId id="430" r:id="rId14"/>
    <p:sldId id="349" r:id="rId15"/>
    <p:sldId id="320" r:id="rId16"/>
    <p:sldId id="321" r:id="rId17"/>
    <p:sldId id="700" r:id="rId18"/>
    <p:sldId id="326" r:id="rId19"/>
    <p:sldId id="327" r:id="rId20"/>
    <p:sldId id="325" r:id="rId21"/>
    <p:sldId id="329" r:id="rId22"/>
    <p:sldId id="330" r:id="rId23"/>
    <p:sldId id="328" r:id="rId24"/>
    <p:sldId id="331" r:id="rId25"/>
    <p:sldId id="332" r:id="rId26"/>
    <p:sldId id="701" r:id="rId27"/>
    <p:sldId id="702" r:id="rId28"/>
    <p:sldId id="721" r:id="rId29"/>
    <p:sldId id="681" r:id="rId30"/>
    <p:sldId id="682" r:id="rId31"/>
    <p:sldId id="720" r:id="rId32"/>
    <p:sldId id="679" r:id="rId33"/>
    <p:sldId id="664" r:id="rId34"/>
    <p:sldId id="665" r:id="rId35"/>
    <p:sldId id="666" r:id="rId36"/>
    <p:sldId id="667" r:id="rId37"/>
    <p:sldId id="668" r:id="rId38"/>
    <p:sldId id="669" r:id="rId39"/>
    <p:sldId id="670" r:id="rId40"/>
    <p:sldId id="680" r:id="rId41"/>
    <p:sldId id="691" r:id="rId42"/>
    <p:sldId id="692" r:id="rId43"/>
    <p:sldId id="704" r:id="rId44"/>
    <p:sldId id="678" r:id="rId45"/>
    <p:sldId id="674" r:id="rId46"/>
    <p:sldId id="676" r:id="rId47"/>
    <p:sldId id="675" r:id="rId48"/>
    <p:sldId id="705" r:id="rId49"/>
    <p:sldId id="671" r:id="rId50"/>
    <p:sldId id="672" r:id="rId51"/>
    <p:sldId id="677" r:id="rId52"/>
    <p:sldId id="343" r:id="rId53"/>
    <p:sldId id="350" r:id="rId54"/>
    <p:sldId id="703" r:id="rId55"/>
    <p:sldId id="351" r:id="rId56"/>
    <p:sldId id="352" r:id="rId57"/>
    <p:sldId id="353" r:id="rId58"/>
    <p:sldId id="354" r:id="rId59"/>
    <p:sldId id="355" r:id="rId60"/>
    <p:sldId id="384" r:id="rId61"/>
    <p:sldId id="385" r:id="rId62"/>
    <p:sldId id="386" r:id="rId63"/>
    <p:sldId id="387" r:id="rId64"/>
    <p:sldId id="388" r:id="rId65"/>
    <p:sldId id="389" r:id="rId66"/>
    <p:sldId id="425" r:id="rId67"/>
    <p:sldId id="390" r:id="rId68"/>
    <p:sldId id="391" r:id="rId69"/>
    <p:sldId id="392" r:id="rId70"/>
    <p:sldId id="393" r:id="rId71"/>
    <p:sldId id="394" r:id="rId72"/>
    <p:sldId id="395" r:id="rId73"/>
    <p:sldId id="396" r:id="rId74"/>
    <p:sldId id="397" r:id="rId75"/>
    <p:sldId id="398" r:id="rId76"/>
    <p:sldId id="399" r:id="rId77"/>
    <p:sldId id="400" r:id="rId78"/>
    <p:sldId id="404" r:id="rId79"/>
    <p:sldId id="708" r:id="rId80"/>
    <p:sldId id="716" r:id="rId81"/>
    <p:sldId id="712" r:id="rId82"/>
    <p:sldId id="709" r:id="rId83"/>
    <p:sldId id="713" r:id="rId84"/>
    <p:sldId id="714" r:id="rId85"/>
    <p:sldId id="715" r:id="rId86"/>
    <p:sldId id="684" r:id="rId87"/>
    <p:sldId id="685" r:id="rId88"/>
    <p:sldId id="686" r:id="rId89"/>
    <p:sldId id="687" r:id="rId90"/>
    <p:sldId id="698" r:id="rId91"/>
    <p:sldId id="688" r:id="rId92"/>
    <p:sldId id="689" r:id="rId93"/>
    <p:sldId id="699" r:id="rId94"/>
    <p:sldId id="706" r:id="rId95"/>
    <p:sldId id="323" r:id="rId96"/>
    <p:sldId id="324" r:id="rId97"/>
    <p:sldId id="710" r:id="rId98"/>
    <p:sldId id="406" r:id="rId99"/>
    <p:sldId id="409" r:id="rId100"/>
    <p:sldId id="410" r:id="rId101"/>
    <p:sldId id="717" r:id="rId102"/>
    <p:sldId id="408" r:id="rId103"/>
    <p:sldId id="322" r:id="rId104"/>
    <p:sldId id="707" r:id="rId105"/>
    <p:sldId id="437" r:id="rId106"/>
    <p:sldId id="693" r:id="rId107"/>
    <p:sldId id="694" r:id="rId108"/>
    <p:sldId id="695" r:id="rId109"/>
    <p:sldId id="696" r:id="rId110"/>
    <p:sldId id="697" r:id="rId111"/>
    <p:sldId id="454" r:id="rId112"/>
    <p:sldId id="292" r:id="rId113"/>
    <p:sldId id="718" r:id="rId114"/>
    <p:sldId id="719" r:id="rId115"/>
    <p:sldId id="265" r:id="rId116"/>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9C"/>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113" d="100"/>
          <a:sy n="113" d="100"/>
        </p:scale>
        <p:origin x="1050" y="102"/>
      </p:cViewPr>
      <p:guideLst>
        <p:guide orient="horz" pos="1800"/>
        <p:guide pos="2880"/>
      </p:guideLst>
    </p:cSldViewPr>
  </p:slideViewPr>
  <p:outlineViewPr>
    <p:cViewPr>
      <p:scale>
        <a:sx n="33" d="100"/>
        <a:sy n="33" d="100"/>
      </p:scale>
      <p:origin x="0" y="-1035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7/27/2021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7/27/2021</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5</a:t>
            </a:fld>
            <a:endParaRPr lang="en-US"/>
          </a:p>
        </p:txBody>
      </p:sp>
    </p:spTree>
    <p:extLst>
      <p:ext uri="{BB962C8B-B14F-4D97-AF65-F5344CB8AC3E}">
        <p14:creationId xmlns:p14="http://schemas.microsoft.com/office/powerpoint/2010/main" val="2671599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99</a:t>
            </a:fld>
            <a:endParaRPr lang="en-US"/>
          </a:p>
        </p:txBody>
      </p:sp>
    </p:spTree>
    <p:extLst>
      <p:ext uri="{BB962C8B-B14F-4D97-AF65-F5344CB8AC3E}">
        <p14:creationId xmlns:p14="http://schemas.microsoft.com/office/powerpoint/2010/main" val="726787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104</a:t>
            </a:fld>
            <a:endParaRPr lang="en-US"/>
          </a:p>
        </p:txBody>
      </p:sp>
    </p:spTree>
    <p:extLst>
      <p:ext uri="{BB962C8B-B14F-4D97-AF65-F5344CB8AC3E}">
        <p14:creationId xmlns:p14="http://schemas.microsoft.com/office/powerpoint/2010/main" val="77498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105</a:t>
            </a:fld>
            <a:endParaRPr lang="en-US"/>
          </a:p>
        </p:txBody>
      </p:sp>
    </p:spTree>
    <p:extLst>
      <p:ext uri="{BB962C8B-B14F-4D97-AF65-F5344CB8AC3E}">
        <p14:creationId xmlns:p14="http://schemas.microsoft.com/office/powerpoint/2010/main" val="635201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106</a:t>
            </a:fld>
            <a:endParaRPr lang="en-US"/>
          </a:p>
        </p:txBody>
      </p:sp>
    </p:spTree>
    <p:extLst>
      <p:ext uri="{BB962C8B-B14F-4D97-AF65-F5344CB8AC3E}">
        <p14:creationId xmlns:p14="http://schemas.microsoft.com/office/powerpoint/2010/main" val="48642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107</a:t>
            </a:fld>
            <a:endParaRPr lang="en-US"/>
          </a:p>
        </p:txBody>
      </p:sp>
    </p:spTree>
    <p:extLst>
      <p:ext uri="{BB962C8B-B14F-4D97-AF65-F5344CB8AC3E}">
        <p14:creationId xmlns:p14="http://schemas.microsoft.com/office/powerpoint/2010/main" val="2900405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108</a:t>
            </a:fld>
            <a:endParaRPr lang="en-US"/>
          </a:p>
        </p:txBody>
      </p:sp>
    </p:spTree>
    <p:extLst>
      <p:ext uri="{BB962C8B-B14F-4D97-AF65-F5344CB8AC3E}">
        <p14:creationId xmlns:p14="http://schemas.microsoft.com/office/powerpoint/2010/main" val="2232519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109</a:t>
            </a:fld>
            <a:endParaRPr lang="en-US"/>
          </a:p>
        </p:txBody>
      </p:sp>
    </p:spTree>
    <p:extLst>
      <p:ext uri="{BB962C8B-B14F-4D97-AF65-F5344CB8AC3E}">
        <p14:creationId xmlns:p14="http://schemas.microsoft.com/office/powerpoint/2010/main" val="1823918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43</a:t>
            </a:fld>
            <a:endParaRPr lang="en-US"/>
          </a:p>
        </p:txBody>
      </p:sp>
    </p:spTree>
    <p:extLst>
      <p:ext uri="{BB962C8B-B14F-4D97-AF65-F5344CB8AC3E}">
        <p14:creationId xmlns:p14="http://schemas.microsoft.com/office/powerpoint/2010/main" val="2755494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81</a:t>
            </a:fld>
            <a:endParaRPr lang="en-US"/>
          </a:p>
        </p:txBody>
      </p:sp>
    </p:spTree>
    <p:extLst>
      <p:ext uri="{BB962C8B-B14F-4D97-AF65-F5344CB8AC3E}">
        <p14:creationId xmlns:p14="http://schemas.microsoft.com/office/powerpoint/2010/main" val="4127147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82</a:t>
            </a:fld>
            <a:endParaRPr lang="en-US"/>
          </a:p>
        </p:txBody>
      </p:sp>
    </p:spTree>
    <p:extLst>
      <p:ext uri="{BB962C8B-B14F-4D97-AF65-F5344CB8AC3E}">
        <p14:creationId xmlns:p14="http://schemas.microsoft.com/office/powerpoint/2010/main" val="401678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83</a:t>
            </a:fld>
            <a:endParaRPr lang="en-US"/>
          </a:p>
        </p:txBody>
      </p:sp>
    </p:spTree>
    <p:extLst>
      <p:ext uri="{BB962C8B-B14F-4D97-AF65-F5344CB8AC3E}">
        <p14:creationId xmlns:p14="http://schemas.microsoft.com/office/powerpoint/2010/main" val="3350574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84</a:t>
            </a:fld>
            <a:endParaRPr lang="en-US"/>
          </a:p>
        </p:txBody>
      </p:sp>
    </p:spTree>
    <p:extLst>
      <p:ext uri="{BB962C8B-B14F-4D97-AF65-F5344CB8AC3E}">
        <p14:creationId xmlns:p14="http://schemas.microsoft.com/office/powerpoint/2010/main" val="1890790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96</a:t>
            </a:fld>
            <a:endParaRPr lang="en-US"/>
          </a:p>
        </p:txBody>
      </p:sp>
    </p:spTree>
    <p:extLst>
      <p:ext uri="{BB962C8B-B14F-4D97-AF65-F5344CB8AC3E}">
        <p14:creationId xmlns:p14="http://schemas.microsoft.com/office/powerpoint/2010/main" val="1122966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97</a:t>
            </a:fld>
            <a:endParaRPr lang="en-US"/>
          </a:p>
        </p:txBody>
      </p:sp>
    </p:spTree>
    <p:extLst>
      <p:ext uri="{BB962C8B-B14F-4D97-AF65-F5344CB8AC3E}">
        <p14:creationId xmlns:p14="http://schemas.microsoft.com/office/powerpoint/2010/main" val="1327205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98</a:t>
            </a:fld>
            <a:endParaRPr lang="en-US"/>
          </a:p>
        </p:txBody>
      </p:sp>
    </p:spTree>
    <p:extLst>
      <p:ext uri="{BB962C8B-B14F-4D97-AF65-F5344CB8AC3E}">
        <p14:creationId xmlns:p14="http://schemas.microsoft.com/office/powerpoint/2010/main" val="2161793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a:t>Introduction</a:t>
            </a:r>
          </a:p>
          <a:p>
            <a:pPr lvl="0"/>
            <a:r>
              <a:rPr lang="en-US" dirty="0"/>
              <a:t>Topic 1</a:t>
            </a:r>
          </a:p>
          <a:p>
            <a:pPr lvl="0"/>
            <a:r>
              <a:rPr lang="en-US" dirty="0"/>
              <a:t>Topic 2</a:t>
            </a:r>
          </a:p>
          <a:p>
            <a:pPr lvl="0"/>
            <a:r>
              <a:rPr lang="en-US" dirty="0"/>
              <a:t>Topic 3</a:t>
            </a:r>
          </a:p>
          <a:p>
            <a:pPr lvl="0"/>
            <a:r>
              <a:rPr lang="en-US" dirty="0"/>
              <a:t>Topic 4</a:t>
            </a:r>
          </a:p>
          <a:p>
            <a:pPr lvl="0"/>
            <a:r>
              <a:rPr lang="en-US" dirty="0"/>
              <a:t>Examples</a:t>
            </a:r>
          </a:p>
          <a:p>
            <a:pPr lvl="0"/>
            <a:r>
              <a:rPr lang="en-US" dirty="0"/>
              <a:t>Conclusion</a:t>
            </a:r>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9082" y="4798145"/>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10024" y="4798145"/>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580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dun strepie langer-05.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7336" y="241826"/>
            <a:ext cx="7333655" cy="869057"/>
          </a:xfrm>
        </p:spPr>
        <p:txBody>
          <a:bodyPr>
            <a:noAutofit/>
          </a:bodyPr>
          <a:lstStyle/>
          <a:p>
            <a:br>
              <a:rPr lang="en-US" sz="3200" dirty="0">
                <a:latin typeface="Arial Black" panose="020B0A04020102020204" pitchFamily="34" charset="0"/>
              </a:rPr>
            </a:b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Subtitle 2"/>
          <p:cNvSpPr>
            <a:spLocks noGrp="1"/>
          </p:cNvSpPr>
          <p:nvPr>
            <p:ph type="subTitle" idx="1"/>
          </p:nvPr>
        </p:nvSpPr>
        <p:spPr>
          <a:xfrm>
            <a:off x="1457337" y="4724078"/>
            <a:ext cx="7333655" cy="482462"/>
          </a:xfrm>
          <a:solidFill>
            <a:srgbClr val="7030A0"/>
          </a:solidFill>
        </p:spPr>
        <p:txBody>
          <a:bodyPr>
            <a:noAutofit/>
          </a:bodyPr>
          <a:lstStyle/>
          <a:p>
            <a:r>
              <a:rPr lang="en-US" sz="2400" dirty="0">
                <a:solidFill>
                  <a:schemeClr val="bg1"/>
                </a:solidFill>
                <a:latin typeface="Arial" panose="020B0604020202020204" pitchFamily="34" charset="0"/>
                <a:cs typeface="Arial" panose="020B0604020202020204" pitchFamily="34" charset="0"/>
              </a:rPr>
              <a:t>Study unit 6 – Quantitative research: Data collection</a:t>
            </a:r>
          </a:p>
        </p:txBody>
      </p:sp>
      <p:sp>
        <p:nvSpPr>
          <p:cNvPr id="4" name="Subtitle 2"/>
          <p:cNvSpPr txBox="1">
            <a:spLocks/>
          </p:cNvSpPr>
          <p:nvPr/>
        </p:nvSpPr>
        <p:spPr>
          <a:xfrm>
            <a:off x="2503695" y="1891630"/>
            <a:ext cx="5569527" cy="482462"/>
          </a:xfrm>
          <a:prstGeom prst="rect">
            <a:avLst/>
          </a:prstGeom>
          <a:solidFill>
            <a:srgbClr val="7030A0"/>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ZA" sz="2600" b="1" dirty="0">
                <a:solidFill>
                  <a:schemeClr val="bg1"/>
                </a:solidFill>
                <a:latin typeface="Arial Black" panose="020B0A04020102020204" pitchFamily="34" charset="0"/>
              </a:rPr>
              <a:t>Prof </a:t>
            </a:r>
            <a:r>
              <a:rPr lang="en-ZA" sz="2600" b="1" dirty="0" err="1">
                <a:solidFill>
                  <a:schemeClr val="bg1"/>
                </a:solidFill>
                <a:latin typeface="Arial Black" panose="020B0A04020102020204" pitchFamily="34" charset="0"/>
              </a:rPr>
              <a:t>Stéphan</a:t>
            </a:r>
            <a:r>
              <a:rPr lang="en-ZA" sz="2600" b="1" dirty="0">
                <a:solidFill>
                  <a:schemeClr val="bg1"/>
                </a:solidFill>
                <a:latin typeface="Arial Black" panose="020B0A04020102020204" pitchFamily="34" charset="0"/>
              </a:rPr>
              <a:t> van der Merwe</a:t>
            </a:r>
          </a:p>
        </p:txBody>
      </p:sp>
      <p:sp>
        <p:nvSpPr>
          <p:cNvPr id="5" name="Rectangle 8"/>
          <p:cNvSpPr>
            <a:spLocks noChangeArrowheads="1"/>
          </p:cNvSpPr>
          <p:nvPr/>
        </p:nvSpPr>
        <p:spPr bwMode="auto">
          <a:xfrm>
            <a:off x="1523389" y="391429"/>
            <a:ext cx="7530138" cy="999063"/>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a:t>
            </a:r>
            <a:br>
              <a:rPr lang="en-US" sz="2800" dirty="0">
                <a:solidFill>
                  <a:schemeClr val="bg1"/>
                </a:solidFill>
                <a:latin typeface="Arial Black" panose="020B0A04020102020204" pitchFamily="34" charset="0"/>
              </a:rPr>
            </a:br>
            <a:r>
              <a:rPr lang="en-US" sz="2800" dirty="0" err="1">
                <a:solidFill>
                  <a:schemeClr val="bg1"/>
                </a:solidFill>
                <a:latin typeface="Arial Black" panose="020B0A04020102020204" pitchFamily="34" charset="0"/>
              </a:rPr>
              <a:t>MBAA</a:t>
            </a:r>
            <a:r>
              <a:rPr lang="en-US" sz="2800" dirty="0">
                <a:solidFill>
                  <a:schemeClr val="bg1"/>
                </a:solidFill>
                <a:latin typeface="Arial Black" panose="020B0A04020102020204" pitchFamily="34" charset="0"/>
              </a:rPr>
              <a:t> 874</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07960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DIFFERENCE BETWEEN A THEORETICAL AND CONCEPTUAL FRAMEWORK</a:t>
            </a:r>
            <a:endParaRPr lang="en-US" altLang="en-US" sz="2500" dirty="0">
              <a:solidFill>
                <a:schemeClr val="bg1"/>
              </a:solidFill>
              <a:latin typeface="Arial Black" pitchFamily="34" charset="0"/>
            </a:endParaRPr>
          </a:p>
        </p:txBody>
      </p:sp>
      <p:pic>
        <p:nvPicPr>
          <p:cNvPr id="1026" name="Picture 2" descr="THEORETICAL CONCEPTUAL FRAMEWORK BONGANE GASELA OUTLINE Introduction  Definition">
            <a:extLst>
              <a:ext uri="{FF2B5EF4-FFF2-40B4-BE49-F238E27FC236}">
                <a16:creationId xmlns:a16="http://schemas.microsoft.com/office/drawing/2014/main" id="{DD746193-E58F-43B4-A635-F067CD65A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33" y="1028700"/>
            <a:ext cx="7823200"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6234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99</a:t>
            </a:fld>
            <a:endParaRPr lang="en-US"/>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181369" y="667464"/>
            <a:ext cx="8585200" cy="5047536"/>
          </a:xfrm>
          <a:prstGeom prst="rect">
            <a:avLst/>
          </a:prstGeom>
          <a:noFill/>
        </p:spPr>
        <p:txBody>
          <a:bodyPr wrap="square">
            <a:spAutoFit/>
          </a:bodyPr>
          <a:lstStyle/>
          <a:p>
            <a:pPr algn="just"/>
            <a:r>
              <a:rPr lang="en-GB" sz="1300" dirty="0">
                <a:latin typeface="Arial" panose="020B0604020202020204" pitchFamily="34" charset="0"/>
                <a:cs typeface="Arial" panose="020B0604020202020204" pitchFamily="34" charset="0"/>
              </a:rPr>
              <a:t>The researcher will ensure that all results will be kept confidential and no ethical guidelines will be breached. Only the researcher, the supervisor and statistician will have access to the data being captured, but your name will not be revealed at any stage of the data collection, data analyses and the discussion of the results of the study.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The study has been approved by the Scientific Committee of the NWU Business School. The Chair of the Scientific Committee is Prof Christoff Botha. He can be reached at 018 299 1672 and his email address is christoff.botha@nwu.ac.za.</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Ethical clearance has been obtained by the Faculty of Economic and Management Sciences Ethics Committee (EMS-REC) and the following ethical clearance number is allocated: [Put in number here]. The Chair of the Ethical Committee is Prof Mark Rathbone. He can be reached at 018 299 1356 and his e-mail address is mark.rathbone@nwu.ac.za.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The supervisor of the thesis is Professor Stephan Van der Merwe. He can be reached at 018 299 1414 </a:t>
            </a:r>
            <a:br>
              <a:rPr lang="en-GB" sz="1300" dirty="0">
                <a:latin typeface="Arial" panose="020B0604020202020204" pitchFamily="34" charset="0"/>
                <a:cs typeface="Arial" panose="020B0604020202020204" pitchFamily="34" charset="0"/>
              </a:rPr>
            </a:br>
            <a:r>
              <a:rPr lang="en-GB" sz="1300" dirty="0">
                <a:latin typeface="Arial" panose="020B0604020202020204" pitchFamily="34" charset="0"/>
                <a:cs typeface="Arial" panose="020B0604020202020204" pitchFamily="34" charset="0"/>
              </a:rPr>
              <a:t>(Email address: stephan.vandermerwe@nwu.ac.za) for further questions or concerns about the research project.</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Your input is of great value to this research and I appreciate your help in providing this information.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Sincerely,</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b="1" dirty="0">
                <a:latin typeface="Arial" panose="020B0604020202020204" pitchFamily="34" charset="0"/>
                <a:cs typeface="Arial" panose="020B0604020202020204" pitchFamily="34" charset="0"/>
              </a:rPr>
              <a:t>BAILE SEBETLELE</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NWU Business School</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North-West University, Potchefstroom</a:t>
            </a:r>
            <a:endParaRPr lang="en-ZA" sz="1300" dirty="0">
              <a:latin typeface="Arial" panose="020B0604020202020204" pitchFamily="34" charset="0"/>
              <a:cs typeface="Arial" panose="020B0604020202020204" pitchFamily="34" charset="0"/>
            </a:endParaRPr>
          </a:p>
          <a:p>
            <a:pPr marL="342900" lvl="0" indent="-342900" algn="just">
              <a:spcBef>
                <a:spcPts val="300"/>
              </a:spcBef>
              <a:spcAft>
                <a:spcPts val="300"/>
              </a:spcAft>
              <a:buClr>
                <a:srgbClr val="7030A0"/>
              </a:buClr>
              <a:buFont typeface="Wingdings" panose="05000000000000000000" pitchFamily="2" charset="2"/>
              <a:buChar char="§"/>
            </a:pPr>
            <a:endParaRPr lang="en-ZA" sz="2050" dirty="0"/>
          </a:p>
        </p:txBody>
      </p:sp>
      <p:sp>
        <p:nvSpPr>
          <p:cNvPr id="7" name="Rectangle 8">
            <a:extLst>
              <a:ext uri="{FF2B5EF4-FFF2-40B4-BE49-F238E27FC236}">
                <a16:creationId xmlns:a16="http://schemas.microsoft.com/office/drawing/2014/main" id="{ADFF751F-CC8B-438D-B1E5-751F20F0035C}"/>
              </a:ext>
            </a:extLst>
          </p:cNvPr>
          <p:cNvSpPr>
            <a:spLocks noChangeArrowheads="1"/>
          </p:cNvSpPr>
          <p:nvPr/>
        </p:nvSpPr>
        <p:spPr bwMode="auto">
          <a:xfrm>
            <a:off x="181369" y="89149"/>
            <a:ext cx="8766688" cy="520452"/>
          </a:xfrm>
          <a:prstGeom prst="rect">
            <a:avLst/>
          </a:prstGeom>
          <a:solidFill>
            <a:srgbClr val="7030A0"/>
          </a:solidFill>
          <a:ln>
            <a:noFill/>
          </a:ln>
        </p:spPr>
        <p:txBody>
          <a:bodyPr anchor="ctr"/>
          <a:lstStyle/>
          <a:p>
            <a:pPr algn="ctr"/>
            <a:r>
              <a:rPr lang="en-US" altLang="en-US" sz="2400" dirty="0">
                <a:solidFill>
                  <a:schemeClr val="bg1"/>
                </a:solidFill>
                <a:latin typeface="Arial Black" panose="020B0A04020102020204" pitchFamily="34" charset="0"/>
              </a:rPr>
              <a:t>EXAMPLE OF AN INFORMED CONSENT LETTER (2)</a:t>
            </a:r>
          </a:p>
        </p:txBody>
      </p:sp>
    </p:spTree>
    <p:extLst>
      <p:ext uri="{BB962C8B-B14F-4D97-AF65-F5344CB8AC3E}">
        <p14:creationId xmlns:p14="http://schemas.microsoft.com/office/powerpoint/2010/main" val="18342095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100</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USE AND ADAPT THE EXAMPLES</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267765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Please feel free to use and adapt these examples so that they would apply to your study.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It could help you to write up your research design in the methods section of your assignment in an appropriate manner.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US" altLang="en-US" sz="2400" dirty="0">
                <a:solidFill>
                  <a:srgbClr val="FF0000"/>
                </a:solidFill>
                <a:latin typeface="Arial" panose="020B0604020202020204" pitchFamily="34" charset="0"/>
                <a:cs typeface="Arial" panose="020B0604020202020204" pitchFamily="34" charset="0"/>
              </a:rPr>
              <a:t>[Be aware of plagiarism!!!]</a:t>
            </a:r>
            <a:endParaRPr lang="en-ZA" alt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000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101</a:t>
            </a:fld>
            <a:endParaRPr lang="en-US"/>
          </a:p>
        </p:txBody>
      </p:sp>
      <p:sp>
        <p:nvSpPr>
          <p:cNvPr id="4" name="Rectangle 8"/>
          <p:cNvSpPr>
            <a:spLocks noChangeArrowheads="1"/>
          </p:cNvSpPr>
          <p:nvPr/>
        </p:nvSpPr>
        <p:spPr bwMode="auto">
          <a:xfrm>
            <a:off x="181369" y="89148"/>
            <a:ext cx="8766688" cy="892985"/>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ETHICAL CONSIDERATIONS IN QUANTITATIVE STUDIES</a:t>
            </a:r>
            <a:endParaRPr lang="en-US" altLang="en-US" sz="2500" dirty="0">
              <a:solidFill>
                <a:schemeClr val="bg1"/>
              </a:solidFill>
              <a:latin typeface="Arial Black" pitchFamily="34" charset="0"/>
            </a:endParaRPr>
          </a:p>
        </p:txBody>
      </p:sp>
      <p:sp>
        <p:nvSpPr>
          <p:cNvPr id="6" name="TextBox 5">
            <a:extLst>
              <a:ext uri="{FF2B5EF4-FFF2-40B4-BE49-F238E27FC236}">
                <a16:creationId xmlns:a16="http://schemas.microsoft.com/office/drawing/2014/main" id="{1DCE9C34-491F-4BC6-9BC4-4A1353DDA96F}"/>
              </a:ext>
            </a:extLst>
          </p:cNvPr>
          <p:cNvSpPr txBox="1"/>
          <p:nvPr/>
        </p:nvSpPr>
        <p:spPr>
          <a:xfrm>
            <a:off x="321733" y="1195419"/>
            <a:ext cx="8551334" cy="3893374"/>
          </a:xfrm>
          <a:prstGeom prst="rect">
            <a:avLst/>
          </a:prstGeom>
          <a:noFill/>
        </p:spPr>
        <p:txBody>
          <a:bodyPr wrap="square">
            <a:spAutoFit/>
          </a:bodyPr>
          <a:lstStyle/>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Ethical issues anticipated before beginning the proposed study </a:t>
            </a:r>
            <a:br>
              <a:rPr lang="en-ZA" sz="1900" dirty="0">
                <a:latin typeface="Arial" panose="020B0604020202020204" pitchFamily="34" charset="0"/>
                <a:cs typeface="Arial" panose="020B0604020202020204" pitchFamily="34" charset="0"/>
              </a:rPr>
            </a:br>
            <a:r>
              <a:rPr lang="en-ZA" sz="1900" dirty="0">
                <a:latin typeface="Arial" panose="020B0604020202020204" pitchFamily="34" charset="0"/>
                <a:cs typeface="Arial" panose="020B0604020202020204" pitchFamily="34" charset="0"/>
              </a:rPr>
              <a:t>(i.e., selection of worthy topic, non-intrusive topic).</a:t>
            </a:r>
          </a:p>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Ethical issues anticipated before beginning the proposed study </a:t>
            </a:r>
            <a:br>
              <a:rPr lang="en-ZA" sz="1900" dirty="0">
                <a:latin typeface="Arial" panose="020B0604020202020204" pitchFamily="34" charset="0"/>
                <a:cs typeface="Arial" panose="020B0604020202020204" pitchFamily="34" charset="0"/>
              </a:rPr>
            </a:br>
            <a:r>
              <a:rPr lang="en-ZA" sz="1900" dirty="0">
                <a:latin typeface="Arial" panose="020B0604020202020204" pitchFamily="34" charset="0"/>
                <a:cs typeface="Arial" panose="020B0604020202020204" pitchFamily="34" charset="0"/>
              </a:rPr>
              <a:t>(i.e., recruitment and accessing of site).</a:t>
            </a:r>
          </a:p>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Ethical issues anticipated during data collection (i.e., informed consent).</a:t>
            </a:r>
          </a:p>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Ethical issues anticipated during data analysis (i.e., competence).</a:t>
            </a:r>
          </a:p>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Ethical issues anticipated when reporting, sharing, and storing data (especially when organisations have access to the data) </a:t>
            </a:r>
            <a:br>
              <a:rPr lang="en-ZA" sz="1900" dirty="0">
                <a:latin typeface="Arial" panose="020B0604020202020204" pitchFamily="34" charset="0"/>
                <a:cs typeface="Arial" panose="020B0604020202020204" pitchFamily="34" charset="0"/>
              </a:rPr>
            </a:br>
            <a:r>
              <a:rPr lang="en-ZA" sz="1900" dirty="0">
                <a:latin typeface="Arial" panose="020B0604020202020204" pitchFamily="34" charset="0"/>
                <a:cs typeface="Arial" panose="020B0604020202020204" pitchFamily="34" charset="0"/>
              </a:rPr>
              <a:t>(i.e., peer review also matters here).</a:t>
            </a:r>
          </a:p>
          <a:p>
            <a:pPr marL="285750" lvl="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Provide ways in which to mitigate ethical risks during each phase of the proposed study.</a:t>
            </a:r>
          </a:p>
          <a:p>
            <a:pPr marL="285750" indent="-285750"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How are you going to comply with the relevant issues concerning the POPIA Act? </a:t>
            </a:r>
            <a:r>
              <a:rPr lang="en-ZA" sz="1400" dirty="0">
                <a:solidFill>
                  <a:srgbClr val="7030A0"/>
                </a:solidFill>
                <a:latin typeface="Arial" panose="020B0604020202020204" pitchFamily="34" charset="0"/>
                <a:cs typeface="Arial" panose="020B0604020202020204" pitchFamily="34" charset="0"/>
              </a:rPr>
              <a:t>[Refer to the slides by Leoni van der </a:t>
            </a:r>
            <a:r>
              <a:rPr lang="en-ZA" sz="1400" dirty="0" err="1">
                <a:solidFill>
                  <a:srgbClr val="7030A0"/>
                </a:solidFill>
                <a:latin typeface="Arial" panose="020B0604020202020204" pitchFamily="34" charset="0"/>
                <a:cs typeface="Arial" panose="020B0604020202020204" pitchFamily="34" charset="0"/>
              </a:rPr>
              <a:t>Vaart</a:t>
            </a:r>
            <a:r>
              <a:rPr lang="en-ZA" sz="1400" dirty="0">
                <a:solidFill>
                  <a:srgbClr val="7030A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366575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102</a:t>
            </a:fld>
            <a:endParaRPr lang="en-US"/>
          </a:p>
        </p:txBody>
      </p:sp>
      <p:sp>
        <p:nvSpPr>
          <p:cNvPr id="4" name="Rectangle 8"/>
          <p:cNvSpPr>
            <a:spLocks noChangeArrowheads="1"/>
          </p:cNvSpPr>
          <p:nvPr/>
        </p:nvSpPr>
        <p:spPr bwMode="auto">
          <a:xfrm>
            <a:off x="438307" y="89148"/>
            <a:ext cx="8169144" cy="48137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THE SHAPE OF THE DATA</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041"/>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Another important factor is </a:t>
            </a:r>
            <a:r>
              <a:rPr lang="en-ZA" sz="2400" b="1" dirty="0">
                <a:latin typeface="Arial" panose="020B0604020202020204" pitchFamily="34" charset="0"/>
                <a:cs typeface="Arial" panose="020B0604020202020204" pitchFamily="34" charset="0"/>
              </a:rPr>
              <a:t>the shape of the data</a:t>
            </a:r>
            <a:r>
              <a:rPr lang="en-ZA" sz="2400" dirty="0">
                <a:latin typeface="Arial" panose="020B0604020202020204" pitchFamily="34" charset="0"/>
                <a:cs typeface="Arial" panose="020B0604020202020204" pitchFamily="34" charset="0"/>
              </a:rPr>
              <a:t> – in other words, does it have a normal distribution (i.e. is it a smooth bell-shaped curve, centred in the middle) or is it very skewed to the left or right. </a:t>
            </a: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Again, different statistical techniques work for different shapes of data – some are designed for symmetrical data while others are designed for skewed data. </a:t>
            </a: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Yet another reminder of the importance of descriptive statistics!</a:t>
            </a: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50354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103</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APPLYING THE CONTENT</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5469003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104</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6" name="Table 5">
            <a:extLst>
              <a:ext uri="{FF2B5EF4-FFF2-40B4-BE49-F238E27FC236}">
                <a16:creationId xmlns:a16="http://schemas.microsoft.com/office/drawing/2014/main" id="{990C2BC1-2AEF-467B-9DE7-EAF75D663CB6}"/>
              </a:ext>
            </a:extLst>
          </p:cNvPr>
          <p:cNvGraphicFramePr>
            <a:graphicFrameLocks noGrp="1"/>
          </p:cNvGraphicFramePr>
          <p:nvPr>
            <p:extLst>
              <p:ext uri="{D42A27DB-BD31-4B8C-83A1-F6EECF244321}">
                <p14:modId xmlns:p14="http://schemas.microsoft.com/office/powerpoint/2010/main" val="432512534"/>
              </p:ext>
            </p:extLst>
          </p:nvPr>
        </p:nvGraphicFramePr>
        <p:xfrm>
          <a:off x="270933" y="1126066"/>
          <a:ext cx="8677123" cy="4200616"/>
        </p:xfrm>
        <a:graphic>
          <a:graphicData uri="http://schemas.openxmlformats.org/drawingml/2006/table">
            <a:tbl>
              <a:tblPr firstRow="1" firstCol="1" bandRow="1">
                <a:tableStyleId>{5C22544A-7EE6-4342-B048-85BDC9FD1C3A}</a:tableStyleId>
              </a:tblPr>
              <a:tblGrid>
                <a:gridCol w="3422571">
                  <a:extLst>
                    <a:ext uri="{9D8B030D-6E8A-4147-A177-3AD203B41FA5}">
                      <a16:colId xmlns:a16="http://schemas.microsoft.com/office/drawing/2014/main" val="1403290192"/>
                    </a:ext>
                  </a:extLst>
                </a:gridCol>
                <a:gridCol w="4154502">
                  <a:extLst>
                    <a:ext uri="{9D8B030D-6E8A-4147-A177-3AD203B41FA5}">
                      <a16:colId xmlns:a16="http://schemas.microsoft.com/office/drawing/2014/main" val="2689998145"/>
                    </a:ext>
                  </a:extLst>
                </a:gridCol>
                <a:gridCol w="1100050">
                  <a:extLst>
                    <a:ext uri="{9D8B030D-6E8A-4147-A177-3AD203B41FA5}">
                      <a16:colId xmlns:a16="http://schemas.microsoft.com/office/drawing/2014/main" val="130608849"/>
                    </a:ext>
                  </a:extLst>
                </a:gridCol>
              </a:tblGrid>
              <a:tr h="220243">
                <a:tc gridSpan="3">
                  <a:txBody>
                    <a:bodyPr/>
                    <a:lstStyle/>
                    <a:p>
                      <a:pPr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Recruitment of potential participants and data collection [15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730205996"/>
                  </a:ext>
                </a:extLst>
              </a:tr>
              <a:tr h="1644228">
                <a:tc>
                  <a:txBody>
                    <a:bodyPr/>
                    <a:lstStyle/>
                    <a:p>
                      <a:pPr marL="355600" lvl="0" indent="-355600" algn="just">
                        <a:lnSpc>
                          <a:spcPct val="115000"/>
                        </a:lnSpc>
                        <a:spcAft>
                          <a:spcPts val="600"/>
                        </a:spcAft>
                        <a:buFont typeface="+mj-lt"/>
                        <a:buNone/>
                      </a:pPr>
                      <a:r>
                        <a:rPr lang="en-GB" sz="1400" dirty="0">
                          <a:solidFill>
                            <a:schemeClr val="tx1"/>
                          </a:solidFill>
                          <a:effectLst/>
                          <a:latin typeface="Arial" panose="020B0604020202020204" pitchFamily="34" charset="0"/>
                          <a:cs typeface="Arial" panose="020B0604020202020204" pitchFamily="34" charset="0"/>
                        </a:rPr>
                        <a:t>15.</a:t>
                      </a:r>
                      <a:r>
                        <a:rPr lang="en-GB" sz="1400" baseline="0" dirty="0">
                          <a:solidFill>
                            <a:schemeClr val="tx1"/>
                          </a:solidFill>
                          <a:effectLst/>
                          <a:latin typeface="Arial" panose="020B0604020202020204" pitchFamily="34" charset="0"/>
                          <a:cs typeface="Arial" panose="020B0604020202020204" pitchFamily="34" charset="0"/>
                        </a:rPr>
                        <a:t> </a:t>
                      </a:r>
                      <a:r>
                        <a:rPr lang="en-GB" sz="1400" dirty="0">
                          <a:solidFill>
                            <a:schemeClr val="tx1"/>
                          </a:solidFill>
                          <a:effectLst/>
                          <a:latin typeface="Arial" panose="020B0604020202020204" pitchFamily="34" charset="0"/>
                          <a:cs typeface="Arial" panose="020B0604020202020204" pitchFamily="34" charset="0"/>
                        </a:rPr>
                        <a:t>Describe the nature of the recruit-</a:t>
                      </a:r>
                      <a:r>
                        <a:rPr lang="en-GB" sz="1400" dirty="0" err="1">
                          <a:solidFill>
                            <a:schemeClr val="tx1"/>
                          </a:solidFill>
                          <a:effectLst/>
                          <a:latin typeface="Arial" panose="020B0604020202020204" pitchFamily="34" charset="0"/>
                          <a:cs typeface="Arial" panose="020B0604020202020204" pitchFamily="34" charset="0"/>
                        </a:rPr>
                        <a:t>ment</a:t>
                      </a:r>
                      <a:r>
                        <a:rPr lang="en-GB" sz="1400" dirty="0">
                          <a:solidFill>
                            <a:schemeClr val="tx1"/>
                          </a:solidFill>
                          <a:effectLst/>
                          <a:latin typeface="Arial" panose="020B0604020202020204" pitchFamily="34" charset="0"/>
                          <a:cs typeface="Arial" panose="020B0604020202020204" pitchFamily="34" charset="0"/>
                        </a:rPr>
                        <a:t> of potential participants. </a:t>
                      </a:r>
                      <a:endParaRPr lang="en-ZA" sz="1400" dirty="0">
                        <a:solidFill>
                          <a:schemeClr val="tx1"/>
                        </a:solidFill>
                        <a:effectLst/>
                        <a:latin typeface="Arial" panose="020B0604020202020204" pitchFamily="34" charset="0"/>
                        <a:cs typeface="Arial" panose="020B0604020202020204" pitchFamily="34" charset="0"/>
                      </a:endParaRPr>
                    </a:p>
                    <a:p>
                      <a:pPr algn="just">
                        <a:lnSpc>
                          <a:spcPct val="115000"/>
                        </a:lnSpc>
                        <a:spcAft>
                          <a:spcPts val="600"/>
                        </a:spcAft>
                      </a:pPr>
                      <a:r>
                        <a:rPr lang="en-GB" sz="1400" dirty="0">
                          <a:solidFill>
                            <a:schemeClr val="tx1"/>
                          </a:solidFill>
                          <a:effectLst/>
                          <a:latin typeface="Arial" panose="020B0604020202020204" pitchFamily="34" charset="0"/>
                          <a:cs typeface="Arial" panose="020B0604020202020204" pitchFamily="34" charset="0"/>
                        </a:rPr>
                        <a:t>[Note that good ethical conduct and the POPIA Act are guiding the actions in this regard.]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Explain the following: </a:t>
                      </a:r>
                    </a:p>
                    <a:p>
                      <a:pPr marL="342900" lvl="0" indent="-342900" algn="just">
                        <a:spcBef>
                          <a:spcPts val="300"/>
                        </a:spcBef>
                        <a:spcAft>
                          <a:spcPts val="3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Who will have contact with the participants?</a:t>
                      </a:r>
                      <a:endParaRPr lang="en-ZA" sz="1400" dirty="0">
                        <a:solidFill>
                          <a:schemeClr val="tx1"/>
                        </a:solidFill>
                        <a:effectLst/>
                        <a:latin typeface="Arial" panose="020B0604020202020204" pitchFamily="34" charset="0"/>
                        <a:cs typeface="Arial" panose="020B0604020202020204" pitchFamily="34" charset="0"/>
                      </a:endParaRPr>
                    </a:p>
                    <a:p>
                      <a:pPr marL="342900" lvl="0" indent="-342900" algn="just">
                        <a:spcBef>
                          <a:spcPts val="300"/>
                        </a:spcBef>
                        <a:spcAft>
                          <a:spcPts val="3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What will be communicated?</a:t>
                      </a:r>
                      <a:endParaRPr lang="en-ZA" sz="1400" dirty="0">
                        <a:solidFill>
                          <a:schemeClr val="tx1"/>
                        </a:solidFill>
                        <a:effectLst/>
                        <a:latin typeface="Arial" panose="020B0604020202020204" pitchFamily="34" charset="0"/>
                        <a:cs typeface="Arial" panose="020B0604020202020204" pitchFamily="34" charset="0"/>
                      </a:endParaRPr>
                    </a:p>
                    <a:p>
                      <a:pPr marL="342900" lvl="0" indent="-342900" algn="just">
                        <a:spcBef>
                          <a:spcPts val="300"/>
                        </a:spcBef>
                        <a:spcAft>
                          <a:spcPts val="3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How will this be communicated?</a:t>
                      </a:r>
                      <a:endParaRPr lang="en-ZA" sz="14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3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What will the role of the researcher(s) and participants be?</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b="1" dirty="0">
                          <a:solidFill>
                            <a:schemeClr val="tx1"/>
                          </a:solidFill>
                          <a:effectLst/>
                          <a:latin typeface="Arial" panose="020B0604020202020204" pitchFamily="34" charset="0"/>
                          <a:cs typeface="Arial" panose="020B0604020202020204" pitchFamily="34" charset="0"/>
                        </a:rPr>
                        <a:t>/5</a:t>
                      </a:r>
                      <a:endParaRPr lang="en-ZA"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886143525"/>
                  </a:ext>
                </a:extLst>
              </a:tr>
              <a:tr h="2312548">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16. Describe in as much detail as possible the nature of the data you intend to collect. Explain whether the data will be in the form of questionnaires, interviews and focus groups.</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spcAft>
                          <a:spcPts val="600"/>
                        </a:spcAft>
                        <a:buFont typeface="Symbol" panose="05050102010706020507" pitchFamily="18" charset="2"/>
                        <a:buChar char=""/>
                      </a:pPr>
                      <a:r>
                        <a:rPr lang="en-ZA" sz="1400">
                          <a:solidFill>
                            <a:schemeClr val="tx1"/>
                          </a:solidFill>
                          <a:effectLst/>
                          <a:latin typeface="Arial" panose="020B0604020202020204" pitchFamily="34" charset="0"/>
                          <a:cs typeface="Arial" panose="020B0604020202020204" pitchFamily="34" charset="0"/>
                        </a:rPr>
                        <a:t>If you are using questionnaires, please indicate whether these will be existing questionnaires or self-developed instruments, and please include the concept questionnaire(s) in this assignment. Also, provide proof of the reliability and validity of the questionnaires. </a:t>
                      </a:r>
                    </a:p>
                    <a:p>
                      <a:pPr marL="342900" lvl="0" indent="-342900" algn="just">
                        <a:spcAft>
                          <a:spcPts val="600"/>
                        </a:spcAft>
                        <a:buFont typeface="Symbol" panose="05050102010706020507" pitchFamily="18" charset="2"/>
                        <a:buChar char=""/>
                      </a:pPr>
                      <a:r>
                        <a:rPr lang="en-ZA" sz="1400">
                          <a:solidFill>
                            <a:schemeClr val="tx1"/>
                          </a:solidFill>
                          <a:effectLst/>
                          <a:latin typeface="Arial" panose="020B0604020202020204" pitchFamily="34" charset="0"/>
                          <a:cs typeface="Arial" panose="020B0604020202020204" pitchFamily="34" charset="0"/>
                        </a:rPr>
                        <a:t>When using interviews, provide the concept interview questions you intend to ask the participants. </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b="1" dirty="0">
                          <a:solidFill>
                            <a:schemeClr val="tx1"/>
                          </a:solidFill>
                          <a:effectLst/>
                          <a:latin typeface="Arial" panose="020B0604020202020204" pitchFamily="34" charset="0"/>
                          <a:cs typeface="Arial" panose="020B0604020202020204" pitchFamily="34" charset="0"/>
                        </a:rPr>
                        <a:t>/5</a:t>
                      </a:r>
                      <a:endParaRPr lang="en-ZA"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622489783"/>
                  </a:ext>
                </a:extLst>
              </a:tr>
            </a:tbl>
          </a:graphicData>
        </a:graphic>
      </p:graphicFrame>
    </p:spTree>
    <p:extLst>
      <p:ext uri="{BB962C8B-B14F-4D97-AF65-F5344CB8AC3E}">
        <p14:creationId xmlns:p14="http://schemas.microsoft.com/office/powerpoint/2010/main" val="22811467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105</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40C40251-D75E-4BAA-AA85-3CD3BDC72910}"/>
              </a:ext>
            </a:extLst>
          </p:cNvPr>
          <p:cNvGraphicFramePr>
            <a:graphicFrameLocks noGrp="1"/>
          </p:cNvGraphicFramePr>
          <p:nvPr>
            <p:extLst>
              <p:ext uri="{D42A27DB-BD31-4B8C-83A1-F6EECF244321}">
                <p14:modId xmlns:p14="http://schemas.microsoft.com/office/powerpoint/2010/main" val="4089084963"/>
              </p:ext>
            </p:extLst>
          </p:nvPr>
        </p:nvGraphicFramePr>
        <p:xfrm>
          <a:off x="541867" y="1295400"/>
          <a:ext cx="8406189" cy="1346200"/>
        </p:xfrm>
        <a:graphic>
          <a:graphicData uri="http://schemas.openxmlformats.org/drawingml/2006/table">
            <a:tbl>
              <a:tblPr firstRow="1" firstCol="1" bandRow="1">
                <a:tableStyleId>{5C22544A-7EE6-4342-B048-85BDC9FD1C3A}</a:tableStyleId>
              </a:tblPr>
              <a:tblGrid>
                <a:gridCol w="3315705">
                  <a:extLst>
                    <a:ext uri="{9D8B030D-6E8A-4147-A177-3AD203B41FA5}">
                      <a16:colId xmlns:a16="http://schemas.microsoft.com/office/drawing/2014/main" val="3701438069"/>
                    </a:ext>
                  </a:extLst>
                </a:gridCol>
                <a:gridCol w="4024781">
                  <a:extLst>
                    <a:ext uri="{9D8B030D-6E8A-4147-A177-3AD203B41FA5}">
                      <a16:colId xmlns:a16="http://schemas.microsoft.com/office/drawing/2014/main" val="3412206697"/>
                    </a:ext>
                  </a:extLst>
                </a:gridCol>
                <a:gridCol w="1065703">
                  <a:extLst>
                    <a:ext uri="{9D8B030D-6E8A-4147-A177-3AD203B41FA5}">
                      <a16:colId xmlns:a16="http://schemas.microsoft.com/office/drawing/2014/main" val="1491160925"/>
                    </a:ext>
                  </a:extLst>
                </a:gridCol>
              </a:tblGrid>
              <a:tr h="1346200">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17. Explain the process through which you intend to collect your data.</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lnSpc>
                          <a:spcPct val="115000"/>
                        </a:lnSpc>
                        <a:spcAft>
                          <a:spcPts val="600"/>
                        </a:spcAft>
                      </a:pPr>
                      <a:r>
                        <a:rPr lang="en-ZA" sz="1400" b="0" dirty="0">
                          <a:solidFill>
                            <a:schemeClr val="tx1"/>
                          </a:solidFill>
                          <a:effectLst/>
                          <a:latin typeface="Arial" panose="020B0604020202020204" pitchFamily="34" charset="0"/>
                          <a:cs typeface="Arial" panose="020B0604020202020204" pitchFamily="34" charset="0"/>
                        </a:rPr>
                        <a:t>Explain how you intend to gather the data (for example, will you deliver questionnaires by hand or email/how you will contact the individuals for interviews/how you plan on obtaining your financial or other information).</a:t>
                      </a:r>
                      <a:endParaRPr lang="en-ZA"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600"/>
                        </a:spcAft>
                      </a:pPr>
                      <a:r>
                        <a:rPr lang="en-ZA" sz="1400" dirty="0">
                          <a:solidFill>
                            <a:schemeClr val="tx1"/>
                          </a:solidFill>
                          <a:effectLst/>
                          <a:latin typeface="Arial" panose="020B0604020202020204" pitchFamily="34" charset="0"/>
                          <a:cs typeface="Arial" panose="020B0604020202020204" pitchFamily="34" charset="0"/>
                        </a:rPr>
                        <a:t>/5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502347376"/>
                  </a:ext>
                </a:extLst>
              </a:tr>
            </a:tbl>
          </a:graphicData>
        </a:graphic>
      </p:graphicFrame>
    </p:spTree>
    <p:extLst>
      <p:ext uri="{BB962C8B-B14F-4D97-AF65-F5344CB8AC3E}">
        <p14:creationId xmlns:p14="http://schemas.microsoft.com/office/powerpoint/2010/main" val="6687721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106</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71E51590-4937-4A9C-84F8-5AD987F5A6C8}"/>
              </a:ext>
            </a:extLst>
          </p:cNvPr>
          <p:cNvGraphicFramePr>
            <a:graphicFrameLocks noGrp="1"/>
          </p:cNvGraphicFramePr>
          <p:nvPr>
            <p:extLst>
              <p:ext uri="{D42A27DB-BD31-4B8C-83A1-F6EECF244321}">
                <p14:modId xmlns:p14="http://schemas.microsoft.com/office/powerpoint/2010/main" val="1468546280"/>
              </p:ext>
            </p:extLst>
          </p:nvPr>
        </p:nvGraphicFramePr>
        <p:xfrm>
          <a:off x="338667" y="1045286"/>
          <a:ext cx="8509000" cy="3718660"/>
        </p:xfrm>
        <a:graphic>
          <a:graphicData uri="http://schemas.openxmlformats.org/drawingml/2006/table">
            <a:tbl>
              <a:tblPr firstRow="1" firstCol="1" bandRow="1">
                <a:tableStyleId>{5C22544A-7EE6-4342-B048-85BDC9FD1C3A}</a:tableStyleId>
              </a:tblPr>
              <a:tblGrid>
                <a:gridCol w="3356257">
                  <a:extLst>
                    <a:ext uri="{9D8B030D-6E8A-4147-A177-3AD203B41FA5}">
                      <a16:colId xmlns:a16="http://schemas.microsoft.com/office/drawing/2014/main" val="3919585353"/>
                    </a:ext>
                  </a:extLst>
                </a:gridCol>
                <a:gridCol w="4074006">
                  <a:extLst>
                    <a:ext uri="{9D8B030D-6E8A-4147-A177-3AD203B41FA5}">
                      <a16:colId xmlns:a16="http://schemas.microsoft.com/office/drawing/2014/main" val="3251077746"/>
                    </a:ext>
                  </a:extLst>
                </a:gridCol>
                <a:gridCol w="1078737">
                  <a:extLst>
                    <a:ext uri="{9D8B030D-6E8A-4147-A177-3AD203B41FA5}">
                      <a16:colId xmlns:a16="http://schemas.microsoft.com/office/drawing/2014/main" val="1106040896"/>
                    </a:ext>
                  </a:extLst>
                </a:gridCol>
              </a:tblGrid>
              <a:tr h="250652">
                <a:tc gridSpan="3">
                  <a:txBody>
                    <a:bodyPr/>
                    <a:lstStyle/>
                    <a:p>
                      <a:pPr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Data analysis [15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483968627"/>
                  </a:ext>
                </a:extLst>
              </a:tr>
              <a:tr h="2433283">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18. Describe in as much detail as possible how you will analyse your data by indicating the data analysis techniques and methods you will use. Also provide details regarding possible software programs to be used (where applicable).</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If you are analysing quantifiable questionnaire data, indicate the statistical procedures and tests you will apply in your data analysis in line with research objectives. </a:t>
                      </a:r>
                    </a:p>
                    <a:p>
                      <a:pPr marL="342900" lvl="0" indent="-342900" algn="just">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For qualitative data (e.g. interviews), indicate the method and process you will follow to analyse your textual data in line with research objectives.</a:t>
                      </a:r>
                    </a:p>
                    <a:p>
                      <a:pPr marL="342900" lvl="0" indent="-342900" algn="just">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Indicate the software programs to be used (where applicable).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b="1" dirty="0">
                          <a:solidFill>
                            <a:schemeClr val="tx1"/>
                          </a:solidFill>
                          <a:effectLst/>
                          <a:latin typeface="Arial" panose="020B0604020202020204" pitchFamily="34" charset="0"/>
                          <a:cs typeface="Arial" panose="020B0604020202020204" pitchFamily="34" charset="0"/>
                        </a:rPr>
                        <a:t>/10</a:t>
                      </a:r>
                      <a:endParaRPr lang="en-ZA"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260001112"/>
                  </a:ext>
                </a:extLst>
              </a:tr>
              <a:tr h="1034725">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19. Explain the process that you will follow to ensure the rigour of the research.</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lnSpc>
                          <a:spcPct val="115000"/>
                        </a:lnSpc>
                        <a:spcAft>
                          <a:spcPts val="600"/>
                        </a:spcAft>
                      </a:pPr>
                      <a:r>
                        <a:rPr lang="en-ZA" sz="1400" dirty="0">
                          <a:solidFill>
                            <a:schemeClr val="tx1"/>
                          </a:solidFill>
                          <a:effectLst/>
                          <a:latin typeface="Arial" panose="020B0604020202020204" pitchFamily="34" charset="0"/>
                          <a:cs typeface="Arial" panose="020B0604020202020204" pitchFamily="34" charset="0"/>
                        </a:rPr>
                        <a:t>Explain how you will build in the reliability and validity (quantitative research) and trustworthiness (qualitative research) of your data and findings.</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b="1" dirty="0">
                          <a:solidFill>
                            <a:schemeClr val="tx1"/>
                          </a:solidFill>
                          <a:effectLst/>
                          <a:latin typeface="Arial" panose="020B0604020202020204" pitchFamily="34" charset="0"/>
                          <a:cs typeface="Arial" panose="020B0604020202020204" pitchFamily="34" charset="0"/>
                        </a:rPr>
                        <a:t>/5</a:t>
                      </a:r>
                      <a:endParaRPr lang="en-ZA"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30956069"/>
                  </a:ext>
                </a:extLst>
              </a:tr>
            </a:tbl>
          </a:graphicData>
        </a:graphic>
      </p:graphicFrame>
    </p:spTree>
    <p:extLst>
      <p:ext uri="{BB962C8B-B14F-4D97-AF65-F5344CB8AC3E}">
        <p14:creationId xmlns:p14="http://schemas.microsoft.com/office/powerpoint/2010/main" val="1121610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464" y="5202325"/>
            <a:ext cx="9533614"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3" name="Slide Number Placeholder 2"/>
          <p:cNvSpPr>
            <a:spLocks noGrp="1"/>
          </p:cNvSpPr>
          <p:nvPr>
            <p:ph type="sldNum" sz="quarter" idx="4"/>
          </p:nvPr>
        </p:nvSpPr>
        <p:spPr/>
        <p:txBody>
          <a:bodyPr/>
          <a:lstStyle/>
          <a:p>
            <a:fld id="{845618AF-F51B-8743-BA6C-E154C9BE61F9}" type="slidenum">
              <a:rPr lang="en-US" smtClean="0"/>
              <a:t>107</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5" name="Table 4">
            <a:extLst>
              <a:ext uri="{FF2B5EF4-FFF2-40B4-BE49-F238E27FC236}">
                <a16:creationId xmlns:a16="http://schemas.microsoft.com/office/drawing/2014/main" id="{B5E73166-10C0-4C51-A960-C3D804412780}"/>
              </a:ext>
            </a:extLst>
          </p:cNvPr>
          <p:cNvGraphicFramePr>
            <a:graphicFrameLocks noGrp="1"/>
          </p:cNvGraphicFramePr>
          <p:nvPr>
            <p:extLst>
              <p:ext uri="{D42A27DB-BD31-4B8C-83A1-F6EECF244321}">
                <p14:modId xmlns:p14="http://schemas.microsoft.com/office/powerpoint/2010/main" val="2230796258"/>
              </p:ext>
            </p:extLst>
          </p:nvPr>
        </p:nvGraphicFramePr>
        <p:xfrm>
          <a:off x="304800" y="1083733"/>
          <a:ext cx="8568856" cy="4526280"/>
        </p:xfrm>
        <a:graphic>
          <a:graphicData uri="http://schemas.openxmlformats.org/drawingml/2006/table">
            <a:tbl>
              <a:tblPr firstRow="1" firstCol="1" bandRow="1">
                <a:tableStyleId>{5C22544A-7EE6-4342-B048-85BDC9FD1C3A}</a:tableStyleId>
              </a:tblPr>
              <a:tblGrid>
                <a:gridCol w="3379868">
                  <a:extLst>
                    <a:ext uri="{9D8B030D-6E8A-4147-A177-3AD203B41FA5}">
                      <a16:colId xmlns:a16="http://schemas.microsoft.com/office/drawing/2014/main" val="1091240928"/>
                    </a:ext>
                  </a:extLst>
                </a:gridCol>
                <a:gridCol w="4234050">
                  <a:extLst>
                    <a:ext uri="{9D8B030D-6E8A-4147-A177-3AD203B41FA5}">
                      <a16:colId xmlns:a16="http://schemas.microsoft.com/office/drawing/2014/main" val="4835112"/>
                    </a:ext>
                  </a:extLst>
                </a:gridCol>
                <a:gridCol w="954938">
                  <a:extLst>
                    <a:ext uri="{9D8B030D-6E8A-4147-A177-3AD203B41FA5}">
                      <a16:colId xmlns:a16="http://schemas.microsoft.com/office/drawing/2014/main" val="3507121894"/>
                    </a:ext>
                  </a:extLst>
                </a:gridCol>
              </a:tblGrid>
              <a:tr h="165638">
                <a:tc gridSpan="3">
                  <a:txBody>
                    <a:bodyPr/>
                    <a:lstStyle/>
                    <a:p>
                      <a:pPr algn="ctr">
                        <a:spcBef>
                          <a:spcPts val="300"/>
                        </a:spcBef>
                        <a:spcAft>
                          <a:spcPts val="300"/>
                        </a:spcAft>
                      </a:pPr>
                      <a:r>
                        <a:rPr lang="en-ZA" sz="1500" dirty="0">
                          <a:solidFill>
                            <a:schemeClr val="tx1"/>
                          </a:solidFill>
                          <a:effectLst/>
                          <a:latin typeface="Arial" panose="020B0604020202020204" pitchFamily="34" charset="0"/>
                          <a:cs typeface="Arial" panose="020B0604020202020204" pitchFamily="34" charset="0"/>
                        </a:rPr>
                        <a:t>Ethical issues and informed consent [10 marks]</a:t>
                      </a:r>
                      <a:endParaRPr lang="en-ZA"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6578" marR="56578"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069241364"/>
                  </a:ext>
                </a:extLst>
              </a:tr>
              <a:tr h="4008429">
                <a:tc>
                  <a:txBody>
                    <a:bodyPr/>
                    <a:lstStyle/>
                    <a:p>
                      <a:pPr marL="0" lvl="0" indent="0" algn="just">
                        <a:lnSpc>
                          <a:spcPct val="115000"/>
                        </a:lnSpc>
                        <a:spcAft>
                          <a:spcPts val="600"/>
                        </a:spcAft>
                        <a:buFont typeface="+mj-lt"/>
                        <a:buNone/>
                      </a:pPr>
                      <a:r>
                        <a:rPr lang="en-ZA" sz="1300" dirty="0">
                          <a:solidFill>
                            <a:schemeClr val="tx1"/>
                          </a:solidFill>
                          <a:effectLst/>
                          <a:latin typeface="Arial" panose="020B0604020202020204" pitchFamily="34" charset="0"/>
                          <a:cs typeface="Arial" panose="020B0604020202020204" pitchFamily="34" charset="0"/>
                        </a:rPr>
                        <a:t>20.</a:t>
                      </a:r>
                      <a:r>
                        <a:rPr lang="en-ZA" sz="1300" baseline="0" dirty="0">
                          <a:solidFill>
                            <a:schemeClr val="tx1"/>
                          </a:solidFill>
                          <a:effectLst/>
                          <a:latin typeface="Arial" panose="020B0604020202020204" pitchFamily="34" charset="0"/>
                          <a:cs typeface="Arial" panose="020B0604020202020204" pitchFamily="34" charset="0"/>
                        </a:rPr>
                        <a:t> </a:t>
                      </a:r>
                      <a:r>
                        <a:rPr lang="en-ZA" sz="1300" dirty="0">
                          <a:solidFill>
                            <a:schemeClr val="tx1"/>
                          </a:solidFill>
                          <a:effectLst/>
                          <a:latin typeface="Arial" panose="020B0604020202020204" pitchFamily="34" charset="0"/>
                          <a:cs typeface="Arial" panose="020B0604020202020204" pitchFamily="34" charset="0"/>
                        </a:rPr>
                        <a:t>Describe in as much detail as possible how you will deal with the ethical issues in the study. </a:t>
                      </a:r>
                      <a:endParaRPr lang="en-ZA" sz="1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6578" marR="56578" marT="0" marB="0">
                    <a:solidFill>
                      <a:schemeClr val="accent4">
                        <a:lumMod val="20000"/>
                        <a:lumOff val="80000"/>
                      </a:schemeClr>
                    </a:solidFill>
                  </a:tcPr>
                </a:tc>
                <a:tc>
                  <a:txBody>
                    <a:bodyPr/>
                    <a:lstStyle/>
                    <a:p>
                      <a:pPr algn="just">
                        <a:spcBef>
                          <a:spcPts val="300"/>
                        </a:spcBef>
                        <a:spcAft>
                          <a:spcPts val="300"/>
                        </a:spcAft>
                      </a:pPr>
                      <a:r>
                        <a:rPr lang="en-ZA" sz="1300" b="1" dirty="0">
                          <a:solidFill>
                            <a:schemeClr val="tx1"/>
                          </a:solidFill>
                          <a:effectLst/>
                          <a:latin typeface="Arial" panose="020B0604020202020204" pitchFamily="34" charset="0"/>
                          <a:cs typeface="Arial" panose="020B0604020202020204" pitchFamily="34" charset="0"/>
                        </a:rPr>
                        <a:t>Explain the following: </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Ethical issues anticipated before beginning the proposed study (i.e., selection of worthy topic, non-intrusive topic).</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Ethical issues anticipated before beginning the proposed study (i.e., recruitment and accessing of site).</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Ethical issues anticipated during data collection (i.e., informed consent).</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Ethical issues anticipated during data analysis (i.e., competence).</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Ethical issues anticipated when reporting, sharing, and storing data (especially when organisations have access to the data) (i.e., peer review also matters here).</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Provide ways in which to mitigate ethical risks during each phase of the proposed study.</a:t>
                      </a:r>
                    </a:p>
                    <a:p>
                      <a:pPr marL="342900" lvl="0" indent="-342900" algn="just">
                        <a:spcBef>
                          <a:spcPts val="300"/>
                        </a:spcBef>
                        <a:spcAft>
                          <a:spcPts val="300"/>
                        </a:spcAft>
                        <a:buFont typeface="Symbol" panose="05050102010706020507" pitchFamily="18" charset="2"/>
                        <a:buChar char=""/>
                      </a:pPr>
                      <a:r>
                        <a:rPr lang="en-ZA" sz="1300" dirty="0">
                          <a:solidFill>
                            <a:schemeClr val="tx1"/>
                          </a:solidFill>
                          <a:effectLst/>
                          <a:latin typeface="Arial" panose="020B0604020202020204" pitchFamily="34" charset="0"/>
                          <a:cs typeface="Arial" panose="020B0604020202020204" pitchFamily="34" charset="0"/>
                        </a:rPr>
                        <a:t>How are you going to comply with the relevant issues concerning the POPIA Act? </a:t>
                      </a:r>
                      <a:endParaRPr lang="en-ZA" sz="1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6578" marR="56578" marT="0" marB="0">
                    <a:solidFill>
                      <a:schemeClr val="accent4">
                        <a:lumMod val="20000"/>
                        <a:lumOff val="80000"/>
                      </a:schemeClr>
                    </a:solidFill>
                  </a:tcPr>
                </a:tc>
                <a:tc>
                  <a:txBody>
                    <a:bodyPr/>
                    <a:lstStyle/>
                    <a:p>
                      <a:pPr algn="ctr">
                        <a:lnSpc>
                          <a:spcPct val="115000"/>
                        </a:lnSpc>
                        <a:spcAft>
                          <a:spcPts val="1000"/>
                        </a:spcAft>
                      </a:pPr>
                      <a:r>
                        <a:rPr lang="en-ZA" sz="1300" b="1" dirty="0">
                          <a:solidFill>
                            <a:schemeClr val="tx1"/>
                          </a:solidFill>
                          <a:effectLst/>
                          <a:latin typeface="Arial" panose="020B0604020202020204" pitchFamily="34" charset="0"/>
                          <a:cs typeface="Arial" panose="020B0604020202020204" pitchFamily="34" charset="0"/>
                        </a:rPr>
                        <a:t>/5</a:t>
                      </a:r>
                      <a:endParaRPr lang="en-ZA" sz="13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6578" marR="56578" marT="0" marB="0">
                    <a:solidFill>
                      <a:schemeClr val="accent4">
                        <a:lumMod val="20000"/>
                        <a:lumOff val="80000"/>
                      </a:schemeClr>
                    </a:solidFill>
                  </a:tcPr>
                </a:tc>
                <a:extLst>
                  <a:ext uri="{0D108BD9-81ED-4DB2-BD59-A6C34878D82A}">
                    <a16:rowId xmlns:a16="http://schemas.microsoft.com/office/drawing/2014/main" val="1710755299"/>
                  </a:ext>
                </a:extLst>
              </a:tr>
            </a:tbl>
          </a:graphicData>
        </a:graphic>
      </p:graphicFrame>
    </p:spTree>
    <p:extLst>
      <p:ext uri="{BB962C8B-B14F-4D97-AF65-F5344CB8AC3E}">
        <p14:creationId xmlns:p14="http://schemas.microsoft.com/office/powerpoint/2010/main" val="17452956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108</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05606B72-E442-420B-A2F9-D8DE5E32EC47}"/>
              </a:ext>
            </a:extLst>
          </p:cNvPr>
          <p:cNvGraphicFramePr>
            <a:graphicFrameLocks noGrp="1"/>
          </p:cNvGraphicFramePr>
          <p:nvPr>
            <p:extLst>
              <p:ext uri="{D42A27DB-BD31-4B8C-83A1-F6EECF244321}">
                <p14:modId xmlns:p14="http://schemas.microsoft.com/office/powerpoint/2010/main" val="805393445"/>
              </p:ext>
            </p:extLst>
          </p:nvPr>
        </p:nvGraphicFramePr>
        <p:xfrm>
          <a:off x="195944" y="1126069"/>
          <a:ext cx="8668656" cy="3767666"/>
        </p:xfrm>
        <a:graphic>
          <a:graphicData uri="http://schemas.openxmlformats.org/drawingml/2006/table">
            <a:tbl>
              <a:tblPr firstRow="1" firstCol="1" bandRow="1">
                <a:tableStyleId>{5C22544A-7EE6-4342-B048-85BDC9FD1C3A}</a:tableStyleId>
              </a:tblPr>
              <a:tblGrid>
                <a:gridCol w="3419232">
                  <a:extLst>
                    <a:ext uri="{9D8B030D-6E8A-4147-A177-3AD203B41FA5}">
                      <a16:colId xmlns:a16="http://schemas.microsoft.com/office/drawing/2014/main" val="2094314776"/>
                    </a:ext>
                  </a:extLst>
                </a:gridCol>
                <a:gridCol w="4150448">
                  <a:extLst>
                    <a:ext uri="{9D8B030D-6E8A-4147-A177-3AD203B41FA5}">
                      <a16:colId xmlns:a16="http://schemas.microsoft.com/office/drawing/2014/main" val="3775603834"/>
                    </a:ext>
                  </a:extLst>
                </a:gridCol>
                <a:gridCol w="1098976">
                  <a:extLst>
                    <a:ext uri="{9D8B030D-6E8A-4147-A177-3AD203B41FA5}">
                      <a16:colId xmlns:a16="http://schemas.microsoft.com/office/drawing/2014/main" val="1244682344"/>
                    </a:ext>
                  </a:extLst>
                </a:gridCol>
              </a:tblGrid>
              <a:tr h="3767666">
                <a:tc>
                  <a:txBody>
                    <a:bodyPr/>
                    <a:lstStyle/>
                    <a:p>
                      <a:pPr marL="355600" lvl="0" indent="-355600" algn="just">
                        <a:lnSpc>
                          <a:spcPct val="115000"/>
                        </a:lnSpc>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21. Provide detail on how informed consent to participate in the study will be sought.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Explain the following: </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Will participants be informed on what the purpose of the study is? </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Is participation in the study voluntary?</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Can the participants withdraw from the study if they wish to do so? </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Are participants informed that the data will be used for research purposes (research project, publication)? </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How will confidentiality and/or anonymity be maintained in the study? </a:t>
                      </a:r>
                    </a:p>
                    <a:p>
                      <a:pPr marL="342900" lvl="0" indent="-342900" algn="just">
                        <a:spcBef>
                          <a:spcPts val="300"/>
                        </a:spcBef>
                        <a:spcAft>
                          <a:spcPts val="3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Will participants be rewarded or given incentives? If yes, elaborate on the nature of the reward/incentive and the process to be followed</a:t>
                      </a:r>
                      <a:r>
                        <a:rPr lang="en-ZA" sz="1400" dirty="0">
                          <a:solidFill>
                            <a:schemeClr val="tx1"/>
                          </a:solidFill>
                          <a:effectLst/>
                          <a:latin typeface="Arial" panose="020B0604020202020204" pitchFamily="34" charset="0"/>
                          <a:cs typeface="Arial" panose="020B0604020202020204" pitchFamily="34" charset="0"/>
                        </a:rPr>
                        <a:t>.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50668056"/>
                  </a:ext>
                </a:extLst>
              </a:tr>
            </a:tbl>
          </a:graphicData>
        </a:graphic>
      </p:graphicFrame>
    </p:spTree>
    <p:extLst>
      <p:ext uri="{BB962C8B-B14F-4D97-AF65-F5344CB8AC3E}">
        <p14:creationId xmlns:p14="http://schemas.microsoft.com/office/powerpoint/2010/main" val="240690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a:t>
            </a:fld>
            <a:endParaRPr lang="en-US"/>
          </a:p>
        </p:txBody>
      </p:sp>
      <p:sp>
        <p:nvSpPr>
          <p:cNvPr id="4" name="Rectangle 8"/>
          <p:cNvSpPr>
            <a:spLocks noChangeArrowheads="1"/>
          </p:cNvSpPr>
          <p:nvPr/>
        </p:nvSpPr>
        <p:spPr bwMode="auto">
          <a:xfrm>
            <a:off x="181369" y="89149"/>
            <a:ext cx="8766688" cy="495052"/>
          </a:xfrm>
          <a:prstGeom prst="rect">
            <a:avLst/>
          </a:prstGeom>
          <a:solidFill>
            <a:srgbClr val="7030A0"/>
          </a:solidFill>
          <a:ln>
            <a:noFill/>
          </a:ln>
        </p:spPr>
        <p:txBody>
          <a:bodyPr anchor="ctr"/>
          <a:lstStyle/>
          <a:p>
            <a:pPr algn="ctr"/>
            <a:r>
              <a:rPr lang="en-US" sz="2400" dirty="0">
                <a:solidFill>
                  <a:schemeClr val="bg1"/>
                </a:solidFill>
                <a:latin typeface="Arial Black" panose="020B0A04020102020204" pitchFamily="34" charset="0"/>
              </a:rPr>
              <a:t>WHAT IS A CONSTRUCT AND A VARIABLE? </a:t>
            </a:r>
            <a:endParaRPr lang="en-US" altLang="en-US" sz="2400" dirty="0">
              <a:solidFill>
                <a:schemeClr val="bg1"/>
              </a:solidFill>
              <a:latin typeface="Arial Black" pitchFamily="34" charset="0"/>
            </a:endParaRPr>
          </a:p>
        </p:txBody>
      </p:sp>
      <p:sp>
        <p:nvSpPr>
          <p:cNvPr id="28" name="TextBox 27">
            <a:extLst>
              <a:ext uri="{FF2B5EF4-FFF2-40B4-BE49-F238E27FC236}">
                <a16:creationId xmlns:a16="http://schemas.microsoft.com/office/drawing/2014/main" id="{B46B8AB2-1003-482E-8789-71A6B5076D6A}"/>
              </a:ext>
            </a:extLst>
          </p:cNvPr>
          <p:cNvSpPr txBox="1"/>
          <p:nvPr/>
        </p:nvSpPr>
        <p:spPr>
          <a:xfrm>
            <a:off x="296333" y="767350"/>
            <a:ext cx="8551333" cy="3647152"/>
          </a:xfrm>
          <a:prstGeom prst="rect">
            <a:avLst/>
          </a:prstGeom>
          <a:noFill/>
        </p:spPr>
        <p:txBody>
          <a:bodyPr wrap="square">
            <a:spAutoFit/>
          </a:bodyPr>
          <a:lstStyle/>
          <a:p>
            <a:pPr algn="just"/>
            <a:r>
              <a:rPr lang="en-US" sz="2100" dirty="0">
                <a:latin typeface="Arial" panose="020B0604020202020204" pitchFamily="34" charset="0"/>
                <a:cs typeface="Arial" panose="020B0604020202020204" pitchFamily="34" charset="0"/>
              </a:rPr>
              <a:t>A </a:t>
            </a:r>
            <a:r>
              <a:rPr lang="en-US" sz="2100" b="1" dirty="0">
                <a:solidFill>
                  <a:srgbClr val="7030A0"/>
                </a:solidFill>
                <a:latin typeface="Arial" panose="020B0604020202020204" pitchFamily="34" charset="0"/>
                <a:cs typeface="Arial" panose="020B0604020202020204" pitchFamily="34" charset="0"/>
              </a:rPr>
              <a:t>construct</a:t>
            </a:r>
            <a:r>
              <a:rPr lang="en-US" sz="2100" dirty="0">
                <a:latin typeface="Arial" panose="020B0604020202020204" pitchFamily="34" charset="0"/>
                <a:cs typeface="Arial" panose="020B0604020202020204" pitchFamily="34" charset="0"/>
              </a:rPr>
              <a:t> is the abstract idea, underlying theme, or subject matter that one wishes to measure using survey questions. </a:t>
            </a:r>
            <a:r>
              <a:rPr lang="en-US" sz="2100" b="1" dirty="0">
                <a:solidFill>
                  <a:srgbClr val="7030A0"/>
                </a:solidFill>
                <a:latin typeface="Arial" panose="020B0604020202020204" pitchFamily="34" charset="0"/>
                <a:cs typeface="Arial" panose="020B0604020202020204" pitchFamily="34" charset="0"/>
              </a:rPr>
              <a:t>Constructs</a:t>
            </a:r>
            <a:r>
              <a:rPr lang="en-US" sz="2100" dirty="0">
                <a:latin typeface="Arial" panose="020B0604020202020204" pitchFamily="34" charset="0"/>
                <a:cs typeface="Arial" panose="020B0604020202020204" pitchFamily="34" charset="0"/>
              </a:rPr>
              <a:t> exist in the human brain and are not directly observable.</a:t>
            </a:r>
          </a:p>
          <a:p>
            <a:pPr algn="just"/>
            <a:endParaRPr lang="en-US" sz="2100" dirty="0">
              <a:latin typeface="Arial" panose="020B0604020202020204" pitchFamily="34" charset="0"/>
              <a:cs typeface="Arial" panose="020B0604020202020204" pitchFamily="34" charset="0"/>
            </a:endParaRPr>
          </a:p>
          <a:p>
            <a:pPr algn="just"/>
            <a:r>
              <a:rPr lang="en-US" sz="2100" dirty="0">
                <a:latin typeface="Arial" panose="020B0604020202020204" pitchFamily="34" charset="0"/>
                <a:cs typeface="Arial" panose="020B0604020202020204" pitchFamily="34" charset="0"/>
              </a:rPr>
              <a:t>Intelligence, motivation, anxiety, and fear are all </a:t>
            </a:r>
            <a:r>
              <a:rPr lang="en-US" sz="2100" b="1" dirty="0">
                <a:solidFill>
                  <a:srgbClr val="7030A0"/>
                </a:solidFill>
                <a:latin typeface="Arial" panose="020B0604020202020204" pitchFamily="34" charset="0"/>
                <a:cs typeface="Arial" panose="020B0604020202020204" pitchFamily="34" charset="0"/>
              </a:rPr>
              <a:t>examples</a:t>
            </a:r>
            <a:r>
              <a:rPr lang="en-US" sz="2100" dirty="0">
                <a:latin typeface="Arial" panose="020B0604020202020204" pitchFamily="34" charset="0"/>
                <a:cs typeface="Arial" panose="020B0604020202020204" pitchFamily="34" charset="0"/>
              </a:rPr>
              <a:t> of </a:t>
            </a:r>
            <a:r>
              <a:rPr lang="en-US" sz="2100" b="1" dirty="0">
                <a:solidFill>
                  <a:srgbClr val="7030A0"/>
                </a:solidFill>
                <a:latin typeface="Arial" panose="020B0604020202020204" pitchFamily="34" charset="0"/>
                <a:cs typeface="Arial" panose="020B0604020202020204" pitchFamily="34" charset="0"/>
              </a:rPr>
              <a:t>constructs</a:t>
            </a:r>
            <a:r>
              <a:rPr lang="en-US" sz="2100" dirty="0">
                <a:latin typeface="Arial" panose="020B0604020202020204" pitchFamily="34" charset="0"/>
                <a:cs typeface="Arial" panose="020B0604020202020204" pitchFamily="34" charset="0"/>
              </a:rPr>
              <a:t>. In psychology, a </a:t>
            </a:r>
            <a:r>
              <a:rPr lang="en-US" sz="2100" b="1" dirty="0">
                <a:solidFill>
                  <a:srgbClr val="7030A0"/>
                </a:solidFill>
                <a:latin typeface="Arial" panose="020B0604020202020204" pitchFamily="34" charset="0"/>
                <a:cs typeface="Arial" panose="020B0604020202020204" pitchFamily="34" charset="0"/>
              </a:rPr>
              <a:t>construct</a:t>
            </a:r>
            <a:r>
              <a:rPr lang="en-US" sz="2100" dirty="0">
                <a:latin typeface="Arial" panose="020B0604020202020204" pitchFamily="34" charset="0"/>
                <a:cs typeface="Arial" panose="020B0604020202020204" pitchFamily="34" charset="0"/>
              </a:rPr>
              <a:t> is a skill, attribute, or ability that is based on one or more established theories. </a:t>
            </a:r>
          </a:p>
          <a:p>
            <a:pPr algn="just"/>
            <a:endParaRPr lang="en-US" sz="2100" dirty="0">
              <a:latin typeface="Arial" panose="020B0604020202020204" pitchFamily="34" charset="0"/>
              <a:cs typeface="Arial" panose="020B0604020202020204" pitchFamily="34" charset="0"/>
            </a:endParaRPr>
          </a:p>
          <a:p>
            <a:pPr algn="just"/>
            <a:r>
              <a:rPr lang="en-US" sz="2100" b="1" dirty="0">
                <a:solidFill>
                  <a:srgbClr val="7030A0"/>
                </a:solidFill>
                <a:latin typeface="Arial" panose="020B0604020202020204" pitchFamily="34" charset="0"/>
                <a:cs typeface="Arial" panose="020B0604020202020204" pitchFamily="34" charset="0"/>
              </a:rPr>
              <a:t>Constructs</a:t>
            </a:r>
            <a:r>
              <a:rPr lang="en-US" sz="2100" dirty="0">
                <a:latin typeface="Arial" panose="020B0604020202020204" pitchFamily="34" charset="0"/>
                <a:cs typeface="Arial" panose="020B0604020202020204" pitchFamily="34" charset="0"/>
              </a:rPr>
              <a:t> are </a:t>
            </a:r>
            <a:r>
              <a:rPr lang="en-US" sz="2100" dirty="0" err="1">
                <a:latin typeface="Arial" panose="020B0604020202020204" pitchFamily="34" charset="0"/>
                <a:cs typeface="Arial" panose="020B0604020202020204" pitchFamily="34" charset="0"/>
              </a:rPr>
              <a:t>conceptualised</a:t>
            </a:r>
            <a:r>
              <a:rPr lang="en-US" sz="2100" dirty="0">
                <a:latin typeface="Arial" panose="020B0604020202020204" pitchFamily="34" charset="0"/>
                <a:cs typeface="Arial" panose="020B0604020202020204" pitchFamily="34" charset="0"/>
              </a:rPr>
              <a:t> at the theoretical (abstract) plane, while </a:t>
            </a:r>
            <a:r>
              <a:rPr lang="en-US" sz="2100" b="1" dirty="0">
                <a:solidFill>
                  <a:srgbClr val="7030A0"/>
                </a:solidFill>
                <a:latin typeface="Arial" panose="020B0604020202020204" pitchFamily="34" charset="0"/>
                <a:cs typeface="Arial" panose="020B0604020202020204" pitchFamily="34" charset="0"/>
              </a:rPr>
              <a:t>variables</a:t>
            </a:r>
            <a:r>
              <a:rPr lang="en-US" sz="2100" dirty="0">
                <a:latin typeface="Arial" panose="020B0604020202020204" pitchFamily="34" charset="0"/>
                <a:cs typeface="Arial" panose="020B0604020202020204" pitchFamily="34" charset="0"/>
              </a:rPr>
              <a:t> are </a:t>
            </a:r>
            <a:r>
              <a:rPr lang="en-US" sz="2100" dirty="0" err="1">
                <a:latin typeface="Arial" panose="020B0604020202020204" pitchFamily="34" charset="0"/>
                <a:cs typeface="Arial" panose="020B0604020202020204" pitchFamily="34" charset="0"/>
              </a:rPr>
              <a:t>operationalised</a:t>
            </a:r>
            <a:r>
              <a:rPr lang="en-US" sz="2100" dirty="0">
                <a:latin typeface="Arial" panose="020B0604020202020204" pitchFamily="34" charset="0"/>
                <a:cs typeface="Arial" panose="020B0604020202020204" pitchFamily="34" charset="0"/>
              </a:rPr>
              <a:t> and measured at the empirical (observational) plane.</a:t>
            </a:r>
            <a:endParaRPr lang="en-ZA"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04616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109</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5" name="Table 4">
            <a:extLst>
              <a:ext uri="{FF2B5EF4-FFF2-40B4-BE49-F238E27FC236}">
                <a16:creationId xmlns:a16="http://schemas.microsoft.com/office/drawing/2014/main" id="{B0077D35-5D74-41AA-B36A-102823503766}"/>
              </a:ext>
            </a:extLst>
          </p:cNvPr>
          <p:cNvGraphicFramePr>
            <a:graphicFrameLocks noGrp="1"/>
          </p:cNvGraphicFramePr>
          <p:nvPr>
            <p:extLst>
              <p:ext uri="{D42A27DB-BD31-4B8C-83A1-F6EECF244321}">
                <p14:modId xmlns:p14="http://schemas.microsoft.com/office/powerpoint/2010/main" val="3348804755"/>
              </p:ext>
            </p:extLst>
          </p:nvPr>
        </p:nvGraphicFramePr>
        <p:xfrm>
          <a:off x="313267" y="1117602"/>
          <a:ext cx="8492065" cy="3204056"/>
        </p:xfrm>
        <a:graphic>
          <a:graphicData uri="http://schemas.openxmlformats.org/drawingml/2006/table">
            <a:tbl>
              <a:tblPr firstRow="1" firstCol="1" bandRow="1">
                <a:tableStyleId>{5C22544A-7EE6-4342-B048-85BDC9FD1C3A}</a:tableStyleId>
              </a:tblPr>
              <a:tblGrid>
                <a:gridCol w="3349578">
                  <a:extLst>
                    <a:ext uri="{9D8B030D-6E8A-4147-A177-3AD203B41FA5}">
                      <a16:colId xmlns:a16="http://schemas.microsoft.com/office/drawing/2014/main" val="1922762214"/>
                    </a:ext>
                  </a:extLst>
                </a:gridCol>
                <a:gridCol w="4065897">
                  <a:extLst>
                    <a:ext uri="{9D8B030D-6E8A-4147-A177-3AD203B41FA5}">
                      <a16:colId xmlns:a16="http://schemas.microsoft.com/office/drawing/2014/main" val="3747281123"/>
                    </a:ext>
                  </a:extLst>
                </a:gridCol>
                <a:gridCol w="1076590">
                  <a:extLst>
                    <a:ext uri="{9D8B030D-6E8A-4147-A177-3AD203B41FA5}">
                      <a16:colId xmlns:a16="http://schemas.microsoft.com/office/drawing/2014/main" val="2653742209"/>
                    </a:ext>
                  </a:extLst>
                </a:gridCol>
              </a:tblGrid>
              <a:tr h="204849">
                <a:tc gridSpan="3">
                  <a:txBody>
                    <a:bodyPr/>
                    <a:lstStyle/>
                    <a:p>
                      <a:pPr algn="ctr">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Technical aspects [10 marks]</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01517773"/>
                  </a:ext>
                </a:extLst>
              </a:tr>
              <a:tr h="1200573">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22.  Technical aspects.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l">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Layout (font, spacing, headings, logical flow)</a:t>
                      </a:r>
                    </a:p>
                    <a:p>
                      <a:pPr marL="342900" lvl="0" indent="-342900" algn="l">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Language (grammar, sentences, spelling).</a:t>
                      </a:r>
                    </a:p>
                    <a:p>
                      <a:pPr marL="342900" lvl="0" indent="-342900" algn="l">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Referencing – NWU Referencing Guide (2020, Harvard) (in-text and reference list).</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100">
                          <a:effectLst/>
                        </a:rPr>
                        <a:t>/5</a:t>
                      </a:r>
                      <a:endParaRPr lang="en-ZA"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484777107"/>
                  </a:ext>
                </a:extLst>
              </a:tr>
              <a:tr h="1790123">
                <a:tc>
                  <a:txBody>
                    <a:bodyPr/>
                    <a:lstStyle/>
                    <a:p>
                      <a:pPr marL="355600" lvl="0" indent="-355600"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23.  Application of the technical care sheet.</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Refer to the technical care sheet and indicate whether you followed all the guidelines. </a:t>
                      </a:r>
                    </a:p>
                    <a:p>
                      <a:pPr marL="342900" lvl="0" indent="-342900" algn="just">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Marks will be allocated for comprehensive, correct and honest ticks. </a:t>
                      </a:r>
                    </a:p>
                    <a:p>
                      <a:pPr marL="342900" lvl="0" indent="-342900" algn="just">
                        <a:lnSpc>
                          <a:spcPct val="115000"/>
                        </a:lnSpc>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Include the signed care sheet as an appendix.</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100" dirty="0">
                          <a:effectLst/>
                        </a:rPr>
                        <a:t>/5</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85246193"/>
                  </a:ext>
                </a:extLst>
              </a:tr>
            </a:tbl>
          </a:graphicData>
        </a:graphic>
      </p:graphicFrame>
    </p:spTree>
    <p:extLst>
      <p:ext uri="{BB962C8B-B14F-4D97-AF65-F5344CB8AC3E}">
        <p14:creationId xmlns:p14="http://schemas.microsoft.com/office/powerpoint/2010/main" val="124318884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110</a:t>
            </a:fld>
            <a:endParaRPr lang="en-US"/>
          </a:p>
        </p:txBody>
      </p:sp>
      <p:sp>
        <p:nvSpPr>
          <p:cNvPr id="5" name="Rectangle 4"/>
          <p:cNvSpPr/>
          <p:nvPr/>
        </p:nvSpPr>
        <p:spPr>
          <a:xfrm>
            <a:off x="465666" y="1831919"/>
            <a:ext cx="8187267" cy="1446550"/>
          </a:xfrm>
          <a:prstGeom prst="rect">
            <a:avLst/>
          </a:prstGeom>
        </p:spPr>
        <p:txBody>
          <a:bodyPr wrap="square">
            <a:spAutoFit/>
          </a:bodyPr>
          <a:lstStyle/>
          <a:p>
            <a:pPr algn="just"/>
            <a:r>
              <a:rPr lang="en-US" altLang="en-US" sz="2200" b="1" dirty="0">
                <a:solidFill>
                  <a:srgbClr val="7030A0"/>
                </a:solidFill>
                <a:latin typeface="Arial" panose="020B0604020202020204" pitchFamily="34" charset="0"/>
                <a:cs typeface="Arial" panose="020B0604020202020204" pitchFamily="34" charset="0"/>
              </a:rPr>
              <a:t>Take note the applicable Ethical issues and the Technical aspects are applicable to both Option 1 (Research with human participants) and Option 2 (Research with NO human participants) of the assignment. </a:t>
            </a:r>
          </a:p>
        </p:txBody>
      </p:sp>
      <p:sp>
        <p:nvSpPr>
          <p:cNvPr id="6" name="Rectangle 8">
            <a:extLst>
              <a:ext uri="{FF2B5EF4-FFF2-40B4-BE49-F238E27FC236}">
                <a16:creationId xmlns:a16="http://schemas.microsoft.com/office/drawing/2014/main" id="{FF979325-31F0-4F5B-B8DD-657699E9E086}"/>
              </a:ext>
            </a:extLst>
          </p:cNvPr>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spTree>
    <p:extLst>
      <p:ext uri="{BB962C8B-B14F-4D97-AF65-F5344CB8AC3E}">
        <p14:creationId xmlns:p14="http://schemas.microsoft.com/office/powerpoint/2010/main" val="26609818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111</a:t>
            </a:fld>
            <a:endParaRPr lang="en-US"/>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 LIST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dirty="0">
                <a:latin typeface="Arial" panose="020B0604020202020204" pitchFamily="34" charset="0"/>
                <a:cs typeface="Arial" panose="020B0604020202020204" pitchFamily="34" charset="0"/>
              </a:rPr>
              <a:t>Bryman, A., Bell, E., </a:t>
            </a:r>
            <a:r>
              <a:rPr lang="en-ZA" sz="2000" dirty="0" err="1">
                <a:latin typeface="Arial" panose="020B0604020202020204" pitchFamily="34" charset="0"/>
                <a:cs typeface="Arial" panose="020B0604020202020204" pitchFamily="34" charset="0"/>
              </a:rPr>
              <a:t>Hirschsohn</a:t>
            </a:r>
            <a:r>
              <a:rPr lang="en-ZA" sz="2000" dirty="0">
                <a:latin typeface="Arial" panose="020B0604020202020204" pitchFamily="34" charset="0"/>
                <a:cs typeface="Arial" panose="020B0604020202020204" pitchFamily="34" charset="0"/>
              </a:rPr>
              <a:t>, P., Dos Santos, A., Du </a:t>
            </a:r>
            <a:r>
              <a:rPr lang="en-ZA" sz="2000" dirty="0" err="1">
                <a:latin typeface="Arial" panose="020B0604020202020204" pitchFamily="34" charset="0"/>
                <a:cs typeface="Arial" panose="020B0604020202020204" pitchFamily="34" charset="0"/>
              </a:rPr>
              <a:t>Toit</a:t>
            </a:r>
            <a:r>
              <a:rPr lang="en-ZA" sz="2000" dirty="0">
                <a:latin typeface="Arial" panose="020B0604020202020204" pitchFamily="34" charset="0"/>
                <a:cs typeface="Arial" panose="020B0604020202020204" pitchFamily="34" charset="0"/>
              </a:rPr>
              <a:t>, J., </a:t>
            </a:r>
            <a:r>
              <a:rPr lang="en-ZA" sz="2000" dirty="0" err="1">
                <a:latin typeface="Arial" panose="020B0604020202020204" pitchFamily="34" charset="0"/>
                <a:cs typeface="Arial" panose="020B0604020202020204" pitchFamily="34" charset="0"/>
              </a:rPr>
              <a:t>Masenge</a:t>
            </a:r>
            <a:r>
              <a:rPr lang="en-ZA" sz="2000" dirty="0">
                <a:latin typeface="Arial" panose="020B0604020202020204" pitchFamily="34" charset="0"/>
                <a:cs typeface="Arial" panose="020B0604020202020204" pitchFamily="34" charset="0"/>
              </a:rPr>
              <a:t>, A., Van </a:t>
            </a:r>
            <a:r>
              <a:rPr lang="en-ZA" sz="2000" dirty="0" err="1">
                <a:latin typeface="Arial" panose="020B0604020202020204" pitchFamily="34" charset="0"/>
                <a:cs typeface="Arial" panose="020B0604020202020204" pitchFamily="34" charset="0"/>
              </a:rPr>
              <a:t>Aardt</a:t>
            </a:r>
            <a:r>
              <a:rPr lang="en-ZA" sz="2000" dirty="0">
                <a:latin typeface="Arial" panose="020B0604020202020204" pitchFamily="34" charset="0"/>
                <a:cs typeface="Arial" panose="020B0604020202020204" pitchFamily="34" charset="0"/>
              </a:rPr>
              <a:t>, I. &amp; Wagner, C.  2014.  </a:t>
            </a:r>
            <a:r>
              <a:rPr lang="en-US" sz="2000" dirty="0">
                <a:latin typeface="Arial" panose="020B0604020202020204" pitchFamily="34" charset="0"/>
                <a:cs typeface="Arial" panose="020B0604020202020204" pitchFamily="34" charset="0"/>
              </a:rPr>
              <a:t>Research methodology: Business and management contexts. Cape Town: Oxford University Press. </a:t>
            </a:r>
          </a:p>
          <a:p>
            <a:pPr marL="0" indent="0" algn="just">
              <a:buNone/>
            </a:pPr>
            <a:r>
              <a:rPr lang="en-US" sz="2000" dirty="0">
                <a:latin typeface="Arial" panose="020B0604020202020204" pitchFamily="34" charset="0"/>
                <a:cs typeface="Arial" panose="020B0604020202020204" pitchFamily="34" charset="0"/>
              </a:rPr>
              <a:t>Field, A. 2009. Discovering statistics using SPSS. 3</a:t>
            </a:r>
            <a:r>
              <a:rPr lang="en-US" sz="2000" baseline="30000" dirty="0">
                <a:latin typeface="Arial" panose="020B0604020202020204" pitchFamily="34" charset="0"/>
                <a:cs typeface="Arial" panose="020B0604020202020204" pitchFamily="34" charset="0"/>
              </a:rPr>
              <a:t>rd</a:t>
            </a:r>
            <a:r>
              <a:rPr lang="en-US" sz="2000" dirty="0">
                <a:latin typeface="Arial" panose="020B0604020202020204" pitchFamily="34" charset="0"/>
                <a:cs typeface="Arial" panose="020B0604020202020204" pitchFamily="34" charset="0"/>
              </a:rPr>
              <a:t> ed. Thousand Oaks, CA: SAGE. </a:t>
            </a:r>
          </a:p>
          <a:p>
            <a:pPr marL="0" indent="0" algn="just">
              <a:buNone/>
            </a:pPr>
            <a:r>
              <a:rPr lang="en-US" sz="2000" dirty="0">
                <a:latin typeface="Arial" panose="020B0604020202020204" pitchFamily="34" charset="0"/>
                <a:cs typeface="Arial" panose="020B0604020202020204" pitchFamily="34" charset="0"/>
              </a:rPr>
              <a:t>Gerber, C. 2020. Research methodology and assignment: Preliminary reading. Cape Town: University of Stellenbosch Business School. </a:t>
            </a:r>
          </a:p>
          <a:p>
            <a:pPr marL="0" indent="0" algn="just">
              <a:buNone/>
            </a:pPr>
            <a:r>
              <a:rPr lang="en-US" sz="2000" dirty="0">
                <a:latin typeface="Arial" panose="020B0604020202020204" pitchFamily="34" charset="0"/>
                <a:cs typeface="Arial" panose="020B0604020202020204" pitchFamily="34" charset="0"/>
              </a:rPr>
              <a:t>Jansen, D. 2020. Nominal, ordinal, interval &amp; ratio data. Levels of measurement: Explained simply. </a:t>
            </a:r>
            <a:r>
              <a:rPr lang="en-US" sz="2000" dirty="0" err="1">
                <a:latin typeface="Arial" panose="020B0604020202020204" pitchFamily="34" charset="0"/>
                <a:cs typeface="Arial" panose="020B0604020202020204" pitchFamily="34" charset="0"/>
              </a:rPr>
              <a:t>Gradcoach</a:t>
            </a:r>
            <a:r>
              <a:rPr lang="en-US" sz="2000" dirty="0">
                <a:latin typeface="Arial" panose="020B0604020202020204" pitchFamily="34" charset="0"/>
                <a:cs typeface="Arial" panose="020B0604020202020204" pitchFamily="34" charset="0"/>
              </a:rPr>
              <a:t>. </a:t>
            </a:r>
          </a:p>
          <a:p>
            <a:pPr marL="0" indent="0" algn="just">
              <a:buNone/>
            </a:pPr>
            <a:r>
              <a:rPr lang="en-US" sz="2000" dirty="0">
                <a:latin typeface="Arial" panose="020B0604020202020204" pitchFamily="34" charset="0"/>
                <a:cs typeface="Arial" panose="020B0604020202020204" pitchFamily="34" charset="0"/>
              </a:rPr>
              <a:t>Jansen, D. &amp; Warren, K. 2020. Quantitative data analysis 101: The lingo, methods and techniques, explained simply. </a:t>
            </a:r>
            <a:r>
              <a:rPr lang="en-US" sz="2000" dirty="0" err="1">
                <a:latin typeface="Arial" panose="020B0604020202020204" pitchFamily="34" charset="0"/>
                <a:cs typeface="Arial" panose="020B0604020202020204" pitchFamily="34" charset="0"/>
              </a:rPr>
              <a:t>Gradcoach</a:t>
            </a:r>
            <a:r>
              <a:rPr lang="en-US" sz="2000" dirty="0">
                <a:latin typeface="Arial" panose="020B0604020202020204" pitchFamily="34" charset="0"/>
                <a:cs typeface="Arial" panose="020B0604020202020204" pitchFamily="34" charset="0"/>
              </a:rPr>
              <a:t>.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342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112</a:t>
            </a:fld>
            <a:endParaRPr lang="en-US"/>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 LIST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2000" dirty="0" err="1">
                <a:latin typeface="Arial" panose="020B0604020202020204" pitchFamily="34" charset="0"/>
                <a:cs typeface="Arial" panose="020B0604020202020204" pitchFamily="34" charset="0"/>
              </a:rPr>
              <a:t>Lotz</a:t>
            </a:r>
            <a:r>
              <a:rPr lang="en-US" sz="2000" dirty="0">
                <a:latin typeface="Arial" panose="020B0604020202020204" pitchFamily="34" charset="0"/>
                <a:cs typeface="Arial" panose="020B0604020202020204" pitchFamily="34" charset="0"/>
              </a:rPr>
              <a:t>, H.M. 2009. </a:t>
            </a:r>
            <a:r>
              <a:rPr lang="en-US" sz="2000" i="1" dirty="0">
                <a:latin typeface="Arial" panose="020B0604020202020204" pitchFamily="34" charset="0"/>
                <a:cs typeface="Arial" panose="020B0604020202020204" pitchFamily="34" charset="0"/>
              </a:rPr>
              <a:t>An assessment of the determinants of corporate entrepreneurship in agricultural businesses: An integrated framework</a:t>
            </a:r>
            <a:r>
              <a:rPr lang="en-US" sz="2000" dirty="0">
                <a:latin typeface="Arial" panose="020B0604020202020204" pitchFamily="34" charset="0"/>
                <a:cs typeface="Arial" panose="020B0604020202020204" pitchFamily="34" charset="0"/>
              </a:rPr>
              <a:t>. Potchefstroom: North-West University. (PhD-thesis.)</a:t>
            </a:r>
          </a:p>
          <a:p>
            <a:pPr marL="0" indent="0" algn="just">
              <a:buNone/>
            </a:pPr>
            <a:r>
              <a:rPr lang="en-US" sz="2000" dirty="0" err="1">
                <a:latin typeface="Arial" panose="020B0604020202020204" pitchFamily="34" charset="0"/>
                <a:cs typeface="Arial" panose="020B0604020202020204" pitchFamily="34" charset="0"/>
              </a:rPr>
              <a:t>Lotz</a:t>
            </a:r>
            <a:r>
              <a:rPr lang="en-US" sz="2000" dirty="0">
                <a:latin typeface="Arial" panose="020B0604020202020204" pitchFamily="34" charset="0"/>
                <a:cs typeface="Arial" panose="020B0604020202020204" pitchFamily="34" charset="0"/>
              </a:rPr>
              <a:t>, H.M. &amp; Van der Merwe, S.P. 2013. An investigation of the influence of entrepreneurial orientation on the perceived success of agribusinesses in South Africa. </a:t>
            </a:r>
            <a:r>
              <a:rPr lang="en-US" sz="2000" i="1" dirty="0">
                <a:latin typeface="Arial" panose="020B0604020202020204" pitchFamily="34" charset="0"/>
                <a:cs typeface="Arial" panose="020B0604020202020204" pitchFamily="34" charset="0"/>
              </a:rPr>
              <a:t>South African Journal of Business Management</a:t>
            </a:r>
            <a:r>
              <a:rPr lang="en-US" sz="2000" dirty="0">
                <a:latin typeface="Arial" panose="020B0604020202020204" pitchFamily="34" charset="0"/>
                <a:cs typeface="Arial" panose="020B0604020202020204" pitchFamily="34" charset="0"/>
              </a:rPr>
              <a:t>, 44(1):15-32. </a:t>
            </a:r>
          </a:p>
          <a:p>
            <a:pPr marL="0" indent="0" algn="just">
              <a:buNone/>
            </a:pPr>
            <a:r>
              <a:rPr lang="en-US" sz="2000" dirty="0" err="1">
                <a:latin typeface="Arial" panose="020B0604020202020204" pitchFamily="34" charset="0"/>
                <a:cs typeface="Arial" panose="020B0604020202020204" pitchFamily="34" charset="0"/>
              </a:rPr>
              <a:t>Sebetlele</a:t>
            </a:r>
            <a:r>
              <a:rPr lang="en-US" sz="2000" dirty="0">
                <a:latin typeface="Arial" panose="020B0604020202020204" pitchFamily="34" charset="0"/>
                <a:cs typeface="Arial" panose="020B0604020202020204" pitchFamily="34" charset="0"/>
              </a:rPr>
              <a:t>, PBC. 2020. </a:t>
            </a:r>
            <a:r>
              <a:rPr lang="en-US" sz="2000" i="1" dirty="0">
                <a:latin typeface="Arial" panose="020B0604020202020204" pitchFamily="34" charset="0"/>
                <a:cs typeface="Arial" panose="020B0604020202020204" pitchFamily="34" charset="0"/>
              </a:rPr>
              <a:t>An assessment of the relationship between entrepreneurial orientation and business performance in small businesses in selected townships</a:t>
            </a:r>
            <a:r>
              <a:rPr lang="en-US" sz="2000" dirty="0">
                <a:latin typeface="Arial" panose="020B0604020202020204" pitchFamily="34" charset="0"/>
                <a:cs typeface="Arial" panose="020B0604020202020204" pitchFamily="34" charset="0"/>
              </a:rPr>
              <a:t>. Potchefstroom: North-West University. (MBA Mini-dissertation). </a:t>
            </a:r>
          </a:p>
          <a:p>
            <a:pPr marL="0" indent="0" algn="just">
              <a:buNone/>
            </a:pPr>
            <a:endParaRPr lang="en-US"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2191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113</a:t>
            </a:fld>
            <a:endParaRPr lang="en-US"/>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 LIST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2000" dirty="0">
                <a:latin typeface="Arial" panose="020B0604020202020204" pitchFamily="34" charset="0"/>
                <a:cs typeface="Arial" panose="020B0604020202020204" pitchFamily="34" charset="0"/>
              </a:rPr>
              <a:t>Venter, E. 2021. </a:t>
            </a:r>
            <a:r>
              <a:rPr lang="en-US" sz="2000" i="1" dirty="0">
                <a:latin typeface="Arial" panose="020B0604020202020204" pitchFamily="34" charset="0"/>
                <a:cs typeface="Arial" panose="020B0604020202020204" pitchFamily="34" charset="0"/>
              </a:rPr>
              <a:t>Quantitative research: Data collection, data analysis and writing up</a:t>
            </a:r>
            <a:r>
              <a:rPr lang="en-US" sz="2000" dirty="0">
                <a:latin typeface="Arial" panose="020B0604020202020204" pitchFamily="34" charset="0"/>
                <a:cs typeface="Arial" panose="020B0604020202020204" pitchFamily="34" charset="0"/>
              </a:rPr>
              <a:t>. Port Elizabeth: Nelson Mandela University (Presentation at the NWU Business School MBA Research Day on 2 July 2021.)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72208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US" sz="3600" dirty="0">
                <a:solidFill>
                  <a:schemeClr val="bg1"/>
                </a:solidFill>
                <a:latin typeface="Arial Black" panose="020B0A04020102020204" pitchFamily="34" charset="0"/>
              </a:rPr>
              <a:t>Thank you</a:t>
            </a:r>
          </a:p>
        </p:txBody>
      </p:sp>
    </p:spTree>
    <p:extLst>
      <p:ext uri="{BB962C8B-B14F-4D97-AF65-F5344CB8AC3E}">
        <p14:creationId xmlns:p14="http://schemas.microsoft.com/office/powerpoint/2010/main" val="3983818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a:t>
            </a:fld>
            <a:endParaRPr lang="en-US"/>
          </a:p>
        </p:txBody>
      </p:sp>
      <p:sp>
        <p:nvSpPr>
          <p:cNvPr id="4" name="Rectangle 8"/>
          <p:cNvSpPr>
            <a:spLocks noChangeArrowheads="1"/>
          </p:cNvSpPr>
          <p:nvPr/>
        </p:nvSpPr>
        <p:spPr bwMode="auto">
          <a:xfrm>
            <a:off x="181369" y="89149"/>
            <a:ext cx="8766688" cy="469368"/>
          </a:xfrm>
          <a:prstGeom prst="rect">
            <a:avLst/>
          </a:prstGeom>
          <a:solidFill>
            <a:srgbClr val="7030A0"/>
          </a:solidFill>
          <a:ln>
            <a:noFill/>
          </a:ln>
        </p:spPr>
        <p:txBody>
          <a:bodyPr anchor="ctr"/>
          <a:lstStyle/>
          <a:p>
            <a:pPr algn="ctr"/>
            <a:r>
              <a:rPr lang="en-US" sz="2400" dirty="0">
                <a:solidFill>
                  <a:schemeClr val="bg1"/>
                </a:solidFill>
                <a:latin typeface="Arial Black" panose="020B0A04020102020204" pitchFamily="34" charset="0"/>
              </a:rPr>
              <a:t>DEPENDENT AND INDEPENDENT VARAIABLES</a:t>
            </a:r>
            <a:endParaRPr lang="en-US" altLang="en-US" sz="2400" dirty="0">
              <a:solidFill>
                <a:schemeClr val="bg1"/>
              </a:solidFill>
              <a:latin typeface="Arial Black" pitchFamily="34" charset="0"/>
            </a:endParaRPr>
          </a:p>
        </p:txBody>
      </p:sp>
      <p:sp>
        <p:nvSpPr>
          <p:cNvPr id="28" name="TextBox 27">
            <a:extLst>
              <a:ext uri="{FF2B5EF4-FFF2-40B4-BE49-F238E27FC236}">
                <a16:creationId xmlns:a16="http://schemas.microsoft.com/office/drawing/2014/main" id="{B46B8AB2-1003-482E-8789-71A6B5076D6A}"/>
              </a:ext>
            </a:extLst>
          </p:cNvPr>
          <p:cNvSpPr txBox="1"/>
          <p:nvPr/>
        </p:nvSpPr>
        <p:spPr>
          <a:xfrm>
            <a:off x="330200" y="733772"/>
            <a:ext cx="8551333" cy="4524315"/>
          </a:xfrm>
          <a:prstGeom prst="rect">
            <a:avLst/>
          </a:prstGeom>
          <a:noFill/>
        </p:spPr>
        <p:txBody>
          <a:bodyPr wrap="square">
            <a:spAutoFit/>
          </a:bodyPr>
          <a:lstStyle/>
          <a:p>
            <a:pPr algn="just"/>
            <a:r>
              <a:rPr lang="en-US" sz="2400" dirty="0">
                <a:latin typeface="Arial" panose="020B0604020202020204" pitchFamily="34" charset="0"/>
                <a:cs typeface="Arial" panose="020B0604020202020204" pitchFamily="34" charset="0"/>
              </a:rPr>
              <a:t>A </a:t>
            </a:r>
            <a:r>
              <a:rPr lang="en-US" sz="2400" b="1" dirty="0">
                <a:solidFill>
                  <a:srgbClr val="7030A0"/>
                </a:solidFill>
                <a:latin typeface="Arial" panose="020B0604020202020204" pitchFamily="34" charset="0"/>
                <a:cs typeface="Arial" panose="020B0604020202020204" pitchFamily="34" charset="0"/>
              </a:rPr>
              <a:t>dependent</a:t>
            </a:r>
            <a:r>
              <a:rPr lang="en-US" sz="2400" dirty="0">
                <a:latin typeface="Arial" panose="020B0604020202020204" pitchFamily="34" charset="0"/>
                <a:cs typeface="Arial" panose="020B0604020202020204" pitchFamily="34" charset="0"/>
              </a:rPr>
              <a:t> variable is a variable whose value will change depending on the value of another variable, called the </a:t>
            </a:r>
            <a:r>
              <a:rPr lang="en-US" sz="2400" b="1" dirty="0">
                <a:solidFill>
                  <a:srgbClr val="7030A0"/>
                </a:solidFill>
                <a:latin typeface="Arial" panose="020B0604020202020204" pitchFamily="34" charset="0"/>
                <a:cs typeface="Arial" panose="020B0604020202020204" pitchFamily="34" charset="0"/>
              </a:rPr>
              <a:t>independent variable</a:t>
            </a:r>
            <a:r>
              <a:rPr lang="en-US" sz="2400" dirty="0">
                <a:latin typeface="Arial" panose="020B0604020202020204" pitchFamily="34" charset="0"/>
                <a:cs typeface="Arial" panose="020B0604020202020204" pitchFamily="34" charset="0"/>
              </a:rPr>
              <a:t>.</a:t>
            </a:r>
            <a:endParaRPr lang="en-US" sz="2400" b="0" i="0" dirty="0">
              <a:solidFill>
                <a:srgbClr val="202124"/>
              </a:solidFill>
              <a:effectLst/>
              <a:latin typeface="Arial" panose="020B0604020202020204" pitchFamily="34" charset="0"/>
              <a:cs typeface="Arial" panose="020B0604020202020204" pitchFamily="34" charset="0"/>
            </a:endParaRPr>
          </a:p>
          <a:p>
            <a:pPr algn="just"/>
            <a:endParaRPr lang="en-US" sz="2400" dirty="0">
              <a:solidFill>
                <a:srgbClr val="202124"/>
              </a:solidFill>
              <a:latin typeface="Arial" panose="020B0604020202020204" pitchFamily="34" charset="0"/>
              <a:cs typeface="Arial" panose="020B0604020202020204" pitchFamily="34" charset="0"/>
            </a:endParaRPr>
          </a:p>
          <a:p>
            <a:pPr algn="just"/>
            <a:r>
              <a:rPr lang="en-US" sz="2400" b="0" i="0" dirty="0">
                <a:solidFill>
                  <a:srgbClr val="202124"/>
                </a:solidFill>
                <a:effectLst/>
                <a:latin typeface="Arial" panose="020B0604020202020204" pitchFamily="34" charset="0"/>
                <a:cs typeface="Arial" panose="020B0604020202020204" pitchFamily="34" charset="0"/>
              </a:rPr>
              <a:t>You can think of </a:t>
            </a:r>
            <a:r>
              <a:rPr lang="en-US" sz="2400" b="1" i="0" dirty="0">
                <a:solidFill>
                  <a:srgbClr val="7030A0"/>
                </a:solidFill>
                <a:effectLst/>
                <a:latin typeface="Arial" panose="020B0604020202020204" pitchFamily="34" charset="0"/>
                <a:cs typeface="Arial" panose="020B0604020202020204" pitchFamily="34" charset="0"/>
              </a:rPr>
              <a:t>independent</a:t>
            </a:r>
            <a:r>
              <a:rPr lang="en-US" sz="2400" b="0" i="0" dirty="0">
                <a:solidFill>
                  <a:srgbClr val="202124"/>
                </a:solidFill>
                <a:effectLst/>
                <a:latin typeface="Arial" panose="020B0604020202020204" pitchFamily="34" charset="0"/>
                <a:cs typeface="Arial" panose="020B0604020202020204" pitchFamily="34" charset="0"/>
              </a:rPr>
              <a:t> and </a:t>
            </a:r>
            <a:r>
              <a:rPr lang="en-US" sz="2400" b="1" i="0" dirty="0">
                <a:solidFill>
                  <a:srgbClr val="7030A0"/>
                </a:solidFill>
                <a:effectLst/>
                <a:latin typeface="Arial" panose="020B0604020202020204" pitchFamily="34" charset="0"/>
                <a:cs typeface="Arial" panose="020B0604020202020204" pitchFamily="34" charset="0"/>
              </a:rPr>
              <a:t>dependent variables</a:t>
            </a:r>
            <a:r>
              <a:rPr lang="en-US" sz="2400" b="0" i="0" dirty="0">
                <a:solidFill>
                  <a:srgbClr val="7030A0"/>
                </a:solidFill>
                <a:effectLst/>
                <a:latin typeface="Arial" panose="020B0604020202020204" pitchFamily="34" charset="0"/>
                <a:cs typeface="Arial" panose="020B0604020202020204" pitchFamily="34" charset="0"/>
              </a:rPr>
              <a:t> </a:t>
            </a:r>
            <a:r>
              <a:rPr lang="en-US" sz="2400" b="0" i="0" dirty="0">
                <a:solidFill>
                  <a:srgbClr val="202124"/>
                </a:solidFill>
                <a:effectLst/>
                <a:latin typeface="Arial" panose="020B0604020202020204" pitchFamily="34" charset="0"/>
                <a:cs typeface="Arial" panose="020B0604020202020204" pitchFamily="34" charset="0"/>
              </a:rPr>
              <a:t>in terms of cause and effect: an </a:t>
            </a:r>
            <a:r>
              <a:rPr lang="en-US" sz="2400" b="1" i="0" dirty="0">
                <a:solidFill>
                  <a:srgbClr val="7030A0"/>
                </a:solidFill>
                <a:effectLst/>
                <a:latin typeface="Arial" panose="020B0604020202020204" pitchFamily="34" charset="0"/>
                <a:cs typeface="Arial" panose="020B0604020202020204" pitchFamily="34" charset="0"/>
              </a:rPr>
              <a:t>independent variable</a:t>
            </a:r>
            <a:r>
              <a:rPr lang="en-US" sz="2400" b="0" i="0" dirty="0">
                <a:solidFill>
                  <a:srgbClr val="7030A0"/>
                </a:solidFill>
                <a:effectLst/>
                <a:latin typeface="Arial" panose="020B0604020202020204" pitchFamily="34" charset="0"/>
                <a:cs typeface="Arial" panose="020B0604020202020204" pitchFamily="34" charset="0"/>
              </a:rPr>
              <a:t> </a:t>
            </a:r>
            <a:r>
              <a:rPr lang="en-US" sz="2400" b="0" i="0" dirty="0">
                <a:solidFill>
                  <a:srgbClr val="202124"/>
                </a:solidFill>
                <a:effectLst/>
                <a:latin typeface="Arial" panose="020B0604020202020204" pitchFamily="34" charset="0"/>
                <a:cs typeface="Arial" panose="020B0604020202020204" pitchFamily="34" charset="0"/>
              </a:rPr>
              <a:t>is the </a:t>
            </a:r>
            <a:r>
              <a:rPr lang="en-US" sz="2400" b="1" i="0" dirty="0">
                <a:solidFill>
                  <a:srgbClr val="7030A0"/>
                </a:solidFill>
                <a:effectLst/>
                <a:latin typeface="Arial" panose="020B0604020202020204" pitchFamily="34" charset="0"/>
                <a:cs typeface="Arial" panose="020B0604020202020204" pitchFamily="34" charset="0"/>
              </a:rPr>
              <a:t>variable</a:t>
            </a:r>
            <a:r>
              <a:rPr lang="en-US" sz="2400" b="0" i="0" dirty="0">
                <a:solidFill>
                  <a:srgbClr val="202124"/>
                </a:solidFill>
                <a:effectLst/>
                <a:latin typeface="Arial" panose="020B0604020202020204" pitchFamily="34" charset="0"/>
                <a:cs typeface="Arial" panose="020B0604020202020204" pitchFamily="34" charset="0"/>
              </a:rPr>
              <a:t> you think is the cause, while a </a:t>
            </a:r>
            <a:r>
              <a:rPr lang="en-US" sz="2400" b="1" i="0" dirty="0">
                <a:solidFill>
                  <a:srgbClr val="7030A0"/>
                </a:solidFill>
                <a:effectLst/>
                <a:latin typeface="Arial" panose="020B0604020202020204" pitchFamily="34" charset="0"/>
                <a:cs typeface="Arial" panose="020B0604020202020204" pitchFamily="34" charset="0"/>
              </a:rPr>
              <a:t>dependent variable</a:t>
            </a:r>
            <a:r>
              <a:rPr lang="en-US" sz="2400" b="0" i="0" dirty="0">
                <a:solidFill>
                  <a:srgbClr val="7030A0"/>
                </a:solidFill>
                <a:effectLst/>
                <a:latin typeface="Arial" panose="020B0604020202020204" pitchFamily="34" charset="0"/>
                <a:cs typeface="Arial" panose="020B0604020202020204" pitchFamily="34" charset="0"/>
              </a:rPr>
              <a:t> </a:t>
            </a:r>
            <a:r>
              <a:rPr lang="en-US" sz="2400" b="0" i="0" dirty="0">
                <a:solidFill>
                  <a:srgbClr val="202124"/>
                </a:solidFill>
                <a:effectLst/>
                <a:latin typeface="Arial" panose="020B0604020202020204" pitchFamily="34" charset="0"/>
                <a:cs typeface="Arial" panose="020B0604020202020204" pitchFamily="34" charset="0"/>
              </a:rPr>
              <a:t>is the effect. </a:t>
            </a:r>
          </a:p>
          <a:p>
            <a:pPr algn="just"/>
            <a:endParaRPr lang="en-US" sz="2400" b="0" i="0" dirty="0">
              <a:solidFill>
                <a:srgbClr val="202124"/>
              </a:solidFill>
              <a:effectLst/>
              <a:latin typeface="Arial" panose="020B0604020202020204" pitchFamily="34" charset="0"/>
              <a:cs typeface="Arial" panose="020B0604020202020204" pitchFamily="34" charset="0"/>
            </a:endParaRPr>
          </a:p>
          <a:p>
            <a:pPr algn="just"/>
            <a:r>
              <a:rPr lang="en-US" sz="2400" b="0" i="0" dirty="0">
                <a:solidFill>
                  <a:srgbClr val="202124"/>
                </a:solidFill>
                <a:effectLst/>
                <a:latin typeface="Arial" panose="020B0604020202020204" pitchFamily="34" charset="0"/>
                <a:cs typeface="Arial" panose="020B0604020202020204" pitchFamily="34" charset="0"/>
              </a:rPr>
              <a:t>In an experiment, you manipulate the </a:t>
            </a:r>
            <a:r>
              <a:rPr lang="en-US" sz="2400" b="1" i="0" dirty="0">
                <a:solidFill>
                  <a:srgbClr val="7030A0"/>
                </a:solidFill>
                <a:effectLst/>
                <a:latin typeface="Arial" panose="020B0604020202020204" pitchFamily="34" charset="0"/>
                <a:cs typeface="Arial" panose="020B0604020202020204" pitchFamily="34" charset="0"/>
              </a:rPr>
              <a:t>independent variable</a:t>
            </a:r>
            <a:r>
              <a:rPr lang="en-US" sz="2400" b="0" i="0" dirty="0">
                <a:solidFill>
                  <a:srgbClr val="202124"/>
                </a:solidFill>
                <a:effectLst/>
                <a:latin typeface="Arial" panose="020B0604020202020204" pitchFamily="34" charset="0"/>
                <a:cs typeface="Arial" panose="020B0604020202020204" pitchFamily="34" charset="0"/>
              </a:rPr>
              <a:t> and measure the outcome in the </a:t>
            </a:r>
            <a:r>
              <a:rPr lang="en-US" sz="2400" b="1" i="0" dirty="0">
                <a:solidFill>
                  <a:srgbClr val="7030A0"/>
                </a:solidFill>
                <a:effectLst/>
                <a:latin typeface="Arial" panose="020B0604020202020204" pitchFamily="34" charset="0"/>
                <a:cs typeface="Arial" panose="020B0604020202020204" pitchFamily="34" charset="0"/>
              </a:rPr>
              <a:t>dependent variable</a:t>
            </a:r>
            <a:r>
              <a:rPr lang="en-US" sz="2400" i="0" dirty="0">
                <a:solidFill>
                  <a:srgbClr val="202124"/>
                </a:solidFill>
                <a:effectLst/>
                <a:latin typeface="Arial" panose="020B0604020202020204" pitchFamily="34" charset="0"/>
                <a:cs typeface="Arial" panose="020B0604020202020204" pitchFamily="34" charset="0"/>
              </a:rPr>
              <a:t>.</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6041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12</a:t>
            </a:fld>
            <a:endParaRPr lang="en-US"/>
          </a:p>
        </p:txBody>
      </p:sp>
      <p:sp>
        <p:nvSpPr>
          <p:cNvPr id="4" name="Rectangle 8"/>
          <p:cNvSpPr>
            <a:spLocks noChangeArrowheads="1"/>
          </p:cNvSpPr>
          <p:nvPr/>
        </p:nvSpPr>
        <p:spPr bwMode="auto">
          <a:xfrm>
            <a:off x="181369" y="89148"/>
            <a:ext cx="8766688" cy="54301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OTHER VARIABLES</a:t>
            </a:r>
            <a:endParaRPr lang="en-US" altLang="en-US" sz="2800" dirty="0">
              <a:solidFill>
                <a:schemeClr val="bg1"/>
              </a:solidFill>
              <a:latin typeface="Arial Black" pitchFamily="34" charset="0"/>
            </a:endParaRPr>
          </a:p>
        </p:txBody>
      </p:sp>
      <p:sp>
        <p:nvSpPr>
          <p:cNvPr id="28" name="TextBox 27">
            <a:extLst>
              <a:ext uri="{FF2B5EF4-FFF2-40B4-BE49-F238E27FC236}">
                <a16:creationId xmlns:a16="http://schemas.microsoft.com/office/drawing/2014/main" id="{B46B8AB2-1003-482E-8789-71A6B5076D6A}"/>
              </a:ext>
            </a:extLst>
          </p:cNvPr>
          <p:cNvSpPr txBox="1"/>
          <p:nvPr/>
        </p:nvSpPr>
        <p:spPr>
          <a:xfrm>
            <a:off x="330200" y="801501"/>
            <a:ext cx="8551333" cy="5232202"/>
          </a:xfrm>
          <a:prstGeom prst="rect">
            <a:avLst/>
          </a:prstGeom>
          <a:noFill/>
        </p:spPr>
        <p:txBody>
          <a:bodyPr wrap="square">
            <a:spAutoFit/>
          </a:bodyPr>
          <a:lstStyle/>
          <a:p>
            <a:pPr algn="just"/>
            <a:r>
              <a:rPr lang="en-US" sz="2200" dirty="0">
                <a:latin typeface="Arial" panose="020B0604020202020204" pitchFamily="34" charset="0"/>
                <a:cs typeface="Arial" panose="020B0604020202020204" pitchFamily="34" charset="0"/>
              </a:rPr>
              <a:t>A </a:t>
            </a:r>
            <a:r>
              <a:rPr lang="en-US" sz="2200" b="1" dirty="0">
                <a:solidFill>
                  <a:srgbClr val="7030A0"/>
                </a:solidFill>
                <a:latin typeface="Arial" panose="020B0604020202020204" pitchFamily="34" charset="0"/>
                <a:cs typeface="Arial" panose="020B0604020202020204" pitchFamily="34" charset="0"/>
              </a:rPr>
              <a:t>moderating variable</a:t>
            </a:r>
            <a:r>
              <a:rPr lang="en-US" sz="2200" dirty="0">
                <a:solidFill>
                  <a:srgbClr val="7030A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is a type of variable that affects the relationship between a dependent variable and an independent variable.</a:t>
            </a:r>
          </a:p>
          <a:p>
            <a:pPr algn="just"/>
            <a:endParaRPr lang="en-US" sz="2200" dirty="0">
              <a:latin typeface="Arial" panose="020B0604020202020204" pitchFamily="34" charset="0"/>
              <a:cs typeface="Arial" panose="020B0604020202020204" pitchFamily="34" charset="0"/>
            </a:endParaRPr>
          </a:p>
          <a:p>
            <a:pPr algn="just"/>
            <a:r>
              <a:rPr lang="en-US" sz="2200" dirty="0">
                <a:latin typeface="Arial" panose="020B0604020202020204" pitchFamily="34" charset="0"/>
                <a:cs typeface="Arial" panose="020B0604020202020204" pitchFamily="34" charset="0"/>
              </a:rPr>
              <a:t>A </a:t>
            </a:r>
            <a:r>
              <a:rPr lang="en-US" sz="2200" b="1" dirty="0">
                <a:solidFill>
                  <a:srgbClr val="7030A0"/>
                </a:solidFill>
                <a:latin typeface="Arial" panose="020B0604020202020204" pitchFamily="34" charset="0"/>
                <a:cs typeface="Arial" panose="020B0604020202020204" pitchFamily="34" charset="0"/>
              </a:rPr>
              <a:t>mediator variable</a:t>
            </a:r>
            <a:r>
              <a:rPr lang="en-US" sz="2200" dirty="0">
                <a:solidFill>
                  <a:srgbClr val="7030A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is the variable that causes mediation in the dependent and the independent variables. In other words, it explains the relationship between the dependent variable and the independent variable.</a:t>
            </a:r>
          </a:p>
          <a:p>
            <a:pPr algn="just"/>
            <a:endParaRPr lang="en-US" sz="2200" dirty="0">
              <a:latin typeface="Arial" panose="020B0604020202020204" pitchFamily="34" charset="0"/>
              <a:cs typeface="Arial" panose="020B0604020202020204" pitchFamily="34" charset="0"/>
            </a:endParaRPr>
          </a:p>
          <a:p>
            <a:pPr algn="just"/>
            <a:r>
              <a:rPr lang="en-US" sz="2200" dirty="0">
                <a:latin typeface="Arial" panose="020B0604020202020204" pitchFamily="34" charset="0"/>
                <a:cs typeface="Arial" panose="020B0604020202020204" pitchFamily="34" charset="0"/>
              </a:rPr>
              <a:t>A </a:t>
            </a:r>
            <a:r>
              <a:rPr lang="en-US" sz="2200" b="1" dirty="0">
                <a:solidFill>
                  <a:srgbClr val="7030A0"/>
                </a:solidFill>
                <a:latin typeface="Arial" panose="020B0604020202020204" pitchFamily="34" charset="0"/>
                <a:cs typeface="Arial" panose="020B0604020202020204" pitchFamily="34" charset="0"/>
              </a:rPr>
              <a:t>latent variable</a:t>
            </a:r>
            <a:r>
              <a:rPr lang="en-US" sz="2200" dirty="0">
                <a:solidFill>
                  <a:srgbClr val="7030A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is a </a:t>
            </a:r>
            <a:r>
              <a:rPr lang="en-US" sz="2200" b="1" dirty="0">
                <a:solidFill>
                  <a:srgbClr val="7030A0"/>
                </a:solidFill>
                <a:latin typeface="Arial" panose="020B0604020202020204" pitchFamily="34" charset="0"/>
                <a:cs typeface="Arial" panose="020B0604020202020204" pitchFamily="34" charset="0"/>
              </a:rPr>
              <a:t>variable</a:t>
            </a:r>
            <a:r>
              <a:rPr lang="en-US" sz="2200" dirty="0">
                <a:latin typeface="Arial" panose="020B0604020202020204" pitchFamily="34" charset="0"/>
                <a:cs typeface="Arial" panose="020B0604020202020204" pitchFamily="34" charset="0"/>
              </a:rPr>
              <a:t> that cannot be observed. The presence of </a:t>
            </a:r>
            <a:r>
              <a:rPr lang="en-US" sz="2200" b="1" dirty="0">
                <a:solidFill>
                  <a:srgbClr val="7030A0"/>
                </a:solidFill>
                <a:latin typeface="Arial" panose="020B0604020202020204" pitchFamily="34" charset="0"/>
                <a:cs typeface="Arial" panose="020B0604020202020204" pitchFamily="34" charset="0"/>
              </a:rPr>
              <a:t>latent variables</a:t>
            </a:r>
            <a:r>
              <a:rPr lang="en-US" sz="2200" dirty="0">
                <a:latin typeface="Arial" panose="020B0604020202020204" pitchFamily="34" charset="0"/>
                <a:cs typeface="Arial" panose="020B0604020202020204" pitchFamily="34" charset="0"/>
              </a:rPr>
              <a:t>, however, can be detected by their effects on </a:t>
            </a:r>
            <a:r>
              <a:rPr lang="en-US" sz="2200" b="1" dirty="0">
                <a:solidFill>
                  <a:srgbClr val="7030A0"/>
                </a:solidFill>
                <a:latin typeface="Arial" panose="020B0604020202020204" pitchFamily="34" charset="0"/>
                <a:cs typeface="Arial" panose="020B0604020202020204" pitchFamily="34" charset="0"/>
              </a:rPr>
              <a:t>variables</a:t>
            </a:r>
            <a:r>
              <a:rPr lang="en-US" sz="2200" dirty="0">
                <a:latin typeface="Arial" panose="020B0604020202020204" pitchFamily="34" charset="0"/>
                <a:cs typeface="Arial" panose="020B0604020202020204" pitchFamily="34" charset="0"/>
              </a:rPr>
              <a:t> that are observable. Most constructs in </a:t>
            </a:r>
            <a:r>
              <a:rPr lang="en-US" sz="2200" b="1" dirty="0">
                <a:solidFill>
                  <a:srgbClr val="7030A0"/>
                </a:solidFill>
                <a:latin typeface="Arial" panose="020B0604020202020204" pitchFamily="34" charset="0"/>
                <a:cs typeface="Arial" panose="020B0604020202020204" pitchFamily="34" charset="0"/>
              </a:rPr>
              <a:t>research</a:t>
            </a:r>
            <a:r>
              <a:rPr lang="en-US" sz="2200" dirty="0">
                <a:latin typeface="Arial" panose="020B0604020202020204" pitchFamily="34" charset="0"/>
                <a:cs typeface="Arial" panose="020B0604020202020204" pitchFamily="34" charset="0"/>
              </a:rPr>
              <a:t> are </a:t>
            </a:r>
            <a:r>
              <a:rPr lang="en-US" sz="2200" b="1" dirty="0">
                <a:solidFill>
                  <a:srgbClr val="7030A0"/>
                </a:solidFill>
                <a:latin typeface="Arial" panose="020B0604020202020204" pitchFamily="34" charset="0"/>
                <a:cs typeface="Arial" panose="020B0604020202020204" pitchFamily="34" charset="0"/>
              </a:rPr>
              <a:t>latent variables</a:t>
            </a:r>
            <a:r>
              <a:rPr lang="en-US" sz="2200" dirty="0">
                <a:latin typeface="Arial" panose="020B0604020202020204" pitchFamily="34" charset="0"/>
                <a:cs typeface="Arial" panose="020B0604020202020204" pitchFamily="34" charset="0"/>
              </a:rPr>
              <a:t>.</a:t>
            </a:r>
          </a:p>
          <a:p>
            <a:pPr algn="just"/>
            <a:endParaRPr lang="en-US" sz="24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9290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13</a:t>
            </a:fld>
            <a:endParaRPr lang="en-US"/>
          </a:p>
        </p:txBody>
      </p:sp>
      <p:sp>
        <p:nvSpPr>
          <p:cNvPr id="4" name="Rectangle 8"/>
          <p:cNvSpPr>
            <a:spLocks noChangeArrowheads="1"/>
          </p:cNvSpPr>
          <p:nvPr/>
        </p:nvSpPr>
        <p:spPr bwMode="auto">
          <a:xfrm>
            <a:off x="1631093" y="1879600"/>
            <a:ext cx="5700584" cy="6180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TYPES OF DATA</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922055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14</a:t>
            </a:fld>
            <a:endParaRPr lang="en-US"/>
          </a:p>
        </p:txBody>
      </p:sp>
      <p:sp>
        <p:nvSpPr>
          <p:cNvPr id="4" name="Rectangle 8"/>
          <p:cNvSpPr>
            <a:spLocks noChangeArrowheads="1"/>
          </p:cNvSpPr>
          <p:nvPr/>
        </p:nvSpPr>
        <p:spPr bwMode="auto">
          <a:xfrm>
            <a:off x="438307" y="89148"/>
            <a:ext cx="8169144" cy="48137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THE TYPE OF DATA DOES MATTER</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041"/>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400" dirty="0">
                <a:latin typeface="Arial" panose="020B0604020202020204" pitchFamily="34" charset="0"/>
                <a:cs typeface="Arial" panose="020B0604020202020204" pitchFamily="34" charset="0"/>
              </a:rPr>
              <a:t>Four different types of quantitative data reflect different levels of measurement – </a:t>
            </a:r>
            <a:r>
              <a:rPr lang="en-ZA" sz="2400" b="1" dirty="0">
                <a:solidFill>
                  <a:srgbClr val="7030A0"/>
                </a:solidFill>
                <a:latin typeface="Arial" panose="020B0604020202020204" pitchFamily="34" charset="0"/>
                <a:cs typeface="Arial" panose="020B0604020202020204" pitchFamily="34" charset="0"/>
              </a:rPr>
              <a:t>nominal, ordinal, interval </a:t>
            </a:r>
            <a:r>
              <a:rPr lang="en-ZA" sz="2400" dirty="0">
                <a:latin typeface="Arial" panose="020B0604020202020204" pitchFamily="34" charset="0"/>
                <a:cs typeface="Arial" panose="020B0604020202020204" pitchFamily="34" charset="0"/>
              </a:rPr>
              <a:t>and</a:t>
            </a:r>
            <a:r>
              <a:rPr lang="en-ZA" sz="2400" b="1" dirty="0">
                <a:solidFill>
                  <a:srgbClr val="7030A0"/>
                </a:solidFill>
                <a:latin typeface="Arial" panose="020B0604020202020204" pitchFamily="34" charset="0"/>
                <a:cs typeface="Arial" panose="020B0604020202020204" pitchFamily="34" charset="0"/>
              </a:rPr>
              <a:t> ratio</a:t>
            </a:r>
            <a:r>
              <a:rPr lang="en-ZA" sz="2400" dirty="0">
                <a:latin typeface="Arial" panose="020B0604020202020204" pitchFamily="34" charset="0"/>
                <a:cs typeface="Arial" panose="020B0604020202020204" pitchFamily="34" charset="0"/>
              </a:rPr>
              <a:t>.</a:t>
            </a:r>
          </a:p>
          <a:p>
            <a:pPr marL="0" indent="0" algn="just">
              <a:buNone/>
            </a:pPr>
            <a:endParaRPr lang="en-ZA" sz="2400" dirty="0">
              <a:latin typeface="Arial" panose="020B0604020202020204" pitchFamily="34" charset="0"/>
              <a:cs typeface="Arial" panose="020B0604020202020204" pitchFamily="34" charset="0"/>
            </a:endParaRPr>
          </a:p>
          <a:p>
            <a:pPr marL="0" indent="0" algn="just">
              <a:buNone/>
            </a:pPr>
            <a:r>
              <a:rPr lang="en-ZA" sz="2400" b="1" dirty="0">
                <a:solidFill>
                  <a:srgbClr val="7030A0"/>
                </a:solidFill>
                <a:latin typeface="Arial" panose="020B0604020202020204" pitchFamily="34" charset="0"/>
                <a:cs typeface="Arial" panose="020B0604020202020204" pitchFamily="34" charset="0"/>
              </a:rPr>
              <a:t>Why does this matter?</a:t>
            </a:r>
            <a:r>
              <a:rPr lang="en-ZA" sz="2400" b="1" dirty="0">
                <a:latin typeface="Arial" panose="020B0604020202020204" pitchFamily="34" charset="0"/>
                <a:cs typeface="Arial" panose="020B0604020202020204" pitchFamily="34" charset="0"/>
              </a:rPr>
              <a:t> </a:t>
            </a:r>
          </a:p>
          <a:p>
            <a:pPr marL="0" indent="0" algn="just">
              <a:buNone/>
            </a:pPr>
            <a:endParaRPr lang="en-ZA" sz="2400" b="1" dirty="0">
              <a:latin typeface="Arial" panose="020B0604020202020204" pitchFamily="34" charset="0"/>
              <a:cs typeface="Arial" panose="020B0604020202020204" pitchFamily="34" charset="0"/>
            </a:endParaRPr>
          </a:p>
          <a:p>
            <a:pPr marL="0" indent="0" algn="just">
              <a:buNone/>
            </a:pPr>
            <a:r>
              <a:rPr lang="en-ZA" sz="2400" dirty="0">
                <a:latin typeface="Arial" panose="020B0604020202020204" pitchFamily="34" charset="0"/>
                <a:cs typeface="Arial" panose="020B0604020202020204" pitchFamily="34" charset="0"/>
              </a:rPr>
              <a:t>Well, because different statistical methods and techniques require different types of data. For example, some techniques work with </a:t>
            </a:r>
            <a:r>
              <a:rPr lang="en-ZA" sz="2400" b="1" dirty="0">
                <a:solidFill>
                  <a:srgbClr val="7030A0"/>
                </a:solidFill>
                <a:latin typeface="Arial" panose="020B0604020202020204" pitchFamily="34" charset="0"/>
                <a:cs typeface="Arial" panose="020B0604020202020204" pitchFamily="34" charset="0"/>
              </a:rPr>
              <a:t>categorical data</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(such as nominal or ordinal data), while others work with </a:t>
            </a:r>
            <a:r>
              <a:rPr lang="en-ZA" sz="2400" b="1" dirty="0">
                <a:solidFill>
                  <a:srgbClr val="7030A0"/>
                </a:solidFill>
                <a:latin typeface="Arial" panose="020B0604020202020204" pitchFamily="34" charset="0"/>
                <a:cs typeface="Arial" panose="020B0604020202020204" pitchFamily="34" charset="0"/>
              </a:rPr>
              <a:t>numerical data</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(such as interval or ration) – and some work with a mix.</a:t>
            </a:r>
          </a:p>
          <a:p>
            <a:pPr marL="0" indent="0" algn="just">
              <a:buNone/>
            </a:pPr>
            <a:endParaRPr lang="en-ZA" sz="2400" dirty="0"/>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042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15</a:t>
            </a:fld>
            <a:endParaRPr lang="en-US"/>
          </a:p>
        </p:txBody>
      </p:sp>
      <p:sp>
        <p:nvSpPr>
          <p:cNvPr id="4" name="Rectangle 8"/>
          <p:cNvSpPr>
            <a:spLocks noChangeArrowheads="1"/>
          </p:cNvSpPr>
          <p:nvPr/>
        </p:nvSpPr>
        <p:spPr bwMode="auto">
          <a:xfrm>
            <a:off x="438307" y="105569"/>
            <a:ext cx="8169144" cy="885031"/>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CATEGORICAL</a:t>
            </a:r>
            <a:r>
              <a:rPr lang="en-ZA" sz="2800" dirty="0">
                <a:solidFill>
                  <a:schemeClr val="bg1"/>
                </a:solidFill>
                <a:latin typeface="Arial Black" panose="020B0A04020102020204" pitchFamily="34" charset="0"/>
                <a:cs typeface="Arial" panose="020B0604020202020204" pitchFamily="34" charset="0"/>
              </a:rPr>
              <a:t> AND/OR </a:t>
            </a:r>
          </a:p>
          <a:p>
            <a:pPr algn="ctr"/>
            <a:r>
              <a:rPr lang="en-ZA" sz="2800" b="1" dirty="0">
                <a:solidFill>
                  <a:schemeClr val="bg1"/>
                </a:solidFill>
                <a:latin typeface="Arial Black" panose="020B0A04020102020204" pitchFamily="34" charset="0"/>
                <a:cs typeface="Arial" panose="020B0604020202020204" pitchFamily="34" charset="0"/>
              </a:rPr>
              <a:t>NUMERICAL </a:t>
            </a:r>
            <a:r>
              <a:rPr lang="en-US" altLang="en-US" sz="2800" b="1" dirty="0">
                <a:solidFill>
                  <a:schemeClr val="bg1"/>
                </a:solidFill>
                <a:latin typeface="Arial Black" panose="020B0A04020102020204" pitchFamily="34" charset="0"/>
                <a:cs typeface="Arial" panose="020B0604020202020204" pitchFamily="34" charset="0"/>
              </a:rPr>
              <a:t>DATA</a:t>
            </a:r>
            <a:endParaRPr lang="en-US" altLang="en-US" sz="2500" dirty="0">
              <a:solidFill>
                <a:schemeClr val="bg1"/>
              </a:solidFill>
              <a:latin typeface="Arial Black" panose="020B0A04020102020204" pitchFamily="34" charset="0"/>
            </a:endParaRPr>
          </a:p>
        </p:txBody>
      </p:sp>
      <p:sp>
        <p:nvSpPr>
          <p:cNvPr id="5" name="Content Placeholder 1"/>
          <p:cNvSpPr txBox="1">
            <a:spLocks/>
          </p:cNvSpPr>
          <p:nvPr/>
        </p:nvSpPr>
        <p:spPr>
          <a:xfrm>
            <a:off x="263917" y="1197165"/>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Clr>
                <a:srgbClr val="7030A0"/>
              </a:buClr>
              <a:buNone/>
            </a:pPr>
            <a:r>
              <a:rPr lang="en-ZA" sz="2400" dirty="0">
                <a:latin typeface="Arial" panose="020B0604020202020204" pitchFamily="34" charset="0"/>
                <a:cs typeface="Arial" panose="020B0604020202020204" pitchFamily="34" charset="0"/>
              </a:rPr>
              <a:t>When you are collecting survey data (or, really any kind of quantitative data) for your research project, you’re going to land up with two types of data: </a:t>
            </a:r>
            <a:r>
              <a:rPr lang="en-ZA" sz="2400" b="1" dirty="0">
                <a:solidFill>
                  <a:srgbClr val="7030A0"/>
                </a:solidFill>
                <a:latin typeface="Arial" panose="020B0604020202020204" pitchFamily="34" charset="0"/>
                <a:cs typeface="Arial" panose="020B0604020202020204" pitchFamily="34" charset="0"/>
              </a:rPr>
              <a:t>categorical</a:t>
            </a:r>
            <a:r>
              <a:rPr lang="en-ZA" sz="2400" dirty="0">
                <a:latin typeface="Arial" panose="020B0604020202020204" pitchFamily="34" charset="0"/>
                <a:cs typeface="Arial" panose="020B0604020202020204" pitchFamily="34" charset="0"/>
              </a:rPr>
              <a:t> and/or </a:t>
            </a:r>
            <a:r>
              <a:rPr lang="en-ZA" sz="2400" b="1" dirty="0">
                <a:solidFill>
                  <a:srgbClr val="7030A0"/>
                </a:solidFill>
                <a:latin typeface="Arial" panose="020B0604020202020204" pitchFamily="34" charset="0"/>
                <a:cs typeface="Arial" panose="020B0604020202020204" pitchFamily="34" charset="0"/>
              </a:rPr>
              <a:t>numerical</a:t>
            </a:r>
            <a:r>
              <a:rPr lang="en-ZA" sz="2400" dirty="0">
                <a:latin typeface="Arial" panose="020B0604020202020204" pitchFamily="34" charset="0"/>
                <a:cs typeface="Arial" panose="020B0604020202020204" pitchFamily="34" charset="0"/>
              </a:rPr>
              <a:t>. These reflect different levels of measurement.</a:t>
            </a: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1854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16</a:t>
            </a:fld>
            <a:endParaRPr lang="en-US"/>
          </a:p>
        </p:txBody>
      </p:sp>
      <p:sp>
        <p:nvSpPr>
          <p:cNvPr id="4" name="Rectangle 8"/>
          <p:cNvSpPr>
            <a:spLocks noChangeArrowheads="1"/>
          </p:cNvSpPr>
          <p:nvPr/>
        </p:nvSpPr>
        <p:spPr bwMode="auto">
          <a:xfrm>
            <a:off x="438307" y="105569"/>
            <a:ext cx="8169144" cy="458817"/>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CATEGORICAL</a:t>
            </a:r>
            <a:r>
              <a:rPr lang="en-ZA" sz="2800" dirty="0">
                <a:solidFill>
                  <a:schemeClr val="bg1"/>
                </a:solidFill>
                <a:latin typeface="Arial Black" panose="020B0A04020102020204" pitchFamily="34" charset="0"/>
                <a:cs typeface="Arial" panose="020B0604020202020204" pitchFamily="34" charset="0"/>
              </a:rPr>
              <a:t> </a:t>
            </a:r>
            <a:r>
              <a:rPr lang="en-US" altLang="en-US" sz="2800" b="1" dirty="0">
                <a:solidFill>
                  <a:schemeClr val="bg1"/>
                </a:solidFill>
                <a:latin typeface="Arial Black" panose="020B0A04020102020204" pitchFamily="34" charset="0"/>
                <a:cs typeface="Arial" panose="020B0604020202020204" pitchFamily="34" charset="0"/>
              </a:rPr>
              <a:t>DATA</a:t>
            </a:r>
            <a:endParaRPr lang="en-US" altLang="en-US" sz="2500" dirty="0">
              <a:solidFill>
                <a:schemeClr val="bg1"/>
              </a:solidFill>
              <a:latin typeface="Arial Black" panose="020B0A04020102020204" pitchFamily="34" charset="0"/>
            </a:endParaRPr>
          </a:p>
        </p:txBody>
      </p:sp>
      <p:sp>
        <p:nvSpPr>
          <p:cNvPr id="5" name="Content Placeholder 1"/>
          <p:cNvSpPr txBox="1">
            <a:spLocks/>
          </p:cNvSpPr>
          <p:nvPr/>
        </p:nvSpPr>
        <p:spPr>
          <a:xfrm>
            <a:off x="372532" y="804972"/>
            <a:ext cx="8415867"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400" b="1" dirty="0">
                <a:solidFill>
                  <a:srgbClr val="7030A0"/>
                </a:solidFill>
                <a:latin typeface="Arial" panose="020B0604020202020204" pitchFamily="34" charset="0"/>
                <a:cs typeface="Arial" panose="020B0604020202020204" pitchFamily="34" charset="0"/>
              </a:rPr>
              <a:t>Categorical data</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is data that reflect characteristics or categories. For example, categorical data could include variables such as gender, hair colour, ethnicity, coffee preference, among others.</a:t>
            </a:r>
          </a:p>
          <a:p>
            <a:pPr algn="just">
              <a:buClr>
                <a:srgbClr val="7030A0"/>
              </a:buClr>
              <a:buFont typeface="Wingdings" panose="05000000000000000000" pitchFamily="2" charset="2"/>
              <a:buChar char="§"/>
            </a:pPr>
            <a:endParaRPr lang="en-ZA" sz="2400" dirty="0">
              <a:latin typeface="Arial" panose="020B0604020202020204" pitchFamily="34" charset="0"/>
              <a:cs typeface="Arial" panose="020B0604020202020204" pitchFamily="34" charset="0"/>
            </a:endParaRP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In other words, categorical data is essentially a way of </a:t>
            </a:r>
            <a:r>
              <a:rPr lang="en-ZA" sz="2400" b="1" dirty="0">
                <a:solidFill>
                  <a:srgbClr val="7030A0"/>
                </a:solidFill>
                <a:latin typeface="Arial" panose="020B0604020202020204" pitchFamily="34" charset="0"/>
                <a:cs typeface="Arial" panose="020B0604020202020204" pitchFamily="34" charset="0"/>
              </a:rPr>
              <a:t>assigning numbers to qualitative data </a:t>
            </a:r>
            <a:r>
              <a:rPr lang="en-ZA" sz="2400" dirty="0">
                <a:latin typeface="Arial" panose="020B0604020202020204" pitchFamily="34" charset="0"/>
                <a:cs typeface="Arial" panose="020B0604020202020204" pitchFamily="34" charset="0"/>
              </a:rPr>
              <a:t>(e.g. 1 for male, 2 for female, and so on).</a:t>
            </a:r>
          </a:p>
          <a:p>
            <a:pPr marL="0" indent="0" algn="just">
              <a:buClr>
                <a:srgbClr val="7030A0"/>
              </a:buClr>
              <a:buNone/>
            </a:pPr>
            <a:r>
              <a:rPr lang="en-ZA" sz="2400" dirty="0">
                <a:latin typeface="Arial" panose="020B0604020202020204" pitchFamily="34" charset="0"/>
                <a:cs typeface="Arial" panose="020B0604020202020204" pitchFamily="34" charset="0"/>
              </a:rPr>
              <a:t> </a:t>
            </a: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Within categorical data, there are two levels of data, </a:t>
            </a:r>
            <a:r>
              <a:rPr lang="en-ZA" sz="2400" b="1" dirty="0">
                <a:solidFill>
                  <a:srgbClr val="7030A0"/>
                </a:solidFill>
                <a:latin typeface="Arial" panose="020B0604020202020204" pitchFamily="34" charset="0"/>
                <a:cs typeface="Arial" panose="020B0604020202020204" pitchFamily="34" charset="0"/>
              </a:rPr>
              <a:t>nominal</a:t>
            </a:r>
            <a:r>
              <a:rPr lang="en-ZA" sz="2400" dirty="0">
                <a:latin typeface="Arial" panose="020B0604020202020204" pitchFamily="34" charset="0"/>
                <a:cs typeface="Arial" panose="020B0604020202020204" pitchFamily="34" charset="0"/>
              </a:rPr>
              <a:t> and </a:t>
            </a:r>
            <a:r>
              <a:rPr lang="en-ZA" sz="2400" b="1" dirty="0">
                <a:solidFill>
                  <a:srgbClr val="7030A0"/>
                </a:solidFill>
                <a:latin typeface="Arial" panose="020B0604020202020204" pitchFamily="34" charset="0"/>
                <a:cs typeface="Arial" panose="020B0604020202020204" pitchFamily="34" charset="0"/>
              </a:rPr>
              <a:t>ordinal</a:t>
            </a:r>
            <a:r>
              <a:rPr lang="en-ZA" sz="2400" dirty="0">
                <a:latin typeface="Arial" panose="020B0604020202020204" pitchFamily="34" charset="0"/>
                <a:cs typeface="Arial" panose="020B0604020202020204" pitchFamily="34" charset="0"/>
              </a:rPr>
              <a:t>. </a:t>
            </a: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2453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17</a:t>
            </a:fld>
            <a:endParaRPr lang="en-US"/>
          </a:p>
        </p:txBody>
      </p:sp>
      <p:sp>
        <p:nvSpPr>
          <p:cNvPr id="4" name="Rectangle 8"/>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CATEGORICAL DATA:</a:t>
            </a:r>
          </a:p>
          <a:p>
            <a:pPr algn="ctr"/>
            <a:r>
              <a:rPr lang="en-US" altLang="en-US" sz="2800" b="1" dirty="0">
                <a:solidFill>
                  <a:schemeClr val="bg1"/>
                </a:solidFill>
                <a:latin typeface="Arial Black" panose="020B0A04020102020204" pitchFamily="34" charset="0"/>
                <a:cs typeface="Arial" panose="020B0604020202020204" pitchFamily="34" charset="0"/>
              </a:rPr>
              <a:t>WHAT IS NOMINAL DATA?</a:t>
            </a:r>
            <a:endParaRPr lang="en-US" altLang="en-US" sz="2500" dirty="0">
              <a:solidFill>
                <a:schemeClr val="bg1"/>
              </a:solidFill>
              <a:latin typeface="Arial Black" panose="020B0A04020102020204" pitchFamily="34" charset="0"/>
            </a:endParaRPr>
          </a:p>
        </p:txBody>
      </p:sp>
      <p:sp>
        <p:nvSpPr>
          <p:cNvPr id="5" name="Content Placeholder 1"/>
          <p:cNvSpPr txBox="1">
            <a:spLocks/>
          </p:cNvSpPr>
          <p:nvPr/>
        </p:nvSpPr>
        <p:spPr>
          <a:xfrm>
            <a:off x="263917" y="1080529"/>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dirty="0">
                <a:latin typeface="Arial" panose="020B0604020202020204" pitchFamily="34" charset="0"/>
                <a:cs typeface="Arial" panose="020B0604020202020204" pitchFamily="34" charset="0"/>
              </a:rPr>
              <a:t>As we’ve discussed, </a:t>
            </a:r>
            <a:r>
              <a:rPr lang="en-ZA" sz="2000" b="1" dirty="0">
                <a:solidFill>
                  <a:srgbClr val="7030A0"/>
                </a:solidFill>
                <a:latin typeface="Arial" panose="020B0604020202020204" pitchFamily="34" charset="0"/>
                <a:cs typeface="Arial" panose="020B0604020202020204" pitchFamily="34" charset="0"/>
              </a:rPr>
              <a:t>nominal data </a:t>
            </a:r>
            <a:r>
              <a:rPr lang="en-ZA" sz="2000" dirty="0">
                <a:latin typeface="Arial" panose="020B0604020202020204" pitchFamily="34" charset="0"/>
                <a:cs typeface="Arial" panose="020B0604020202020204" pitchFamily="34" charset="0"/>
              </a:rPr>
              <a:t>is a </a:t>
            </a:r>
            <a:r>
              <a:rPr lang="en-ZA" sz="2000" b="1" dirty="0">
                <a:solidFill>
                  <a:srgbClr val="7030A0"/>
                </a:solidFill>
                <a:latin typeface="Arial" panose="020B0604020202020204" pitchFamily="34" charset="0"/>
                <a:cs typeface="Arial" panose="020B0604020202020204" pitchFamily="34" charset="0"/>
              </a:rPr>
              <a:t>categorical data type</a:t>
            </a:r>
            <a:r>
              <a:rPr lang="en-ZA" sz="2000" dirty="0">
                <a:latin typeface="Arial" panose="020B0604020202020204" pitchFamily="34" charset="0"/>
                <a:cs typeface="Arial" panose="020B0604020202020204" pitchFamily="34" charset="0"/>
              </a:rPr>
              <a:t>, so it describes qualitative characteristics or groups, with no order or rank between categories. </a:t>
            </a:r>
          </a:p>
          <a:p>
            <a:pPr marL="0" indent="0" algn="just">
              <a:buNone/>
            </a:pPr>
            <a:r>
              <a:rPr lang="en-ZA" sz="2000" b="1" dirty="0">
                <a:solidFill>
                  <a:srgbClr val="7030A0"/>
                </a:solidFill>
                <a:latin typeface="Arial" panose="020B0604020202020204" pitchFamily="34" charset="0"/>
                <a:cs typeface="Arial" panose="020B0604020202020204" pitchFamily="34" charset="0"/>
              </a:rPr>
              <a:t>Examples of nominal data include:</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Gender, ethnicity, eye colour, blood type</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Brand of refrigerator/motor vehicle/television owned</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Political candidate preference, shampoo preference, favourite meal</a:t>
            </a:r>
          </a:p>
          <a:p>
            <a:pPr marL="0" indent="0" algn="just">
              <a:buNone/>
            </a:pPr>
            <a:r>
              <a:rPr lang="en-ZA" sz="2000" dirty="0">
                <a:latin typeface="Arial" panose="020B0604020202020204" pitchFamily="34" charset="0"/>
                <a:cs typeface="Arial" panose="020B0604020202020204" pitchFamily="34" charset="0"/>
              </a:rPr>
              <a:t>In all of these examples, the data options are </a:t>
            </a:r>
            <a:r>
              <a:rPr lang="en-ZA" sz="2000" b="1" dirty="0">
                <a:solidFill>
                  <a:srgbClr val="7030A0"/>
                </a:solidFill>
                <a:latin typeface="Arial" panose="020B0604020202020204" pitchFamily="34" charset="0"/>
                <a:cs typeface="Arial" panose="020B0604020202020204" pitchFamily="34" charset="0"/>
              </a:rPr>
              <a:t>categorical</a:t>
            </a:r>
            <a:r>
              <a:rPr lang="en-ZA" sz="2000" dirty="0">
                <a:latin typeface="Arial" panose="020B0604020202020204" pitchFamily="34" charset="0"/>
                <a:cs typeface="Arial" panose="020B0604020202020204" pitchFamily="34" charset="0"/>
              </a:rPr>
              <a:t>, and there is </a:t>
            </a:r>
            <a:r>
              <a:rPr lang="en-ZA" sz="2000" b="1" dirty="0">
                <a:solidFill>
                  <a:srgbClr val="7030A0"/>
                </a:solidFill>
                <a:latin typeface="Arial" panose="020B0604020202020204" pitchFamily="34" charset="0"/>
                <a:cs typeface="Arial" panose="020B0604020202020204" pitchFamily="34" charset="0"/>
              </a:rPr>
              <a:t>no ranking or natural order</a:t>
            </a:r>
            <a:r>
              <a:rPr lang="en-ZA" sz="2000" dirty="0">
                <a:latin typeface="Arial" panose="020B0604020202020204" pitchFamily="34" charset="0"/>
                <a:cs typeface="Arial" panose="020B0604020202020204" pitchFamily="34" charset="0"/>
              </a:rPr>
              <a:t>. In other words, they all have the same value – one is not ranked above another. So, you can view nominal data as </a:t>
            </a:r>
            <a:r>
              <a:rPr lang="en-ZA" sz="2000" b="1" dirty="0">
                <a:solidFill>
                  <a:srgbClr val="7030A0"/>
                </a:solidFill>
                <a:latin typeface="Arial" panose="020B0604020202020204" pitchFamily="34" charset="0"/>
                <a:cs typeface="Arial" panose="020B0604020202020204" pitchFamily="34" charset="0"/>
              </a:rPr>
              <a:t>the most basic level of measurement</a:t>
            </a:r>
            <a:r>
              <a:rPr lang="en-ZA" sz="2000" dirty="0">
                <a:latin typeface="Arial" panose="020B0604020202020204" pitchFamily="34" charset="0"/>
                <a:cs typeface="Arial" panose="020B0604020202020204" pitchFamily="34" charset="0"/>
              </a:rPr>
              <a:t>, reflecting categories with no rank or order involved.</a:t>
            </a:r>
          </a:p>
          <a:p>
            <a:pPr algn="just">
              <a:buClr>
                <a:srgbClr val="7030A0"/>
              </a:buClr>
              <a:buFont typeface="Wingdings" panose="05000000000000000000" pitchFamily="2" charset="2"/>
              <a:buChar char="§"/>
            </a:pPr>
            <a:endParaRPr lang="en-ZA" sz="1900" dirty="0">
              <a:latin typeface="Arial" panose="020B0604020202020204" pitchFamily="34" charset="0"/>
              <a:cs typeface="Arial" panose="020B0604020202020204" pitchFamily="34" charset="0"/>
            </a:endParaRP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3983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18</a:t>
            </a:fld>
            <a:endParaRPr lang="en-US"/>
          </a:p>
        </p:txBody>
      </p:sp>
      <p:sp>
        <p:nvSpPr>
          <p:cNvPr id="5" name="Content Placeholder 1"/>
          <p:cNvSpPr txBox="1">
            <a:spLocks/>
          </p:cNvSpPr>
          <p:nvPr/>
        </p:nvSpPr>
        <p:spPr>
          <a:xfrm>
            <a:off x="229930" y="1143456"/>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1900" b="1" dirty="0">
                <a:solidFill>
                  <a:srgbClr val="7030A0"/>
                </a:solidFill>
                <a:latin typeface="Arial" panose="020B0604020202020204" pitchFamily="34" charset="0"/>
                <a:cs typeface="Arial" panose="020B0604020202020204" pitchFamily="34" charset="0"/>
              </a:rPr>
              <a:t>Ordinal data </a:t>
            </a:r>
            <a:r>
              <a:rPr lang="en-ZA" sz="1900" dirty="0">
                <a:latin typeface="Arial" panose="020B0604020202020204" pitchFamily="34" charset="0"/>
                <a:cs typeface="Arial" panose="020B0604020202020204" pitchFamily="34" charset="0"/>
              </a:rPr>
              <a:t>is the same as nominal data in that it is looking at categories, but unlike nominal data, there is also a </a:t>
            </a:r>
            <a:r>
              <a:rPr lang="en-ZA" sz="1900" b="1" dirty="0">
                <a:solidFill>
                  <a:srgbClr val="7030A0"/>
                </a:solidFill>
                <a:latin typeface="Arial" panose="020B0604020202020204" pitchFamily="34" charset="0"/>
                <a:cs typeface="Arial" panose="020B0604020202020204" pitchFamily="34" charset="0"/>
              </a:rPr>
              <a:t>meaningful order or rank between the options</a:t>
            </a:r>
            <a:r>
              <a:rPr lang="en-ZA" sz="1900" dirty="0">
                <a:latin typeface="Arial" panose="020B0604020202020204" pitchFamily="34" charset="0"/>
                <a:cs typeface="Arial" panose="020B0604020202020204" pitchFamily="34" charset="0"/>
              </a:rPr>
              <a:t>. Here are some examples of ordinal data:</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Income level (e.g. low income, middle income, high income)</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Level of agreement (e.g. strongly disagree, disagree, neutral, agree, strongly agree)</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Political orientation (e.g. far left, left, centre, right, far right)</a:t>
            </a:r>
          </a:p>
          <a:p>
            <a:pPr marL="0" indent="0" algn="just">
              <a:buNone/>
            </a:pPr>
            <a:r>
              <a:rPr lang="en-ZA" sz="1900" dirty="0">
                <a:latin typeface="Arial" panose="020B0604020202020204" pitchFamily="34" charset="0"/>
                <a:cs typeface="Arial" panose="020B0604020202020204" pitchFamily="34" charset="0"/>
              </a:rPr>
              <a:t>As you can see in these examples, all the options are </a:t>
            </a:r>
            <a:r>
              <a:rPr lang="en-ZA" sz="1900" b="1" dirty="0">
                <a:solidFill>
                  <a:srgbClr val="7030A0"/>
                </a:solidFill>
                <a:latin typeface="Arial" panose="020B0604020202020204" pitchFamily="34" charset="0"/>
                <a:cs typeface="Arial" panose="020B0604020202020204" pitchFamily="34" charset="0"/>
              </a:rPr>
              <a:t>still categories</a:t>
            </a:r>
            <a:r>
              <a:rPr lang="en-ZA" sz="1900" dirty="0">
                <a:latin typeface="Arial" panose="020B0604020202020204" pitchFamily="34" charset="0"/>
                <a:cs typeface="Arial" panose="020B0604020202020204" pitchFamily="34" charset="0"/>
              </a:rPr>
              <a:t>, but there is an </a:t>
            </a:r>
            <a:r>
              <a:rPr lang="en-ZA" sz="1900" b="1" dirty="0">
                <a:solidFill>
                  <a:srgbClr val="7030A0"/>
                </a:solidFill>
                <a:latin typeface="Arial" panose="020B0604020202020204" pitchFamily="34" charset="0"/>
                <a:cs typeface="Arial" panose="020B0604020202020204" pitchFamily="34" charset="0"/>
              </a:rPr>
              <a:t>ordering</a:t>
            </a:r>
            <a:r>
              <a:rPr lang="en-ZA" sz="1900" dirty="0">
                <a:latin typeface="Arial" panose="020B0604020202020204" pitchFamily="34" charset="0"/>
                <a:cs typeface="Arial" panose="020B0604020202020204" pitchFamily="34" charset="0"/>
              </a:rPr>
              <a:t> or </a:t>
            </a:r>
            <a:r>
              <a:rPr lang="en-ZA" sz="1900" b="1" dirty="0">
                <a:solidFill>
                  <a:srgbClr val="7030A0"/>
                </a:solidFill>
                <a:latin typeface="Arial" panose="020B0604020202020204" pitchFamily="34" charset="0"/>
                <a:cs typeface="Arial" panose="020B0604020202020204" pitchFamily="34" charset="0"/>
              </a:rPr>
              <a:t>ranking difference between the options</a:t>
            </a:r>
            <a:r>
              <a:rPr lang="en-ZA" sz="1900" dirty="0">
                <a:latin typeface="Arial" panose="020B0604020202020204" pitchFamily="34" charset="0"/>
                <a:cs typeface="Arial" panose="020B0604020202020204" pitchFamily="34" charset="0"/>
              </a:rPr>
              <a:t>. You can not numerically measure the differences between the options (because they are categories, after all), but you </a:t>
            </a:r>
            <a:r>
              <a:rPr lang="en-ZA" sz="1900" b="1" dirty="0">
                <a:solidFill>
                  <a:srgbClr val="7030A0"/>
                </a:solidFill>
                <a:latin typeface="Arial" panose="020B0604020202020204" pitchFamily="34" charset="0"/>
                <a:cs typeface="Arial" panose="020B0604020202020204" pitchFamily="34" charset="0"/>
              </a:rPr>
              <a:t>can order and/or logically rank them</a:t>
            </a:r>
            <a:r>
              <a:rPr lang="en-ZA" sz="1900" dirty="0">
                <a:latin typeface="Arial" panose="020B0604020202020204" pitchFamily="34" charset="0"/>
                <a:cs typeface="Arial" panose="020B0604020202020204" pitchFamily="34" charset="0"/>
              </a:rPr>
              <a:t>. So, you can view ordinal as a slightly more sophisticated level of measurement than nominal.</a:t>
            </a:r>
          </a:p>
          <a:p>
            <a:pPr algn="just">
              <a:buClr>
                <a:srgbClr val="7030A0"/>
              </a:buClr>
              <a:buFont typeface="Wingdings" panose="05000000000000000000" pitchFamily="2" charset="2"/>
              <a:buChar char="§"/>
            </a:pPr>
            <a:endParaRPr lang="en-ZA" sz="1900" dirty="0">
              <a:latin typeface="Arial" panose="020B0604020202020204" pitchFamily="34" charset="0"/>
              <a:cs typeface="Arial" panose="020B0604020202020204" pitchFamily="34" charset="0"/>
            </a:endParaRPr>
          </a:p>
          <a:p>
            <a:pPr marL="0" indent="0" algn="just">
              <a:buNone/>
            </a:pPr>
            <a:endParaRPr lang="en-ZA" sz="22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D8DB46F3-3966-4B9A-B9CF-487083C23772}"/>
              </a:ext>
            </a:extLst>
          </p:cNvPr>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CATEGORICAL DATA:</a:t>
            </a:r>
          </a:p>
          <a:p>
            <a:pPr algn="ctr"/>
            <a:r>
              <a:rPr lang="en-US" altLang="en-US" sz="2600" b="1" dirty="0">
                <a:solidFill>
                  <a:schemeClr val="bg1"/>
                </a:solidFill>
                <a:latin typeface="Arial Black" panose="020B0A04020102020204" pitchFamily="34" charset="0"/>
                <a:cs typeface="Arial" panose="020B0604020202020204" pitchFamily="34" charset="0"/>
              </a:rPr>
              <a:t>WHAT IS ORDINAL DATA?</a:t>
            </a:r>
            <a:endParaRPr lang="en-US" altLang="en-US" sz="26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326957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 2021</a:t>
            </a:r>
            <a:endParaRPr lang="en-US" altLang="en-US" sz="2500" dirty="0">
              <a:solidFill>
                <a:schemeClr val="bg1"/>
              </a:solidFill>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936" y="748418"/>
            <a:ext cx="3906981" cy="461897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17" y="748418"/>
            <a:ext cx="4618971" cy="4618971"/>
          </a:xfrm>
          <a:prstGeom prst="rect">
            <a:avLst/>
          </a:prstGeom>
        </p:spPr>
      </p:pic>
    </p:spTree>
    <p:extLst>
      <p:ext uri="{BB962C8B-B14F-4D97-AF65-F5344CB8AC3E}">
        <p14:creationId xmlns:p14="http://schemas.microsoft.com/office/powerpoint/2010/main" val="399092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19</a:t>
            </a:fld>
            <a:endParaRPr lang="en-US"/>
          </a:p>
        </p:txBody>
      </p:sp>
      <p:sp>
        <p:nvSpPr>
          <p:cNvPr id="4" name="Rectangle 8"/>
          <p:cNvSpPr>
            <a:spLocks noChangeArrowheads="1"/>
          </p:cNvSpPr>
          <p:nvPr/>
        </p:nvSpPr>
        <p:spPr bwMode="auto">
          <a:xfrm>
            <a:off x="438307" y="89148"/>
            <a:ext cx="8169144" cy="48137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NUMERICAL DATA</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263917" y="737703"/>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200" b="1" dirty="0">
                <a:solidFill>
                  <a:srgbClr val="7030A0"/>
                </a:solidFill>
                <a:latin typeface="Arial" panose="020B0604020202020204" pitchFamily="34" charset="0"/>
                <a:cs typeface="Arial" panose="020B0604020202020204" pitchFamily="34" charset="0"/>
              </a:rPr>
              <a:t>Numerical data</a:t>
            </a:r>
            <a:r>
              <a:rPr lang="en-ZA" sz="2200" dirty="0">
                <a:latin typeface="Arial" panose="020B0604020202020204" pitchFamily="34" charset="0"/>
                <a:cs typeface="Arial" panose="020B0604020202020204" pitchFamily="34" charset="0"/>
              </a:rPr>
              <a:t>, on the other hand, reflects data that are inherently </a:t>
            </a:r>
            <a:r>
              <a:rPr lang="en-ZA" sz="2200" b="1" dirty="0">
                <a:solidFill>
                  <a:srgbClr val="7030A0"/>
                </a:solidFill>
                <a:latin typeface="Arial" panose="020B0604020202020204" pitchFamily="34" charset="0"/>
                <a:cs typeface="Arial" panose="020B0604020202020204" pitchFamily="34" charset="0"/>
              </a:rPr>
              <a:t>numbers-based</a:t>
            </a:r>
            <a:r>
              <a:rPr lang="en-ZA" sz="2200" dirty="0">
                <a:latin typeface="Arial" panose="020B0604020202020204" pitchFamily="34" charset="0"/>
                <a:cs typeface="Arial" panose="020B0604020202020204" pitchFamily="34" charset="0"/>
              </a:rPr>
              <a:t> and </a:t>
            </a:r>
            <a:r>
              <a:rPr lang="en-ZA" sz="2200" b="1" dirty="0">
                <a:solidFill>
                  <a:srgbClr val="7030A0"/>
                </a:solidFill>
                <a:latin typeface="Arial" panose="020B0604020202020204" pitchFamily="34" charset="0"/>
                <a:cs typeface="Arial" panose="020B0604020202020204" pitchFamily="34" charset="0"/>
              </a:rPr>
              <a:t>quantitative</a:t>
            </a:r>
            <a:r>
              <a:rPr lang="en-ZA" sz="2200" dirty="0">
                <a:latin typeface="Arial" panose="020B0604020202020204" pitchFamily="34" charset="0"/>
                <a:cs typeface="Arial" panose="020B0604020202020204" pitchFamily="34" charset="0"/>
              </a:rPr>
              <a:t> in nature.</a:t>
            </a:r>
          </a:p>
          <a:p>
            <a:pPr marL="0" indent="0" algn="just">
              <a:buClr>
                <a:srgbClr val="7030A0"/>
              </a:buClr>
              <a:buNone/>
            </a:pPr>
            <a:endParaRPr lang="en-ZA" sz="2200" dirty="0">
              <a:latin typeface="Arial" panose="020B0604020202020204" pitchFamily="34" charset="0"/>
              <a:cs typeface="Arial" panose="020B0604020202020204" pitchFamily="34" charset="0"/>
            </a:endParaRPr>
          </a:p>
          <a:p>
            <a:pPr algn="just">
              <a:buClr>
                <a:srgbClr val="7030A0"/>
              </a:buClr>
              <a:buFont typeface="Wingdings" panose="05000000000000000000" pitchFamily="2" charset="2"/>
              <a:buChar char="§"/>
            </a:pPr>
            <a:r>
              <a:rPr lang="en-ZA" sz="2200" b="1" dirty="0">
                <a:solidFill>
                  <a:srgbClr val="7030A0"/>
                </a:solidFill>
                <a:latin typeface="Arial" panose="020B0604020202020204" pitchFamily="34" charset="0"/>
                <a:cs typeface="Arial" panose="020B0604020202020204" pitchFamily="34" charset="0"/>
              </a:rPr>
              <a:t>Examples: </a:t>
            </a:r>
            <a:r>
              <a:rPr lang="en-ZA" sz="2200" dirty="0">
                <a:latin typeface="Arial" panose="020B0604020202020204" pitchFamily="34" charset="0"/>
                <a:cs typeface="Arial" panose="020B0604020202020204" pitchFamily="34" charset="0"/>
              </a:rPr>
              <a:t>age, height, weight. </a:t>
            </a:r>
          </a:p>
          <a:p>
            <a:pPr algn="just">
              <a:buClr>
                <a:srgbClr val="7030A0"/>
              </a:buClr>
              <a:buFont typeface="Wingdings" panose="05000000000000000000" pitchFamily="2" charset="2"/>
              <a:buChar char="§"/>
            </a:pPr>
            <a:endParaRPr lang="en-ZA" sz="2200" dirty="0">
              <a:latin typeface="Arial" panose="020B0604020202020204" pitchFamily="34" charset="0"/>
              <a:cs typeface="Arial" panose="020B0604020202020204" pitchFamily="34" charset="0"/>
            </a:endParaRP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In other words, these are things that are </a:t>
            </a:r>
            <a:r>
              <a:rPr lang="en-ZA" sz="2200" b="1" dirty="0">
                <a:solidFill>
                  <a:srgbClr val="7030A0"/>
                </a:solidFill>
                <a:latin typeface="Arial" panose="020B0604020202020204" pitchFamily="34" charset="0"/>
                <a:cs typeface="Arial" panose="020B0604020202020204" pitchFamily="34" charset="0"/>
              </a:rPr>
              <a:t>naturally measured as numbers</a:t>
            </a:r>
            <a:r>
              <a:rPr lang="en-ZA" sz="2200" dirty="0">
                <a:latin typeface="Arial" panose="020B0604020202020204" pitchFamily="34" charset="0"/>
                <a:cs typeface="Arial" panose="020B0604020202020204" pitchFamily="34" charset="0"/>
              </a:rPr>
              <a:t> (i.e. </a:t>
            </a:r>
            <a:r>
              <a:rPr lang="en-ZA" sz="2200" b="1" dirty="0">
                <a:solidFill>
                  <a:srgbClr val="7030A0"/>
                </a:solidFill>
                <a:latin typeface="Arial" panose="020B0604020202020204" pitchFamily="34" charset="0"/>
                <a:cs typeface="Arial" panose="020B0604020202020204" pitchFamily="34" charset="0"/>
              </a:rPr>
              <a:t>they are quantitative</a:t>
            </a:r>
            <a:r>
              <a:rPr lang="en-ZA" sz="2200" dirty="0">
                <a:latin typeface="Arial" panose="020B0604020202020204" pitchFamily="34" charset="0"/>
                <a:cs typeface="Arial" panose="020B0604020202020204" pitchFamily="34" charset="0"/>
              </a:rPr>
              <a:t>), as opposed to categorical data (which involves assigning numbers to qualitative characteristics or groups).</a:t>
            </a:r>
          </a:p>
          <a:p>
            <a:pPr algn="just">
              <a:buClr>
                <a:srgbClr val="7030A0"/>
              </a:buClr>
              <a:buFont typeface="Wingdings" panose="05000000000000000000" pitchFamily="2" charset="2"/>
              <a:buChar char="§"/>
            </a:pPr>
            <a:endParaRPr lang="en-ZA" sz="2200" dirty="0">
              <a:latin typeface="Arial" panose="020B0604020202020204" pitchFamily="34" charset="0"/>
              <a:cs typeface="Arial" panose="020B0604020202020204" pitchFamily="34" charset="0"/>
            </a:endParaRP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Within </a:t>
            </a:r>
            <a:r>
              <a:rPr lang="en-ZA" sz="2200" b="1" dirty="0">
                <a:solidFill>
                  <a:srgbClr val="7030A0"/>
                </a:solidFill>
                <a:latin typeface="Arial" panose="020B0604020202020204" pitchFamily="34" charset="0"/>
                <a:cs typeface="Arial" panose="020B0604020202020204" pitchFamily="34" charset="0"/>
              </a:rPr>
              <a:t>numerical data</a:t>
            </a:r>
            <a:r>
              <a:rPr lang="en-ZA" sz="2200" dirty="0">
                <a:latin typeface="Arial" panose="020B0604020202020204" pitchFamily="34" charset="0"/>
                <a:cs typeface="Arial" panose="020B0604020202020204" pitchFamily="34" charset="0"/>
              </a:rPr>
              <a:t>, there are two levels of data, </a:t>
            </a:r>
            <a:r>
              <a:rPr lang="en-ZA" sz="2200" b="1" dirty="0">
                <a:solidFill>
                  <a:srgbClr val="7030A0"/>
                </a:solidFill>
                <a:latin typeface="Arial" panose="020B0604020202020204" pitchFamily="34" charset="0"/>
                <a:cs typeface="Arial" panose="020B0604020202020204" pitchFamily="34" charset="0"/>
              </a:rPr>
              <a:t>interval</a:t>
            </a:r>
            <a:r>
              <a:rPr lang="en-ZA" sz="2200" dirty="0">
                <a:latin typeface="Arial" panose="020B0604020202020204" pitchFamily="34" charset="0"/>
                <a:cs typeface="Arial" panose="020B0604020202020204" pitchFamily="34" charset="0"/>
              </a:rPr>
              <a:t> and </a:t>
            </a:r>
            <a:r>
              <a:rPr lang="en-ZA" sz="2200" b="1" dirty="0">
                <a:solidFill>
                  <a:srgbClr val="7030A0"/>
                </a:solidFill>
                <a:latin typeface="Arial" panose="020B0604020202020204" pitchFamily="34" charset="0"/>
                <a:cs typeface="Arial" panose="020B0604020202020204" pitchFamily="34" charset="0"/>
              </a:rPr>
              <a:t>ratio</a:t>
            </a:r>
            <a:r>
              <a:rPr lang="en-ZA" sz="2200" dirty="0">
                <a:latin typeface="Arial" panose="020B0604020202020204" pitchFamily="34" charset="0"/>
                <a:cs typeface="Arial" panose="020B0604020202020204" pitchFamily="34" charset="0"/>
              </a:rPr>
              <a:t>. </a:t>
            </a:r>
          </a:p>
          <a:p>
            <a:pPr marL="0" indent="0" algn="just">
              <a:buClr>
                <a:srgbClr val="7030A0"/>
              </a:buClr>
              <a:buNone/>
            </a:pPr>
            <a:endParaRPr lang="en-ZA" sz="1900" dirty="0">
              <a:latin typeface="Arial" panose="020B0604020202020204" pitchFamily="34" charset="0"/>
              <a:cs typeface="Arial" panose="020B0604020202020204" pitchFamily="34" charset="0"/>
            </a:endParaRP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257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20</a:t>
            </a:fld>
            <a:endParaRPr lang="en-US"/>
          </a:p>
        </p:txBody>
      </p:sp>
      <p:sp>
        <p:nvSpPr>
          <p:cNvPr id="5" name="Content Placeholder 1"/>
          <p:cNvSpPr txBox="1">
            <a:spLocks/>
          </p:cNvSpPr>
          <p:nvPr/>
        </p:nvSpPr>
        <p:spPr>
          <a:xfrm>
            <a:off x="263917" y="1197165"/>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b="1" dirty="0">
                <a:solidFill>
                  <a:srgbClr val="7030A0"/>
                </a:solidFill>
                <a:latin typeface="Arial" panose="020B0604020202020204" pitchFamily="34" charset="0"/>
                <a:cs typeface="Arial" panose="020B0604020202020204" pitchFamily="34" charset="0"/>
              </a:rPr>
              <a:t>Interval data </a:t>
            </a:r>
            <a:r>
              <a:rPr lang="en-ZA" sz="2000" dirty="0">
                <a:latin typeface="Arial" panose="020B0604020202020204" pitchFamily="34" charset="0"/>
                <a:cs typeface="Arial" panose="020B0604020202020204" pitchFamily="34" charset="0"/>
              </a:rPr>
              <a:t>are a </a:t>
            </a:r>
            <a:r>
              <a:rPr lang="en-ZA" sz="2000" b="1" dirty="0">
                <a:solidFill>
                  <a:srgbClr val="7030A0"/>
                </a:solidFill>
                <a:latin typeface="Arial" panose="020B0604020202020204" pitchFamily="34" charset="0"/>
                <a:cs typeface="Arial" panose="020B0604020202020204" pitchFamily="34" charset="0"/>
              </a:rPr>
              <a:t>numerical data</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type. In other words, it is a level of measurement that involves data that is </a:t>
            </a:r>
            <a:r>
              <a:rPr lang="en-ZA" sz="2000" b="1" dirty="0">
                <a:solidFill>
                  <a:srgbClr val="7030A0"/>
                </a:solidFill>
                <a:latin typeface="Arial" panose="020B0604020202020204" pitchFamily="34" charset="0"/>
                <a:cs typeface="Arial" panose="020B0604020202020204" pitchFamily="34" charset="0"/>
              </a:rPr>
              <a:t>naturally quantitative </a:t>
            </a:r>
            <a:r>
              <a:rPr lang="en-ZA" sz="2000" dirty="0">
                <a:latin typeface="Arial" panose="020B0604020202020204" pitchFamily="34" charset="0"/>
                <a:cs typeface="Arial" panose="020B0604020202020204" pitchFamily="34" charset="0"/>
              </a:rPr>
              <a:t>(is usually measured in numbers). </a:t>
            </a:r>
          </a:p>
          <a:p>
            <a:pPr marL="0" indent="0" algn="just">
              <a:buNone/>
            </a:pPr>
            <a:endParaRPr lang="en-ZA" sz="2000" dirty="0">
              <a:latin typeface="Arial" panose="020B0604020202020204" pitchFamily="34" charset="0"/>
              <a:cs typeface="Arial" panose="020B0604020202020204" pitchFamily="34" charset="0"/>
            </a:endParaRPr>
          </a:p>
          <a:p>
            <a:pPr marL="0" indent="0" algn="just">
              <a:buNone/>
            </a:pPr>
            <a:r>
              <a:rPr lang="en-ZA" sz="2000" dirty="0">
                <a:latin typeface="Arial" panose="020B0604020202020204" pitchFamily="34" charset="0"/>
                <a:cs typeface="Arial" panose="020B0604020202020204" pitchFamily="34" charset="0"/>
              </a:rPr>
              <a:t>Specifically, </a:t>
            </a:r>
            <a:r>
              <a:rPr lang="en-ZA" sz="2000" b="1" dirty="0">
                <a:solidFill>
                  <a:srgbClr val="7030A0"/>
                </a:solidFill>
                <a:latin typeface="Arial" panose="020B0604020202020204" pitchFamily="34" charset="0"/>
                <a:cs typeface="Arial" panose="020B0604020202020204" pitchFamily="34" charset="0"/>
              </a:rPr>
              <a:t>interval data has an order </a:t>
            </a:r>
            <a:r>
              <a:rPr lang="en-ZA" sz="2000" dirty="0">
                <a:latin typeface="Arial" panose="020B0604020202020204" pitchFamily="34" charset="0"/>
                <a:cs typeface="Arial" panose="020B0604020202020204" pitchFamily="34" charset="0"/>
              </a:rPr>
              <a:t>(like ordinal data), </a:t>
            </a:r>
            <a:r>
              <a:rPr lang="en-ZA" sz="2000" b="1" dirty="0">
                <a:solidFill>
                  <a:srgbClr val="7030A0"/>
                </a:solidFill>
                <a:latin typeface="Arial" panose="020B0604020202020204" pitchFamily="34" charset="0"/>
                <a:cs typeface="Arial" panose="020B0604020202020204" pitchFamily="34" charset="0"/>
              </a:rPr>
              <a:t>plus the spaces between measurement points are equal </a:t>
            </a:r>
            <a:r>
              <a:rPr lang="en-ZA" sz="2000" dirty="0">
                <a:latin typeface="Arial" panose="020B0604020202020204" pitchFamily="34" charset="0"/>
                <a:cs typeface="Arial" panose="020B0604020202020204" pitchFamily="34" charset="0"/>
              </a:rPr>
              <a:t>(unlike ordinal data). </a:t>
            </a:r>
          </a:p>
          <a:p>
            <a:pPr marL="0" indent="0">
              <a:buClr>
                <a:srgbClr val="7030A0"/>
              </a:buClr>
              <a:buNone/>
            </a:pPr>
            <a:endParaRPr lang="en-ZA" sz="2000" b="1" dirty="0">
              <a:solidFill>
                <a:srgbClr val="7030A0"/>
              </a:solidFill>
              <a:latin typeface="Arial" panose="020B0604020202020204" pitchFamily="34" charset="0"/>
              <a:cs typeface="Arial" panose="020B0604020202020204" pitchFamily="34" charset="0"/>
            </a:endParaRPr>
          </a:p>
          <a:p>
            <a:pPr marL="0" indent="0">
              <a:buClr>
                <a:srgbClr val="7030A0"/>
              </a:buClr>
              <a:buNone/>
            </a:pPr>
            <a:r>
              <a:rPr lang="en-ZA" sz="2000" b="1" dirty="0">
                <a:solidFill>
                  <a:srgbClr val="7030A0"/>
                </a:solidFill>
                <a:latin typeface="Arial" panose="020B0604020202020204" pitchFamily="34" charset="0"/>
                <a:cs typeface="Arial" panose="020B0604020202020204" pitchFamily="34" charset="0"/>
              </a:rPr>
              <a:t>Examples of interval data:</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Credit scores (300 – 850)</a:t>
            </a:r>
          </a:p>
          <a:p>
            <a:pPr>
              <a:buClr>
                <a:srgbClr val="7030A0"/>
              </a:buClr>
              <a:buFont typeface="Wingdings" panose="05000000000000000000" pitchFamily="2" charset="2"/>
              <a:buChar char="§"/>
            </a:pPr>
            <a:r>
              <a:rPr lang="en-ZA" sz="2000" dirty="0" err="1">
                <a:latin typeface="Arial" panose="020B0604020202020204" pitchFamily="34" charset="0"/>
                <a:cs typeface="Arial" panose="020B0604020202020204" pitchFamily="34" charset="0"/>
              </a:rPr>
              <a:t>GMAT</a:t>
            </a:r>
            <a:r>
              <a:rPr lang="en-ZA" sz="2000" dirty="0">
                <a:latin typeface="Arial" panose="020B0604020202020204" pitchFamily="34" charset="0"/>
                <a:cs typeface="Arial" panose="020B0604020202020204" pitchFamily="34" charset="0"/>
              </a:rPr>
              <a:t> scores (200 – 800)</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IQ scores</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The temperature in Fahrenheit</a:t>
            </a:r>
          </a:p>
          <a:p>
            <a:pPr algn="just">
              <a:buClr>
                <a:srgbClr val="7030A0"/>
              </a:buClr>
              <a:buFont typeface="Wingdings" panose="05000000000000000000" pitchFamily="2" charset="2"/>
              <a:buChar char="§"/>
            </a:pPr>
            <a:endParaRPr lang="en-ZA" sz="1900" dirty="0">
              <a:latin typeface="Arial" panose="020B0604020202020204" pitchFamily="34" charset="0"/>
              <a:cs typeface="Arial" panose="020B0604020202020204" pitchFamily="34" charset="0"/>
            </a:endParaRPr>
          </a:p>
          <a:p>
            <a:pPr marL="0" indent="0" algn="just">
              <a:buNone/>
            </a:pPr>
            <a:endParaRPr lang="en-ZA" sz="22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B2933AE3-B449-4C8E-B142-7C78C2A2AA51}"/>
              </a:ext>
            </a:extLst>
          </p:cNvPr>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NUMERICAL DATA:</a:t>
            </a:r>
          </a:p>
          <a:p>
            <a:pPr algn="ctr"/>
            <a:r>
              <a:rPr lang="en-US" altLang="en-US" sz="2800" b="1" dirty="0">
                <a:solidFill>
                  <a:schemeClr val="bg1"/>
                </a:solidFill>
                <a:latin typeface="Arial Black" panose="020B0A04020102020204" pitchFamily="34" charset="0"/>
                <a:cs typeface="Arial" panose="020B0604020202020204" pitchFamily="34" charset="0"/>
              </a:rPr>
              <a:t>WHAT IS INTERVAL DATA? (1)</a:t>
            </a:r>
            <a:endParaRPr lang="en-US" altLang="en-US" sz="25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34598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21</a:t>
            </a:fld>
            <a:endParaRPr lang="en-US"/>
          </a:p>
        </p:txBody>
      </p:sp>
      <p:sp>
        <p:nvSpPr>
          <p:cNvPr id="5" name="Content Placeholder 1"/>
          <p:cNvSpPr txBox="1">
            <a:spLocks/>
          </p:cNvSpPr>
          <p:nvPr/>
        </p:nvSpPr>
        <p:spPr>
          <a:xfrm>
            <a:off x="263917" y="1197165"/>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Importantly, in all of these examples of interval data, the </a:t>
            </a:r>
            <a:r>
              <a:rPr lang="en-ZA" sz="2000" b="1" dirty="0">
                <a:solidFill>
                  <a:srgbClr val="7030A0"/>
                </a:solidFill>
                <a:latin typeface="Arial" panose="020B0604020202020204" pitchFamily="34" charset="0"/>
                <a:cs typeface="Arial" panose="020B0604020202020204" pitchFamily="34" charset="0"/>
              </a:rPr>
              <a:t>data points are numerical</a:t>
            </a:r>
            <a:r>
              <a:rPr lang="en-ZA" sz="2000" dirty="0">
                <a:latin typeface="Arial" panose="020B0604020202020204" pitchFamily="34" charset="0"/>
                <a:cs typeface="Arial" panose="020B0604020202020204" pitchFamily="34" charset="0"/>
              </a:rPr>
              <a:t>, but the </a:t>
            </a:r>
            <a:r>
              <a:rPr lang="en-ZA" sz="2000" b="1" dirty="0">
                <a:solidFill>
                  <a:srgbClr val="7030A0"/>
                </a:solidFill>
                <a:latin typeface="Arial" panose="020B0604020202020204" pitchFamily="34" charset="0"/>
                <a:cs typeface="Arial" panose="020B0604020202020204" pitchFamily="34" charset="0"/>
              </a:rPr>
              <a:t>zero point is arbitrary</a:t>
            </a:r>
            <a:r>
              <a:rPr lang="en-ZA" sz="2000" dirty="0">
                <a:latin typeface="Arial" panose="020B0604020202020204" pitchFamily="34" charset="0"/>
                <a:cs typeface="Arial" panose="020B0604020202020204" pitchFamily="34" charset="0"/>
              </a:rPr>
              <a:t>. For example, a temperature of zero degrees Fahrenheit does not mean that there is no temperature (or no heat at all) – it just means the temperature is 10 degrees less the 10. Similarly, you cannot achieve a zero credit score or </a:t>
            </a:r>
            <a:r>
              <a:rPr lang="en-ZA" sz="2000" dirty="0" err="1">
                <a:latin typeface="Arial" panose="020B0604020202020204" pitchFamily="34" charset="0"/>
                <a:cs typeface="Arial" panose="020B0604020202020204" pitchFamily="34" charset="0"/>
              </a:rPr>
              <a:t>GMAT</a:t>
            </a:r>
            <a:r>
              <a:rPr lang="en-ZA" sz="2000" dirty="0">
                <a:latin typeface="Arial" panose="020B0604020202020204" pitchFamily="34" charset="0"/>
                <a:cs typeface="Arial" panose="020B0604020202020204" pitchFamily="34" charset="0"/>
              </a:rPr>
              <a:t> score.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In other words, interval data is a level of measurement that is </a:t>
            </a:r>
            <a:r>
              <a:rPr lang="en-ZA" sz="2000" b="1" dirty="0">
                <a:solidFill>
                  <a:srgbClr val="7030A0"/>
                </a:solidFill>
                <a:latin typeface="Arial" panose="020B0604020202020204" pitchFamily="34" charset="0"/>
                <a:cs typeface="Arial" panose="020B0604020202020204" pitchFamily="34" charset="0"/>
              </a:rPr>
              <a:t>numerical</a:t>
            </a:r>
            <a:r>
              <a:rPr lang="en-ZA" sz="2000" dirty="0">
                <a:latin typeface="Arial" panose="020B0604020202020204" pitchFamily="34" charset="0"/>
                <a:cs typeface="Arial" panose="020B0604020202020204" pitchFamily="34" charset="0"/>
              </a:rPr>
              <a:t> (and you can measure the distance between points), but that </a:t>
            </a:r>
            <a:r>
              <a:rPr lang="en-ZA" sz="2000" b="1" dirty="0">
                <a:solidFill>
                  <a:srgbClr val="7030A0"/>
                </a:solidFill>
                <a:latin typeface="Arial" panose="020B0604020202020204" pitchFamily="34" charset="0"/>
                <a:cs typeface="Arial" panose="020B0604020202020204" pitchFamily="34" charset="0"/>
              </a:rPr>
              <a:t>does not have a meaningful zero point</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 the zero is arbitrary.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Interval-type data offers a </a:t>
            </a:r>
            <a:r>
              <a:rPr lang="en-ZA" sz="2000" b="1" dirty="0">
                <a:solidFill>
                  <a:srgbClr val="7030A0"/>
                </a:solidFill>
                <a:latin typeface="Arial" panose="020B0604020202020204" pitchFamily="34" charset="0"/>
                <a:cs typeface="Arial" panose="020B0604020202020204" pitchFamily="34" charset="0"/>
              </a:rPr>
              <a:t>more sophisticated level</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of measurement than nominal and ordinal data, but it’s still not perfect. </a:t>
            </a:r>
            <a:endParaRPr lang="en-ZA" sz="1900" dirty="0">
              <a:latin typeface="Arial" panose="020B0604020202020204" pitchFamily="34" charset="0"/>
              <a:cs typeface="Arial" panose="020B0604020202020204" pitchFamily="34" charset="0"/>
            </a:endParaRPr>
          </a:p>
          <a:p>
            <a:pPr marL="0" indent="0" algn="just">
              <a:buNone/>
            </a:pPr>
            <a:endParaRPr lang="en-ZA" sz="22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9A7F3609-BF09-4A22-95A5-42CAC1830880}"/>
              </a:ext>
            </a:extLst>
          </p:cNvPr>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NUMERICAL DATA:</a:t>
            </a:r>
          </a:p>
          <a:p>
            <a:pPr algn="ctr"/>
            <a:r>
              <a:rPr lang="en-US" altLang="en-US" sz="2800" b="1" dirty="0">
                <a:solidFill>
                  <a:schemeClr val="bg1"/>
                </a:solidFill>
                <a:latin typeface="Arial Black" panose="020B0A04020102020204" pitchFamily="34" charset="0"/>
                <a:cs typeface="Arial" panose="020B0604020202020204" pitchFamily="34" charset="0"/>
              </a:rPr>
              <a:t>WHAT IS INTERVAL DATA? (2)</a:t>
            </a:r>
            <a:endParaRPr lang="en-US" altLang="en-US" sz="25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458007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22</a:t>
            </a:fld>
            <a:endParaRPr lang="en-US"/>
          </a:p>
        </p:txBody>
      </p:sp>
      <p:sp>
        <p:nvSpPr>
          <p:cNvPr id="5" name="Content Placeholder 1"/>
          <p:cNvSpPr txBox="1">
            <a:spLocks/>
          </p:cNvSpPr>
          <p:nvPr/>
        </p:nvSpPr>
        <p:spPr>
          <a:xfrm>
            <a:off x="229930" y="1197165"/>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dirty="0">
                <a:latin typeface="Arial" panose="020B0604020202020204" pitchFamily="34" charset="0"/>
                <a:cs typeface="Arial" panose="020B0604020202020204" pitchFamily="34" charset="0"/>
              </a:rPr>
              <a:t>Ratio-type data is the most sophisticated level of measurement. Like interval data, it is </a:t>
            </a:r>
            <a:r>
              <a:rPr lang="en-ZA" sz="2000" b="1" dirty="0">
                <a:solidFill>
                  <a:srgbClr val="7030A0"/>
                </a:solidFill>
                <a:latin typeface="Arial" panose="020B0604020202020204" pitchFamily="34" charset="0"/>
                <a:cs typeface="Arial" panose="020B0604020202020204" pitchFamily="34" charset="0"/>
              </a:rPr>
              <a:t>ordered/ranked</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and the numerical distance between points is consistent (and can be measured). But what makes it the king of measurement is that the </a:t>
            </a:r>
            <a:r>
              <a:rPr lang="en-ZA" sz="2000" b="1" dirty="0">
                <a:solidFill>
                  <a:srgbClr val="7030A0"/>
                </a:solidFill>
                <a:latin typeface="Arial" panose="020B0604020202020204" pitchFamily="34" charset="0"/>
                <a:cs typeface="Arial" panose="020B0604020202020204" pitchFamily="34" charset="0"/>
              </a:rPr>
              <a:t>zero point reflects an absolute zero</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(unlike interval data’s arbitrary zero point). In other words, a measurement of zero means that there is nothing of that variable. </a:t>
            </a:r>
          </a:p>
          <a:p>
            <a:pPr marL="0" indent="0" algn="just">
              <a:buNone/>
            </a:pPr>
            <a:r>
              <a:rPr lang="en-ZA" sz="2000" b="1" dirty="0">
                <a:solidFill>
                  <a:srgbClr val="7030A0"/>
                </a:solidFill>
                <a:latin typeface="Arial" panose="020B0604020202020204" pitchFamily="34" charset="0"/>
                <a:cs typeface="Arial" panose="020B0604020202020204" pitchFamily="34" charset="0"/>
              </a:rPr>
              <a:t>Here are some examples of ratio data:</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Weight, height, or length</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The temperature in Kelvin (since zero Kelvin means zero heat)</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Length of time/duration (e.g. seconds, minutes, hours)</a:t>
            </a:r>
          </a:p>
        </p:txBody>
      </p:sp>
      <p:sp>
        <p:nvSpPr>
          <p:cNvPr id="6" name="Rectangle 8">
            <a:extLst>
              <a:ext uri="{FF2B5EF4-FFF2-40B4-BE49-F238E27FC236}">
                <a16:creationId xmlns:a16="http://schemas.microsoft.com/office/drawing/2014/main" id="{DD33B924-94B6-42DE-A614-CAF66BE718C1}"/>
              </a:ext>
            </a:extLst>
          </p:cNvPr>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NUMERICAL DATA:</a:t>
            </a:r>
          </a:p>
          <a:p>
            <a:pPr algn="ctr"/>
            <a:r>
              <a:rPr lang="en-US" altLang="en-US" sz="2800" b="1" dirty="0">
                <a:solidFill>
                  <a:schemeClr val="bg1"/>
                </a:solidFill>
                <a:latin typeface="Arial Black" panose="020B0A04020102020204" pitchFamily="34" charset="0"/>
                <a:cs typeface="Arial" panose="020B0604020202020204" pitchFamily="34" charset="0"/>
              </a:rPr>
              <a:t>WHAT IS RATIO DATA? (1)</a:t>
            </a:r>
            <a:endParaRPr lang="en-US" altLang="en-US" sz="25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782249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23</a:t>
            </a:fld>
            <a:endParaRPr lang="en-US"/>
          </a:p>
        </p:txBody>
      </p:sp>
      <p:sp>
        <p:nvSpPr>
          <p:cNvPr id="5" name="Content Placeholder 1"/>
          <p:cNvSpPr txBox="1">
            <a:spLocks/>
          </p:cNvSpPr>
          <p:nvPr/>
        </p:nvSpPr>
        <p:spPr>
          <a:xfrm>
            <a:off x="263917" y="1135636"/>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In all of these examples, you can see that the </a:t>
            </a:r>
            <a:r>
              <a:rPr lang="en-ZA" sz="2000" b="1" dirty="0">
                <a:solidFill>
                  <a:srgbClr val="7030A0"/>
                </a:solidFill>
                <a:latin typeface="Arial" panose="020B0604020202020204" pitchFamily="34" charset="0"/>
                <a:cs typeface="Arial" panose="020B0604020202020204" pitchFamily="34" charset="0"/>
              </a:rPr>
              <a:t>zero point is absolute</a:t>
            </a:r>
            <a:r>
              <a:rPr lang="en-ZA" sz="2000" dirty="0">
                <a:latin typeface="Arial" panose="020B0604020202020204" pitchFamily="34" charset="0"/>
                <a:cs typeface="Arial" panose="020B0604020202020204" pitchFamily="34" charset="0"/>
              </a:rPr>
              <a:t>. For example, zero seconds quite literally means zero duration.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Similarly, zero weight means weightless. It’s not some arbitrary number. This is what makes </a:t>
            </a:r>
            <a:r>
              <a:rPr lang="en-ZA" sz="2000" b="1" dirty="0">
                <a:solidFill>
                  <a:srgbClr val="7030A0"/>
                </a:solidFill>
                <a:latin typeface="Arial" panose="020B0604020202020204" pitchFamily="34" charset="0"/>
                <a:cs typeface="Arial" panose="020B0604020202020204" pitchFamily="34" charset="0"/>
              </a:rPr>
              <a:t>ratio-type data </a:t>
            </a:r>
            <a:r>
              <a:rPr lang="en-ZA" sz="2000" dirty="0">
                <a:latin typeface="Arial" panose="020B0604020202020204" pitchFamily="34" charset="0"/>
                <a:cs typeface="Arial" panose="020B0604020202020204" pitchFamily="34" charset="0"/>
              </a:rPr>
              <a:t>the most sophisticated level of measurement.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With ratio data, not only can you meaningfully measure distances between data points (i.e. add and subtract) – you can also </a:t>
            </a:r>
            <a:r>
              <a:rPr lang="en-ZA" sz="2000" b="1" dirty="0">
                <a:solidFill>
                  <a:srgbClr val="7030A0"/>
                </a:solidFill>
                <a:latin typeface="Arial" panose="020B0604020202020204" pitchFamily="34" charset="0"/>
                <a:cs typeface="Arial" panose="020B0604020202020204" pitchFamily="34" charset="0"/>
              </a:rPr>
              <a:t>meaningfully multiply and divide</a:t>
            </a:r>
            <a:r>
              <a:rPr lang="en-ZA" sz="2000" dirty="0">
                <a:latin typeface="Arial" panose="020B0604020202020204" pitchFamily="34" charset="0"/>
                <a:cs typeface="Arial" panose="020B0604020202020204" pitchFamily="34" charset="0"/>
              </a:rPr>
              <a:t>.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For example, 20 minutes is indeed twice as much time as 10 minutes. You couldn’t do that with credit scores (i.e. interval data), as there’s no such thing as a zero credit score. This is why </a:t>
            </a:r>
            <a:r>
              <a:rPr lang="en-ZA" sz="2000" b="1" dirty="0">
                <a:solidFill>
                  <a:srgbClr val="7030A0"/>
                </a:solidFill>
                <a:latin typeface="Arial" panose="020B0604020202020204" pitchFamily="34" charset="0"/>
                <a:cs typeface="Arial" panose="020B0604020202020204" pitchFamily="34" charset="0"/>
              </a:rPr>
              <a:t>ratio data is king</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in the land of measurement levels.</a:t>
            </a:r>
          </a:p>
          <a:p>
            <a:pPr algn="just">
              <a:buClr>
                <a:srgbClr val="7030A0"/>
              </a:buClr>
              <a:buFont typeface="Wingdings" panose="05000000000000000000" pitchFamily="2" charset="2"/>
              <a:buChar char="§"/>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A2D56923-A4E7-4E04-8578-F8E6D2BB8015}"/>
              </a:ext>
            </a:extLst>
          </p:cNvPr>
          <p:cNvSpPr>
            <a:spLocks noChangeArrowheads="1"/>
          </p:cNvSpPr>
          <p:nvPr/>
        </p:nvSpPr>
        <p:spPr bwMode="auto">
          <a:xfrm>
            <a:off x="438307" y="89148"/>
            <a:ext cx="8169144" cy="867585"/>
          </a:xfrm>
          <a:prstGeom prst="rect">
            <a:avLst/>
          </a:prstGeom>
          <a:solidFill>
            <a:srgbClr val="7030A0"/>
          </a:solidFill>
          <a:ln>
            <a:noFill/>
          </a:ln>
        </p:spPr>
        <p:txBody>
          <a:bodyPr anchor="ctr"/>
          <a:lstStyle/>
          <a:p>
            <a:pPr algn="ctr"/>
            <a:r>
              <a:rPr lang="en-ZA" sz="2800" b="1" dirty="0">
                <a:solidFill>
                  <a:schemeClr val="bg1"/>
                </a:solidFill>
                <a:latin typeface="Arial Black" panose="020B0A04020102020204" pitchFamily="34" charset="0"/>
                <a:cs typeface="Arial" panose="020B0604020202020204" pitchFamily="34" charset="0"/>
              </a:rPr>
              <a:t>NUMERICAL DATA:</a:t>
            </a:r>
          </a:p>
          <a:p>
            <a:pPr algn="ctr"/>
            <a:r>
              <a:rPr lang="en-US" altLang="en-US" sz="2800" b="1" dirty="0">
                <a:solidFill>
                  <a:schemeClr val="bg1"/>
                </a:solidFill>
                <a:latin typeface="Arial Black" panose="020B0A04020102020204" pitchFamily="34" charset="0"/>
                <a:cs typeface="Arial" panose="020B0604020202020204" pitchFamily="34" charset="0"/>
              </a:rPr>
              <a:t>WHAT IS RATIO DATA? (2)</a:t>
            </a:r>
            <a:endParaRPr lang="en-US" altLang="en-US" sz="25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818488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24</a:t>
            </a:fld>
            <a:endParaRPr lang="en-US"/>
          </a:p>
        </p:txBody>
      </p:sp>
      <p:sp>
        <p:nvSpPr>
          <p:cNvPr id="6" name="Rectangle 5"/>
          <p:cNvSpPr/>
          <p:nvPr/>
        </p:nvSpPr>
        <p:spPr>
          <a:xfrm>
            <a:off x="6742706" y="4706016"/>
            <a:ext cx="1860605"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4" name="Rectangle 8"/>
          <p:cNvSpPr>
            <a:spLocks noChangeArrowheads="1"/>
          </p:cNvSpPr>
          <p:nvPr/>
        </p:nvSpPr>
        <p:spPr bwMode="auto">
          <a:xfrm>
            <a:off x="438307" y="89148"/>
            <a:ext cx="8169144" cy="48137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WHY DOES IT MATTER?</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263917" y="737703"/>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The reason it’s important to understand the levels of measurement in your data – nominal, ordinal, interval and ratio – is because they </a:t>
            </a:r>
            <a:r>
              <a:rPr lang="en-ZA" sz="1900" b="1" dirty="0">
                <a:solidFill>
                  <a:srgbClr val="7030A0"/>
                </a:solidFill>
                <a:latin typeface="Arial" panose="020B0604020202020204" pitchFamily="34" charset="0"/>
                <a:cs typeface="Arial" panose="020B0604020202020204" pitchFamily="34" charset="0"/>
              </a:rPr>
              <a:t>directly impact which statistical techniques you can use</a:t>
            </a:r>
            <a:r>
              <a:rPr lang="en-ZA" sz="1900" dirty="0">
                <a:latin typeface="Arial" panose="020B0604020202020204" pitchFamily="34" charset="0"/>
                <a:cs typeface="Arial" panose="020B0604020202020204" pitchFamily="34" charset="0"/>
              </a:rPr>
              <a:t> in your analysis. </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Each statistical test only works with certain types of data. Some techniques work with </a:t>
            </a:r>
            <a:r>
              <a:rPr lang="en-ZA" sz="1900" b="1" dirty="0">
                <a:solidFill>
                  <a:srgbClr val="7030A0"/>
                </a:solidFill>
                <a:latin typeface="Arial" panose="020B0604020202020204" pitchFamily="34" charset="0"/>
                <a:cs typeface="Arial" panose="020B0604020202020204" pitchFamily="34" charset="0"/>
              </a:rPr>
              <a:t>categorical data</a:t>
            </a:r>
            <a:r>
              <a:rPr lang="en-ZA" sz="1900" dirty="0">
                <a:solidFill>
                  <a:srgbClr val="7030A0"/>
                </a:solidFill>
                <a:latin typeface="Arial" panose="020B0604020202020204" pitchFamily="34" charset="0"/>
                <a:cs typeface="Arial" panose="020B0604020202020204" pitchFamily="34" charset="0"/>
              </a:rPr>
              <a:t> </a:t>
            </a:r>
            <a:r>
              <a:rPr lang="en-ZA" sz="1900" dirty="0">
                <a:latin typeface="Arial" panose="020B0604020202020204" pitchFamily="34" charset="0"/>
                <a:cs typeface="Arial" panose="020B0604020202020204" pitchFamily="34" charset="0"/>
              </a:rPr>
              <a:t>(i.e. nominal or ordinal data), while others work with </a:t>
            </a:r>
            <a:r>
              <a:rPr lang="en-ZA" sz="1900" b="1" dirty="0">
                <a:solidFill>
                  <a:srgbClr val="7030A0"/>
                </a:solidFill>
                <a:latin typeface="Arial" panose="020B0604020202020204" pitchFamily="34" charset="0"/>
                <a:cs typeface="Arial" panose="020B0604020202020204" pitchFamily="34" charset="0"/>
              </a:rPr>
              <a:t>numerical data</a:t>
            </a:r>
            <a:r>
              <a:rPr lang="en-ZA" sz="1900" dirty="0">
                <a:solidFill>
                  <a:srgbClr val="7030A0"/>
                </a:solidFill>
                <a:latin typeface="Arial" panose="020B0604020202020204" pitchFamily="34" charset="0"/>
                <a:cs typeface="Arial" panose="020B0604020202020204" pitchFamily="34" charset="0"/>
              </a:rPr>
              <a:t> </a:t>
            </a:r>
            <a:r>
              <a:rPr lang="en-ZA" sz="1900" dirty="0">
                <a:latin typeface="Arial" panose="020B0604020202020204" pitchFamily="34" charset="0"/>
                <a:cs typeface="Arial" panose="020B0604020202020204" pitchFamily="34" charset="0"/>
              </a:rPr>
              <a:t>(i.e. interval or ratio data) – and some work with a </a:t>
            </a:r>
            <a:r>
              <a:rPr lang="en-ZA" sz="1900" b="1" dirty="0">
                <a:solidFill>
                  <a:srgbClr val="7030A0"/>
                </a:solidFill>
                <a:latin typeface="Arial" panose="020B0604020202020204" pitchFamily="34" charset="0"/>
                <a:cs typeface="Arial" panose="020B0604020202020204" pitchFamily="34" charset="0"/>
              </a:rPr>
              <a:t>mix</a:t>
            </a:r>
            <a:r>
              <a:rPr lang="en-ZA" sz="1900" dirty="0">
                <a:latin typeface="Arial" panose="020B0604020202020204" pitchFamily="34" charset="0"/>
                <a:cs typeface="Arial" panose="020B0604020202020204" pitchFamily="34" charset="0"/>
              </a:rPr>
              <a:t>.</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While statistical software like SPSS or R might “let” you run the test with the wrong type of data, your </a:t>
            </a:r>
            <a:r>
              <a:rPr lang="en-ZA" sz="1900" b="1" dirty="0">
                <a:solidFill>
                  <a:srgbClr val="7030A0"/>
                </a:solidFill>
                <a:latin typeface="Arial" panose="020B0604020202020204" pitchFamily="34" charset="0"/>
                <a:cs typeface="Arial" panose="020B0604020202020204" pitchFamily="34" charset="0"/>
              </a:rPr>
              <a:t>results will be flawed at best</a:t>
            </a:r>
            <a:r>
              <a:rPr lang="en-ZA" sz="1900" dirty="0">
                <a:latin typeface="Arial" panose="020B0604020202020204" pitchFamily="34" charset="0"/>
                <a:cs typeface="Arial" panose="020B0604020202020204" pitchFamily="34" charset="0"/>
              </a:rPr>
              <a:t>, and meaningless at worst. </a:t>
            </a:r>
          </a:p>
          <a:p>
            <a:pPr algn="just">
              <a:buClr>
                <a:srgbClr val="7030A0"/>
              </a:buClr>
              <a:buFont typeface="Wingdings" panose="05000000000000000000" pitchFamily="2" charset="2"/>
              <a:buChar char="§"/>
            </a:pPr>
            <a:r>
              <a:rPr lang="en-ZA" sz="1900" dirty="0">
                <a:latin typeface="Arial" panose="020B0604020202020204" pitchFamily="34" charset="0"/>
                <a:cs typeface="Arial" panose="020B0604020202020204" pitchFamily="34" charset="0"/>
              </a:rPr>
              <a:t>The takeaway – make sure </a:t>
            </a:r>
            <a:r>
              <a:rPr lang="en-ZA" sz="1900" b="1" dirty="0">
                <a:solidFill>
                  <a:srgbClr val="7030A0"/>
                </a:solidFill>
                <a:latin typeface="Arial" panose="020B0604020202020204" pitchFamily="34" charset="0"/>
                <a:cs typeface="Arial" panose="020B0604020202020204" pitchFamily="34" charset="0"/>
              </a:rPr>
              <a:t>you understand the differences</a:t>
            </a:r>
            <a:r>
              <a:rPr lang="en-ZA" sz="1900" dirty="0">
                <a:solidFill>
                  <a:srgbClr val="7030A0"/>
                </a:solidFill>
                <a:latin typeface="Arial" panose="020B0604020202020204" pitchFamily="34" charset="0"/>
                <a:cs typeface="Arial" panose="020B0604020202020204" pitchFamily="34" charset="0"/>
              </a:rPr>
              <a:t> </a:t>
            </a:r>
            <a:r>
              <a:rPr lang="en-ZA" sz="1900" dirty="0">
                <a:latin typeface="Arial" panose="020B0604020202020204" pitchFamily="34" charset="0"/>
                <a:cs typeface="Arial" panose="020B0604020202020204" pitchFamily="34" charset="0"/>
              </a:rPr>
              <a:t>between the various levels of measurement before you decide on your statistical analysis techniques. Even better, think about what type of data you want to collect </a:t>
            </a:r>
            <a:r>
              <a:rPr lang="en-ZA" sz="1900" b="1" dirty="0">
                <a:solidFill>
                  <a:srgbClr val="7030A0"/>
                </a:solidFill>
                <a:latin typeface="Arial" panose="020B0604020202020204" pitchFamily="34" charset="0"/>
                <a:cs typeface="Arial" panose="020B0604020202020204" pitchFamily="34" charset="0"/>
              </a:rPr>
              <a:t>at the survey design stage</a:t>
            </a:r>
            <a:r>
              <a:rPr lang="en-ZA" sz="1900" dirty="0">
                <a:solidFill>
                  <a:srgbClr val="7030A0"/>
                </a:solidFill>
                <a:latin typeface="Arial" panose="020B0604020202020204" pitchFamily="34" charset="0"/>
                <a:cs typeface="Arial" panose="020B0604020202020204" pitchFamily="34" charset="0"/>
              </a:rPr>
              <a:t> </a:t>
            </a:r>
            <a:r>
              <a:rPr lang="en-ZA" sz="1900" dirty="0">
                <a:latin typeface="Arial" panose="020B0604020202020204" pitchFamily="34" charset="0"/>
                <a:cs typeface="Arial" panose="020B0604020202020204" pitchFamily="34" charset="0"/>
              </a:rPr>
              <a:t>(and design your survey accordingly) so that you can run the most sophisticated statistical analyses once you’ve got your data.</a:t>
            </a:r>
          </a:p>
          <a:p>
            <a:pPr algn="just">
              <a:buClr>
                <a:srgbClr val="7030A0"/>
              </a:buClr>
              <a:buFont typeface="Wingdings" panose="05000000000000000000" pitchFamily="2" charset="2"/>
              <a:buChar char="§"/>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5146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25</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COLLECTING DEMOGRAPHIC DATA</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292431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26</a:t>
            </a:fld>
            <a:endParaRPr lang="en-US"/>
          </a:p>
        </p:txBody>
      </p:sp>
      <p:sp>
        <p:nvSpPr>
          <p:cNvPr id="6" name="Rectangle 5"/>
          <p:cNvSpPr/>
          <p:nvPr/>
        </p:nvSpPr>
        <p:spPr>
          <a:xfrm>
            <a:off x="6742706" y="4706016"/>
            <a:ext cx="1860605"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4" name="Rectangle 8"/>
          <p:cNvSpPr>
            <a:spLocks noChangeArrowheads="1"/>
          </p:cNvSpPr>
          <p:nvPr/>
        </p:nvSpPr>
        <p:spPr bwMode="auto">
          <a:xfrm>
            <a:off x="438307" y="89148"/>
            <a:ext cx="8169144" cy="48137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EXAMPLES OF DEMOGRAPHIC DATA</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263917" y="737703"/>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Age</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Gender (could be sensitive – add an option for “other”)</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Race (sensitive)</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Campus, Faculty, School, Unit, Position (affiliation) </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Senior generation, younger generation (father, mother, son, daughter)</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Highest academic qualification</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Number of permanent employees</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Turnover of the business (could be sensitive)</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Industry (use the Standard Industry Classification (SIC))</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Age of the business</a:t>
            </a:r>
          </a:p>
          <a:p>
            <a:pPr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Legal status of the business</a:t>
            </a:r>
          </a:p>
          <a:p>
            <a:pPr algn="just">
              <a:buClr>
                <a:srgbClr val="7030A0"/>
              </a:buClr>
              <a:buFont typeface="Wingdings" panose="05000000000000000000" pitchFamily="2" charset="2"/>
              <a:buChar char="§"/>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2824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27</a:t>
            </a:fld>
            <a:endParaRPr lang="en-US"/>
          </a:p>
        </p:txBody>
      </p:sp>
      <p:sp>
        <p:nvSpPr>
          <p:cNvPr id="6" name="Rectangle 5"/>
          <p:cNvSpPr/>
          <p:nvPr/>
        </p:nvSpPr>
        <p:spPr>
          <a:xfrm>
            <a:off x="6742706" y="4706016"/>
            <a:ext cx="1860605"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4" name="Rectangle 8"/>
          <p:cNvSpPr>
            <a:spLocks noChangeArrowheads="1"/>
          </p:cNvSpPr>
          <p:nvPr/>
        </p:nvSpPr>
        <p:spPr bwMode="auto">
          <a:xfrm>
            <a:off x="438307" y="89148"/>
            <a:ext cx="8169144" cy="892985"/>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DEMOGRAPHIC DATA AND </a:t>
            </a:r>
          </a:p>
          <a:p>
            <a:pPr algn="ctr"/>
            <a:r>
              <a:rPr lang="en-US" altLang="en-US" sz="2800" b="1" dirty="0">
                <a:solidFill>
                  <a:schemeClr val="bg1"/>
                </a:solidFill>
                <a:latin typeface="Arial Black" panose="020B0A04020102020204" pitchFamily="34" charset="0"/>
                <a:cs typeface="Arial" panose="020B0604020202020204" pitchFamily="34" charset="0"/>
              </a:rPr>
              <a:t>INFORMED CONSENT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263917" y="1196365"/>
            <a:ext cx="8684140"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b="1" dirty="0">
                <a:solidFill>
                  <a:srgbClr val="7030A0"/>
                </a:solidFill>
                <a:latin typeface="Arial" panose="020B0604020202020204" pitchFamily="34" charset="0"/>
                <a:ea typeface="Times New Roman" panose="02020603050405020304" pitchFamily="18" charset="0"/>
                <a:cs typeface="Times New Roman" panose="02020603050405020304" pitchFamily="18" charset="0"/>
              </a:rPr>
              <a:t>Asking for consent: </a:t>
            </a:r>
            <a:r>
              <a:rPr lang="en-ZA" sz="2000" dirty="0">
                <a:effectLst/>
                <a:latin typeface="Arial" panose="020B0604020202020204" pitchFamily="34" charset="0"/>
                <a:ea typeface="Times New Roman" panose="02020603050405020304" pitchFamily="18" charset="0"/>
                <a:cs typeface="Times New Roman" panose="02020603050405020304" pitchFamily="18" charset="0"/>
              </a:rPr>
              <a:t>The following information is needed to help us with the statistical analysis of the data for comparisons among different interest groups (be more specific here). We appreciate your help in providing this important information.</a:t>
            </a:r>
          </a:p>
          <a:p>
            <a:pPr marL="0" indent="0" algn="just">
              <a:buNone/>
            </a:pP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gn="just">
              <a:buNone/>
            </a:pPr>
            <a:r>
              <a:rPr lang="en-ZA" sz="2000" b="1" dirty="0">
                <a:solidFill>
                  <a:srgbClr val="7030A0"/>
                </a:solidFill>
                <a:effectLst/>
                <a:latin typeface="Arial" panose="020B0604020202020204" pitchFamily="34" charset="0"/>
                <a:ea typeface="Times New Roman" panose="02020603050405020304" pitchFamily="18" charset="0"/>
              </a:rPr>
              <a:t>Only for profiling: </a:t>
            </a:r>
            <a:r>
              <a:rPr lang="en-ZA" sz="2000" dirty="0">
                <a:effectLst/>
                <a:latin typeface="Arial" panose="020B0604020202020204" pitchFamily="34" charset="0"/>
                <a:ea typeface="Times New Roman" panose="02020603050405020304" pitchFamily="18" charset="0"/>
              </a:rPr>
              <a:t>The purpose of collecting the demographic data is to form a profile of the participants and the participating organisations and will not be used to make comparisons between groups or for further statistical analyses. </a:t>
            </a:r>
          </a:p>
          <a:p>
            <a:pPr marL="0" indent="0" algn="just">
              <a:buNone/>
            </a:pPr>
            <a:endParaRPr lang="en-ZA" sz="2000" dirty="0">
              <a:latin typeface="Arial" panose="020B0604020202020204" pitchFamily="34" charset="0"/>
              <a:cs typeface="Arial" panose="020B0604020202020204" pitchFamily="34" charset="0"/>
            </a:endParaRPr>
          </a:p>
          <a:p>
            <a:pPr marL="0" indent="0" algn="ctr">
              <a:buNone/>
            </a:pPr>
            <a:r>
              <a:rPr lang="en-ZA" sz="2000" b="1" dirty="0">
                <a:solidFill>
                  <a:srgbClr val="7030A0"/>
                </a:solidFill>
                <a:latin typeface="Arial" panose="020B0604020202020204" pitchFamily="34" charset="0"/>
                <a:cs typeface="Arial" panose="020B0604020202020204" pitchFamily="34" charset="0"/>
              </a:rPr>
              <a:t>[Refer to the example of the questionnaire included.]</a:t>
            </a:r>
          </a:p>
          <a:p>
            <a:pPr marL="0" indent="0" algn="just">
              <a:buNone/>
            </a:pPr>
            <a:r>
              <a:rPr lang="en-ZA"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76131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28</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COLLECTING DATA TO TEST HYPHOTHESES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226848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QUANTITATIVE DATA COLLECTION</a:t>
            </a:r>
            <a:endParaRPr lang="en-US" altLang="en-US" sz="2500" dirty="0">
              <a:solidFill>
                <a:schemeClr val="bg1"/>
              </a:solidFill>
              <a:latin typeface="Arial Black" pitchFamily="34" charset="0"/>
            </a:endParaRPr>
          </a:p>
        </p:txBody>
      </p:sp>
      <p:pic>
        <p:nvPicPr>
          <p:cNvPr id="1026" name="Picture 2" descr="Magnifying Glass And Documents With Analytics Data Lying On  Table,selective.. Stock Photo, Picture And Royalty Free Image. Image  82934593.">
            <a:extLst>
              <a:ext uri="{FF2B5EF4-FFF2-40B4-BE49-F238E27FC236}">
                <a16:creationId xmlns:a16="http://schemas.microsoft.com/office/drawing/2014/main" id="{EA97612D-FC9C-45E1-847B-9E84B425F9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26" b="6776"/>
          <a:stretch/>
        </p:blipFill>
        <p:spPr bwMode="auto">
          <a:xfrm>
            <a:off x="503393" y="698624"/>
            <a:ext cx="8163527" cy="4676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271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29</a:t>
            </a:fld>
            <a:endParaRPr lang="en-US"/>
          </a:p>
        </p:txBody>
      </p:sp>
      <p:sp>
        <p:nvSpPr>
          <p:cNvPr id="4" name="Rectangle 8"/>
          <p:cNvSpPr>
            <a:spLocks noChangeArrowheads="1"/>
          </p:cNvSpPr>
          <p:nvPr/>
        </p:nvSpPr>
        <p:spPr bwMode="auto">
          <a:xfrm>
            <a:off x="181369" y="89148"/>
            <a:ext cx="8766688" cy="543019"/>
          </a:xfrm>
          <a:prstGeom prst="rect">
            <a:avLst/>
          </a:prstGeom>
          <a:solidFill>
            <a:srgbClr val="7030A0"/>
          </a:solidFill>
          <a:ln>
            <a:noFill/>
          </a:ln>
        </p:spPr>
        <p:txBody>
          <a:bodyPr anchor="ctr"/>
          <a:lstStyle/>
          <a:p>
            <a:pPr algn="ctr"/>
            <a:r>
              <a:rPr lang="en-US" sz="2400" dirty="0">
                <a:solidFill>
                  <a:schemeClr val="bg1"/>
                </a:solidFill>
                <a:latin typeface="Arial Black" panose="020B0A04020102020204" pitchFamily="34" charset="0"/>
              </a:rPr>
              <a:t>PRIMARY OBJECTIVE</a:t>
            </a:r>
            <a:endParaRPr lang="en-US" altLang="en-US" sz="2400" dirty="0">
              <a:solidFill>
                <a:schemeClr val="bg1"/>
              </a:solidFill>
              <a:latin typeface="Arial Black" pitchFamily="34" charset="0"/>
            </a:endParaRPr>
          </a:p>
        </p:txBody>
      </p:sp>
      <p:sp>
        <p:nvSpPr>
          <p:cNvPr id="28" name="TextBox 27">
            <a:extLst>
              <a:ext uri="{FF2B5EF4-FFF2-40B4-BE49-F238E27FC236}">
                <a16:creationId xmlns:a16="http://schemas.microsoft.com/office/drawing/2014/main" id="{B46B8AB2-1003-482E-8789-71A6B5076D6A}"/>
              </a:ext>
            </a:extLst>
          </p:cNvPr>
          <p:cNvSpPr txBox="1"/>
          <p:nvPr/>
        </p:nvSpPr>
        <p:spPr>
          <a:xfrm>
            <a:off x="330200" y="1521167"/>
            <a:ext cx="8551333" cy="3416320"/>
          </a:xfrm>
          <a:prstGeom prst="rect">
            <a:avLst/>
          </a:prstGeom>
          <a:noFill/>
        </p:spPr>
        <p:txBody>
          <a:bodyPr wrap="square">
            <a:spAutoFit/>
          </a:bodyPr>
          <a:lstStyle/>
          <a:p>
            <a:pPr algn="just"/>
            <a:r>
              <a:rPr lang="en-ZA" altLang="en-US" sz="2400" dirty="0">
                <a:latin typeface="Arial" panose="020B0604020202020204" pitchFamily="34" charset="0"/>
                <a:cs typeface="Arial" panose="020B0604020202020204" pitchFamily="34" charset="0"/>
              </a:rPr>
              <a:t>Investigating the relationship between entrepreneurial orientation and the success of small and medium-sized businesses. </a:t>
            </a:r>
          </a:p>
          <a:p>
            <a:pPr algn="just"/>
            <a:endParaRPr lang="en-ZA" altLang="en-US" sz="24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0311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THE CONTENT OF THE QUESTIONNAIRE</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An attractive “title” page. </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Cover letter (Informed consent).</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Section gathering demographic data. </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Section(s) measuring the variables. </a:t>
            </a:r>
          </a:p>
          <a:p>
            <a:pPr algn="just">
              <a:buClr>
                <a:srgbClr val="7030A0"/>
              </a:buClr>
              <a:buFont typeface="Wingdings" panose="05000000000000000000" pitchFamily="2" charset="2"/>
              <a:buChar char="§"/>
              <a:defRPr/>
            </a:pPr>
            <a:endParaRPr lang="en-US" sz="2400" dirty="0">
              <a:latin typeface="Arial" panose="020B0604020202020204" pitchFamily="34" charset="0"/>
              <a:cs typeface="Arial" panose="020B0604020202020204" pitchFamily="34" charset="0"/>
            </a:endParaRPr>
          </a:p>
          <a:p>
            <a:pPr marL="0" indent="0" algn="ctr">
              <a:buClr>
                <a:srgbClr val="7030A0"/>
              </a:buClr>
              <a:buNone/>
              <a:defRPr/>
            </a:pPr>
            <a:r>
              <a:rPr lang="en-US" sz="2400" b="1" dirty="0">
                <a:solidFill>
                  <a:srgbClr val="7030A0"/>
                </a:solidFill>
                <a:latin typeface="Arial" panose="020B0604020202020204" pitchFamily="34" charset="0"/>
                <a:cs typeface="Arial" panose="020B0604020202020204" pitchFamily="34" charset="0"/>
              </a:rPr>
              <a:t>[Note that this questionnaire was developed by </a:t>
            </a:r>
            <a:r>
              <a:rPr lang="en-US" sz="2400" b="1" dirty="0" err="1">
                <a:solidFill>
                  <a:srgbClr val="7030A0"/>
                </a:solidFill>
                <a:latin typeface="Arial" panose="020B0604020202020204" pitchFamily="34" charset="0"/>
                <a:cs typeface="Arial" panose="020B0604020202020204" pitchFamily="34" charset="0"/>
              </a:rPr>
              <a:t>Lotz</a:t>
            </a:r>
            <a:r>
              <a:rPr lang="en-US" sz="2400" b="1" dirty="0">
                <a:solidFill>
                  <a:srgbClr val="7030A0"/>
                </a:solidFill>
                <a:latin typeface="Arial" panose="020B0604020202020204" pitchFamily="34" charset="0"/>
                <a:cs typeface="Arial" panose="020B0604020202020204" pitchFamily="34" charset="0"/>
              </a:rPr>
              <a:t>  (2009) and published by </a:t>
            </a:r>
            <a:r>
              <a:rPr lang="en-US" sz="2400" b="1" dirty="0" err="1">
                <a:solidFill>
                  <a:srgbClr val="7030A0"/>
                </a:solidFill>
                <a:latin typeface="Arial" panose="020B0604020202020204" pitchFamily="34" charset="0"/>
                <a:cs typeface="Arial" panose="020B0604020202020204" pitchFamily="34" charset="0"/>
              </a:rPr>
              <a:t>Lotz</a:t>
            </a:r>
            <a:r>
              <a:rPr lang="en-US" sz="2400" b="1" dirty="0">
                <a:solidFill>
                  <a:srgbClr val="7030A0"/>
                </a:solidFill>
                <a:latin typeface="Arial" panose="020B0604020202020204" pitchFamily="34" charset="0"/>
                <a:cs typeface="Arial" panose="020B0604020202020204" pitchFamily="34" charset="0"/>
              </a:rPr>
              <a:t> and Van der Merwe (2013).] </a:t>
            </a:r>
            <a:endParaRPr lang="en-ZA"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2324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31</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INDEPENDENT VARIABLES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641737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62000" y="215840"/>
            <a:ext cx="7620000" cy="834028"/>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altLang="en-US" sz="2800" b="1" dirty="0">
                <a:solidFill>
                  <a:schemeClr val="bg1"/>
                </a:solidFill>
                <a:latin typeface="Arial Black" panose="020B0A04020102020204" pitchFamily="34" charset="0"/>
                <a:cs typeface="Arial" panose="020B0604020202020204" pitchFamily="34" charset="0"/>
              </a:rPr>
              <a:t>DEFINITION OF THE CONSTRUCT: ENTREPRENEURIAL ORIENTATION</a:t>
            </a:r>
          </a:p>
        </p:txBody>
      </p:sp>
      <p:sp>
        <p:nvSpPr>
          <p:cNvPr id="7" name="Rectangle 3"/>
          <p:cNvSpPr txBox="1">
            <a:spLocks noChangeArrowheads="1"/>
          </p:cNvSpPr>
          <p:nvPr/>
        </p:nvSpPr>
        <p:spPr>
          <a:xfrm>
            <a:off x="320431" y="1369627"/>
            <a:ext cx="8464061" cy="402298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50000"/>
              </a:lnSpc>
              <a:buFont typeface="Arial"/>
              <a:buNone/>
            </a:pPr>
            <a:r>
              <a:rPr lang="en-GB" altLang="en-US" sz="2000" b="1" dirty="0">
                <a:latin typeface="Arial" panose="020B0604020202020204" pitchFamily="34" charset="0"/>
                <a:cs typeface="Arial" panose="020B0604020202020204" pitchFamily="34" charset="0"/>
              </a:rPr>
              <a:t>Entrepreneurial orientation (</a:t>
            </a:r>
            <a:r>
              <a:rPr lang="en-GB" altLang="en-US" sz="2000" b="1" dirty="0" err="1">
                <a:latin typeface="Arial" panose="020B0604020202020204" pitchFamily="34" charset="0"/>
                <a:cs typeface="Arial" panose="020B0604020202020204" pitchFamily="34" charset="0"/>
              </a:rPr>
              <a:t>EO</a:t>
            </a:r>
            <a:r>
              <a:rPr lang="en-GB" altLang="en-US" sz="2000" b="1" dirty="0">
                <a:latin typeface="Arial" panose="020B0604020202020204" pitchFamily="34" charset="0"/>
                <a:cs typeface="Arial" panose="020B0604020202020204" pitchFamily="34" charset="0"/>
              </a:rPr>
              <a:t>) refers to a business’ strategic orientation, one which captures the specific entrepreneurial aspects of decision-making styles, methods and practices. The entrepreneurial orientation construct consists of five independent dimensions, namely </a:t>
            </a:r>
            <a:r>
              <a:rPr lang="en-GB" altLang="en-US" sz="2000" b="1" dirty="0">
                <a:solidFill>
                  <a:srgbClr val="7030A0"/>
                </a:solidFill>
                <a:latin typeface="Arial" panose="020B0604020202020204" pitchFamily="34" charset="0"/>
                <a:cs typeface="Arial" panose="020B0604020202020204" pitchFamily="34" charset="0"/>
              </a:rPr>
              <a:t>autonomy</a:t>
            </a:r>
            <a:r>
              <a:rPr lang="en-GB" altLang="en-US" sz="2000" b="1" dirty="0">
                <a:latin typeface="Arial" panose="020B0604020202020204" pitchFamily="34" charset="0"/>
                <a:cs typeface="Arial" panose="020B0604020202020204" pitchFamily="34" charset="0"/>
              </a:rPr>
              <a:t>, </a:t>
            </a:r>
            <a:r>
              <a:rPr lang="en-GB" altLang="en-US" sz="2000" b="1" dirty="0">
                <a:solidFill>
                  <a:srgbClr val="7030A0"/>
                </a:solidFill>
                <a:latin typeface="Arial" panose="020B0604020202020204" pitchFamily="34" charset="0"/>
                <a:cs typeface="Arial" panose="020B0604020202020204" pitchFamily="34" charset="0"/>
              </a:rPr>
              <a:t>innovativeness</a:t>
            </a:r>
            <a:r>
              <a:rPr lang="en-GB" altLang="en-US" sz="2000" b="1" dirty="0">
                <a:latin typeface="Arial" panose="020B0604020202020204" pitchFamily="34" charset="0"/>
                <a:cs typeface="Arial" panose="020B0604020202020204" pitchFamily="34" charset="0"/>
              </a:rPr>
              <a:t>, </a:t>
            </a:r>
            <a:r>
              <a:rPr lang="en-GB" altLang="en-US" sz="2000" b="1" dirty="0">
                <a:solidFill>
                  <a:srgbClr val="7030A0"/>
                </a:solidFill>
                <a:latin typeface="Arial" panose="020B0604020202020204" pitchFamily="34" charset="0"/>
                <a:cs typeface="Arial" panose="020B0604020202020204" pitchFamily="34" charset="0"/>
              </a:rPr>
              <a:t>risk-taking</a:t>
            </a:r>
            <a:r>
              <a:rPr lang="en-GB" altLang="en-US" sz="2000" b="1" dirty="0">
                <a:latin typeface="Arial" panose="020B0604020202020204" pitchFamily="34" charset="0"/>
                <a:cs typeface="Arial" panose="020B0604020202020204" pitchFamily="34" charset="0"/>
              </a:rPr>
              <a:t>, </a:t>
            </a:r>
            <a:r>
              <a:rPr lang="en-GB" altLang="en-US" sz="2000" b="1" dirty="0">
                <a:solidFill>
                  <a:srgbClr val="7030A0"/>
                </a:solidFill>
                <a:latin typeface="Arial" panose="020B0604020202020204" pitchFamily="34" charset="0"/>
                <a:cs typeface="Arial" panose="020B0604020202020204" pitchFamily="34" charset="0"/>
              </a:rPr>
              <a:t>pro-activeness</a:t>
            </a:r>
            <a:r>
              <a:rPr lang="en-GB" altLang="en-US" sz="2000" b="1" dirty="0">
                <a:latin typeface="Arial" panose="020B0604020202020204" pitchFamily="34" charset="0"/>
                <a:cs typeface="Arial" panose="020B0604020202020204" pitchFamily="34" charset="0"/>
              </a:rPr>
              <a:t> and </a:t>
            </a:r>
            <a:r>
              <a:rPr lang="en-GB" altLang="en-US" sz="2000" b="1" dirty="0">
                <a:solidFill>
                  <a:srgbClr val="7030A0"/>
                </a:solidFill>
                <a:latin typeface="Arial" panose="020B0604020202020204" pitchFamily="34" charset="0"/>
                <a:cs typeface="Arial" panose="020B0604020202020204" pitchFamily="34" charset="0"/>
              </a:rPr>
              <a:t>competitive aggressiveness</a:t>
            </a:r>
            <a:r>
              <a:rPr lang="en-GB" altLang="en-US" sz="2000" b="1" dirty="0">
                <a:latin typeface="Arial" panose="020B0604020202020204" pitchFamily="34" charset="0"/>
                <a:cs typeface="Arial" panose="020B0604020202020204" pitchFamily="34" charset="0"/>
              </a:rPr>
              <a:t>.</a:t>
            </a:r>
            <a:endParaRPr lang="en-US" altLang="en-US" sz="20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288" y="3819308"/>
            <a:ext cx="2278806" cy="1573308"/>
          </a:xfrm>
          <a:prstGeom prst="rect">
            <a:avLst/>
          </a:prstGeom>
        </p:spPr>
      </p:pic>
    </p:spTree>
    <p:extLst>
      <p:ext uri="{BB962C8B-B14F-4D97-AF65-F5344CB8AC3E}">
        <p14:creationId xmlns:p14="http://schemas.microsoft.com/office/powerpoint/2010/main" val="4179937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b="4756"/>
          <a:stretch/>
        </p:blipFill>
        <p:spPr>
          <a:xfrm>
            <a:off x="6397017" y="3953636"/>
            <a:ext cx="1712956" cy="1453253"/>
          </a:xfrm>
          <a:prstGeom prst="rect">
            <a:avLst/>
          </a:prstGeom>
        </p:spPr>
      </p:pic>
      <p:sp>
        <p:nvSpPr>
          <p:cNvPr id="4" name="Rectangle 1026"/>
          <p:cNvSpPr txBox="1">
            <a:spLocks noChangeArrowheads="1"/>
          </p:cNvSpPr>
          <p:nvPr/>
        </p:nvSpPr>
        <p:spPr>
          <a:xfrm>
            <a:off x="762000" y="176766"/>
            <a:ext cx="7620000" cy="517715"/>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800" b="1" dirty="0">
                <a:solidFill>
                  <a:schemeClr val="bg1"/>
                </a:solidFill>
                <a:latin typeface="Arial Black" panose="020B0A04020102020204" pitchFamily="34" charset="0"/>
                <a:cs typeface="Arial" panose="020B0604020202020204" pitchFamily="34" charset="0"/>
              </a:rPr>
              <a:t>ITEMS MEASURING AUTONOMY</a:t>
            </a:r>
          </a:p>
        </p:txBody>
      </p:sp>
      <p:sp>
        <p:nvSpPr>
          <p:cNvPr id="7" name="Rectangle 1027"/>
          <p:cNvSpPr txBox="1">
            <a:spLocks noChangeArrowheads="1"/>
          </p:cNvSpPr>
          <p:nvPr/>
        </p:nvSpPr>
        <p:spPr>
          <a:xfrm>
            <a:off x="312615" y="924179"/>
            <a:ext cx="8503139" cy="344884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I have enough autonomy in my job without continual supervision to do my work.</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allows me to be creative and try different methods to do my job.</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Employees  in our organisation are allowed to make decisions without going through elaborate justification and approval procedures.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Employees in our organisation are encouraged to manage their own work and have flexibility to resolve problems.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I seldom have to follow the same work methods or steps while performing my major tasks from day to day.</a:t>
            </a:r>
            <a:endParaRPr lang="en-ZA"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772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9280" y="3611798"/>
            <a:ext cx="3394434" cy="1733561"/>
          </a:xfrm>
          <a:prstGeom prst="rect">
            <a:avLst/>
          </a:prstGeom>
        </p:spPr>
      </p:pic>
      <p:sp>
        <p:nvSpPr>
          <p:cNvPr id="4" name="Rectangle 1026"/>
          <p:cNvSpPr txBox="1">
            <a:spLocks noChangeArrowheads="1"/>
          </p:cNvSpPr>
          <p:nvPr/>
        </p:nvSpPr>
        <p:spPr>
          <a:xfrm>
            <a:off x="364067" y="161132"/>
            <a:ext cx="8534400" cy="517715"/>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800" b="1" dirty="0">
                <a:solidFill>
                  <a:schemeClr val="bg1"/>
                </a:solidFill>
                <a:latin typeface="Arial Black" panose="020B0A04020102020204" pitchFamily="34" charset="0"/>
                <a:cs typeface="Arial" panose="020B0604020202020204" pitchFamily="34" charset="0"/>
              </a:rPr>
              <a:t>ITEMS MEASURING INNOVATIVENESS (1/2)</a:t>
            </a:r>
          </a:p>
        </p:txBody>
      </p:sp>
      <p:sp>
        <p:nvSpPr>
          <p:cNvPr id="7" name="Rectangle 1027"/>
          <p:cNvSpPr txBox="1">
            <a:spLocks noChangeArrowheads="1"/>
          </p:cNvSpPr>
          <p:nvPr/>
        </p:nvSpPr>
        <p:spPr>
          <a:xfrm>
            <a:off x="273538" y="911328"/>
            <a:ext cx="8534400" cy="443403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regularly introduces new services/products/ processes.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places a strong emphasis on new and innovative products/ services/processes.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has increased the number of services/products offered during the past two years.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is continually pursuing new opportunities.</a:t>
            </a:r>
            <a:endParaRPr lang="en-ZA" altLang="en-US" sz="2000" dirty="0">
              <a:latin typeface="Arial" panose="020B0604020202020204" pitchFamily="34" charset="0"/>
              <a:cs typeface="Arial" panose="020B0604020202020204" pitchFamily="34" charset="0"/>
            </a:endParaRPr>
          </a:p>
          <a:p>
            <a:pPr marL="358775" indent="-358775">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Over the past few years, changes in </a:t>
            </a:r>
            <a:br>
              <a:rPr lang="en-GB" altLang="en-US" sz="2000" dirty="0">
                <a:latin typeface="Arial" panose="020B0604020202020204" pitchFamily="34" charset="0"/>
                <a:cs typeface="Arial" panose="020B0604020202020204" pitchFamily="34" charset="0"/>
              </a:rPr>
            </a:br>
            <a:r>
              <a:rPr lang="en-GB" altLang="en-US" sz="2000" dirty="0">
                <a:latin typeface="Arial" panose="020B0604020202020204" pitchFamily="34" charset="0"/>
                <a:cs typeface="Arial" panose="020B0604020202020204" pitchFamily="34" charset="0"/>
              </a:rPr>
              <a:t>our processes, services and product lines </a:t>
            </a:r>
            <a:br>
              <a:rPr lang="en-GB" altLang="en-US" sz="2000" dirty="0">
                <a:latin typeface="Arial" panose="020B0604020202020204" pitchFamily="34" charset="0"/>
                <a:cs typeface="Arial" panose="020B0604020202020204" pitchFamily="34" charset="0"/>
              </a:rPr>
            </a:br>
            <a:r>
              <a:rPr lang="en-GB" altLang="en-US" sz="2000" dirty="0">
                <a:latin typeface="Arial" panose="020B0604020202020204" pitchFamily="34" charset="0"/>
                <a:cs typeface="Arial" panose="020B0604020202020204" pitchFamily="34" charset="0"/>
              </a:rPr>
              <a:t>have been quite dramatic.</a:t>
            </a:r>
            <a:endParaRPr lang="en-ZA"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1287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7"/>
          <p:cNvSpPr txBox="1">
            <a:spLocks noChangeArrowheads="1"/>
          </p:cNvSpPr>
          <p:nvPr/>
        </p:nvSpPr>
        <p:spPr>
          <a:xfrm>
            <a:off x="281355" y="926959"/>
            <a:ext cx="8503138" cy="440084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In our organisation there is a strong relationship between the number of new ideas generated and the number of new ideas successfully implemented.</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places a strong emphasis on continuous improvement in products/service delivery/processes.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has a widely held belief that innovation is an absolute necessity for the organisation's future.</a:t>
            </a:r>
            <a:endParaRPr lang="en-ZA" altLang="en-US" sz="2000" dirty="0">
              <a:latin typeface="Arial" panose="020B0604020202020204" pitchFamily="34" charset="0"/>
              <a:cs typeface="Arial" panose="020B0604020202020204" pitchFamily="34" charset="0"/>
            </a:endParaRPr>
          </a:p>
          <a:p>
            <a:pPr marL="358775" indent="-358775">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leaders seek to maximise value </a:t>
            </a:r>
            <a:br>
              <a:rPr lang="en-GB" altLang="en-US" sz="2000" dirty="0">
                <a:latin typeface="Arial" panose="020B0604020202020204" pitchFamily="34" charset="0"/>
                <a:cs typeface="Arial" panose="020B0604020202020204" pitchFamily="34" charset="0"/>
              </a:rPr>
            </a:br>
            <a:r>
              <a:rPr lang="en-GB" altLang="en-US" sz="2000" dirty="0">
                <a:latin typeface="Arial" panose="020B0604020202020204" pitchFamily="34" charset="0"/>
                <a:cs typeface="Arial" panose="020B0604020202020204" pitchFamily="34" charset="0"/>
              </a:rPr>
              <a:t>from opportunities without constraint to</a:t>
            </a:r>
            <a:br>
              <a:rPr lang="en-GB" altLang="en-US" sz="2000" dirty="0">
                <a:latin typeface="Arial" panose="020B0604020202020204" pitchFamily="34" charset="0"/>
                <a:cs typeface="Arial" panose="020B0604020202020204" pitchFamily="34" charset="0"/>
              </a:rPr>
            </a:br>
            <a:r>
              <a:rPr lang="en-GB" altLang="en-US" sz="2000" dirty="0">
                <a:latin typeface="Arial" panose="020B0604020202020204" pitchFamily="34" charset="0"/>
                <a:cs typeface="Arial" panose="020B0604020202020204" pitchFamily="34" charset="0"/>
              </a:rPr>
              <a:t>existing models, structures or resources.</a:t>
            </a:r>
            <a:endParaRPr lang="en-ZA" altLang="en-US" sz="2000" dirty="0">
              <a:latin typeface="Arial" panose="020B0604020202020204" pitchFamily="34" charset="0"/>
              <a:cs typeface="Arial" panose="020B0604020202020204" pitchFamily="34" charset="0"/>
            </a:endParaRPr>
          </a:p>
        </p:txBody>
      </p:sp>
      <p:sp>
        <p:nvSpPr>
          <p:cNvPr id="8" name="Rectangle 1026"/>
          <p:cNvSpPr txBox="1">
            <a:spLocks noChangeArrowheads="1"/>
          </p:cNvSpPr>
          <p:nvPr/>
        </p:nvSpPr>
        <p:spPr>
          <a:xfrm>
            <a:off x="281355" y="161132"/>
            <a:ext cx="8503138" cy="517715"/>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800" b="1" dirty="0">
                <a:solidFill>
                  <a:schemeClr val="bg1"/>
                </a:solidFill>
                <a:latin typeface="Arial Black" panose="020B0A04020102020204" pitchFamily="34" charset="0"/>
                <a:cs typeface="Arial" panose="020B0604020202020204" pitchFamily="34" charset="0"/>
              </a:rPr>
              <a:t>ITEMS MEASURING INNOVATIVENESS (2/2)</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9280" y="3611798"/>
            <a:ext cx="3394434" cy="1733561"/>
          </a:xfrm>
          <a:prstGeom prst="rect">
            <a:avLst/>
          </a:prstGeom>
        </p:spPr>
      </p:pic>
    </p:spTree>
    <p:extLst>
      <p:ext uri="{BB962C8B-B14F-4D97-AF65-F5344CB8AC3E}">
        <p14:creationId xmlns:p14="http://schemas.microsoft.com/office/powerpoint/2010/main" val="22089486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762000" y="192395"/>
            <a:ext cx="7620000" cy="517715"/>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800" b="1" dirty="0">
                <a:solidFill>
                  <a:schemeClr val="bg1"/>
                </a:solidFill>
                <a:latin typeface="Arial Black" panose="020B0A04020102020204" pitchFamily="34" charset="0"/>
                <a:cs typeface="Arial" panose="020B0604020202020204" pitchFamily="34" charset="0"/>
              </a:rPr>
              <a:t>ITEMS MEASURING RISK-TAKING</a:t>
            </a:r>
          </a:p>
        </p:txBody>
      </p:sp>
      <p:sp>
        <p:nvSpPr>
          <p:cNvPr id="7" name="Rectangle 1027"/>
          <p:cNvSpPr txBox="1">
            <a:spLocks noChangeArrowheads="1"/>
          </p:cNvSpPr>
          <p:nvPr/>
        </p:nvSpPr>
        <p:spPr>
          <a:xfrm>
            <a:off x="382954" y="944931"/>
            <a:ext cx="8432799"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When confronted with uncertain decisions, our organisation typically adopts a bold posture in order to maximise the probability of exploiting opportunities.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In general, our organisation has a strong inclination towards high-risk projects.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Owing to the environment, our organisation believes that bold, wide-ranging acts are necessary to achieve the organisation’s objectives.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Employees are often encouraged to take calculated risks concerning new ideas.</a:t>
            </a:r>
            <a:endParaRPr lang="en-ZA" altLang="en-US" sz="2000" dirty="0">
              <a:latin typeface="Arial" panose="020B0604020202020204" pitchFamily="34" charset="0"/>
              <a:cs typeface="Arial" panose="020B0604020202020204" pitchFamily="34" charset="0"/>
            </a:endParaRPr>
          </a:p>
          <a:p>
            <a:pPr marL="358775" indent="-358775" algn="just">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The term ‘risk-taker’ is considered a positive attribute for employees  in our organisation.</a:t>
            </a:r>
            <a:endParaRPr lang="en-ZA" altLang="en-US" sz="20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4298" y="4388802"/>
            <a:ext cx="2475404" cy="986434"/>
          </a:xfrm>
          <a:prstGeom prst="rect">
            <a:avLst/>
          </a:prstGeom>
        </p:spPr>
      </p:pic>
    </p:spTree>
    <p:extLst>
      <p:ext uri="{BB962C8B-B14F-4D97-AF65-F5344CB8AC3E}">
        <p14:creationId xmlns:p14="http://schemas.microsoft.com/office/powerpoint/2010/main" val="662795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ITEMS MEASURING PRO-ACTIVENESS</a:t>
            </a:r>
          </a:p>
        </p:txBody>
      </p:sp>
      <p:sp>
        <p:nvSpPr>
          <p:cNvPr id="7" name="Rectangle 1027"/>
          <p:cNvSpPr txBox="1">
            <a:spLocks noChangeArrowheads="1"/>
          </p:cNvSpPr>
          <p:nvPr/>
        </p:nvSpPr>
        <p:spPr>
          <a:xfrm>
            <a:off x="375138" y="872247"/>
            <a:ext cx="8448431" cy="356922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is very often the first to introduce new products/services/processes.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typically initiates actions that competitors respond to.</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continuously seeks out new products/ processes/services.</a:t>
            </a:r>
            <a:endParaRPr lang="en-ZA" altLang="en-US" sz="2000" dirty="0">
              <a:latin typeface="Arial" panose="020B0604020202020204" pitchFamily="34" charset="0"/>
              <a:cs typeface="Arial" panose="020B0604020202020204" pitchFamily="34" charset="0"/>
            </a:endParaRPr>
          </a:p>
          <a:p>
            <a:pPr marL="358775" indent="-358775" algn="just">
              <a:spcBef>
                <a:spcPts val="1000"/>
              </a:spcBef>
              <a:buClr>
                <a:srgbClr val="7030A0"/>
              </a:buClr>
              <a:buFont typeface="Wingdings" panose="05000000000000000000" pitchFamily="2" charset="2"/>
              <a:buChar char="§"/>
            </a:pPr>
            <a:r>
              <a:rPr lang="en-GB" altLang="en-US" sz="2000" dirty="0">
                <a:latin typeface="Arial" panose="020B0604020202020204" pitchFamily="34" charset="0"/>
                <a:cs typeface="Arial" panose="020B0604020202020204" pitchFamily="34" charset="0"/>
              </a:rPr>
              <a:t>Our organisation continuously monitors market trends and identifies future needs of customers.</a:t>
            </a:r>
            <a:endParaRPr lang="en-ZA" altLang="en-US" sz="20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179" y="3387256"/>
            <a:ext cx="2159013" cy="1947189"/>
          </a:xfrm>
          <a:prstGeom prst="rect">
            <a:avLst/>
          </a:prstGeom>
        </p:spPr>
      </p:pic>
    </p:spTree>
    <p:extLst>
      <p:ext uri="{BB962C8B-B14F-4D97-AF65-F5344CB8AC3E}">
        <p14:creationId xmlns:p14="http://schemas.microsoft.com/office/powerpoint/2010/main" val="2552520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250091" y="161127"/>
            <a:ext cx="8495323" cy="934642"/>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ITEMS MEASURING COMPETITIVE AGGRESSIVENESS </a:t>
            </a:r>
          </a:p>
        </p:txBody>
      </p:sp>
      <p:sp>
        <p:nvSpPr>
          <p:cNvPr id="7" name="Rectangle 1027"/>
          <p:cNvSpPr txBox="1">
            <a:spLocks noChangeArrowheads="1"/>
          </p:cNvSpPr>
          <p:nvPr/>
        </p:nvSpPr>
        <p:spPr>
          <a:xfrm>
            <a:off x="328246" y="1177396"/>
            <a:ext cx="8471877" cy="356922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8775" indent="-358775" algn="just">
              <a:spcBef>
                <a:spcPts val="1000"/>
              </a:spcBef>
              <a:buClr>
                <a:srgbClr val="7030A0"/>
              </a:buClr>
              <a:buFont typeface="Wingdings" panose="05000000000000000000" pitchFamily="2" charset="2"/>
              <a:buChar char="§"/>
            </a:pPr>
            <a:r>
              <a:rPr lang="en-ZA" altLang="en-US" sz="2000" dirty="0">
                <a:latin typeface="Arial" panose="020B0604020202020204" pitchFamily="34" charset="0"/>
                <a:cs typeface="Arial" panose="020B0604020202020204" pitchFamily="34" charset="0"/>
              </a:rPr>
              <a:t>In dealing with competitors our </a:t>
            </a:r>
            <a:r>
              <a:rPr lang="en-US" altLang="en-US" sz="2000" dirty="0" err="1">
                <a:latin typeface="Arial" panose="020B0604020202020204" pitchFamily="34" charset="0"/>
                <a:cs typeface="Arial" panose="020B0604020202020204" pitchFamily="34" charset="0"/>
              </a:rPr>
              <a:t>organisation</a:t>
            </a:r>
            <a:r>
              <a:rPr lang="en-US" altLang="en-US" sz="2000" dirty="0">
                <a:latin typeface="Arial" panose="020B0604020202020204" pitchFamily="34" charset="0"/>
                <a:cs typeface="Arial" panose="020B0604020202020204" pitchFamily="34" charset="0"/>
              </a:rPr>
              <a:t> </a:t>
            </a:r>
            <a:r>
              <a:rPr lang="en-ZA" altLang="en-US" sz="2000" dirty="0">
                <a:latin typeface="Arial" panose="020B0604020202020204" pitchFamily="34" charset="0"/>
                <a:cs typeface="Arial" panose="020B0604020202020204" pitchFamily="34" charset="0"/>
              </a:rPr>
              <a:t>typically adopts a very competitive undo-the-competitor "posture.</a:t>
            </a:r>
          </a:p>
          <a:p>
            <a:pPr marL="358775" indent="-358775" algn="just">
              <a:spcBef>
                <a:spcPts val="1000"/>
              </a:spcBef>
              <a:buClr>
                <a:srgbClr val="7030A0"/>
              </a:buClr>
              <a:buFont typeface="Wingdings" panose="05000000000000000000" pitchFamily="2" charset="2"/>
              <a:buChar char="§"/>
            </a:pPr>
            <a:r>
              <a:rPr lang="en-ZA" altLang="en-US" sz="2000" dirty="0">
                <a:latin typeface="Arial" panose="020B0604020202020204" pitchFamily="34" charset="0"/>
                <a:cs typeface="Arial" panose="020B0604020202020204" pitchFamily="34" charset="0"/>
              </a:rPr>
              <a:t>Our </a:t>
            </a:r>
            <a:r>
              <a:rPr lang="en-US" altLang="en-US" sz="2000" dirty="0" err="1">
                <a:latin typeface="Arial" panose="020B0604020202020204" pitchFamily="34" charset="0"/>
                <a:cs typeface="Arial" panose="020B0604020202020204" pitchFamily="34" charset="0"/>
              </a:rPr>
              <a:t>organisation</a:t>
            </a:r>
            <a:r>
              <a:rPr lang="en-US" altLang="en-US" sz="2000" dirty="0">
                <a:latin typeface="Arial" panose="020B0604020202020204" pitchFamily="34" charset="0"/>
                <a:cs typeface="Arial" panose="020B0604020202020204" pitchFamily="34" charset="0"/>
              </a:rPr>
              <a:t> </a:t>
            </a:r>
            <a:r>
              <a:rPr lang="en-ZA" altLang="en-US" sz="2000" dirty="0">
                <a:latin typeface="Arial" panose="020B0604020202020204" pitchFamily="34" charset="0"/>
                <a:cs typeface="Arial" panose="020B0604020202020204" pitchFamily="34" charset="0"/>
              </a:rPr>
              <a:t>is very aggressive and intensely competitive.</a:t>
            </a:r>
          </a:p>
          <a:p>
            <a:pPr marL="358775" indent="-358775" algn="just">
              <a:spcBef>
                <a:spcPts val="1000"/>
              </a:spcBef>
              <a:buClr>
                <a:srgbClr val="7030A0"/>
              </a:buClr>
              <a:buFont typeface="Wingdings" panose="05000000000000000000" pitchFamily="2" charset="2"/>
              <a:buChar char="§"/>
            </a:pPr>
            <a:r>
              <a:rPr lang="en-ZA" altLang="en-US" sz="2000" dirty="0">
                <a:latin typeface="Arial" panose="020B0604020202020204" pitchFamily="34" charset="0"/>
                <a:cs typeface="Arial" panose="020B0604020202020204" pitchFamily="34" charset="0"/>
              </a:rPr>
              <a:t>Our </a:t>
            </a:r>
            <a:r>
              <a:rPr lang="en-US" altLang="en-US" sz="2000" dirty="0" err="1">
                <a:latin typeface="Arial" panose="020B0604020202020204" pitchFamily="34" charset="0"/>
                <a:cs typeface="Arial" panose="020B0604020202020204" pitchFamily="34" charset="0"/>
              </a:rPr>
              <a:t>organisation</a:t>
            </a:r>
            <a:r>
              <a:rPr lang="en-US" altLang="en-US" sz="2000" dirty="0">
                <a:latin typeface="Arial" panose="020B0604020202020204" pitchFamily="34" charset="0"/>
                <a:cs typeface="Arial" panose="020B0604020202020204" pitchFamily="34" charset="0"/>
              </a:rPr>
              <a:t> </a:t>
            </a:r>
            <a:r>
              <a:rPr lang="en-ZA" altLang="en-US" sz="2000" dirty="0">
                <a:latin typeface="Arial" panose="020B0604020202020204" pitchFamily="34" charset="0"/>
                <a:cs typeface="Arial" panose="020B0604020202020204" pitchFamily="34" charset="0"/>
              </a:rPr>
              <a:t>effectively assumes an aggressive posture to combat trends that may threaten our survival or competitive position.</a:t>
            </a:r>
          </a:p>
          <a:p>
            <a:pPr marL="358775" indent="-358775">
              <a:spcBef>
                <a:spcPts val="1000"/>
              </a:spcBef>
              <a:buClr>
                <a:srgbClr val="7030A0"/>
              </a:buClr>
              <a:buFont typeface="Wingdings" panose="05000000000000000000" pitchFamily="2" charset="2"/>
              <a:buChar char="§"/>
            </a:pPr>
            <a:r>
              <a:rPr lang="en-ZA" altLang="en-US" sz="2000" dirty="0">
                <a:latin typeface="Arial" panose="020B0604020202020204" pitchFamily="34" charset="0"/>
                <a:cs typeface="Arial" panose="020B0604020202020204" pitchFamily="34" charset="0"/>
              </a:rPr>
              <a:t>Our </a:t>
            </a:r>
            <a:r>
              <a:rPr lang="en-US" altLang="en-US" sz="2000" dirty="0" err="1">
                <a:latin typeface="Arial" panose="020B0604020202020204" pitchFamily="34" charset="0"/>
                <a:cs typeface="Arial" panose="020B0604020202020204" pitchFamily="34" charset="0"/>
              </a:rPr>
              <a:t>organisation</a:t>
            </a:r>
            <a:r>
              <a:rPr lang="en-US" altLang="en-US" sz="2000" dirty="0">
                <a:latin typeface="Arial" panose="020B0604020202020204" pitchFamily="34" charset="0"/>
                <a:cs typeface="Arial" panose="020B0604020202020204" pitchFamily="34" charset="0"/>
              </a:rPr>
              <a:t> </a:t>
            </a:r>
            <a:r>
              <a:rPr lang="en-ZA" altLang="en-US" sz="2000" dirty="0">
                <a:latin typeface="Arial" panose="020B0604020202020204" pitchFamily="34" charset="0"/>
                <a:cs typeface="Arial" panose="020B0604020202020204" pitchFamily="34" charset="0"/>
              </a:rPr>
              <a:t>knows when it is in danger </a:t>
            </a:r>
            <a:br>
              <a:rPr lang="en-ZA" altLang="en-US" sz="2000" dirty="0">
                <a:latin typeface="Arial" panose="020B0604020202020204" pitchFamily="34" charset="0"/>
                <a:cs typeface="Arial" panose="020B0604020202020204" pitchFamily="34" charset="0"/>
              </a:rPr>
            </a:br>
            <a:r>
              <a:rPr lang="en-ZA" altLang="en-US" sz="2000" dirty="0">
                <a:latin typeface="Arial" panose="020B0604020202020204" pitchFamily="34" charset="0"/>
                <a:cs typeface="Arial" panose="020B0604020202020204" pitchFamily="34" charset="0"/>
              </a:rPr>
              <a:t>of acting overly aggressive (this could </a:t>
            </a:r>
            <a:br>
              <a:rPr lang="en-ZA" altLang="en-US" sz="2000" dirty="0">
                <a:latin typeface="Arial" panose="020B0604020202020204" pitchFamily="34" charset="0"/>
                <a:cs typeface="Arial" panose="020B0604020202020204" pitchFamily="34" charset="0"/>
              </a:rPr>
            </a:br>
            <a:r>
              <a:rPr lang="en-ZA" altLang="en-US" sz="2000" dirty="0">
                <a:latin typeface="Arial" panose="020B0604020202020204" pitchFamily="34" charset="0"/>
                <a:cs typeface="Arial" panose="020B0604020202020204" pitchFamily="34" charset="0"/>
              </a:rPr>
              <a:t>lead to erosion of our </a:t>
            </a:r>
            <a:r>
              <a:rPr lang="en-US" altLang="en-US" sz="2000" dirty="0" err="1">
                <a:latin typeface="Arial" panose="020B0604020202020204" pitchFamily="34" charset="0"/>
                <a:cs typeface="Arial" panose="020B0604020202020204" pitchFamily="34" charset="0"/>
              </a:rPr>
              <a:t>organisation</a:t>
            </a:r>
            <a:r>
              <a:rPr lang="en-US" altLang="en-US" sz="2000" dirty="0">
                <a:latin typeface="Arial" panose="020B0604020202020204" pitchFamily="34" charset="0"/>
                <a:cs typeface="Arial" panose="020B0604020202020204" pitchFamily="34" charset="0"/>
              </a:rPr>
              <a:t>’</a:t>
            </a:r>
            <a:r>
              <a:rPr lang="en-ZA" altLang="en-US" sz="2000" dirty="0">
                <a:latin typeface="Arial" panose="020B0604020202020204" pitchFamily="34" charset="0"/>
                <a:cs typeface="Arial" panose="020B0604020202020204" pitchFamily="34" charset="0"/>
              </a:rPr>
              <a:t>s </a:t>
            </a:r>
            <a:br>
              <a:rPr lang="en-ZA" altLang="en-US" sz="2000" dirty="0">
                <a:latin typeface="Arial" panose="020B0604020202020204" pitchFamily="34" charset="0"/>
                <a:cs typeface="Arial" panose="020B0604020202020204" pitchFamily="34" charset="0"/>
              </a:rPr>
            </a:br>
            <a:r>
              <a:rPr lang="en-ZA" altLang="en-US" sz="2000" dirty="0">
                <a:latin typeface="Arial" panose="020B0604020202020204" pitchFamily="34" charset="0"/>
                <a:cs typeface="Arial" panose="020B0604020202020204" pitchFamily="34" charset="0"/>
              </a:rPr>
              <a:t>reputation or to retaliation by our </a:t>
            </a:r>
            <a:br>
              <a:rPr lang="en-ZA" altLang="en-US" sz="2000" dirty="0">
                <a:latin typeface="Arial" panose="020B0604020202020204" pitchFamily="34" charset="0"/>
                <a:cs typeface="Arial" panose="020B0604020202020204" pitchFamily="34" charset="0"/>
              </a:rPr>
            </a:br>
            <a:r>
              <a:rPr lang="en-ZA" altLang="en-US" sz="2000" dirty="0">
                <a:latin typeface="Arial" panose="020B0604020202020204" pitchFamily="34" charset="0"/>
                <a:cs typeface="Arial" panose="020B0604020202020204" pitchFamily="34" charset="0"/>
              </a:rPr>
              <a:t>competitors).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1901" y="3546079"/>
            <a:ext cx="2974669" cy="1872062"/>
          </a:xfrm>
          <a:prstGeom prst="rect">
            <a:avLst/>
          </a:prstGeom>
        </p:spPr>
      </p:pic>
    </p:spTree>
    <p:extLst>
      <p:ext uri="{BB962C8B-B14F-4D97-AF65-F5344CB8AC3E}">
        <p14:creationId xmlns:p14="http://schemas.microsoft.com/office/powerpoint/2010/main" val="153907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STRUCTURE OF THIS SESSION</a:t>
            </a:r>
            <a:endParaRPr lang="en-US" altLang="en-US" sz="2500" dirty="0">
              <a:solidFill>
                <a:schemeClr val="bg1"/>
              </a:solidFill>
              <a:latin typeface="Arial Black" pitchFamily="34" charset="0"/>
            </a:endParaRPr>
          </a:p>
        </p:txBody>
      </p:sp>
      <p:sp>
        <p:nvSpPr>
          <p:cNvPr id="5" name="Rectangle 4"/>
          <p:cNvSpPr/>
          <p:nvPr/>
        </p:nvSpPr>
        <p:spPr>
          <a:xfrm>
            <a:off x="509286" y="832437"/>
            <a:ext cx="8122508" cy="7848302"/>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Understanding the fundamentals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Types of data</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Collecting demographic data</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Collecting data to test the hypotheses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Fundamentals of surveys (questionnaires)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Example of a questionnaire</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Other considerations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Applying the content</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Reference list</a:t>
            </a: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11335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39</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DEPENDENT </a:t>
            </a:r>
          </a:p>
          <a:p>
            <a:pPr algn="ctr"/>
            <a:r>
              <a:rPr lang="en-US" sz="2800" dirty="0">
                <a:solidFill>
                  <a:schemeClr val="bg1"/>
                </a:solidFill>
                <a:latin typeface="Arial Black" panose="020B0A04020102020204" pitchFamily="34" charset="0"/>
              </a:rPr>
              <a:t>VARIABLES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924154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D2D92F19-94D2-4AE2-89DE-9A17B1A2F99A}"/>
              </a:ext>
            </a:extLst>
          </p:cNvPr>
          <p:cNvSpPr txBox="1">
            <a:spLocks noChangeArrowheads="1"/>
          </p:cNvSpPr>
          <p:nvPr/>
        </p:nvSpPr>
        <p:spPr>
          <a:xfrm>
            <a:off x="194733" y="176766"/>
            <a:ext cx="8754534" cy="449767"/>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400" b="1" dirty="0">
                <a:solidFill>
                  <a:schemeClr val="bg1"/>
                </a:solidFill>
                <a:latin typeface="Arial Black" panose="020B0A04020102020204" pitchFamily="34" charset="0"/>
                <a:cs typeface="Arial" panose="020B0604020202020204" pitchFamily="34" charset="0"/>
              </a:rPr>
              <a:t>ITEMS MEASURING BUSINESS GROWTH</a:t>
            </a:r>
          </a:p>
        </p:txBody>
      </p:sp>
      <p:sp>
        <p:nvSpPr>
          <p:cNvPr id="6" name="TextBox 5">
            <a:extLst>
              <a:ext uri="{FF2B5EF4-FFF2-40B4-BE49-F238E27FC236}">
                <a16:creationId xmlns:a16="http://schemas.microsoft.com/office/drawing/2014/main" id="{2C866A99-B0F7-4527-8A4C-3288B4742EA8}"/>
              </a:ext>
            </a:extLst>
          </p:cNvPr>
          <p:cNvSpPr txBox="1"/>
          <p:nvPr/>
        </p:nvSpPr>
        <p:spPr>
          <a:xfrm>
            <a:off x="296333" y="886527"/>
            <a:ext cx="8551333" cy="2800767"/>
          </a:xfrm>
          <a:prstGeom prst="rect">
            <a:avLst/>
          </a:prstGeom>
          <a:noFill/>
        </p:spPr>
        <p:txBody>
          <a:bodyPr wrap="square">
            <a:spAutoFit/>
          </a:bodyPr>
          <a:lstStyle/>
          <a:p>
            <a:pPr marL="285750" indent="-285750" algn="just">
              <a:buClr>
                <a:srgbClr val="7030A0"/>
              </a:buClr>
              <a:buFont typeface="Wingdings" panose="05000000000000000000" pitchFamily="2" charset="2"/>
              <a:buChar char="§"/>
            </a:pPr>
            <a:r>
              <a:rPr lang="en-ZA" sz="2200" dirty="0">
                <a:effectLst/>
                <a:latin typeface="Arial" panose="020B0604020202020204" pitchFamily="34" charset="0"/>
                <a:ea typeface="Times New Roman" panose="02020603050405020304" pitchFamily="18" charset="0"/>
              </a:rPr>
              <a:t>Our business has experienced </a:t>
            </a:r>
            <a:r>
              <a:rPr lang="en-ZA" sz="2200" b="1" dirty="0">
                <a:solidFill>
                  <a:srgbClr val="7030A0"/>
                </a:solidFill>
                <a:effectLst/>
                <a:latin typeface="Arial" panose="020B0604020202020204" pitchFamily="34" charset="0"/>
                <a:ea typeface="Times New Roman" panose="02020603050405020304" pitchFamily="18" charset="0"/>
              </a:rPr>
              <a:t>growth in turnover </a:t>
            </a:r>
            <a:r>
              <a:rPr lang="en-ZA" sz="2200" dirty="0">
                <a:effectLst/>
                <a:latin typeface="Arial" panose="020B0604020202020204" pitchFamily="34" charset="0"/>
                <a:ea typeface="Times New Roman" panose="02020603050405020304" pitchFamily="18" charset="0"/>
              </a:rPr>
              <a:t>over the past few years.</a:t>
            </a:r>
          </a:p>
          <a:p>
            <a:pPr marL="285750" indent="-285750" algn="just">
              <a:buClr>
                <a:srgbClr val="7030A0"/>
              </a:buClr>
              <a:buFont typeface="Wingdings" panose="05000000000000000000" pitchFamily="2" charset="2"/>
              <a:buChar char="§"/>
            </a:pPr>
            <a:r>
              <a:rPr lang="en-ZA" sz="2200" dirty="0">
                <a:effectLst/>
                <a:latin typeface="Arial" panose="020B0604020202020204" pitchFamily="34" charset="0"/>
                <a:ea typeface="Times New Roman" panose="02020603050405020304" pitchFamily="18" charset="0"/>
              </a:rPr>
              <a:t>Our business has experienced </a:t>
            </a:r>
            <a:r>
              <a:rPr lang="en-ZA" sz="2200" b="1" dirty="0">
                <a:solidFill>
                  <a:srgbClr val="7030A0"/>
                </a:solidFill>
                <a:effectLst/>
                <a:latin typeface="Arial" panose="020B0604020202020204" pitchFamily="34" charset="0"/>
                <a:ea typeface="Times New Roman" panose="02020603050405020304" pitchFamily="18" charset="0"/>
              </a:rPr>
              <a:t>growth in profit</a:t>
            </a:r>
            <a:r>
              <a:rPr lang="en-ZA" sz="2200" dirty="0">
                <a:solidFill>
                  <a:srgbClr val="7030A0"/>
                </a:solidFill>
                <a:effectLst/>
                <a:latin typeface="Arial" panose="020B0604020202020204" pitchFamily="34" charset="0"/>
                <a:ea typeface="Times New Roman" panose="02020603050405020304" pitchFamily="18" charset="0"/>
              </a:rPr>
              <a:t> </a:t>
            </a:r>
            <a:r>
              <a:rPr lang="en-ZA" sz="2200" dirty="0">
                <a:effectLst/>
                <a:latin typeface="Arial" panose="020B0604020202020204" pitchFamily="34" charset="0"/>
                <a:ea typeface="Times New Roman" panose="02020603050405020304" pitchFamily="18" charset="0"/>
              </a:rPr>
              <a:t>over the past few years. </a:t>
            </a:r>
          </a:p>
          <a:p>
            <a:pPr marL="285750" indent="-285750" algn="just">
              <a:buClr>
                <a:srgbClr val="7030A0"/>
              </a:buClr>
              <a:buFont typeface="Wingdings" panose="05000000000000000000" pitchFamily="2" charset="2"/>
              <a:buChar char="§"/>
            </a:pPr>
            <a:r>
              <a:rPr lang="en-ZA" sz="2200" dirty="0">
                <a:effectLst/>
                <a:latin typeface="Arial" panose="020B0604020202020204" pitchFamily="34" charset="0"/>
                <a:ea typeface="Times New Roman" panose="02020603050405020304" pitchFamily="18" charset="0"/>
              </a:rPr>
              <a:t>Our business has experienced </a:t>
            </a:r>
            <a:r>
              <a:rPr lang="en-ZA" sz="2200" b="1" dirty="0">
                <a:solidFill>
                  <a:srgbClr val="7030A0"/>
                </a:solidFill>
                <a:effectLst/>
                <a:latin typeface="Arial" panose="020B0604020202020204" pitchFamily="34" charset="0"/>
                <a:ea typeface="Times New Roman" panose="02020603050405020304" pitchFamily="18" charset="0"/>
              </a:rPr>
              <a:t>growth in market share </a:t>
            </a:r>
            <a:r>
              <a:rPr lang="en-ZA" sz="2200" dirty="0">
                <a:effectLst/>
                <a:latin typeface="Arial" panose="020B0604020202020204" pitchFamily="34" charset="0"/>
                <a:ea typeface="Times New Roman" panose="02020603050405020304" pitchFamily="18" charset="0"/>
              </a:rPr>
              <a:t>over the past few years.</a:t>
            </a:r>
            <a:endParaRPr lang="en-ZA" sz="2200" dirty="0">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r>
              <a:rPr lang="en-ZA" sz="2200" dirty="0">
                <a:effectLst/>
                <a:latin typeface="Arial" panose="020B0604020202020204" pitchFamily="34" charset="0"/>
                <a:ea typeface="Times New Roman" panose="02020603050405020304" pitchFamily="18" charset="0"/>
              </a:rPr>
              <a:t>The </a:t>
            </a:r>
            <a:r>
              <a:rPr lang="en-ZA" sz="2200" b="1" dirty="0">
                <a:solidFill>
                  <a:srgbClr val="7030A0"/>
                </a:solidFill>
                <a:effectLst/>
                <a:latin typeface="Arial" panose="020B0604020202020204" pitchFamily="34" charset="0"/>
                <a:ea typeface="Times New Roman" panose="02020603050405020304" pitchFamily="18" charset="0"/>
              </a:rPr>
              <a:t>competitive position </a:t>
            </a:r>
            <a:r>
              <a:rPr lang="en-ZA" sz="2200" dirty="0">
                <a:effectLst/>
                <a:latin typeface="Arial" panose="020B0604020202020204" pitchFamily="34" charset="0"/>
                <a:ea typeface="Times New Roman" panose="02020603050405020304" pitchFamily="18" charset="0"/>
              </a:rPr>
              <a:t>of our business has </a:t>
            </a:r>
            <a:r>
              <a:rPr lang="en-ZA" sz="2200" b="1" dirty="0">
                <a:solidFill>
                  <a:srgbClr val="7030A0"/>
                </a:solidFill>
                <a:effectLst/>
                <a:latin typeface="Arial" panose="020B0604020202020204" pitchFamily="34" charset="0"/>
                <a:ea typeface="Times New Roman" panose="02020603050405020304" pitchFamily="18" charset="0"/>
              </a:rPr>
              <a:t>improved</a:t>
            </a:r>
            <a:r>
              <a:rPr lang="en-ZA" sz="2200" dirty="0">
                <a:effectLst/>
                <a:latin typeface="Arial" panose="020B0604020202020204" pitchFamily="34" charset="0"/>
                <a:ea typeface="Times New Roman" panose="02020603050405020304" pitchFamily="18" charset="0"/>
              </a:rPr>
              <a:t> over the past few years.</a:t>
            </a:r>
          </a:p>
        </p:txBody>
      </p:sp>
    </p:spTree>
    <p:extLst>
      <p:ext uri="{BB962C8B-B14F-4D97-AF65-F5344CB8AC3E}">
        <p14:creationId xmlns:p14="http://schemas.microsoft.com/office/powerpoint/2010/main" val="1667778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D2D92F19-94D2-4AE2-89DE-9A17B1A2F99A}"/>
              </a:ext>
            </a:extLst>
          </p:cNvPr>
          <p:cNvSpPr txBox="1">
            <a:spLocks noChangeArrowheads="1"/>
          </p:cNvSpPr>
          <p:nvPr/>
        </p:nvSpPr>
        <p:spPr>
          <a:xfrm>
            <a:off x="194733" y="176766"/>
            <a:ext cx="8754534" cy="696882"/>
          </a:xfrm>
          <a:prstGeom prst="rect">
            <a:avLst/>
          </a:prstGeom>
          <a:solidFill>
            <a:srgbClr val="7030A0"/>
          </a:solidFill>
        </p:spPr>
        <p:txBody>
          <a:bodyPr>
            <a:normAutofit fontScale="90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400" b="1" dirty="0">
                <a:solidFill>
                  <a:schemeClr val="bg1"/>
                </a:solidFill>
                <a:latin typeface="Arial Black" panose="020B0A04020102020204" pitchFamily="34" charset="0"/>
                <a:cs typeface="Arial" panose="020B0604020202020204" pitchFamily="34" charset="0"/>
              </a:rPr>
              <a:t>ITEMS MEASURING BUSINESS DEVELOPMENT </a:t>
            </a:r>
          </a:p>
          <a:p>
            <a:r>
              <a:rPr lang="en-US" altLang="en-US" sz="2400" b="1" dirty="0">
                <a:solidFill>
                  <a:schemeClr val="bg1"/>
                </a:solidFill>
                <a:latin typeface="Arial Black" panose="020B0A04020102020204" pitchFamily="34" charset="0"/>
                <a:cs typeface="Arial" panose="020B0604020202020204" pitchFamily="34" charset="0"/>
              </a:rPr>
              <a:t>AND IMPROVEMENT</a:t>
            </a:r>
          </a:p>
        </p:txBody>
      </p:sp>
      <p:sp>
        <p:nvSpPr>
          <p:cNvPr id="6" name="TextBox 5">
            <a:extLst>
              <a:ext uri="{FF2B5EF4-FFF2-40B4-BE49-F238E27FC236}">
                <a16:creationId xmlns:a16="http://schemas.microsoft.com/office/drawing/2014/main" id="{2C866A99-B0F7-4527-8A4C-3288B4742EA8}"/>
              </a:ext>
            </a:extLst>
          </p:cNvPr>
          <p:cNvSpPr txBox="1"/>
          <p:nvPr/>
        </p:nvSpPr>
        <p:spPr>
          <a:xfrm>
            <a:off x="296333" y="1051451"/>
            <a:ext cx="8551333" cy="5078313"/>
          </a:xfrm>
          <a:prstGeom prst="rect">
            <a:avLst/>
          </a:prstGeom>
          <a:noFill/>
        </p:spPr>
        <p:txBody>
          <a:bodyPr wrap="square">
            <a:spAutoFit/>
          </a:bodyPr>
          <a:lstStyle/>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The </a:t>
            </a:r>
            <a:r>
              <a:rPr lang="en-ZA" sz="2000" b="1" dirty="0">
                <a:solidFill>
                  <a:srgbClr val="7030A0"/>
                </a:solidFill>
                <a:effectLst/>
                <a:latin typeface="Arial" panose="020B0604020202020204" pitchFamily="34" charset="0"/>
                <a:ea typeface="Times New Roman" panose="02020603050405020304" pitchFamily="18" charset="0"/>
              </a:rPr>
              <a:t>effectiveness</a:t>
            </a:r>
            <a:r>
              <a:rPr lang="en-ZA" sz="2000" dirty="0">
                <a:effectLst/>
                <a:latin typeface="Arial" panose="020B0604020202020204" pitchFamily="34" charset="0"/>
                <a:ea typeface="Times New Roman" panose="02020603050405020304" pitchFamily="18" charset="0"/>
              </a:rPr>
              <a:t> (doing the right things) of our business has improved over the past few years.</a:t>
            </a:r>
            <a:endParaRPr lang="en-ZA" sz="2000" dirty="0">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The </a:t>
            </a:r>
            <a:r>
              <a:rPr lang="en-ZA" sz="2000" b="1" dirty="0">
                <a:solidFill>
                  <a:srgbClr val="7030A0"/>
                </a:solidFill>
                <a:effectLst/>
                <a:latin typeface="Arial" panose="020B0604020202020204" pitchFamily="34" charset="0"/>
                <a:ea typeface="Times New Roman" panose="02020603050405020304" pitchFamily="18" charset="0"/>
              </a:rPr>
              <a:t>efficiency</a:t>
            </a:r>
            <a:r>
              <a:rPr lang="en-ZA" sz="2000" b="1" dirty="0">
                <a:solidFill>
                  <a:srgbClr val="00889C"/>
                </a:solidFill>
                <a:effectLst/>
                <a:latin typeface="Arial" panose="020B0604020202020204" pitchFamily="34" charset="0"/>
                <a:ea typeface="Times New Roman" panose="02020603050405020304" pitchFamily="18" charset="0"/>
              </a:rPr>
              <a:t> </a:t>
            </a:r>
            <a:r>
              <a:rPr lang="en-ZA" sz="2000" dirty="0">
                <a:effectLst/>
                <a:latin typeface="Arial" panose="020B0604020202020204" pitchFamily="34" charset="0"/>
                <a:ea typeface="Times New Roman" panose="02020603050405020304" pitchFamily="18" charset="0"/>
              </a:rPr>
              <a:t>(doing things right) of our business has improved over the past few years.</a:t>
            </a:r>
            <a:endParaRPr lang="en-ZA" sz="2000" dirty="0">
              <a:latin typeface="Arial" panose="020B0604020202020204" pitchFamily="34" charset="0"/>
              <a:cs typeface="Arial" panose="020B0604020202020204" pitchFamily="34" charset="0"/>
            </a:endParaRP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In our business, employees are viewed as the most </a:t>
            </a:r>
            <a:r>
              <a:rPr lang="en-ZA" sz="2000" b="1" dirty="0">
                <a:solidFill>
                  <a:srgbClr val="7030A0"/>
                </a:solidFill>
                <a:effectLst/>
                <a:latin typeface="Arial" panose="020B0604020202020204" pitchFamily="34" charset="0"/>
                <a:ea typeface="Times New Roman" panose="02020603050405020304" pitchFamily="18" charset="0"/>
              </a:rPr>
              <a:t>valuable asset </a:t>
            </a:r>
            <a:r>
              <a:rPr lang="en-ZA" sz="2000" dirty="0">
                <a:effectLst/>
                <a:latin typeface="Arial" panose="020B0604020202020204" pitchFamily="34" charset="0"/>
                <a:ea typeface="Times New Roman" panose="02020603050405020304" pitchFamily="18" charset="0"/>
              </a:rPr>
              <a:t>of the business.</a:t>
            </a:r>
            <a:endParaRPr lang="en-ZA" sz="2000" dirty="0">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Our employees are highly </a:t>
            </a:r>
            <a:r>
              <a:rPr lang="en-ZA" sz="2000" b="1" dirty="0">
                <a:solidFill>
                  <a:srgbClr val="7030A0"/>
                </a:solidFill>
                <a:effectLst/>
                <a:latin typeface="Arial" panose="020B0604020202020204" pitchFamily="34" charset="0"/>
                <a:ea typeface="Times New Roman" panose="02020603050405020304" pitchFamily="18" charset="0"/>
              </a:rPr>
              <a:t>committed</a:t>
            </a:r>
            <a:r>
              <a:rPr lang="en-ZA" sz="2000" dirty="0">
                <a:effectLst/>
                <a:latin typeface="Arial" panose="020B0604020202020204" pitchFamily="34" charset="0"/>
                <a:ea typeface="Times New Roman" panose="02020603050405020304" pitchFamily="18" charset="0"/>
              </a:rPr>
              <a:t> to our business.</a:t>
            </a: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The </a:t>
            </a:r>
            <a:r>
              <a:rPr lang="en-ZA" sz="2000" b="1" dirty="0">
                <a:solidFill>
                  <a:srgbClr val="7030A0"/>
                </a:solidFill>
                <a:effectLst/>
                <a:latin typeface="Arial" panose="020B0604020202020204" pitchFamily="34" charset="0"/>
                <a:ea typeface="Times New Roman" panose="02020603050405020304" pitchFamily="18" charset="0"/>
              </a:rPr>
              <a:t>moral</a:t>
            </a:r>
            <a:r>
              <a:rPr lang="en-ZA" sz="2000" dirty="0">
                <a:effectLst/>
                <a:latin typeface="Arial" panose="020B0604020202020204" pitchFamily="34" charset="0"/>
                <a:ea typeface="Times New Roman" panose="02020603050405020304" pitchFamily="18" charset="0"/>
              </a:rPr>
              <a:t> (job satisfaction) of our employees has improved over the past few years.</a:t>
            </a: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The </a:t>
            </a:r>
            <a:r>
              <a:rPr lang="en-ZA" sz="2000" b="1" dirty="0">
                <a:solidFill>
                  <a:srgbClr val="7030A0"/>
                </a:solidFill>
                <a:effectLst/>
                <a:latin typeface="Arial" panose="020B0604020202020204" pitchFamily="34" charset="0"/>
                <a:ea typeface="Times New Roman" panose="02020603050405020304" pitchFamily="18" charset="0"/>
              </a:rPr>
              <a:t>image</a:t>
            </a:r>
            <a:r>
              <a:rPr lang="en-ZA" sz="2000" b="1" dirty="0">
                <a:solidFill>
                  <a:srgbClr val="00889C"/>
                </a:solidFill>
                <a:effectLst/>
                <a:latin typeface="Arial" panose="020B0604020202020204" pitchFamily="34" charset="0"/>
                <a:ea typeface="Times New Roman" panose="02020603050405020304" pitchFamily="18" charset="0"/>
              </a:rPr>
              <a:t> </a:t>
            </a:r>
            <a:r>
              <a:rPr lang="en-ZA" sz="2000" dirty="0">
                <a:effectLst/>
                <a:latin typeface="Arial" panose="020B0604020202020204" pitchFamily="34" charset="0"/>
                <a:ea typeface="Times New Roman" panose="02020603050405020304" pitchFamily="18" charset="0"/>
              </a:rPr>
              <a:t>(stature) of our business, relative to our competitors, has grown over the past few years.</a:t>
            </a:r>
            <a:endParaRPr lang="en-ZA" sz="2000" dirty="0">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r>
              <a:rPr lang="en-ZA" sz="2000" dirty="0">
                <a:effectLst/>
                <a:latin typeface="Arial" panose="020B0604020202020204" pitchFamily="34" charset="0"/>
                <a:ea typeface="Times New Roman" panose="02020603050405020304" pitchFamily="18" charset="0"/>
              </a:rPr>
              <a:t>During difficult economic periods, investments in research and development/innovative projects </a:t>
            </a:r>
            <a:r>
              <a:rPr lang="en-ZA" sz="2000" b="1" dirty="0">
                <a:solidFill>
                  <a:srgbClr val="7030A0"/>
                </a:solidFill>
                <a:effectLst/>
                <a:latin typeface="Arial" panose="020B0604020202020204" pitchFamily="34" charset="0"/>
                <a:ea typeface="Times New Roman" panose="02020603050405020304" pitchFamily="18" charset="0"/>
              </a:rPr>
              <a:t>continue</a:t>
            </a:r>
            <a:r>
              <a:rPr lang="en-ZA" sz="2000" b="1" dirty="0">
                <a:solidFill>
                  <a:srgbClr val="00889C"/>
                </a:solidFill>
                <a:effectLst/>
                <a:latin typeface="Arial" panose="020B0604020202020204" pitchFamily="34" charset="0"/>
                <a:ea typeface="Times New Roman" panose="02020603050405020304" pitchFamily="18" charset="0"/>
              </a:rPr>
              <a:t> </a:t>
            </a:r>
            <a:r>
              <a:rPr lang="en-ZA" sz="2000" dirty="0">
                <a:effectLst/>
                <a:latin typeface="Arial" panose="020B0604020202020204" pitchFamily="34" charset="0"/>
                <a:ea typeface="Times New Roman" panose="02020603050405020304" pitchFamily="18" charset="0"/>
              </a:rPr>
              <a:t>and no significant financial cuts are made.</a:t>
            </a:r>
            <a:endParaRPr lang="en-ZA" sz="2000" dirty="0">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endParaRPr lang="en-ZA" sz="2000" b="1" dirty="0">
              <a:solidFill>
                <a:srgbClr val="7030A0"/>
              </a:solidFill>
              <a:effectLst/>
              <a:latin typeface="Arial" panose="020B0604020202020204" pitchFamily="34" charset="0"/>
              <a:ea typeface="Times New Roman" panose="02020603050405020304" pitchFamily="18" charset="0"/>
            </a:endParaRPr>
          </a:p>
          <a:p>
            <a:pPr marL="285750" indent="-285750" algn="just">
              <a:buClr>
                <a:srgbClr val="7030A0"/>
              </a:buClr>
              <a:buFont typeface="Wingdings" panose="05000000000000000000" pitchFamily="2" charset="2"/>
              <a:buChar char="§"/>
            </a:pP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25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42</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CONCEPTUAL FRAMEWORK</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409268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762000" y="133126"/>
            <a:ext cx="7620000" cy="517715"/>
          </a:xfrm>
          <a:prstGeom prst="rect">
            <a:avLst/>
          </a:prstGeom>
          <a:solidFill>
            <a:srgbClr val="7030A0"/>
          </a:solidFill>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800" b="1" dirty="0">
                <a:solidFill>
                  <a:schemeClr val="bg1"/>
                </a:solidFill>
                <a:latin typeface="Arial Black" panose="020B0A04020102020204" pitchFamily="34" charset="0"/>
                <a:cs typeface="Arial" panose="020B0604020202020204" pitchFamily="34" charset="0"/>
              </a:rPr>
              <a:t>CONCEPTUAL FRAMEWORK/MODEL</a:t>
            </a:r>
          </a:p>
        </p:txBody>
      </p:sp>
      <p:graphicFrame>
        <p:nvGraphicFramePr>
          <p:cNvPr id="5" name="Object 2">
            <a:extLst>
              <a:ext uri="{FF2B5EF4-FFF2-40B4-BE49-F238E27FC236}">
                <a16:creationId xmlns:a16="http://schemas.microsoft.com/office/drawing/2014/main" id="{366DA06B-2BEF-409B-8B09-4F3454D6D503}"/>
              </a:ext>
            </a:extLst>
          </p:cNvPr>
          <p:cNvGraphicFramePr>
            <a:graphicFrameLocks noChangeAspect="1"/>
          </p:cNvGraphicFramePr>
          <p:nvPr>
            <p:extLst>
              <p:ext uri="{D42A27DB-BD31-4B8C-83A1-F6EECF244321}">
                <p14:modId xmlns:p14="http://schemas.microsoft.com/office/powerpoint/2010/main" val="2895780847"/>
              </p:ext>
            </p:extLst>
          </p:nvPr>
        </p:nvGraphicFramePr>
        <p:xfrm>
          <a:off x="596516" y="712055"/>
          <a:ext cx="7950967" cy="4545578"/>
        </p:xfrm>
        <a:graphic>
          <a:graphicData uri="http://schemas.openxmlformats.org/presentationml/2006/ole">
            <mc:AlternateContent xmlns:mc="http://schemas.openxmlformats.org/markup-compatibility/2006">
              <mc:Choice xmlns:v="urn:schemas-microsoft-com:vml" Requires="v">
                <p:oleObj name="Slide" r:id="rId3" imgW="4570434" imgH="3427397" progId="PowerPoint.Slide.12">
                  <p:embed/>
                </p:oleObj>
              </mc:Choice>
              <mc:Fallback>
                <p:oleObj name="Slide" r:id="rId3" imgW="4570434" imgH="3427397" progId="PowerPoint.Slide.12">
                  <p:embed/>
                  <p:pic>
                    <p:nvPicPr>
                      <p:cNvPr id="5" name="Object 2">
                        <a:extLst>
                          <a:ext uri="{FF2B5EF4-FFF2-40B4-BE49-F238E27FC236}">
                            <a16:creationId xmlns:a16="http://schemas.microsoft.com/office/drawing/2014/main" id="{366DA06B-2BEF-409B-8B09-4F3454D6D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516" y="712055"/>
                        <a:ext cx="7950967" cy="4545578"/>
                      </a:xfrm>
                      <a:prstGeom prst="rect">
                        <a:avLst/>
                      </a:prstGeom>
                      <a:noFill/>
                    </p:spPr>
                  </p:pic>
                </p:oleObj>
              </mc:Fallback>
            </mc:AlternateContent>
          </a:graphicData>
        </a:graphic>
      </p:graphicFrame>
    </p:spTree>
    <p:extLst>
      <p:ext uri="{BB962C8B-B14F-4D97-AF65-F5344CB8AC3E}">
        <p14:creationId xmlns:p14="http://schemas.microsoft.com/office/powerpoint/2010/main" val="31729877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HYPOTHESES (1)</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41338" indent="-541338"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1a</a:t>
            </a:r>
            <a:r>
              <a:rPr lang="en-ZA" sz="2000" dirty="0">
                <a:latin typeface="Arial" panose="020B0604020202020204" pitchFamily="34" charset="0"/>
                <a:cs typeface="Arial" panose="020B0604020202020204" pitchFamily="34" charset="0"/>
              </a:rPr>
              <a:t>: There is a significant relationship between </a:t>
            </a:r>
            <a:r>
              <a:rPr lang="en-ZA" sz="2000" i="1" dirty="0">
                <a:latin typeface="Arial" panose="020B0604020202020204" pitchFamily="34" charset="0"/>
                <a:cs typeface="Arial" panose="020B0604020202020204" pitchFamily="34" charset="0"/>
              </a:rPr>
              <a:t>Autonomy</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growth </a:t>
            </a:r>
            <a:r>
              <a:rPr lang="en-ZA" sz="2000" dirty="0">
                <a:latin typeface="Arial" panose="020B0604020202020204" pitchFamily="34" charset="0"/>
                <a:cs typeface="Arial" panose="020B0604020202020204" pitchFamily="34" charset="0"/>
              </a:rPr>
              <a:t>in the participating small and medium-sized businesses.</a:t>
            </a:r>
          </a:p>
          <a:p>
            <a:pPr marL="541338" indent="-541338"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1b</a:t>
            </a:r>
            <a:r>
              <a:rPr lang="en-ZA" sz="2000" dirty="0">
                <a:latin typeface="Arial" panose="020B0604020202020204" pitchFamily="34" charset="0"/>
                <a:cs typeface="Arial" panose="020B0604020202020204" pitchFamily="34" charset="0"/>
              </a:rPr>
              <a:t>: There is a significant relationship between </a:t>
            </a:r>
            <a:r>
              <a:rPr lang="en-ZA" sz="2000" i="1" dirty="0">
                <a:latin typeface="Arial" panose="020B0604020202020204" pitchFamily="34" charset="0"/>
                <a:cs typeface="Arial" panose="020B0604020202020204" pitchFamily="34" charset="0"/>
              </a:rPr>
              <a:t>Autonomy</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development and improvement </a:t>
            </a:r>
            <a:r>
              <a:rPr lang="en-ZA" sz="2000" dirty="0">
                <a:latin typeface="Arial" panose="020B0604020202020204" pitchFamily="34" charset="0"/>
                <a:cs typeface="Arial" panose="020B0604020202020204" pitchFamily="34" charset="0"/>
              </a:rPr>
              <a:t>in the participating small and medium-sized businesses.</a:t>
            </a:r>
          </a:p>
          <a:p>
            <a:pPr marL="541338" indent="-541338"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2a</a:t>
            </a:r>
            <a:r>
              <a:rPr lang="en-ZA" sz="2000" dirty="0">
                <a:latin typeface="Arial" panose="020B0604020202020204" pitchFamily="34" charset="0"/>
                <a:cs typeface="Arial" panose="020B0604020202020204" pitchFamily="34" charset="0"/>
              </a:rPr>
              <a:t>: There is a significant relationship between the implementation of </a:t>
            </a:r>
            <a:r>
              <a:rPr lang="en-ZA" sz="2000" i="1" dirty="0">
                <a:latin typeface="Arial" panose="020B0604020202020204" pitchFamily="34" charset="0"/>
                <a:cs typeface="Arial" panose="020B0604020202020204" pitchFamily="34" charset="0"/>
              </a:rPr>
              <a:t>Innovativeness</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growth </a:t>
            </a:r>
            <a:r>
              <a:rPr lang="en-ZA" sz="2000" dirty="0">
                <a:latin typeface="Arial" panose="020B0604020202020204" pitchFamily="34" charset="0"/>
                <a:cs typeface="Arial" panose="020B0604020202020204" pitchFamily="34" charset="0"/>
              </a:rPr>
              <a:t>in the participating small and medium-sized businesses</a:t>
            </a:r>
          </a:p>
          <a:p>
            <a:pPr marL="541338" indent="-541338"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2b</a:t>
            </a:r>
            <a:r>
              <a:rPr lang="en-ZA" sz="2000" dirty="0">
                <a:latin typeface="Arial" panose="020B0604020202020204" pitchFamily="34" charset="0"/>
                <a:cs typeface="Arial" panose="020B0604020202020204" pitchFamily="34" charset="0"/>
              </a:rPr>
              <a:t>: There is a significant relationship between the implementation of </a:t>
            </a:r>
            <a:r>
              <a:rPr lang="en-ZA" sz="2000" i="1" dirty="0">
                <a:latin typeface="Arial" panose="020B0604020202020204" pitchFamily="34" charset="0"/>
                <a:cs typeface="Arial" panose="020B0604020202020204" pitchFamily="34" charset="0"/>
              </a:rPr>
              <a:t>Innovativeness</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development and improvement </a:t>
            </a:r>
            <a:r>
              <a:rPr lang="en-ZA" sz="2000" dirty="0">
                <a:latin typeface="Arial" panose="020B0604020202020204" pitchFamily="34" charset="0"/>
                <a:cs typeface="Arial" panose="020B0604020202020204" pitchFamily="34" charset="0"/>
              </a:rPr>
              <a:t>in the participating small and medium-sized businesses</a:t>
            </a:r>
          </a:p>
        </p:txBody>
      </p:sp>
    </p:spTree>
    <p:extLst>
      <p:ext uri="{BB962C8B-B14F-4D97-AF65-F5344CB8AC3E}">
        <p14:creationId xmlns:p14="http://schemas.microsoft.com/office/powerpoint/2010/main" val="194267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HYPOTHESES (2)</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3a</a:t>
            </a:r>
            <a:r>
              <a:rPr lang="en-ZA" sz="2000" dirty="0">
                <a:latin typeface="Arial" panose="020B0604020202020204" pitchFamily="34" charset="0"/>
                <a:cs typeface="Arial" panose="020B0604020202020204" pitchFamily="34" charset="0"/>
              </a:rPr>
              <a:t>: There is a significant relationship between the practice of </a:t>
            </a:r>
            <a:r>
              <a:rPr lang="en-ZA" sz="2000" i="1" dirty="0">
                <a:latin typeface="Arial" panose="020B0604020202020204" pitchFamily="34" charset="0"/>
                <a:cs typeface="Arial" panose="020B0604020202020204" pitchFamily="34" charset="0"/>
              </a:rPr>
              <a:t>Risk-taking</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growth </a:t>
            </a:r>
            <a:r>
              <a:rPr lang="en-ZA" sz="2000" dirty="0">
                <a:latin typeface="Arial" panose="020B0604020202020204" pitchFamily="34" charset="0"/>
                <a:cs typeface="Arial" panose="020B0604020202020204" pitchFamily="34" charset="0"/>
              </a:rPr>
              <a:t>in the participating small and medium-sized businesses</a:t>
            </a:r>
          </a:p>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3b</a:t>
            </a:r>
            <a:r>
              <a:rPr lang="en-ZA" sz="2000" dirty="0">
                <a:latin typeface="Arial" panose="020B0604020202020204" pitchFamily="34" charset="0"/>
                <a:cs typeface="Arial" panose="020B0604020202020204" pitchFamily="34" charset="0"/>
              </a:rPr>
              <a:t>: There is a significant relationship between the practice of </a:t>
            </a:r>
            <a:r>
              <a:rPr lang="en-ZA" sz="2000" i="1" dirty="0">
                <a:latin typeface="Arial" panose="020B0604020202020204" pitchFamily="34" charset="0"/>
                <a:cs typeface="Arial" panose="020B0604020202020204" pitchFamily="34" charset="0"/>
              </a:rPr>
              <a:t>Risk-taking</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development and improvement </a:t>
            </a:r>
            <a:r>
              <a:rPr lang="en-ZA" sz="2000" dirty="0">
                <a:latin typeface="Arial" panose="020B0604020202020204" pitchFamily="34" charset="0"/>
                <a:cs typeface="Arial" panose="020B0604020202020204" pitchFamily="34" charset="0"/>
              </a:rPr>
              <a:t>in the participating small and medium-sized businesses</a:t>
            </a:r>
          </a:p>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4a</a:t>
            </a:r>
            <a:r>
              <a:rPr lang="en-ZA" sz="2000" dirty="0">
                <a:latin typeface="Arial" panose="020B0604020202020204" pitchFamily="34" charset="0"/>
                <a:cs typeface="Arial" panose="020B0604020202020204" pitchFamily="34" charset="0"/>
              </a:rPr>
              <a:t>: There is a significant relationship between the existence of </a:t>
            </a:r>
            <a:r>
              <a:rPr lang="en-ZA" sz="2000" i="1" dirty="0">
                <a:latin typeface="Arial" panose="020B0604020202020204" pitchFamily="34" charset="0"/>
                <a:cs typeface="Arial" panose="020B0604020202020204" pitchFamily="34" charset="0"/>
              </a:rPr>
              <a:t>Pro-activeness</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growth </a:t>
            </a:r>
            <a:r>
              <a:rPr lang="en-ZA" sz="2000" dirty="0">
                <a:latin typeface="Arial" panose="020B0604020202020204" pitchFamily="34" charset="0"/>
                <a:cs typeface="Arial" panose="020B0604020202020204" pitchFamily="34" charset="0"/>
              </a:rPr>
              <a:t>in the participating small and medium-sized businesses</a:t>
            </a:r>
          </a:p>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4b</a:t>
            </a:r>
            <a:r>
              <a:rPr lang="en-ZA" sz="2000" dirty="0">
                <a:latin typeface="Arial" panose="020B0604020202020204" pitchFamily="34" charset="0"/>
                <a:cs typeface="Arial" panose="020B0604020202020204" pitchFamily="34" charset="0"/>
              </a:rPr>
              <a:t>: There is a significant relationship between the existence of </a:t>
            </a:r>
            <a:r>
              <a:rPr lang="en-ZA" sz="2000" i="1" dirty="0">
                <a:latin typeface="Arial" panose="020B0604020202020204" pitchFamily="34" charset="0"/>
                <a:cs typeface="Arial" panose="020B0604020202020204" pitchFamily="34" charset="0"/>
              </a:rPr>
              <a:t>Pro-activeness</a:t>
            </a:r>
            <a:r>
              <a:rPr lang="en-ZA" sz="2000" dirty="0">
                <a:latin typeface="Arial" panose="020B0604020202020204" pitchFamily="34" charset="0"/>
                <a:cs typeface="Arial" panose="020B0604020202020204" pitchFamily="34" charset="0"/>
              </a:rPr>
              <a:t> in the business environment and </a:t>
            </a:r>
            <a:r>
              <a:rPr lang="en-ZA" sz="2000" i="1" dirty="0">
                <a:latin typeface="Arial" panose="020B0604020202020204" pitchFamily="34" charset="0"/>
                <a:cs typeface="Arial" panose="020B0604020202020204" pitchFamily="34" charset="0"/>
              </a:rPr>
              <a:t>Business development and improvement </a:t>
            </a:r>
            <a:r>
              <a:rPr lang="en-ZA" sz="2000" dirty="0">
                <a:latin typeface="Arial" panose="020B0604020202020204" pitchFamily="34" charset="0"/>
                <a:cs typeface="Arial" panose="020B0604020202020204" pitchFamily="34" charset="0"/>
              </a:rPr>
              <a:t>in the participating small and medium-sized businesses</a:t>
            </a:r>
          </a:p>
        </p:txBody>
      </p:sp>
    </p:spTree>
    <p:extLst>
      <p:ext uri="{BB962C8B-B14F-4D97-AF65-F5344CB8AC3E}">
        <p14:creationId xmlns:p14="http://schemas.microsoft.com/office/powerpoint/2010/main" val="2744213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HYPOTHESES (3)</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5a</a:t>
            </a:r>
            <a:r>
              <a:rPr lang="en-ZA" sz="2000" dirty="0">
                <a:latin typeface="Arial" panose="020B0604020202020204" pitchFamily="34" charset="0"/>
                <a:cs typeface="Arial" panose="020B0604020202020204" pitchFamily="34" charset="0"/>
              </a:rPr>
              <a:t>:	There is a significant relationship between the </a:t>
            </a:r>
            <a:r>
              <a:rPr lang="en-ZA" sz="2000" i="1" dirty="0">
                <a:latin typeface="Arial" panose="020B0604020202020204" pitchFamily="34" charset="0"/>
                <a:cs typeface="Arial" panose="020B0604020202020204" pitchFamily="34" charset="0"/>
              </a:rPr>
              <a:t>Competitive aggressiveness</a:t>
            </a:r>
            <a:r>
              <a:rPr lang="en-ZA" sz="2000" dirty="0">
                <a:latin typeface="Arial" panose="020B0604020202020204" pitchFamily="34" charset="0"/>
                <a:cs typeface="Arial" panose="020B0604020202020204" pitchFamily="34" charset="0"/>
              </a:rPr>
              <a:t> of the business and </a:t>
            </a:r>
            <a:r>
              <a:rPr lang="en-ZA" sz="2000" i="1" dirty="0">
                <a:latin typeface="Arial" panose="020B0604020202020204" pitchFamily="34" charset="0"/>
                <a:cs typeface="Arial" panose="020B0604020202020204" pitchFamily="34" charset="0"/>
              </a:rPr>
              <a:t>Business growth </a:t>
            </a:r>
            <a:r>
              <a:rPr lang="en-ZA" sz="2000" dirty="0">
                <a:latin typeface="Arial" panose="020B0604020202020204" pitchFamily="34" charset="0"/>
                <a:cs typeface="Arial" panose="020B0604020202020204" pitchFamily="34" charset="0"/>
              </a:rPr>
              <a:t>in the participating small and medium-sized businesses</a:t>
            </a:r>
          </a:p>
          <a:p>
            <a:pPr marL="538163" indent="-538163" algn="just">
              <a:buFontTx/>
              <a:buNone/>
              <a:defRPr/>
            </a:pPr>
            <a:r>
              <a:rPr lang="en-ZA" sz="2000" dirty="0">
                <a:latin typeface="Arial" panose="020B0604020202020204" pitchFamily="34" charset="0"/>
                <a:cs typeface="Arial" panose="020B0604020202020204" pitchFamily="34" charset="0"/>
              </a:rPr>
              <a:t>H</a:t>
            </a:r>
            <a:r>
              <a:rPr lang="en-ZA" sz="2000" baseline="30000" dirty="0">
                <a:latin typeface="Arial" panose="020B0604020202020204" pitchFamily="34" charset="0"/>
                <a:cs typeface="Arial" panose="020B0604020202020204" pitchFamily="34" charset="0"/>
              </a:rPr>
              <a:t>5b</a:t>
            </a:r>
            <a:r>
              <a:rPr lang="en-ZA" sz="2000" dirty="0">
                <a:latin typeface="Arial" panose="020B0604020202020204" pitchFamily="34" charset="0"/>
                <a:cs typeface="Arial" panose="020B0604020202020204" pitchFamily="34" charset="0"/>
              </a:rPr>
              <a:t>:	There is a significant relationship between the </a:t>
            </a:r>
            <a:r>
              <a:rPr lang="en-ZA" sz="2000" i="1" dirty="0">
                <a:latin typeface="Arial" panose="020B0604020202020204" pitchFamily="34" charset="0"/>
                <a:cs typeface="Arial" panose="020B0604020202020204" pitchFamily="34" charset="0"/>
              </a:rPr>
              <a:t>Competitive aggressiveness</a:t>
            </a:r>
            <a:r>
              <a:rPr lang="en-ZA" sz="2000" dirty="0">
                <a:latin typeface="Arial" panose="020B0604020202020204" pitchFamily="34" charset="0"/>
                <a:cs typeface="Arial" panose="020B0604020202020204" pitchFamily="34" charset="0"/>
              </a:rPr>
              <a:t> of the business and </a:t>
            </a:r>
            <a:r>
              <a:rPr lang="en-ZA" sz="2000" i="1" dirty="0">
                <a:latin typeface="Arial" panose="020B0604020202020204" pitchFamily="34" charset="0"/>
                <a:cs typeface="Arial" panose="020B0604020202020204" pitchFamily="34" charset="0"/>
              </a:rPr>
              <a:t>Business development and improvement </a:t>
            </a:r>
            <a:r>
              <a:rPr lang="en-ZA" sz="2000" dirty="0">
                <a:latin typeface="Arial" panose="020B0604020202020204" pitchFamily="34" charset="0"/>
                <a:cs typeface="Arial" panose="020B0604020202020204" pitchFamily="34" charset="0"/>
              </a:rPr>
              <a:t>in the participating small and medium-sized businesses</a:t>
            </a:r>
          </a:p>
        </p:txBody>
      </p:sp>
    </p:spTree>
    <p:extLst>
      <p:ext uri="{BB962C8B-B14F-4D97-AF65-F5344CB8AC3E}">
        <p14:creationId xmlns:p14="http://schemas.microsoft.com/office/powerpoint/2010/main" val="2678477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47</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ZA" altLang="en-US" sz="2800" b="1" dirty="0">
                <a:solidFill>
                  <a:schemeClr val="bg1"/>
                </a:solidFill>
                <a:latin typeface="Arial Black" panose="020B0A04020102020204" pitchFamily="34" charset="0"/>
              </a:rPr>
              <a:t>OPERATIONALISATION OF VARIABLES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6676085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82954" y="1385385"/>
            <a:ext cx="8479692"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a:buNone/>
              <a:defRPr/>
            </a:pPr>
            <a:r>
              <a:rPr lang="en-ZA" b="1" dirty="0">
                <a:solidFill>
                  <a:srgbClr val="7030A0"/>
                </a:solidFill>
                <a:latin typeface="Arial" panose="020B0604020202020204" pitchFamily="34" charset="0"/>
                <a:cs typeface="Arial" panose="020B0604020202020204" pitchFamily="34" charset="0"/>
              </a:rPr>
              <a:t>Autonomy</a:t>
            </a:r>
            <a:r>
              <a:rPr lang="en-ZA" i="1" dirty="0">
                <a:solidFill>
                  <a:srgbClr val="00889C"/>
                </a:solidFill>
                <a:latin typeface="Arial" panose="020B0604020202020204" pitchFamily="34" charset="0"/>
                <a:cs typeface="Arial" panose="020B0604020202020204" pitchFamily="34" charset="0"/>
              </a:rPr>
              <a:t> </a:t>
            </a:r>
            <a:r>
              <a:rPr lang="en-ZA" dirty="0">
                <a:solidFill>
                  <a:schemeClr val="tx1"/>
                </a:solidFill>
                <a:latin typeface="Arial" panose="020B0604020202020204" pitchFamily="34" charset="0"/>
                <a:cs typeface="Arial" panose="020B0604020202020204" pitchFamily="34" charset="0"/>
              </a:rPr>
              <a:t>refers to employees being encouraged to manage their own work without continual supervision and being allowed flexibility to be creative and try different methods to do their jobs.</a:t>
            </a:r>
          </a:p>
          <a:p>
            <a:pPr marL="0" indent="0" algn="just">
              <a:buNone/>
              <a:defRPr/>
            </a:pPr>
            <a:r>
              <a:rPr lang="en-ZA" b="1" dirty="0">
                <a:solidFill>
                  <a:srgbClr val="7030A0"/>
                </a:solidFill>
                <a:latin typeface="Arial" panose="020B0604020202020204" pitchFamily="34" charset="0"/>
                <a:cs typeface="Arial" panose="020B0604020202020204" pitchFamily="34" charset="0"/>
              </a:rPr>
              <a:t>Innovativeness</a:t>
            </a:r>
            <a:r>
              <a:rPr lang="en-ZA" dirty="0">
                <a:solidFill>
                  <a:schemeClr val="tx1"/>
                </a:solidFill>
                <a:latin typeface="Arial" panose="020B0604020202020204" pitchFamily="34" charset="0"/>
                <a:cs typeface="Arial" panose="020B0604020202020204" pitchFamily="34" charset="0"/>
              </a:rPr>
              <a:t> refers to the regular introduction of new products/ services/processes, the increase in the number of service or product offerings during the past few years and the extent to which these new products/services/processes have been dramatic within the past few years.</a:t>
            </a:r>
            <a:endParaRPr lang="en-GB" dirty="0">
              <a:solidFill>
                <a:schemeClr val="tx1"/>
              </a:solidFill>
              <a:latin typeface="Arial" panose="020B0604020202020204" pitchFamily="34" charset="0"/>
              <a:cs typeface="Arial" panose="020B0604020202020204" pitchFamily="34" charset="0"/>
            </a:endParaRPr>
          </a:p>
          <a:p>
            <a:pPr marL="0" indent="0" algn="just">
              <a:buNone/>
              <a:defRPr/>
            </a:pPr>
            <a:r>
              <a:rPr lang="en-ZA" b="1" dirty="0">
                <a:solidFill>
                  <a:srgbClr val="7030A0"/>
                </a:solidFill>
                <a:latin typeface="Arial" panose="020B0604020202020204" pitchFamily="34" charset="0"/>
                <a:cs typeface="Arial" panose="020B0604020202020204" pitchFamily="34" charset="0"/>
              </a:rPr>
              <a:t>Risk-taking</a:t>
            </a:r>
            <a:r>
              <a:rPr lang="en-ZA" dirty="0">
                <a:solidFill>
                  <a:schemeClr val="accent1">
                    <a:lumMod val="75000"/>
                  </a:schemeClr>
                </a:solidFill>
                <a:latin typeface="Arial" panose="020B0604020202020204" pitchFamily="34" charset="0"/>
                <a:cs typeface="Arial" panose="020B0604020202020204" pitchFamily="34" charset="0"/>
              </a:rPr>
              <a:t> </a:t>
            </a:r>
            <a:r>
              <a:rPr lang="en-ZA" dirty="0">
                <a:solidFill>
                  <a:schemeClr val="tx1"/>
                </a:solidFill>
                <a:latin typeface="Arial" panose="020B0604020202020204" pitchFamily="34" charset="0"/>
                <a:cs typeface="Arial" panose="020B0604020202020204" pitchFamily="34" charset="0"/>
              </a:rPr>
              <a:t>refers to the organisation having a strong inclination towards high risk projects and when confronted with uncertainty, the organisation typically adopts a bold posture to maximise the probability of exploiting opportunities. </a:t>
            </a: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7" name="Rectangle 2"/>
          <p:cNvSpPr txBox="1">
            <a:spLocks noChangeArrowheads="1"/>
          </p:cNvSpPr>
          <p:nvPr/>
        </p:nvSpPr>
        <p:spPr bwMode="auto">
          <a:xfrm>
            <a:off x="911490" y="190500"/>
            <a:ext cx="7321021" cy="973992"/>
          </a:xfrm>
          <a:prstGeom prst="rect">
            <a:avLst/>
          </a:prstGeom>
          <a:solidFill>
            <a:srgbClr val="7030A0"/>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ZA" altLang="en-US" sz="2700" b="1" dirty="0">
                <a:solidFill>
                  <a:schemeClr val="bg1"/>
                </a:solidFill>
                <a:latin typeface="Arial Black" panose="020B0A04020102020204" pitchFamily="34" charset="0"/>
              </a:rPr>
              <a:t>OPERATIONALISATION OF EO VARIABLES (1/2)</a:t>
            </a:r>
            <a:endParaRPr lang="en-US" altLang="en-US" sz="27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607227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OUTCOMES OF STUDY UNIT 6</a:t>
            </a:r>
            <a:endParaRPr lang="en-US" altLang="en-US" sz="2500" dirty="0">
              <a:solidFill>
                <a:schemeClr val="bg1"/>
              </a:solidFill>
              <a:latin typeface="Arial Black" pitchFamily="34" charset="0"/>
            </a:endParaRPr>
          </a:p>
        </p:txBody>
      </p:sp>
      <p:sp>
        <p:nvSpPr>
          <p:cNvPr id="5" name="Rectangle 4"/>
          <p:cNvSpPr/>
          <p:nvPr/>
        </p:nvSpPr>
        <p:spPr>
          <a:xfrm>
            <a:off x="509286" y="832437"/>
            <a:ext cx="8122508" cy="563231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GB" sz="2400" dirty="0">
                <a:latin typeface="Arial" panose="020B0604020202020204" pitchFamily="34" charset="0"/>
                <a:cs typeface="Arial" panose="020B0604020202020204" pitchFamily="34" charset="0"/>
              </a:rPr>
              <a:t>Select an appropriate research design, sampling method, as well as </a:t>
            </a:r>
            <a:r>
              <a:rPr lang="en-GB" sz="2400" b="1" dirty="0">
                <a:solidFill>
                  <a:srgbClr val="7030A0"/>
                </a:solidFill>
                <a:latin typeface="Arial" panose="020B0604020202020204" pitchFamily="34" charset="0"/>
                <a:cs typeface="Arial" panose="020B0604020202020204" pitchFamily="34" charset="0"/>
              </a:rPr>
              <a:t>quantitative data collection </a:t>
            </a:r>
            <a:r>
              <a:rPr lang="en-GB" sz="2400" dirty="0">
                <a:latin typeface="Arial" panose="020B0604020202020204" pitchFamily="34" charset="0"/>
                <a:cs typeface="Arial" panose="020B0604020202020204" pitchFamily="34" charset="0"/>
              </a:rPr>
              <a:t>and analysis methods to support the research question/objectives/hypothesis.</a:t>
            </a:r>
          </a:p>
          <a:p>
            <a:pPr algn="just">
              <a:buClr>
                <a:srgbClr val="7030A0"/>
              </a:buClr>
            </a:pPr>
            <a:endParaRPr lang="en-ZA" sz="2400" dirty="0">
              <a:latin typeface="Arial" panose="020B0604020202020204" pitchFamily="34" charset="0"/>
              <a:cs typeface="Arial" panose="020B0604020202020204" pitchFamily="34" charset="0"/>
            </a:endParaRPr>
          </a:p>
          <a:p>
            <a:pPr marL="342900" lvl="0" indent="-342900" algn="just">
              <a:buClr>
                <a:srgbClr val="7030A0"/>
              </a:buClr>
              <a:buFont typeface="Wingdings" panose="05000000000000000000" pitchFamily="2" charset="2"/>
              <a:buChar char="§"/>
            </a:pPr>
            <a:r>
              <a:rPr lang="en-GB" sz="2400" dirty="0">
                <a:latin typeface="Arial" panose="020B0604020202020204" pitchFamily="34" charset="0"/>
                <a:cs typeface="Arial" panose="020B0604020202020204" pitchFamily="34" charset="0"/>
              </a:rPr>
              <a:t>Develop and propose a research design, sampling method, </a:t>
            </a:r>
            <a:r>
              <a:rPr lang="en-GB" sz="2400" b="1" dirty="0">
                <a:solidFill>
                  <a:srgbClr val="7030A0"/>
                </a:solidFill>
                <a:latin typeface="Arial" panose="020B0604020202020204" pitchFamily="34" charset="0"/>
                <a:cs typeface="Arial" panose="020B0604020202020204" pitchFamily="34" charset="0"/>
              </a:rPr>
              <a:t>quantitative data collection </a:t>
            </a:r>
            <a:r>
              <a:rPr lang="en-GB" sz="2400" dirty="0">
                <a:latin typeface="Arial" panose="020B0604020202020204" pitchFamily="34" charset="0"/>
                <a:cs typeface="Arial" panose="020B0604020202020204" pitchFamily="34" charset="0"/>
              </a:rPr>
              <a:t>and analysis based on the problem statement and research questions/objectives/hypotheses.</a:t>
            </a: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24806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20432" y="1357334"/>
            <a:ext cx="8471876"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a:buNone/>
              <a:defRPr/>
            </a:pPr>
            <a:r>
              <a:rPr lang="en-GB" b="1" dirty="0">
                <a:solidFill>
                  <a:srgbClr val="7030A0"/>
                </a:solidFill>
                <a:latin typeface="Arial" panose="020B0604020202020204" pitchFamily="34" charset="0"/>
                <a:cs typeface="Arial" panose="020B0604020202020204" pitchFamily="34" charset="0"/>
              </a:rPr>
              <a:t>Pro-activeness </a:t>
            </a:r>
            <a:r>
              <a:rPr lang="en-GB" dirty="0">
                <a:solidFill>
                  <a:schemeClr val="tx1"/>
                </a:solidFill>
                <a:latin typeface="Arial" panose="020B0604020202020204" pitchFamily="34" charset="0"/>
                <a:cs typeface="Arial" panose="020B0604020202020204" pitchFamily="34" charset="0"/>
              </a:rPr>
              <a:t>refers to a posture of anticipating and acting on future wants and needs in the marketplace, thereby creating a first-mover advantage </a:t>
            </a:r>
            <a:r>
              <a:rPr lang="en-GB" i="1" dirty="0">
                <a:solidFill>
                  <a:schemeClr val="tx1"/>
                </a:solidFill>
                <a:latin typeface="Arial" panose="020B0604020202020204" pitchFamily="34" charset="0"/>
                <a:cs typeface="Arial" panose="020B0604020202020204" pitchFamily="34" charset="0"/>
              </a:rPr>
              <a:t>vis-à-vis</a:t>
            </a:r>
            <a:r>
              <a:rPr lang="en-GB" dirty="0">
                <a:solidFill>
                  <a:schemeClr val="tx1"/>
                </a:solidFill>
                <a:latin typeface="Arial" panose="020B0604020202020204" pitchFamily="34" charset="0"/>
                <a:cs typeface="Arial" panose="020B0604020202020204" pitchFamily="34" charset="0"/>
              </a:rPr>
              <a:t>  competitors. </a:t>
            </a:r>
          </a:p>
          <a:p>
            <a:pPr marL="0" indent="0" algn="just">
              <a:buNone/>
              <a:defRPr/>
            </a:pPr>
            <a:r>
              <a:rPr lang="en-GB" b="1" dirty="0">
                <a:solidFill>
                  <a:srgbClr val="7030A0"/>
                </a:solidFill>
                <a:latin typeface="Arial" panose="020B0604020202020204" pitchFamily="34" charset="0"/>
                <a:cs typeface="Arial" panose="020B0604020202020204" pitchFamily="34" charset="0"/>
              </a:rPr>
              <a:t>Competitive aggressiveness </a:t>
            </a:r>
            <a:r>
              <a:rPr lang="en-GB" dirty="0">
                <a:solidFill>
                  <a:schemeClr val="tx1"/>
                </a:solidFill>
                <a:latin typeface="Arial" panose="020B0604020202020204" pitchFamily="34" charset="0"/>
                <a:cs typeface="Arial" panose="020B0604020202020204" pitchFamily="34" charset="0"/>
              </a:rPr>
              <a:t>refers to an organisation’s propensity to directly and intensely challenge its competitors to improve their position in the marketplace. </a:t>
            </a:r>
            <a:endParaRPr lang="en-ZA" dirty="0">
              <a:solidFill>
                <a:schemeClr val="tx1"/>
              </a:solidFill>
              <a:latin typeface="Arial" panose="020B0604020202020204" pitchFamily="34" charset="0"/>
              <a:cs typeface="Arial" panose="020B0604020202020204" pitchFamily="34" charset="0"/>
            </a:endParaRPr>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8" name="Rectangle 2"/>
          <p:cNvSpPr txBox="1">
            <a:spLocks noChangeArrowheads="1"/>
          </p:cNvSpPr>
          <p:nvPr/>
        </p:nvSpPr>
        <p:spPr bwMode="auto">
          <a:xfrm>
            <a:off x="911490" y="190500"/>
            <a:ext cx="7321021" cy="941141"/>
          </a:xfrm>
          <a:prstGeom prst="rect">
            <a:avLst/>
          </a:prstGeom>
          <a:solidFill>
            <a:srgbClr val="7030A0"/>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ZA" altLang="en-US" sz="2700" b="1" dirty="0">
                <a:solidFill>
                  <a:schemeClr val="bg1"/>
                </a:solidFill>
                <a:latin typeface="Arial Black" panose="020B0A04020102020204" pitchFamily="34" charset="0"/>
              </a:rPr>
              <a:t>OPERATIONALISATION OF EO VARIABLES (2/2)</a:t>
            </a:r>
            <a:endParaRPr lang="en-US" altLang="en-US" sz="27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791691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20432" y="1357334"/>
            <a:ext cx="8471876"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a:buFontTx/>
              <a:buNone/>
              <a:defRPr/>
            </a:pPr>
            <a:r>
              <a:rPr lang="en-GB" b="1" dirty="0">
                <a:solidFill>
                  <a:srgbClr val="7030A0"/>
                </a:solidFill>
                <a:latin typeface="Arial" panose="020B0604020202020204" pitchFamily="34" charset="0"/>
                <a:cs typeface="Arial" panose="020B0604020202020204" pitchFamily="34" charset="0"/>
              </a:rPr>
              <a:t>Business growth </a:t>
            </a:r>
            <a:r>
              <a:rPr lang="en-GB" dirty="0">
                <a:solidFill>
                  <a:schemeClr val="tx1"/>
                </a:solidFill>
                <a:latin typeface="Arial" panose="020B0604020202020204" pitchFamily="34" charset="0"/>
                <a:cs typeface="Arial" panose="020B0604020202020204" pitchFamily="34" charset="0"/>
              </a:rPr>
              <a:t>refers to growth in profits, turnover, market share and the competitive position of the business over the past few years.</a:t>
            </a:r>
          </a:p>
          <a:p>
            <a:pPr marL="0" indent="0" algn="just">
              <a:buFontTx/>
              <a:buNone/>
              <a:defRPr/>
            </a:pPr>
            <a:r>
              <a:rPr lang="en-GB" b="1" dirty="0">
                <a:solidFill>
                  <a:srgbClr val="7030A0"/>
                </a:solidFill>
                <a:latin typeface="Arial" panose="020B0604020202020204" pitchFamily="34" charset="0"/>
                <a:cs typeface="Arial" panose="020B0604020202020204" pitchFamily="34" charset="0"/>
              </a:rPr>
              <a:t>Business development and improvement </a:t>
            </a:r>
            <a:r>
              <a:rPr lang="en-GB" dirty="0">
                <a:solidFill>
                  <a:schemeClr val="tx1"/>
                </a:solidFill>
                <a:latin typeface="Arial" panose="020B0604020202020204" pitchFamily="34" charset="0"/>
                <a:cs typeface="Arial" panose="020B0604020202020204" pitchFamily="34" charset="0"/>
              </a:rPr>
              <a:t>refers to highly committed employees viewed as the most valuable asset of the business and the improvement of job satisfaction, image of the business, efficiency and effectiveness over the past few years with continued investments in research and development/innovative projects even during difficult economic periods. </a:t>
            </a:r>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8" name="Rectangle 2"/>
          <p:cNvSpPr txBox="1">
            <a:spLocks noChangeArrowheads="1"/>
          </p:cNvSpPr>
          <p:nvPr/>
        </p:nvSpPr>
        <p:spPr bwMode="auto">
          <a:xfrm>
            <a:off x="911490" y="190500"/>
            <a:ext cx="7321021" cy="941141"/>
          </a:xfrm>
          <a:prstGeom prst="rect">
            <a:avLst/>
          </a:prstGeom>
          <a:solidFill>
            <a:srgbClr val="7030A0"/>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ZA" altLang="en-US" sz="2700" b="1" dirty="0">
                <a:solidFill>
                  <a:schemeClr val="bg1"/>
                </a:solidFill>
                <a:latin typeface="Arial Black" panose="020B0A04020102020204" pitchFamily="34" charset="0"/>
              </a:rPr>
              <a:t>OPERATIONALISATION OF THE BUSINESS SUCCESS VARIABLES</a:t>
            </a:r>
            <a:endParaRPr lang="en-US" altLang="en-US" sz="27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5450209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51</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USE AND ADAPT THE EXAMPLES</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267765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Please feel free to use and adapt these examples so that they would apply to your study.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It could help you to write up your research design in the methods section of your assignment in an appropriate manner.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US" altLang="en-US" sz="2400" dirty="0">
                <a:solidFill>
                  <a:srgbClr val="FF0000"/>
                </a:solidFill>
                <a:latin typeface="Arial" panose="020B0604020202020204" pitchFamily="34" charset="0"/>
                <a:cs typeface="Arial" panose="020B0604020202020204" pitchFamily="34" charset="0"/>
              </a:rPr>
              <a:t>[Be aware of plagiarism!!!]</a:t>
            </a:r>
            <a:endParaRPr lang="en-ZA" alt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977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52</a:t>
            </a:fld>
            <a:endParaRPr lang="en-US"/>
          </a:p>
        </p:txBody>
      </p:sp>
      <p:sp>
        <p:nvSpPr>
          <p:cNvPr id="4" name="Rectangle 8"/>
          <p:cNvSpPr>
            <a:spLocks noChangeArrowheads="1"/>
          </p:cNvSpPr>
          <p:nvPr/>
        </p:nvSpPr>
        <p:spPr bwMode="auto">
          <a:xfrm>
            <a:off x="1631093" y="1647568"/>
            <a:ext cx="5700584" cy="165003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FUNDAMENTALS OF SURVEYS AND QUESTIONNAIRES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68994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53</a:t>
            </a:fld>
            <a:endParaRPr lang="en-US"/>
          </a:p>
        </p:txBody>
      </p:sp>
      <p:sp>
        <p:nvSpPr>
          <p:cNvPr id="5" name="TextBox 4">
            <a:extLst>
              <a:ext uri="{FF2B5EF4-FFF2-40B4-BE49-F238E27FC236}">
                <a16:creationId xmlns:a16="http://schemas.microsoft.com/office/drawing/2014/main" id="{8C373027-E5CD-4F24-B150-33A50A1BC372}"/>
              </a:ext>
            </a:extLst>
          </p:cNvPr>
          <p:cNvSpPr txBox="1"/>
          <p:nvPr/>
        </p:nvSpPr>
        <p:spPr>
          <a:xfrm>
            <a:off x="533400" y="1287840"/>
            <a:ext cx="8161867" cy="1569660"/>
          </a:xfrm>
          <a:prstGeom prst="rect">
            <a:avLst/>
          </a:prstGeom>
          <a:noFill/>
        </p:spPr>
        <p:txBody>
          <a:bodyPr wrap="square">
            <a:spAutoFit/>
          </a:bodyPr>
          <a:lstStyle/>
          <a:p>
            <a:pPr algn="ctr">
              <a:buClr>
                <a:srgbClr val="7030A0"/>
              </a:buClr>
            </a:pPr>
            <a:r>
              <a:rPr lang="en-US" sz="2400" b="1" dirty="0">
                <a:solidFill>
                  <a:srgbClr val="7030A0"/>
                </a:solidFill>
                <a:latin typeface="Arial" panose="020B0604020202020204" pitchFamily="34" charset="0"/>
                <a:cs typeface="Arial" panose="020B0604020202020204" pitchFamily="34" charset="0"/>
              </a:rPr>
              <a:t>Take  note that this section provides the theory and fundamentals of the collection of quantitative data. </a:t>
            </a:r>
          </a:p>
          <a:p>
            <a:pPr algn="ctr">
              <a:buClr>
                <a:srgbClr val="7030A0"/>
              </a:buClr>
            </a:pPr>
            <a:endParaRPr lang="en-US" sz="2400" b="1" dirty="0">
              <a:solidFill>
                <a:srgbClr val="7030A0"/>
              </a:solidFill>
              <a:latin typeface="Arial" panose="020B0604020202020204" pitchFamily="34" charset="0"/>
              <a:cs typeface="Arial" panose="020B0604020202020204" pitchFamily="34" charset="0"/>
            </a:endParaRPr>
          </a:p>
          <a:p>
            <a:pPr algn="ctr">
              <a:buClr>
                <a:srgbClr val="7030A0"/>
              </a:buClr>
            </a:pPr>
            <a:r>
              <a:rPr lang="en-US" sz="2400" b="1" dirty="0">
                <a:solidFill>
                  <a:srgbClr val="7030A0"/>
                </a:solidFill>
                <a:latin typeface="Arial" panose="020B0604020202020204" pitchFamily="34" charset="0"/>
                <a:cs typeface="Arial" panose="020B0604020202020204" pitchFamily="34" charset="0"/>
              </a:rPr>
              <a:t>Refer to the prescribed textbook (Bryman </a:t>
            </a:r>
            <a:r>
              <a:rPr lang="en-US" sz="2400" b="1" i="1" dirty="0">
                <a:solidFill>
                  <a:srgbClr val="7030A0"/>
                </a:solidFill>
                <a:latin typeface="Arial" panose="020B0604020202020204" pitchFamily="34" charset="0"/>
                <a:cs typeface="Arial" panose="020B0604020202020204" pitchFamily="34" charset="0"/>
              </a:rPr>
              <a:t>et al</a:t>
            </a:r>
            <a:r>
              <a:rPr lang="en-US" sz="2400" b="1" dirty="0">
                <a:solidFill>
                  <a:srgbClr val="7030A0"/>
                </a:solidFill>
                <a:latin typeface="Arial" panose="020B0604020202020204" pitchFamily="34" charset="0"/>
                <a:cs typeface="Arial" panose="020B0604020202020204" pitchFamily="34" charset="0"/>
              </a:rPr>
              <a:t>., 2014). </a:t>
            </a:r>
            <a:endParaRPr lang="en-ZA" sz="2400" b="1" dirty="0">
              <a:solidFill>
                <a:srgbClr val="7030A0"/>
              </a:solidFill>
              <a:latin typeface="Arial" panose="020B0604020202020204" pitchFamily="34" charset="0"/>
              <a:cs typeface="Arial" panose="020B0604020202020204" pitchFamily="34" charset="0"/>
            </a:endParaRPr>
          </a:p>
        </p:txBody>
      </p:sp>
      <p:pic>
        <p:nvPicPr>
          <p:cNvPr id="4" name="Picture 3" descr="A picture containing icon&#10;&#10;Description automatically generated">
            <a:extLst>
              <a:ext uri="{FF2B5EF4-FFF2-40B4-BE49-F238E27FC236}">
                <a16:creationId xmlns:a16="http://schemas.microsoft.com/office/drawing/2014/main" id="{D5A9E6A4-2BF4-4B74-822F-A5353C0C02D9}"/>
              </a:ext>
            </a:extLst>
          </p:cNvPr>
          <p:cNvPicPr>
            <a:picLocks noChangeAspect="1"/>
          </p:cNvPicPr>
          <p:nvPr/>
        </p:nvPicPr>
        <p:blipFill>
          <a:blip r:embed="rId2"/>
          <a:stretch>
            <a:fillRect/>
          </a:stretch>
        </p:blipFill>
        <p:spPr>
          <a:xfrm>
            <a:off x="6814457" y="2909430"/>
            <a:ext cx="1806600" cy="2590108"/>
          </a:xfrm>
          <a:prstGeom prst="rect">
            <a:avLst/>
          </a:prstGeom>
        </p:spPr>
      </p:pic>
    </p:spTree>
    <p:extLst>
      <p:ext uri="{BB962C8B-B14F-4D97-AF65-F5344CB8AC3E}">
        <p14:creationId xmlns:p14="http://schemas.microsoft.com/office/powerpoint/2010/main" val="26072313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54</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WHAT IS A SELF-COMPLETION QUESTIONNAIRE?</a:t>
            </a:r>
            <a:endParaRPr lang="en-US" altLang="en-US" sz="2500" dirty="0">
              <a:solidFill>
                <a:schemeClr val="bg1"/>
              </a:solidFill>
              <a:latin typeface="Arial Black" pitchFamily="34" charset="0"/>
            </a:endParaRPr>
          </a:p>
        </p:txBody>
      </p:sp>
      <p:sp>
        <p:nvSpPr>
          <p:cNvPr id="5" name="Rectangle 4"/>
          <p:cNvSpPr/>
          <p:nvPr/>
        </p:nvSpPr>
        <p:spPr>
          <a:xfrm>
            <a:off x="425511" y="1210288"/>
            <a:ext cx="8441197" cy="3600986"/>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Also called a self-administered questionnaire.</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No interviewer present.</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Respondent writes answers on form. </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Returned to researcher or deposited for collection.</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Usually postal questionnaires.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Can be distributed in person or by email.</a:t>
            </a:r>
          </a:p>
          <a:p>
            <a:endParaRPr lang="en-US" altLang="en-US" sz="2400" dirty="0"/>
          </a:p>
          <a:p>
            <a:pPr>
              <a:buClr>
                <a:srgbClr val="7030A0"/>
              </a:buClr>
            </a:pPr>
            <a:endParaRPr lang="en-US" dirty="0">
              <a:latin typeface="Arial" panose="020B0604020202020204" pitchFamily="34" charset="0"/>
              <a:cs typeface="Arial" panose="020B0604020202020204" pitchFamily="34" charset="0"/>
            </a:endParaRPr>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2014:191)</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2093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55</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400" dirty="0">
                <a:solidFill>
                  <a:schemeClr val="bg1"/>
                </a:solidFill>
                <a:latin typeface="Arial Black" panose="020B0A04020102020204" pitchFamily="34" charset="0"/>
              </a:rPr>
              <a:t>COMPARING SELF-COMPLETION QUESTIONNAIRES WITH STRUCTURED INTERVIEWS</a:t>
            </a:r>
            <a:endParaRPr lang="en-US" altLang="en-US" sz="2400" dirty="0">
              <a:solidFill>
                <a:schemeClr val="bg1"/>
              </a:solidFill>
              <a:latin typeface="Arial Black" pitchFamily="34" charset="0"/>
            </a:endParaRPr>
          </a:p>
        </p:txBody>
      </p:sp>
      <p:sp>
        <p:nvSpPr>
          <p:cNvPr id="5" name="Rectangle 4"/>
          <p:cNvSpPr/>
          <p:nvPr/>
        </p:nvSpPr>
        <p:spPr>
          <a:xfrm>
            <a:off x="425511" y="1210288"/>
            <a:ext cx="8441197" cy="4955203"/>
          </a:xfrm>
          <a:prstGeom prst="rect">
            <a:avLst/>
          </a:prstGeom>
        </p:spPr>
        <p:txBody>
          <a:bodyPr wrap="square">
            <a:spAutoFit/>
          </a:bodyPr>
          <a:lstStyle/>
          <a:p>
            <a:r>
              <a:rPr lang="hu-HU" altLang="en-US" sz="2400" b="1" dirty="0">
                <a:solidFill>
                  <a:srgbClr val="7030A0"/>
                </a:solidFill>
                <a:latin typeface="Arial" panose="020B0604020202020204" pitchFamily="34" charset="0"/>
                <a:cs typeface="Arial" panose="020B0604020202020204" pitchFamily="34" charset="0"/>
              </a:rPr>
              <a:t>S</a:t>
            </a:r>
            <a:r>
              <a:rPr lang="en-US" altLang="en-US" sz="2400" b="1" dirty="0">
                <a:solidFill>
                  <a:srgbClr val="7030A0"/>
                </a:solidFill>
                <a:latin typeface="Arial" panose="020B0604020202020204" pitchFamily="34" charset="0"/>
                <a:cs typeface="Arial" panose="020B0604020202020204" pitchFamily="34" charset="0"/>
              </a:rPr>
              <a:t>elf-completion questionnaires tend to:</a:t>
            </a:r>
            <a:endParaRPr lang="hu-HU" altLang="en-US" sz="2400" b="1" dirty="0">
              <a:solidFill>
                <a:srgbClr val="7030A0"/>
              </a:solidFill>
              <a:latin typeface="Arial" panose="020B0604020202020204" pitchFamily="34" charset="0"/>
              <a:cs typeface="Arial" panose="020B0604020202020204" pitchFamily="34" charset="0"/>
            </a:endParaRPr>
          </a:p>
          <a:p>
            <a:pPr marL="800100" lvl="1"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H</a:t>
            </a:r>
            <a:r>
              <a:rPr lang="hu-HU" altLang="en-US" sz="2400" dirty="0">
                <a:latin typeface="Arial" panose="020B0604020202020204" pitchFamily="34" charset="0"/>
                <a:cs typeface="Arial" panose="020B0604020202020204" pitchFamily="34" charset="0"/>
              </a:rPr>
              <a:t>ave fewer open questions</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800100" lvl="1"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H</a:t>
            </a:r>
            <a:r>
              <a:rPr lang="hu-HU" altLang="en-US" sz="2400" dirty="0">
                <a:latin typeface="Arial" panose="020B0604020202020204" pitchFamily="34" charset="0"/>
                <a:cs typeface="Arial" panose="020B0604020202020204" pitchFamily="34" charset="0"/>
              </a:rPr>
              <a:t>ave </a:t>
            </a:r>
            <a:r>
              <a:rPr lang="en-US" altLang="en-US" sz="2400" dirty="0">
                <a:latin typeface="Arial" panose="020B0604020202020204" pitchFamily="34" charset="0"/>
                <a:cs typeface="Arial" panose="020B0604020202020204" pitchFamily="34" charset="0"/>
              </a:rPr>
              <a:t>easier to follow</a:t>
            </a:r>
            <a:r>
              <a:rPr lang="hu-HU" altLang="en-US" sz="2400" dirty="0">
                <a:latin typeface="Arial" panose="020B0604020202020204" pitchFamily="34" charset="0"/>
                <a:cs typeface="Arial" panose="020B0604020202020204" pitchFamily="34" charset="0"/>
              </a:rPr>
              <a:t> designs</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800100" lvl="1"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B</a:t>
            </a:r>
            <a:r>
              <a:rPr lang="hu-HU" altLang="en-US" sz="2400" dirty="0">
                <a:latin typeface="Arial" panose="020B0604020202020204" pitchFamily="34" charset="0"/>
                <a:cs typeface="Arial" panose="020B0604020202020204" pitchFamily="34" charset="0"/>
              </a:rPr>
              <a:t>e shorter, to reduce ‘respondent fatigue’</a:t>
            </a:r>
            <a:r>
              <a:rPr lang="en-US"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endParaRPr lang="en-US" altLang="en-US" sz="2400" dirty="0"/>
          </a:p>
          <a:p>
            <a:pPr>
              <a:buClr>
                <a:srgbClr val="7030A0"/>
              </a:buClr>
            </a:pPr>
            <a:endParaRPr lang="en-US" dirty="0">
              <a:latin typeface="Arial" panose="020B0604020202020204" pitchFamily="34" charset="0"/>
              <a:cs typeface="Arial" panose="020B0604020202020204" pitchFamily="34" charset="0"/>
            </a:endParaRPr>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2014:192)</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80627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56</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ADVANTAGES OF SELF-COMPLETION QUESTIONNAIRES</a:t>
            </a:r>
            <a:endParaRPr lang="en-US" altLang="en-US" sz="2800" dirty="0">
              <a:solidFill>
                <a:schemeClr val="bg1"/>
              </a:solidFill>
              <a:latin typeface="Arial Black" pitchFamily="34" charset="0"/>
            </a:endParaRPr>
          </a:p>
        </p:txBody>
      </p:sp>
      <p:sp>
        <p:nvSpPr>
          <p:cNvPr id="5" name="Rectangle 4"/>
          <p:cNvSpPr/>
          <p:nvPr/>
        </p:nvSpPr>
        <p:spPr>
          <a:xfrm>
            <a:off x="425511" y="1210288"/>
            <a:ext cx="8441197" cy="495520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C</a:t>
            </a:r>
            <a:r>
              <a:rPr lang="en-US" altLang="en-US" sz="2400" dirty="0">
                <a:latin typeface="Arial" panose="020B0604020202020204" pitchFamily="34" charset="0"/>
                <a:cs typeface="Arial" panose="020B0604020202020204" pitchFamily="34" charset="0"/>
              </a:rPr>
              <a:t>heaper and quicker to administer (to widely dispersed populations).</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No </a:t>
            </a:r>
            <a:r>
              <a:rPr lang="en-US" altLang="en-US" sz="2400" dirty="0">
                <a:latin typeface="Arial" panose="020B0604020202020204" pitchFamily="34" charset="0"/>
                <a:cs typeface="Arial" panose="020B0604020202020204" pitchFamily="34" charset="0"/>
              </a:rPr>
              <a:t>interviewer effects or varia</a:t>
            </a:r>
            <a:r>
              <a:rPr lang="hu-HU" altLang="en-US" sz="2400" dirty="0">
                <a:latin typeface="Arial" panose="020B0604020202020204" pitchFamily="34" charset="0"/>
                <a:cs typeface="Arial" panose="020B0604020202020204" pitchFamily="34" charset="0"/>
              </a:rPr>
              <a:t>bility</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C</a:t>
            </a:r>
            <a:r>
              <a:rPr lang="en-US" altLang="en-US" sz="2400" dirty="0" err="1">
                <a:latin typeface="Arial" panose="020B0604020202020204" pitchFamily="34" charset="0"/>
                <a:cs typeface="Arial" panose="020B0604020202020204" pitchFamily="34" charset="0"/>
              </a:rPr>
              <a:t>onvenien</a:t>
            </a:r>
            <a:r>
              <a:rPr lang="hu-HU" altLang="en-US" sz="2400" dirty="0">
                <a:latin typeface="Arial" panose="020B0604020202020204" pitchFamily="34" charset="0"/>
                <a:cs typeface="Arial" panose="020B0604020202020204" pitchFamily="34" charset="0"/>
              </a:rPr>
              <a:t>ce</a:t>
            </a:r>
            <a:r>
              <a:rPr lang="en-US" altLang="en-US" sz="2400" dirty="0">
                <a:latin typeface="Arial" panose="020B0604020202020204" pitchFamily="34" charset="0"/>
                <a:cs typeface="Arial" panose="020B0604020202020204" pitchFamily="34" charset="0"/>
              </a:rPr>
              <a:t> for respondents.</a:t>
            </a:r>
          </a:p>
          <a:p>
            <a:endParaRPr lang="en-US" altLang="en-US" sz="2400" dirty="0"/>
          </a:p>
          <a:p>
            <a:pPr>
              <a:buClr>
                <a:srgbClr val="7030A0"/>
              </a:buClr>
            </a:pPr>
            <a:endParaRPr lang="en-US" dirty="0">
              <a:latin typeface="Arial" panose="020B0604020202020204" pitchFamily="34" charset="0"/>
              <a:cs typeface="Arial" panose="020B0604020202020204" pitchFamily="34" charset="0"/>
            </a:endParaRPr>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2014:192)</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8209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57</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DISADVANTAGES OF SELF-COMPLETION QUESTIONNAIRES</a:t>
            </a:r>
            <a:endParaRPr lang="en-US" altLang="en-US" sz="2800" dirty="0">
              <a:solidFill>
                <a:schemeClr val="bg1"/>
              </a:solidFill>
              <a:latin typeface="Arial Black" pitchFamily="34" charset="0"/>
            </a:endParaRPr>
          </a:p>
        </p:txBody>
      </p:sp>
      <p:sp>
        <p:nvSpPr>
          <p:cNvPr id="5" name="Rectangle 4"/>
          <p:cNvSpPr/>
          <p:nvPr/>
        </p:nvSpPr>
        <p:spPr>
          <a:xfrm>
            <a:off x="425511" y="1210288"/>
            <a:ext cx="8441197" cy="4431983"/>
          </a:xfrm>
          <a:prstGeom prst="rect">
            <a:avLst/>
          </a:prstGeom>
        </p:spPr>
        <p:txBody>
          <a:bodyPr wrap="square">
            <a:spAutoFit/>
          </a:bodyPr>
          <a:lstStyle/>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C</a:t>
            </a:r>
            <a:r>
              <a:rPr lang="en-US" altLang="en-US" sz="2000" dirty="0">
                <a:latin typeface="Arial" panose="020B0604020202020204" pitchFamily="34" charset="0"/>
                <a:cs typeface="Arial" panose="020B0604020202020204" pitchFamily="34" charset="0"/>
              </a:rPr>
              <a:t>an not probe or prompt. </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C</a:t>
            </a:r>
            <a:r>
              <a:rPr lang="en-US" altLang="en-US" sz="2000" dirty="0">
                <a:latin typeface="Arial" panose="020B0604020202020204" pitchFamily="34" charset="0"/>
                <a:cs typeface="Arial" panose="020B0604020202020204" pitchFamily="34" charset="0"/>
              </a:rPr>
              <a:t>an mainly ask questions that respondents will perceive as important to them.</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F</a:t>
            </a:r>
            <a:r>
              <a:rPr lang="en-US" altLang="en-US" sz="2000" dirty="0" err="1">
                <a:latin typeface="Arial" panose="020B0604020202020204" pitchFamily="34" charset="0"/>
                <a:cs typeface="Arial" panose="020B0604020202020204" pitchFamily="34" charset="0"/>
              </a:rPr>
              <a:t>ew</a:t>
            </a:r>
            <a:r>
              <a:rPr lang="en-US" altLang="en-US" sz="2000" dirty="0">
                <a:latin typeface="Arial" panose="020B0604020202020204" pitchFamily="34" charset="0"/>
                <a:cs typeface="Arial" panose="020B0604020202020204" pitchFamily="34" charset="0"/>
              </a:rPr>
              <a:t> open-ended or complex questions.</a:t>
            </a:r>
          </a:p>
          <a:p>
            <a:pPr marL="342900" indent="-342900">
              <a:buClr>
                <a:srgbClr val="7030A0"/>
              </a:buClr>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The respondent can see the whole questionnaire before answering (question order effects).</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C</a:t>
            </a:r>
            <a:r>
              <a:rPr lang="en-US" altLang="en-US" sz="2000" dirty="0">
                <a:latin typeface="Arial" panose="020B0604020202020204" pitchFamily="34" charset="0"/>
                <a:cs typeface="Arial" panose="020B0604020202020204" pitchFamily="34" charset="0"/>
              </a:rPr>
              <a:t>an not ensure that the ‘right’ person answers.</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C</a:t>
            </a:r>
            <a:r>
              <a:rPr lang="en-US" altLang="en-US" sz="2000" dirty="0">
                <a:latin typeface="Arial" panose="020B0604020202020204" pitchFamily="34" charset="0"/>
                <a:cs typeface="Arial" panose="020B0604020202020204" pitchFamily="34" charset="0"/>
              </a:rPr>
              <a:t>an not </a:t>
            </a:r>
            <a:r>
              <a:rPr lang="hu-HU" altLang="en-US" sz="2000" dirty="0">
                <a:latin typeface="Arial" panose="020B0604020202020204" pitchFamily="34" charset="0"/>
                <a:cs typeface="Arial" panose="020B0604020202020204" pitchFamily="34" charset="0"/>
              </a:rPr>
              <a:t>collect additional data</a:t>
            </a:r>
            <a:r>
              <a:rPr lang="en-US" altLang="en-US" sz="2000" dirty="0">
                <a:latin typeface="Arial" panose="020B0604020202020204" pitchFamily="34" charset="0"/>
                <a:cs typeface="Arial" panose="020B0604020202020204" pitchFamily="34" charset="0"/>
              </a:rPr>
              <a:t>.</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R</a:t>
            </a:r>
            <a:r>
              <a:rPr lang="en-US" altLang="en-US" sz="2000" dirty="0" err="1">
                <a:latin typeface="Arial" panose="020B0604020202020204" pitchFamily="34" charset="0"/>
                <a:cs typeface="Arial" panose="020B0604020202020204" pitchFamily="34" charset="0"/>
              </a:rPr>
              <a:t>espondent</a:t>
            </a:r>
            <a:r>
              <a:rPr lang="en-US" altLang="en-US" sz="2000" dirty="0">
                <a:latin typeface="Arial" panose="020B0604020202020204" pitchFamily="34" charset="0"/>
                <a:cs typeface="Arial" panose="020B0604020202020204" pitchFamily="34" charset="0"/>
              </a:rPr>
              <a:t> fatigue if too many questions.</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E</a:t>
            </a:r>
            <a:r>
              <a:rPr lang="en-US" altLang="en-US" sz="2000" dirty="0" err="1">
                <a:latin typeface="Arial" panose="020B0604020202020204" pitchFamily="34" charset="0"/>
                <a:cs typeface="Arial" panose="020B0604020202020204" pitchFamily="34" charset="0"/>
              </a:rPr>
              <a:t>xcludes</a:t>
            </a:r>
            <a:r>
              <a:rPr lang="en-US" altLang="en-US" sz="2000" dirty="0">
                <a:latin typeface="Arial" panose="020B0604020202020204" pitchFamily="34" charset="0"/>
                <a:cs typeface="Arial" panose="020B0604020202020204" pitchFamily="34" charset="0"/>
              </a:rPr>
              <a:t> people with limited literacy skills.</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G</a:t>
            </a:r>
            <a:r>
              <a:rPr lang="en-US" altLang="en-US" sz="2000" dirty="0" err="1">
                <a:latin typeface="Arial" panose="020B0604020202020204" pitchFamily="34" charset="0"/>
                <a:cs typeface="Arial" panose="020B0604020202020204" pitchFamily="34" charset="0"/>
              </a:rPr>
              <a:t>reater</a:t>
            </a:r>
            <a:r>
              <a:rPr lang="en-US" altLang="en-US" sz="2000" dirty="0">
                <a:latin typeface="Arial" panose="020B0604020202020204" pitchFamily="34" charset="0"/>
                <a:cs typeface="Arial" panose="020B0604020202020204" pitchFamily="34" charset="0"/>
              </a:rPr>
              <a:t> risk of missing data.</a:t>
            </a:r>
          </a:p>
          <a:p>
            <a:pPr marL="342900" indent="-342900">
              <a:buClr>
                <a:srgbClr val="7030A0"/>
              </a:buClr>
              <a:buFont typeface="Wingdings" panose="05000000000000000000" pitchFamily="2" charset="2"/>
              <a:buChar char="§"/>
            </a:pPr>
            <a:r>
              <a:rPr lang="hu-HU" altLang="en-US" sz="2000" dirty="0">
                <a:latin typeface="Arial" panose="020B0604020202020204" pitchFamily="34" charset="0"/>
                <a:cs typeface="Arial" panose="020B0604020202020204" pitchFamily="34" charset="0"/>
              </a:rPr>
              <a:t>L</a:t>
            </a:r>
            <a:r>
              <a:rPr lang="en-US" altLang="en-US" sz="2000" dirty="0" err="1">
                <a:latin typeface="Arial" panose="020B0604020202020204" pitchFamily="34" charset="0"/>
                <a:cs typeface="Arial" panose="020B0604020202020204" pitchFamily="34" charset="0"/>
              </a:rPr>
              <a:t>ower</a:t>
            </a:r>
            <a:r>
              <a:rPr lang="en-US" altLang="en-US" sz="2000" dirty="0">
                <a:latin typeface="Arial" panose="020B0604020202020204" pitchFamily="34" charset="0"/>
                <a:cs typeface="Arial" panose="020B0604020202020204" pitchFamily="34" charset="0"/>
              </a:rPr>
              <a:t> response rate</a:t>
            </a:r>
            <a:r>
              <a:rPr lang="hu-HU" altLang="en-US" sz="2000" dirty="0">
                <a:latin typeface="Arial" panose="020B0604020202020204" pitchFamily="34" charset="0"/>
                <a:cs typeface="Arial" panose="020B0604020202020204" pitchFamily="34" charset="0"/>
              </a:rPr>
              <a:t>s</a:t>
            </a:r>
            <a:r>
              <a:rPr lang="en-US" altLang="en-US" sz="2000" dirty="0">
                <a:latin typeface="Arial" panose="020B0604020202020204" pitchFamily="34" charset="0"/>
                <a:cs typeface="Arial" panose="020B0604020202020204" pitchFamily="34" charset="0"/>
              </a:rPr>
              <a:t>.</a:t>
            </a:r>
            <a:endParaRPr lang="en-ZA" altLang="en-US" sz="2000" dirty="0">
              <a:latin typeface="Arial" panose="020B0604020202020204" pitchFamily="34" charset="0"/>
              <a:cs typeface="Arial" panose="020B0604020202020204" pitchFamily="34" charset="0"/>
            </a:endParaRPr>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2014:192)</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41271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58</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TIPS TO IMPROVE RESPONSE RATES TO POSTAL QUESTIONNAIRES</a:t>
            </a:r>
            <a:endParaRPr lang="en-US" altLang="en-US" sz="2800" dirty="0">
              <a:solidFill>
                <a:schemeClr val="bg1"/>
              </a:solidFill>
              <a:latin typeface="Arial Black" pitchFamily="34" charset="0"/>
            </a:endParaRPr>
          </a:p>
        </p:txBody>
      </p:sp>
      <p:sp>
        <p:nvSpPr>
          <p:cNvPr id="5" name="Rectangle 4"/>
          <p:cNvSpPr/>
          <p:nvPr/>
        </p:nvSpPr>
        <p:spPr>
          <a:xfrm>
            <a:off x="425511" y="1210288"/>
            <a:ext cx="8441197" cy="443198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Response rate could be regarded as an indicator of the validity of findings, but validity also depends on other factors while statistical techniques can address shortcomings.</a:t>
            </a:r>
          </a:p>
          <a:p>
            <a:pPr marL="342900" indent="-342900" algn="just">
              <a:buClr>
                <a:srgbClr val="7030A0"/>
              </a:buClr>
              <a:buFont typeface="Wingdings" panose="05000000000000000000" pitchFamily="2" charset="2"/>
              <a:buChar char="§"/>
            </a:pPr>
            <a:r>
              <a:rPr lang="hu-HU" altLang="en-US" sz="2200" b="1" dirty="0">
                <a:solidFill>
                  <a:srgbClr val="7030A0"/>
                </a:solidFill>
                <a:latin typeface="Arial" panose="020B0604020202020204" pitchFamily="34" charset="0"/>
                <a:cs typeface="Arial" panose="020B0604020202020204" pitchFamily="34" charset="0"/>
              </a:rPr>
              <a:t>R</a:t>
            </a:r>
            <a:r>
              <a:rPr lang="en-US" altLang="en-US" sz="2200" b="1" dirty="0" err="1">
                <a:solidFill>
                  <a:srgbClr val="7030A0"/>
                </a:solidFill>
                <a:latin typeface="Arial" panose="020B0604020202020204" pitchFamily="34" charset="0"/>
                <a:cs typeface="Arial" panose="020B0604020202020204" pitchFamily="34" charset="0"/>
              </a:rPr>
              <a:t>esponse</a:t>
            </a:r>
            <a:r>
              <a:rPr lang="en-US" altLang="en-US" sz="2200" b="1" dirty="0">
                <a:solidFill>
                  <a:srgbClr val="7030A0"/>
                </a:solidFill>
                <a:latin typeface="Arial" panose="020B0604020202020204" pitchFamily="34" charset="0"/>
                <a:cs typeface="Arial" panose="020B0604020202020204" pitchFamily="34" charset="0"/>
              </a:rPr>
              <a:t> rates</a:t>
            </a:r>
            <a:r>
              <a:rPr lang="hu-HU" altLang="en-US" sz="2200" b="1" dirty="0">
                <a:solidFill>
                  <a:srgbClr val="7030A0"/>
                </a:solidFill>
                <a:latin typeface="Arial" panose="020B0604020202020204" pitchFamily="34" charset="0"/>
                <a:cs typeface="Arial" panose="020B0604020202020204" pitchFamily="34" charset="0"/>
              </a:rPr>
              <a:t> can be improved by</a:t>
            </a:r>
            <a:r>
              <a:rPr lang="en-ZA" altLang="en-US" sz="2200" b="1" dirty="0">
                <a:solidFill>
                  <a:srgbClr val="7030A0"/>
                </a:solidFill>
                <a:latin typeface="Arial" panose="020B0604020202020204" pitchFamily="34" charset="0"/>
                <a:cs typeface="Arial" panose="020B0604020202020204" pitchFamily="34" charset="0"/>
              </a:rPr>
              <a:t> e.g.</a:t>
            </a:r>
            <a:r>
              <a:rPr lang="en-US" altLang="en-US" sz="2200" b="1" dirty="0">
                <a:solidFill>
                  <a:srgbClr val="7030A0"/>
                </a:solidFill>
                <a:latin typeface="Arial" panose="020B0604020202020204" pitchFamily="34" charset="0"/>
                <a:cs typeface="Arial" panose="020B0604020202020204" pitchFamily="34" charset="0"/>
              </a:rPr>
              <a:t>:</a:t>
            </a: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Writing a good covering letter</a:t>
            </a:r>
            <a:r>
              <a:rPr lang="en-US" altLang="en-US" sz="2200" dirty="0">
                <a:latin typeface="Arial" panose="020B0604020202020204" pitchFamily="34" charset="0"/>
                <a:cs typeface="Arial" panose="020B0604020202020204" pitchFamily="34" charset="0"/>
              </a:rPr>
              <a:t>.</a:t>
            </a:r>
            <a:endParaRPr lang="hu-HU" altLang="en-US" sz="22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Including a </a:t>
            </a:r>
            <a:r>
              <a:rPr lang="en-US" altLang="en-US" sz="2200" dirty="0">
                <a:latin typeface="Arial" panose="020B0604020202020204" pitchFamily="34" charset="0"/>
                <a:cs typeface="Arial" panose="020B0604020202020204" pitchFamily="34" charset="0"/>
              </a:rPr>
              <a:t>stamped addressed envelope. </a:t>
            </a:r>
            <a:endParaRPr lang="hu-HU" altLang="en-US" sz="22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Issuing </a:t>
            </a:r>
            <a:r>
              <a:rPr lang="en-US" altLang="en-US" sz="2200" dirty="0">
                <a:latin typeface="Arial" panose="020B0604020202020204" pitchFamily="34" charset="0"/>
                <a:cs typeface="Arial" panose="020B0604020202020204" pitchFamily="34" charset="0"/>
              </a:rPr>
              <a:t>reminders.</a:t>
            </a: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Using shorter </a:t>
            </a:r>
            <a:r>
              <a:rPr lang="en-ZA" altLang="en-US" sz="2200" dirty="0">
                <a:latin typeface="Arial" panose="020B0604020202020204" pitchFamily="34" charset="0"/>
                <a:cs typeface="Arial" panose="020B0604020202020204" pitchFamily="34" charset="0"/>
              </a:rPr>
              <a:t>and well-designed </a:t>
            </a:r>
            <a:r>
              <a:rPr lang="hu-HU" altLang="en-US" sz="2200" dirty="0">
                <a:latin typeface="Arial" panose="020B0604020202020204" pitchFamily="34" charset="0"/>
                <a:cs typeface="Arial" panose="020B0604020202020204" pitchFamily="34" charset="0"/>
              </a:rPr>
              <a:t>questionnaires</a:t>
            </a:r>
            <a:r>
              <a:rPr lang="en-US" altLang="en-US" sz="2200" dirty="0">
                <a:latin typeface="Arial" panose="020B0604020202020204" pitchFamily="34" charset="0"/>
                <a:cs typeface="Arial" panose="020B0604020202020204" pitchFamily="34" charset="0"/>
              </a:rPr>
              <a:t>.</a:t>
            </a:r>
            <a:endParaRPr lang="hu-HU" altLang="en-US" sz="22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Giv</a:t>
            </a:r>
            <a:r>
              <a:rPr lang="en-ZA" altLang="en-US" sz="2200" dirty="0" err="1">
                <a:latin typeface="Arial" panose="020B0604020202020204" pitchFamily="34" charset="0"/>
                <a:cs typeface="Arial" panose="020B0604020202020204" pitchFamily="34" charset="0"/>
              </a:rPr>
              <a:t>ing</a:t>
            </a:r>
            <a:r>
              <a:rPr lang="en-ZA" altLang="en-US" sz="2200" dirty="0">
                <a:latin typeface="Arial" panose="020B0604020202020204" pitchFamily="34" charset="0"/>
                <a:cs typeface="Arial" panose="020B0604020202020204" pitchFamily="34" charset="0"/>
              </a:rPr>
              <a:t> </a:t>
            </a:r>
            <a:r>
              <a:rPr lang="hu-HU" altLang="en-US" sz="2200" dirty="0">
                <a:latin typeface="Arial" panose="020B0604020202020204" pitchFamily="34" charset="0"/>
                <a:cs typeface="Arial" panose="020B0604020202020204" pitchFamily="34" charset="0"/>
              </a:rPr>
              <a:t>clear</a:t>
            </a:r>
            <a:r>
              <a:rPr lang="en-US" altLang="en-US" sz="2200" dirty="0">
                <a:latin typeface="Arial" panose="020B0604020202020204" pitchFamily="34" charset="0"/>
                <a:cs typeface="Arial" panose="020B0604020202020204" pitchFamily="34" charset="0"/>
              </a:rPr>
              <a:t> instructions.</a:t>
            </a:r>
          </a:p>
          <a:p>
            <a:pPr marL="800100" lvl="1" indent="-342900" algn="just">
              <a:buClr>
                <a:srgbClr val="7030A0"/>
              </a:buClr>
              <a:buFont typeface="Wingdings" panose="05000000000000000000" pitchFamily="2" charset="2"/>
              <a:buChar char="ü"/>
            </a:pPr>
            <a:r>
              <a:rPr lang="hu-HU" altLang="en-US" sz="2200" dirty="0">
                <a:latin typeface="Arial" panose="020B0604020202020204" pitchFamily="34" charset="0"/>
                <a:cs typeface="Arial" panose="020B0604020202020204" pitchFamily="34" charset="0"/>
              </a:rPr>
              <a:t>Using a layout </a:t>
            </a:r>
            <a:r>
              <a:rPr lang="en-US" altLang="en-US" sz="2200" dirty="0">
                <a:latin typeface="Arial" panose="020B0604020202020204" pitchFamily="34" charset="0"/>
                <a:cs typeface="Arial" panose="020B0604020202020204" pitchFamily="34" charset="0"/>
              </a:rPr>
              <a:t>attractive </a:t>
            </a:r>
            <a:r>
              <a:rPr lang="hu-HU" altLang="en-US" sz="2200" dirty="0">
                <a:latin typeface="Arial" panose="020B0604020202020204" pitchFamily="34" charset="0"/>
                <a:cs typeface="Arial" panose="020B0604020202020204" pitchFamily="34" charset="0"/>
              </a:rPr>
              <a:t>to the respondent</a:t>
            </a:r>
            <a:r>
              <a:rPr lang="en-US" altLang="en-US" sz="2200" dirty="0">
                <a:latin typeface="Arial" panose="020B0604020202020204" pitchFamily="34" charset="0"/>
                <a:cs typeface="Arial" panose="020B0604020202020204" pitchFamily="34" charset="0"/>
              </a:rPr>
              <a:t>.</a:t>
            </a:r>
            <a:endParaRPr lang="en-ZA" altLang="en-US" sz="2200" dirty="0">
              <a:latin typeface="Arial" panose="020B0604020202020204" pitchFamily="34" charset="0"/>
              <a:cs typeface="Arial" panose="020B0604020202020204" pitchFamily="34" charset="0"/>
            </a:endParaRPr>
          </a:p>
          <a:p>
            <a:endParaRPr lang="en-ZA" altLang="en-US" sz="2000" dirty="0"/>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2014:192)</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1712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a:t>
            </a:fld>
            <a:endParaRPr lang="en-US"/>
          </a:p>
        </p:txBody>
      </p:sp>
      <p:sp>
        <p:nvSpPr>
          <p:cNvPr id="4" name="Rectangle 8"/>
          <p:cNvSpPr>
            <a:spLocks noChangeArrowheads="1"/>
          </p:cNvSpPr>
          <p:nvPr/>
        </p:nvSpPr>
        <p:spPr bwMode="auto">
          <a:xfrm>
            <a:off x="294723" y="89148"/>
            <a:ext cx="8544477" cy="46118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 </a:t>
            </a:r>
            <a:r>
              <a:rPr lang="en-ZA" altLang="en-US" sz="2800" dirty="0">
                <a:solidFill>
                  <a:schemeClr val="bg1"/>
                </a:solidFill>
                <a:latin typeface="Arial Black" panose="020B0A04020102020204" pitchFamily="34" charset="0"/>
              </a:rPr>
              <a:t>PROCESS OF QUANTITATIVE RESEARCH</a:t>
            </a:r>
            <a:endParaRPr lang="en-US" altLang="en-US" sz="2800" dirty="0">
              <a:solidFill>
                <a:schemeClr val="bg1"/>
              </a:solidFill>
              <a:latin typeface="Arial Black" panose="020B0A04020102020204" pitchFamily="34" charset="0"/>
            </a:endParaRPr>
          </a:p>
        </p:txBody>
      </p:sp>
      <p:sp>
        <p:nvSpPr>
          <p:cNvPr id="5" name="Rectangle 4"/>
          <p:cNvSpPr/>
          <p:nvPr/>
        </p:nvSpPr>
        <p:spPr>
          <a:xfrm>
            <a:off x="294722" y="832696"/>
            <a:ext cx="8544476" cy="1508105"/>
          </a:xfrm>
          <a:prstGeom prst="rect">
            <a:avLst/>
          </a:prstGeom>
        </p:spPr>
        <p:txBody>
          <a:bodyPr wrap="square">
            <a:spAutoFit/>
          </a:bodyPr>
          <a:lstStyle/>
          <a:p>
            <a:pPr algn="just"/>
            <a:endParaRPr lang="en-US" sz="2000" dirty="0">
              <a:solidFill>
                <a:srgbClr val="7030A0"/>
              </a:solidFill>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pic>
        <p:nvPicPr>
          <p:cNvPr id="7" name="Picture 4">
            <a:extLst>
              <a:ext uri="{FF2B5EF4-FFF2-40B4-BE49-F238E27FC236}">
                <a16:creationId xmlns:a16="http://schemas.microsoft.com/office/drawing/2014/main" id="{2F2C7347-043E-4DF8-8ED0-6188C9804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30" y="626435"/>
            <a:ext cx="3690053" cy="467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icon&#10;&#10;Description automatically generated">
            <a:extLst>
              <a:ext uri="{FF2B5EF4-FFF2-40B4-BE49-F238E27FC236}">
                <a16:creationId xmlns:a16="http://schemas.microsoft.com/office/drawing/2014/main" id="{D1A30184-C426-4CA9-B076-C4E10845221F}"/>
              </a:ext>
            </a:extLst>
          </p:cNvPr>
          <p:cNvPicPr>
            <a:picLocks noChangeAspect="1"/>
          </p:cNvPicPr>
          <p:nvPr/>
        </p:nvPicPr>
        <p:blipFill>
          <a:blip r:embed="rId4"/>
          <a:stretch>
            <a:fillRect/>
          </a:stretch>
        </p:blipFill>
        <p:spPr>
          <a:xfrm>
            <a:off x="5305400" y="832696"/>
            <a:ext cx="2782532" cy="3989294"/>
          </a:xfrm>
          <a:prstGeom prst="rect">
            <a:avLst/>
          </a:prstGeom>
        </p:spPr>
      </p:pic>
    </p:spTree>
    <p:extLst>
      <p:ext uri="{BB962C8B-B14F-4D97-AF65-F5344CB8AC3E}">
        <p14:creationId xmlns:p14="http://schemas.microsoft.com/office/powerpoint/2010/main" val="27965366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59</a:t>
            </a:fld>
            <a:endParaRPr lang="en-US"/>
          </a:p>
        </p:txBody>
      </p:sp>
      <p:sp>
        <p:nvSpPr>
          <p:cNvPr id="4" name="Rectangle 8"/>
          <p:cNvSpPr>
            <a:spLocks noChangeArrowheads="1"/>
          </p:cNvSpPr>
          <p:nvPr/>
        </p:nvSpPr>
        <p:spPr bwMode="auto">
          <a:xfrm>
            <a:off x="0" y="89149"/>
            <a:ext cx="9144000" cy="522970"/>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EMAIL SURVEYS</a:t>
            </a:r>
          </a:p>
        </p:txBody>
      </p:sp>
      <p:sp>
        <p:nvSpPr>
          <p:cNvPr id="5" name="Rectangle 4"/>
          <p:cNvSpPr/>
          <p:nvPr/>
        </p:nvSpPr>
        <p:spPr>
          <a:xfrm>
            <a:off x="351401" y="801785"/>
            <a:ext cx="8441197" cy="7263527"/>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‘E</a:t>
            </a:r>
            <a:r>
              <a:rPr lang="en-US" altLang="en-US" sz="2400" dirty="0" err="1">
                <a:latin typeface="Arial" panose="020B0604020202020204" pitchFamily="34" charset="0"/>
                <a:cs typeface="Arial" panose="020B0604020202020204" pitchFamily="34" charset="0"/>
              </a:rPr>
              <a:t>mbedded</a:t>
            </a: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surveys have their questions appearing as part of the email message</a:t>
            </a:r>
            <a:r>
              <a:rPr lang="en-US"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Attached</a:t>
            </a:r>
            <a:r>
              <a:rPr lang="hu-HU" altLang="en-US" sz="2400" dirty="0">
                <a:latin typeface="Arial" panose="020B0604020202020204" pitchFamily="34" charset="0"/>
                <a:cs typeface="Arial" panose="020B0604020202020204" pitchFamily="34" charset="0"/>
              </a:rPr>
              <a:t>’ surveys have separate</a:t>
            </a:r>
            <a:r>
              <a:rPr lang="en-US" altLang="en-US" sz="2400" dirty="0">
                <a:latin typeface="Arial" panose="020B0604020202020204" pitchFamily="34" charset="0"/>
                <a:cs typeface="Arial" panose="020B0604020202020204" pitchFamily="34" charset="0"/>
              </a:rPr>
              <a:t> questionnaires</a:t>
            </a:r>
            <a:r>
              <a:rPr lang="hu-HU" altLang="en-US" sz="2400" dirty="0">
                <a:latin typeface="Arial" panose="020B0604020202020204" pitchFamily="34" charset="0"/>
                <a:cs typeface="Arial" panose="020B0604020202020204" pitchFamily="34" charset="0"/>
              </a:rPr>
              <a:t> available for down-loading.</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Embedded questionnaires are easier to complete and return to the researcher</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Attached questionnaires can be made more attractive in appearance,</a:t>
            </a:r>
            <a:r>
              <a:rPr lang="en-ZA"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can be better organi</a:t>
            </a:r>
            <a:r>
              <a:rPr lang="en-ZA" altLang="en-US" sz="2400" dirty="0">
                <a:latin typeface="Arial" panose="020B0604020202020204" pitchFamily="34" charset="0"/>
                <a:cs typeface="Arial" panose="020B0604020202020204" pitchFamily="34" charset="0"/>
              </a:rPr>
              <a:t>s</a:t>
            </a:r>
            <a:r>
              <a:rPr lang="hu-HU" altLang="en-US" sz="2400" dirty="0">
                <a:latin typeface="Arial" panose="020B0604020202020204" pitchFamily="34" charset="0"/>
                <a:cs typeface="Arial" panose="020B0604020202020204" pitchFamily="34" charset="0"/>
              </a:rPr>
              <a:t>ed and use more question types</a:t>
            </a:r>
            <a:r>
              <a:rPr lang="en-US"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But, ‘embedded’ tends to have a higher rate of response</a:t>
            </a:r>
            <a:r>
              <a:rPr lang="en-US" altLang="en-US" sz="2400" dirty="0">
                <a:latin typeface="Arial" panose="020B0604020202020204" pitchFamily="34" charset="0"/>
                <a:cs typeface="Arial" panose="020B0604020202020204" pitchFamily="34" charset="0"/>
              </a:rPr>
              <a:t>.</a:t>
            </a:r>
            <a:r>
              <a:rPr lang="en-ZA"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(although the response pattern may not vary between the two types).</a:t>
            </a:r>
            <a:r>
              <a:rPr lang="en-US" altLang="en-US" sz="24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2014:290)</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28477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60</a:t>
            </a:fld>
            <a:endParaRPr lang="en-US"/>
          </a:p>
        </p:txBody>
      </p:sp>
      <p:sp>
        <p:nvSpPr>
          <p:cNvPr id="4" name="Rectangle 8"/>
          <p:cNvSpPr>
            <a:spLocks noChangeArrowheads="1"/>
          </p:cNvSpPr>
          <p:nvPr/>
        </p:nvSpPr>
        <p:spPr bwMode="auto">
          <a:xfrm>
            <a:off x="0" y="89149"/>
            <a:ext cx="9144000" cy="522970"/>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WEB SURVEYS (1)</a:t>
            </a:r>
          </a:p>
        </p:txBody>
      </p:sp>
      <p:sp>
        <p:nvSpPr>
          <p:cNvPr id="5" name="Rectangle 4"/>
          <p:cNvSpPr/>
          <p:nvPr/>
        </p:nvSpPr>
        <p:spPr>
          <a:xfrm>
            <a:off x="351401" y="801785"/>
            <a:ext cx="8441197" cy="837152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W</a:t>
            </a:r>
            <a:r>
              <a:rPr lang="en-US" altLang="en-US" sz="2400" dirty="0" err="1">
                <a:latin typeface="Arial" panose="020B0604020202020204" pitchFamily="34" charset="0"/>
                <a:cs typeface="Arial" panose="020B0604020202020204" pitchFamily="34" charset="0"/>
              </a:rPr>
              <a:t>eb</a:t>
            </a:r>
            <a:r>
              <a:rPr lang="en-US" altLang="en-US" sz="2400" dirty="0">
                <a:latin typeface="Arial" panose="020B0604020202020204" pitchFamily="34" charset="0"/>
                <a:cs typeface="Arial" panose="020B0604020202020204" pitchFamily="34" charset="0"/>
              </a:rPr>
              <a:t> survey</a:t>
            </a:r>
            <a:r>
              <a:rPr lang="hu-HU" altLang="en-US" sz="2400" dirty="0">
                <a:latin typeface="Arial" panose="020B0604020202020204" pitchFamily="34" charset="0"/>
                <a:cs typeface="Arial" panose="020B0604020202020204" pitchFamily="34" charset="0"/>
              </a:rPr>
              <a:t>s work by inviting respondents</a:t>
            </a:r>
            <a:r>
              <a:rPr lang="en-US"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to a website link.</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They can be made to appear much more attractive than other types of survey, in appearance and design</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Qu</a:t>
            </a:r>
            <a:r>
              <a:rPr lang="en-US" altLang="en-US" sz="2400" dirty="0" err="1">
                <a:latin typeface="Arial" panose="020B0604020202020204" pitchFamily="34" charset="0"/>
                <a:cs typeface="Arial" panose="020B0604020202020204" pitchFamily="34" charset="0"/>
              </a:rPr>
              <a:t>estionnaires</a:t>
            </a:r>
            <a:r>
              <a:rPr lang="en-US" altLang="en-US" sz="2400" dirty="0">
                <a:latin typeface="Arial" panose="020B0604020202020204" pitchFamily="34" charset="0"/>
                <a:cs typeface="Arial" panose="020B0604020202020204" pitchFamily="34" charset="0"/>
              </a:rPr>
              <a:t> can be designed so that filter questions (for example, ‘if yes, go to question 12, if no go to question 14’) can be programmed to skip automatically to the next appropriate question.</a:t>
            </a:r>
            <a:endParaRPr lang="hu-HU" altLang="en-US" sz="24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Or </a:t>
            </a:r>
            <a:r>
              <a:rPr lang="en-US" altLang="en-US" sz="2400" dirty="0">
                <a:latin typeface="Arial" panose="020B0604020202020204" pitchFamily="34" charset="0"/>
                <a:cs typeface="Arial" panose="020B0604020202020204" pitchFamily="34" charset="0"/>
              </a:rPr>
              <a:t>so that only one question ever appears on the screen. </a:t>
            </a:r>
            <a:endParaRPr lang="hu-HU" altLang="en-US" sz="2400" dirty="0">
              <a:latin typeface="Arial" panose="020B0604020202020204" pitchFamily="34" charset="0"/>
              <a:cs typeface="Arial" panose="020B0604020202020204" pitchFamily="34" charset="0"/>
            </a:endParaRPr>
          </a:p>
          <a:p>
            <a:pPr marL="800100" lvl="1" indent="-342900" algn="just">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O</a:t>
            </a:r>
            <a:r>
              <a:rPr lang="en-US" altLang="en-US" sz="2400" dirty="0">
                <a:latin typeface="Arial" panose="020B0604020202020204" pitchFamily="34" charset="0"/>
                <a:cs typeface="Arial" panose="020B0604020202020204" pitchFamily="34" charset="0"/>
              </a:rPr>
              <a:t>r so that respondents can scroll down and look at all questions in advance</a:t>
            </a:r>
            <a:r>
              <a:rPr lang="hu-HU" altLang="en-US" sz="2400" dirty="0">
                <a:latin typeface="Arial" panose="020B0604020202020204" pitchFamily="34" charset="0"/>
                <a:cs typeface="Arial" panose="020B0604020202020204" pitchFamily="34" charset="0"/>
              </a:rPr>
              <a:t>.</a:t>
            </a:r>
          </a:p>
          <a:p>
            <a:endParaRPr lang="en-US" altLang="en-US" sz="2400" dirty="0"/>
          </a:p>
          <a:p>
            <a:endParaRPr lang="en-US" altLang="en-US" sz="2400" dirty="0"/>
          </a:p>
          <a:p>
            <a:endParaRPr lang="hu-HU" altLang="en-US" sz="2400" dirty="0"/>
          </a:p>
          <a:p>
            <a:pPr marL="342900" indent="-342900" algn="just">
              <a:buClr>
                <a:srgbClr val="7030A0"/>
              </a:buClr>
              <a:buFont typeface="Wingdings" panose="05000000000000000000" pitchFamily="2" charset="2"/>
              <a:buChar cha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2014:290)</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29900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61</a:t>
            </a:fld>
            <a:endParaRPr lang="en-US"/>
          </a:p>
        </p:txBody>
      </p:sp>
      <p:sp>
        <p:nvSpPr>
          <p:cNvPr id="4" name="Rectangle 8"/>
          <p:cNvSpPr>
            <a:spLocks noChangeArrowheads="1"/>
          </p:cNvSpPr>
          <p:nvPr/>
        </p:nvSpPr>
        <p:spPr bwMode="auto">
          <a:xfrm>
            <a:off x="0" y="89149"/>
            <a:ext cx="9144000" cy="522970"/>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WEB SURVEYS (1)</a:t>
            </a:r>
          </a:p>
        </p:txBody>
      </p:sp>
      <p:sp>
        <p:nvSpPr>
          <p:cNvPr id="5" name="Rectangle 4"/>
          <p:cNvSpPr/>
          <p:nvPr/>
        </p:nvSpPr>
        <p:spPr>
          <a:xfrm>
            <a:off x="351401" y="801785"/>
            <a:ext cx="8441197" cy="615553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R</a:t>
            </a:r>
            <a:r>
              <a:rPr lang="en-US" altLang="en-US" sz="2400" dirty="0" err="1">
                <a:latin typeface="Arial" panose="020B0604020202020204" pitchFamily="34" charset="0"/>
                <a:cs typeface="Arial" panose="020B0604020202020204" pitchFamily="34" charset="0"/>
              </a:rPr>
              <a:t>espondents</a:t>
            </a:r>
            <a:r>
              <a:rPr lang="en-US" altLang="en-US" sz="2400" dirty="0">
                <a:latin typeface="Arial" panose="020B0604020202020204" pitchFamily="34" charset="0"/>
                <a:cs typeface="Arial" panose="020B0604020202020204" pitchFamily="34" charset="0"/>
              </a:rPr>
              <a:t>’ answers can be automatically programmed to download into a database, eliminating the coding </a:t>
            </a:r>
            <a:r>
              <a:rPr lang="hu-HU" altLang="en-US" sz="2400" dirty="0">
                <a:latin typeface="Arial" panose="020B0604020202020204" pitchFamily="34" charset="0"/>
                <a:cs typeface="Arial" panose="020B0604020202020204" pitchFamily="34" charset="0"/>
              </a:rPr>
              <a:t>chore.</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T</a:t>
            </a:r>
            <a:r>
              <a:rPr lang="en-US" altLang="en-US" sz="2400" dirty="0">
                <a:latin typeface="Arial" panose="020B0604020202020204" pitchFamily="34" charset="0"/>
                <a:cs typeface="Arial" panose="020B0604020202020204" pitchFamily="34" charset="0"/>
              </a:rPr>
              <a:t>he researcher </a:t>
            </a:r>
            <a:r>
              <a:rPr lang="hu-HU" altLang="en-US" sz="2400" dirty="0">
                <a:latin typeface="Arial" panose="020B0604020202020204" pitchFamily="34" charset="0"/>
                <a:cs typeface="Arial" panose="020B0604020202020204" pitchFamily="34" charset="0"/>
              </a:rPr>
              <a:t>needs </a:t>
            </a:r>
            <a:r>
              <a:rPr lang="en-US" altLang="en-US" sz="2400" dirty="0">
                <a:latin typeface="Arial" panose="020B0604020202020204" pitchFamily="34" charset="0"/>
                <a:cs typeface="Arial" panose="020B0604020202020204" pitchFamily="34" charset="0"/>
              </a:rPr>
              <a:t>to be skilled in the use of HTML or </a:t>
            </a:r>
            <a:r>
              <a:rPr lang="hu-HU" altLang="en-US" sz="2400" dirty="0">
                <a:latin typeface="Arial" panose="020B0604020202020204" pitchFamily="34" charset="0"/>
                <a:cs typeface="Arial" panose="020B0604020202020204" pitchFamily="34" charset="0"/>
              </a:rPr>
              <a:t>else use </a:t>
            </a:r>
            <a:r>
              <a:rPr lang="en-US" altLang="en-US" sz="2400" dirty="0">
                <a:latin typeface="Arial" panose="020B0604020202020204" pitchFamily="34" charset="0"/>
                <a:cs typeface="Arial" panose="020B0604020202020204" pitchFamily="34" charset="0"/>
              </a:rPr>
              <a:t>one of the </a:t>
            </a:r>
            <a:r>
              <a:rPr lang="hu-HU" altLang="en-US" sz="2400" dirty="0">
                <a:latin typeface="Arial" panose="020B0604020202020204" pitchFamily="34" charset="0"/>
                <a:cs typeface="Arial" panose="020B0604020202020204" pitchFamily="34" charset="0"/>
              </a:rPr>
              <a:t>many</a:t>
            </a:r>
            <a:r>
              <a:rPr lang="en-US" altLang="en-US" sz="2400" dirty="0">
                <a:latin typeface="Arial" panose="020B0604020202020204" pitchFamily="34" charset="0"/>
                <a:cs typeface="Arial" panose="020B0604020202020204" pitchFamily="34" charset="0"/>
              </a:rPr>
              <a:t> software questionnaire design packages </a:t>
            </a:r>
            <a:r>
              <a:rPr lang="hu-HU" altLang="en-US" sz="2400" dirty="0">
                <a:latin typeface="Arial" panose="020B0604020202020204" pitchFamily="34" charset="0"/>
                <a:cs typeface="Arial" panose="020B0604020202020204" pitchFamily="34" charset="0"/>
              </a:rPr>
              <a:t>available</a:t>
            </a:r>
            <a:r>
              <a:rPr lang="en-ZA"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en-ZA" altLang="en-US" sz="2400" dirty="0" err="1">
                <a:latin typeface="Arial" panose="020B0604020202020204" pitchFamily="34" charset="0"/>
                <a:cs typeface="Arial" panose="020B0604020202020204" pitchFamily="34" charset="0"/>
              </a:rPr>
              <a:t>Survermonkey</a:t>
            </a:r>
            <a:r>
              <a:rPr lang="en-ZA" altLang="en-US" sz="2400" dirty="0">
                <a:latin typeface="Arial" panose="020B0604020202020204" pitchFamily="34" charset="0"/>
                <a:cs typeface="Arial" panose="020B0604020202020204" pitchFamily="34" charset="0"/>
              </a:rPr>
              <a:t> </a:t>
            </a:r>
            <a:r>
              <a:rPr lang="en-ZA" altLang="en-US" sz="2400" dirty="0" err="1">
                <a:latin typeface="Arial" panose="020B0604020202020204" pitchFamily="34" charset="0"/>
                <a:cs typeface="Arial" panose="020B0604020202020204" pitchFamily="34" charset="0"/>
              </a:rPr>
              <a:t>i</a:t>
            </a:r>
            <a:r>
              <a:rPr lang="hu-HU" altLang="en-US" sz="2400" dirty="0">
                <a:latin typeface="Arial" panose="020B0604020202020204" pitchFamily="34" charset="0"/>
                <a:cs typeface="Arial" panose="020B0604020202020204" pitchFamily="34" charset="0"/>
              </a:rPr>
              <a:t>s an example of this kind of software.</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Other examples are </a:t>
            </a:r>
            <a:r>
              <a:rPr lang="en-US" altLang="en-US" sz="2400" dirty="0" err="1">
                <a:latin typeface="Arial" panose="020B0604020202020204" pitchFamily="34" charset="0"/>
                <a:cs typeface="Arial" panose="020B0604020202020204" pitchFamily="34" charset="0"/>
              </a:rPr>
              <a:t>QuestionPro</a:t>
            </a:r>
            <a:r>
              <a:rPr lang="en-US" altLang="en-US" sz="2400" dirty="0">
                <a:latin typeface="Arial" panose="020B0604020202020204" pitchFamily="34" charset="0"/>
                <a:cs typeface="Arial" panose="020B0604020202020204" pitchFamily="34" charset="0"/>
              </a:rPr>
              <a:t> and Google Forms. </a:t>
            </a:r>
            <a:endParaRPr lang="en-ZA" altLang="en-US" sz="2400" dirty="0">
              <a:latin typeface="Arial" panose="020B0604020202020204" pitchFamily="34" charset="0"/>
              <a:cs typeface="Arial" panose="020B0604020202020204" pitchFamily="34" charset="0"/>
            </a:endParaRPr>
          </a:p>
          <a:p>
            <a:endParaRPr lang="en-US" altLang="en-US" sz="2400" dirty="0"/>
          </a:p>
          <a:p>
            <a:endParaRPr lang="en-US" altLang="en-US" sz="2400" dirty="0"/>
          </a:p>
          <a:p>
            <a:pPr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2014:292)</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4103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62</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700" dirty="0">
                <a:solidFill>
                  <a:schemeClr val="bg1"/>
                </a:solidFill>
                <a:latin typeface="Arial Black" panose="020B0A04020102020204" pitchFamily="34" charset="0"/>
              </a:rPr>
              <a:t>ADVANTAGES OF ONLINE SURVEYS VERSUS POSTAL QUESTIONNAIRE SURVEYS</a:t>
            </a:r>
            <a:endParaRPr lang="en-US" altLang="en-US" sz="2700" dirty="0">
              <a:solidFill>
                <a:schemeClr val="bg1"/>
              </a:solidFill>
              <a:latin typeface="Arial Black" pitchFamily="34" charset="0"/>
            </a:endParaRPr>
          </a:p>
        </p:txBody>
      </p:sp>
      <p:sp>
        <p:nvSpPr>
          <p:cNvPr id="5" name="Rectangle 4"/>
          <p:cNvSpPr/>
          <p:nvPr/>
        </p:nvSpPr>
        <p:spPr>
          <a:xfrm>
            <a:off x="425511" y="1210288"/>
            <a:ext cx="8441197" cy="4370427"/>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Low cost </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Faster response</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Attractive formats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Mixed administration</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Unrestricted </a:t>
            </a:r>
            <a:r>
              <a:rPr lang="hu-HU" altLang="en-US" sz="2400" dirty="0">
                <a:latin typeface="Arial" panose="020B0604020202020204" pitchFamily="34" charset="0"/>
                <a:cs typeface="Arial" panose="020B0604020202020204" pitchFamily="34" charset="0"/>
              </a:rPr>
              <a:t>reach</a:t>
            </a:r>
            <a:endParaRPr lang="en-US"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Fewer unanswered questions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Better response to open questions</a:t>
            </a:r>
            <a:endParaRPr lang="hu-HU"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Better data accuracy, especially in web surveys</a:t>
            </a:r>
            <a:endParaRPr lang="en-US"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Refer to the t</a:t>
            </a:r>
            <a:r>
              <a:rPr lang="hu-HU" altLang="en-US" sz="2400" dirty="0">
                <a:latin typeface="Arial" panose="020B0604020202020204" pitchFamily="34" charset="0"/>
                <a:cs typeface="Arial" panose="020B0604020202020204" pitchFamily="34" charset="0"/>
              </a:rPr>
              <a:t>ips and skills</a:t>
            </a:r>
          </a:p>
          <a:p>
            <a:endParaRPr lang="en-ZA" altLang="en-US" sz="2000" dirty="0"/>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2014:293, 294)</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4629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63</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700" dirty="0">
                <a:solidFill>
                  <a:schemeClr val="bg1"/>
                </a:solidFill>
                <a:latin typeface="Arial Black" panose="020B0A04020102020204" pitchFamily="34" charset="0"/>
              </a:rPr>
              <a:t>DISADVANTAGES OF ONLINE SURVEYS VERSUS POSTAL QUESTIONNAIRE SURVEYS</a:t>
            </a:r>
            <a:endParaRPr lang="en-US" altLang="en-US" sz="2700" dirty="0">
              <a:solidFill>
                <a:schemeClr val="bg1"/>
              </a:solidFill>
              <a:latin typeface="Arial Black" pitchFamily="34" charset="0"/>
            </a:endParaRPr>
          </a:p>
        </p:txBody>
      </p:sp>
      <p:sp>
        <p:nvSpPr>
          <p:cNvPr id="5" name="Rectangle 4"/>
          <p:cNvSpPr/>
          <p:nvPr/>
        </p:nvSpPr>
        <p:spPr>
          <a:xfrm>
            <a:off x="425511" y="1210288"/>
            <a:ext cx="8441197" cy="3262432"/>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Low response rate</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Restricted to online populations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Requires motivation</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Confidentiality and anonymity issues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Multiple replies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Refer to the t</a:t>
            </a:r>
            <a:r>
              <a:rPr lang="hu-HU" altLang="en-US" sz="2400" dirty="0">
                <a:latin typeface="Arial" panose="020B0604020202020204" pitchFamily="34" charset="0"/>
                <a:cs typeface="Arial" panose="020B0604020202020204" pitchFamily="34" charset="0"/>
              </a:rPr>
              <a:t>ips and skills</a:t>
            </a:r>
            <a:r>
              <a:rPr lang="en-US" altLang="en-US" sz="2400" dirty="0">
                <a:latin typeface="Arial" panose="020B0604020202020204" pitchFamily="34" charset="0"/>
                <a:cs typeface="Arial" panose="020B0604020202020204" pitchFamily="34" charset="0"/>
              </a:rPr>
              <a:t> (pp. 293-294)</a:t>
            </a:r>
            <a:endParaRPr lang="hu-HU" altLang="en-US" sz="2400" dirty="0">
              <a:latin typeface="Arial" panose="020B0604020202020204" pitchFamily="34" charset="0"/>
              <a:cs typeface="Arial" panose="020B0604020202020204" pitchFamily="34" charset="0"/>
            </a:endParaRPr>
          </a:p>
          <a:p>
            <a:endParaRPr lang="en-ZA" altLang="en-US" sz="2000" dirty="0"/>
          </a:p>
          <a:p>
            <a:pPr>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2014:293-294)</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61877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742706" y="4706016"/>
            <a:ext cx="1860605"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3" name="Slide Number Placeholder 2"/>
          <p:cNvSpPr>
            <a:spLocks noGrp="1"/>
          </p:cNvSpPr>
          <p:nvPr>
            <p:ph type="sldNum" sz="quarter" idx="4"/>
          </p:nvPr>
        </p:nvSpPr>
        <p:spPr/>
        <p:txBody>
          <a:bodyPr/>
          <a:lstStyle/>
          <a:p>
            <a:fld id="{845618AF-F51B-8743-BA6C-E154C9BE61F9}" type="slidenum">
              <a:rPr lang="en-US" smtClean="0"/>
              <a:t>64</a:t>
            </a:fld>
            <a:endParaRPr lang="en-US"/>
          </a:p>
        </p:txBody>
      </p:sp>
      <p:sp>
        <p:nvSpPr>
          <p:cNvPr id="4" name="Rectangle 8"/>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TIPS IN DESIGNING A SELF-COMPLETION QUESTIONNAIRE</a:t>
            </a:r>
            <a:endParaRPr lang="en-US" altLang="en-US" sz="2800" dirty="0">
              <a:solidFill>
                <a:schemeClr val="bg1"/>
              </a:solidFill>
              <a:latin typeface="Arial Black" pitchFamily="34" charset="0"/>
            </a:endParaRPr>
          </a:p>
        </p:txBody>
      </p:sp>
      <p:sp>
        <p:nvSpPr>
          <p:cNvPr id="5" name="Rectangle 4"/>
          <p:cNvSpPr/>
          <p:nvPr/>
        </p:nvSpPr>
        <p:spPr>
          <a:xfrm>
            <a:off x="425511" y="1210288"/>
            <a:ext cx="8441197" cy="4585871"/>
          </a:xfrm>
          <a:prstGeom prst="rect">
            <a:avLst/>
          </a:prstGeom>
        </p:spPr>
        <p:txBody>
          <a:bodyPr wrap="square">
            <a:spAutoFit/>
          </a:bodyPr>
          <a:lstStyle/>
          <a:p>
            <a:pPr marL="342900" indent="-342900">
              <a:buClr>
                <a:srgbClr val="7030A0"/>
              </a:buClr>
              <a:buFont typeface="Wingdings" panose="05000000000000000000" pitchFamily="2" charset="2"/>
              <a:buChar char="§"/>
            </a:pPr>
            <a:r>
              <a:rPr lang="hu-HU" altLang="en-US" sz="2400" b="1" dirty="0">
                <a:solidFill>
                  <a:srgbClr val="7030A0"/>
                </a:solidFill>
                <a:latin typeface="Arial" panose="020B0604020202020204" pitchFamily="34" charset="0"/>
                <a:cs typeface="Arial" panose="020B0604020202020204" pitchFamily="34" charset="0"/>
              </a:rPr>
              <a:t>Use an </a:t>
            </a:r>
            <a:r>
              <a:rPr lang="en-US" altLang="en-US" sz="2400" b="1" dirty="0">
                <a:solidFill>
                  <a:srgbClr val="7030A0"/>
                </a:solidFill>
                <a:latin typeface="Arial" panose="020B0604020202020204" pitchFamily="34" charset="0"/>
                <a:cs typeface="Arial" panose="020B0604020202020204" pitchFamily="34" charset="0"/>
              </a:rPr>
              <a:t>uncluttered layout:</a:t>
            </a:r>
          </a:p>
          <a:p>
            <a:pPr marL="800100" lvl="1" indent="-34290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neither too short and cramped nor too long and bulky</a:t>
            </a:r>
          </a:p>
          <a:p>
            <a:pPr marL="342900" indent="-342900">
              <a:buClr>
                <a:srgbClr val="7030A0"/>
              </a:buClr>
              <a:buFont typeface="Wingdings" panose="05000000000000000000" pitchFamily="2" charset="2"/>
              <a:buChar char="§"/>
            </a:pPr>
            <a:r>
              <a:rPr lang="hu-HU" altLang="en-US" sz="2400" b="1" dirty="0">
                <a:solidFill>
                  <a:srgbClr val="7030A0"/>
                </a:solidFill>
                <a:latin typeface="Arial" panose="020B0604020202020204" pitchFamily="34" charset="0"/>
                <a:cs typeface="Arial" panose="020B0604020202020204" pitchFamily="34" charset="0"/>
              </a:rPr>
              <a:t>Aim for </a:t>
            </a:r>
            <a:r>
              <a:rPr lang="en-US" altLang="en-US" sz="2400" b="1" dirty="0">
                <a:solidFill>
                  <a:srgbClr val="7030A0"/>
                </a:solidFill>
                <a:latin typeface="Arial" panose="020B0604020202020204" pitchFamily="34" charset="0"/>
                <a:cs typeface="Arial" panose="020B0604020202020204" pitchFamily="34" charset="0"/>
              </a:rPr>
              <a:t>clear presentation:</a:t>
            </a:r>
          </a:p>
          <a:p>
            <a:pPr marL="800100" lvl="1" indent="-34290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variety of </a:t>
            </a:r>
            <a:r>
              <a:rPr lang="en-US" altLang="en-US" sz="2800" dirty="0">
                <a:latin typeface="Arial" panose="020B0604020202020204" pitchFamily="34" charset="0"/>
                <a:cs typeface="Arial" panose="020B0604020202020204" pitchFamily="34" charset="0"/>
              </a:rPr>
              <a:t>font sizes</a:t>
            </a:r>
            <a:r>
              <a:rPr lang="en-US" altLang="en-US" sz="2400" dirty="0">
                <a:latin typeface="Arial" panose="020B0604020202020204" pitchFamily="34" charset="0"/>
                <a:cs typeface="Arial" panose="020B0604020202020204" pitchFamily="34" charset="0"/>
              </a:rPr>
              <a:t>, </a:t>
            </a:r>
            <a:r>
              <a:rPr lang="en-US" altLang="en-US" sz="2400" b="1" dirty="0">
                <a:latin typeface="Arial" panose="020B0604020202020204" pitchFamily="34" charset="0"/>
                <a:cs typeface="Arial" panose="020B0604020202020204" pitchFamily="34" charset="0"/>
              </a:rPr>
              <a:t>bold print</a:t>
            </a:r>
            <a:r>
              <a:rPr lang="en-US" altLang="en-US" sz="2400" dirty="0">
                <a:latin typeface="Arial" panose="020B0604020202020204" pitchFamily="34" charset="0"/>
                <a:cs typeface="Arial" panose="020B0604020202020204" pitchFamily="34" charset="0"/>
              </a:rPr>
              <a:t>, </a:t>
            </a:r>
            <a:r>
              <a:rPr lang="en-US" altLang="en-US" sz="2400" i="1" dirty="0">
                <a:latin typeface="Arial" panose="020B0604020202020204" pitchFamily="34" charset="0"/>
                <a:cs typeface="Arial" panose="020B0604020202020204" pitchFamily="34" charset="0"/>
              </a:rPr>
              <a:t>italics</a:t>
            </a:r>
            <a:r>
              <a:rPr lang="en-US" altLang="en-US" sz="2400" dirty="0">
                <a:latin typeface="Arial" panose="020B0604020202020204" pitchFamily="34" charset="0"/>
                <a:cs typeface="Arial" panose="020B0604020202020204" pitchFamily="34" charset="0"/>
              </a:rPr>
              <a:t>, and CAPITAL letters</a:t>
            </a:r>
            <a:r>
              <a:rPr lang="hu-HU" altLang="en-US" sz="2400" dirty="0">
                <a:latin typeface="Arial" panose="020B0604020202020204" pitchFamily="34" charset="0"/>
                <a:cs typeface="Arial" panose="020B0604020202020204" pitchFamily="34" charset="0"/>
              </a:rPr>
              <a:t> can be used</a:t>
            </a:r>
            <a:endParaRPr lang="en-US" altLang="en-US" sz="2400" dirty="0">
              <a:latin typeface="Arial" panose="020B0604020202020204" pitchFamily="34" charset="0"/>
              <a:cs typeface="Arial" panose="020B0604020202020204" pitchFamily="34" charset="0"/>
            </a:endParaRPr>
          </a:p>
          <a:p>
            <a:pPr marL="800100" lvl="1" indent="-34290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but be consistent</a:t>
            </a:r>
          </a:p>
          <a:p>
            <a:pPr marL="342900" indent="-342900">
              <a:buClr>
                <a:srgbClr val="7030A0"/>
              </a:buClr>
              <a:buFont typeface="Wingdings" panose="05000000000000000000" pitchFamily="2" charset="2"/>
              <a:buChar char="§"/>
            </a:pPr>
            <a:r>
              <a:rPr lang="en-ZA" altLang="en-US" sz="2400" b="1" dirty="0">
                <a:solidFill>
                  <a:srgbClr val="7030A0"/>
                </a:solidFill>
                <a:latin typeface="Arial" panose="020B0604020202020204" pitchFamily="34" charset="0"/>
                <a:cs typeface="Arial" panose="020B0604020202020204" pitchFamily="34" charset="0"/>
              </a:rPr>
              <a:t>Arrange fixed questions vertically:</a:t>
            </a:r>
          </a:p>
          <a:p>
            <a:pPr marL="808038" indent="-36195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Less confusing to read</a:t>
            </a:r>
            <a:endParaRPr lang="hu-HU" altLang="en-US" sz="2400" dirty="0">
              <a:latin typeface="Arial" panose="020B0604020202020204" pitchFamily="34" charset="0"/>
              <a:cs typeface="Arial" panose="020B0604020202020204" pitchFamily="34" charset="0"/>
            </a:endParaRPr>
          </a:p>
          <a:p>
            <a:pPr marL="808038" indent="-36195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Questions </a:t>
            </a:r>
            <a:r>
              <a:rPr lang="hu-HU" altLang="en-US" sz="2400" dirty="0">
                <a:latin typeface="Arial" panose="020B0604020202020204" pitchFamily="34" charset="0"/>
                <a:cs typeface="Arial" panose="020B0604020202020204" pitchFamily="34" charset="0"/>
              </a:rPr>
              <a:t>can be </a:t>
            </a:r>
            <a:r>
              <a:rPr lang="en-US" altLang="en-US" sz="2400" dirty="0">
                <a:latin typeface="Arial" panose="020B0604020202020204" pitchFamily="34" charset="0"/>
                <a:cs typeface="Arial" panose="020B0604020202020204" pitchFamily="34" charset="0"/>
              </a:rPr>
              <a:t>distinguished from answers</a:t>
            </a:r>
            <a:endParaRPr lang="hu-HU" altLang="en-US" sz="2400" dirty="0">
              <a:latin typeface="Arial" panose="020B0604020202020204" pitchFamily="34" charset="0"/>
              <a:cs typeface="Arial" panose="020B0604020202020204" pitchFamily="34" charset="0"/>
            </a:endParaRPr>
          </a:p>
          <a:p>
            <a:pPr marL="808038" indent="-36195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Respondent </a:t>
            </a:r>
            <a:r>
              <a:rPr lang="hu-HU" altLang="en-US" sz="2400" dirty="0">
                <a:latin typeface="Arial" panose="020B0604020202020204" pitchFamily="34" charset="0"/>
                <a:cs typeface="Arial" panose="020B0604020202020204" pitchFamily="34" charset="0"/>
              </a:rPr>
              <a:t>is </a:t>
            </a:r>
            <a:r>
              <a:rPr lang="en-US" altLang="en-US" sz="2400" dirty="0">
                <a:latin typeface="Arial" panose="020B0604020202020204" pitchFamily="34" charset="0"/>
                <a:cs typeface="Arial" panose="020B0604020202020204" pitchFamily="34" charset="0"/>
              </a:rPr>
              <a:t>less likely to make a mistake</a:t>
            </a:r>
            <a:endParaRPr lang="hu-HU" altLang="en-US" sz="2400" dirty="0">
              <a:latin typeface="Arial" panose="020B0604020202020204" pitchFamily="34" charset="0"/>
              <a:cs typeface="Arial" panose="020B0604020202020204" pitchFamily="34" charset="0"/>
            </a:endParaRPr>
          </a:p>
          <a:p>
            <a:pPr marL="808038" indent="-361950">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Questionnaire is </a:t>
            </a:r>
            <a:r>
              <a:rPr lang="en-US" altLang="en-US" sz="2400" dirty="0">
                <a:latin typeface="Arial" panose="020B0604020202020204" pitchFamily="34" charset="0"/>
                <a:cs typeface="Arial" panose="020B0604020202020204" pitchFamily="34" charset="0"/>
              </a:rPr>
              <a:t>easier to pre-code </a:t>
            </a: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2014:195)</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24274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65</a:t>
            </a:fld>
            <a:endParaRPr lang="en-US"/>
          </a:p>
        </p:txBody>
      </p:sp>
      <p:pic>
        <p:nvPicPr>
          <p:cNvPr id="1026" name="Picture 2" descr="How to... use questionnaires effectively Part: 1">
            <a:extLst>
              <a:ext uri="{FF2B5EF4-FFF2-40B4-BE49-F238E27FC236}">
                <a16:creationId xmlns:a16="http://schemas.microsoft.com/office/drawing/2014/main" id="{A6CA219A-6D21-407D-B714-37E50E7DA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093" y="303761"/>
            <a:ext cx="5223934" cy="459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2851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66</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FORMATTING A LIKERT SCALE</a:t>
            </a:r>
            <a:endParaRPr lang="en-US" altLang="en-US" sz="2500" dirty="0">
              <a:solidFill>
                <a:schemeClr val="bg1"/>
              </a:solidFill>
              <a:latin typeface="Arial Black" pitchFamily="34" charset="0"/>
            </a:endParaRPr>
          </a:p>
        </p:txBody>
      </p:sp>
      <p:sp>
        <p:nvSpPr>
          <p:cNvPr id="5" name="Rectangle 4"/>
          <p:cNvSpPr/>
          <p:nvPr/>
        </p:nvSpPr>
        <p:spPr>
          <a:xfrm>
            <a:off x="344114" y="787095"/>
            <a:ext cx="8441197" cy="6709529"/>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GB" altLang="en-US" sz="2100" dirty="0">
                <a:latin typeface="Arial" panose="020B0604020202020204" pitchFamily="34" charset="0"/>
                <a:cs typeface="Arial" panose="020B0604020202020204" pitchFamily="34" charset="0"/>
              </a:rPr>
              <a:t>In the next set of questions, you are presented with a statement. </a:t>
            </a:r>
          </a:p>
          <a:p>
            <a:pPr marL="342900" indent="-342900" algn="just">
              <a:buClr>
                <a:srgbClr val="7030A0"/>
              </a:buClr>
              <a:buFont typeface="Wingdings" panose="05000000000000000000" pitchFamily="2" charset="2"/>
              <a:buChar char="§"/>
            </a:pPr>
            <a:r>
              <a:rPr lang="en-GB" altLang="en-US" sz="2100" dirty="0">
                <a:latin typeface="Arial" panose="020B0604020202020204" pitchFamily="34" charset="0"/>
                <a:cs typeface="Arial" panose="020B0604020202020204" pitchFamily="34" charset="0"/>
              </a:rPr>
              <a:t>You are being asked to indicate your level of agreement or disagreement with each statement by indicating whether you: Strongly Disagree (SD), Disagree (D), are Undecided (U), Agree (D), or Strongly Agree (SA).</a:t>
            </a:r>
          </a:p>
          <a:p>
            <a:pPr marL="342900" indent="-342900" algn="just">
              <a:buClr>
                <a:srgbClr val="7030A0"/>
              </a:buClr>
              <a:buFont typeface="Wingdings" panose="05000000000000000000" pitchFamily="2" charset="2"/>
              <a:buChar char="§"/>
            </a:pPr>
            <a:r>
              <a:rPr lang="en-GB" altLang="en-US" sz="2100" dirty="0">
                <a:latin typeface="Arial" panose="020B0604020202020204" pitchFamily="34" charset="0"/>
                <a:cs typeface="Arial" panose="020B0604020202020204" pitchFamily="34" charset="0"/>
              </a:rPr>
              <a:t>Please indicate your level of agreement by circling the appropriate response:</a:t>
            </a:r>
          </a:p>
          <a:p>
            <a:pPr marL="717550" indent="-361950" algn="just">
              <a:buClr>
                <a:srgbClr val="7030A0"/>
              </a:buClr>
              <a:buFont typeface="Wingdings" panose="05000000000000000000" pitchFamily="2" charset="2"/>
              <a:buChar char="ü"/>
            </a:pPr>
            <a:r>
              <a:rPr lang="en-GB" altLang="en-US" sz="2100" dirty="0">
                <a:latin typeface="Arial" panose="020B0604020202020204" pitchFamily="34" charset="0"/>
                <a:cs typeface="Arial" panose="020B0604020202020204" pitchFamily="34" charset="0"/>
              </a:rPr>
              <a:t>23. My job is like a hobby to me.</a:t>
            </a:r>
          </a:p>
          <a:p>
            <a:pPr marL="1163638" indent="-180975" algn="just">
              <a:buClr>
                <a:srgbClr val="7030A0"/>
              </a:buClr>
              <a:tabLst>
                <a:tab pos="446088" algn="l"/>
              </a:tabLst>
            </a:pPr>
            <a:r>
              <a:rPr lang="en-GB" altLang="en-US" sz="2100" dirty="0">
                <a:latin typeface="Arial" panose="020B0604020202020204" pitchFamily="34" charset="0"/>
                <a:cs typeface="Arial" panose="020B0604020202020204" pitchFamily="34" charset="0"/>
              </a:rPr>
              <a:t>	SD	D	U	A	SA (or on a scale ranging from 1 – 5)</a:t>
            </a:r>
          </a:p>
          <a:p>
            <a:pPr marL="717550" indent="-361950" algn="just">
              <a:buClr>
                <a:srgbClr val="7030A0"/>
              </a:buClr>
              <a:buFont typeface="Wingdings" panose="05000000000000000000" pitchFamily="2" charset="2"/>
              <a:buChar char="ü"/>
            </a:pPr>
            <a:r>
              <a:rPr lang="en-GB" altLang="en-US" sz="2100" dirty="0">
                <a:latin typeface="Arial" panose="020B0604020202020204" pitchFamily="34" charset="0"/>
                <a:cs typeface="Arial" panose="020B0604020202020204" pitchFamily="34" charset="0"/>
              </a:rPr>
              <a:t>24. My job is usually interesting enough to keep me from getting bored.</a:t>
            </a:r>
          </a:p>
          <a:p>
            <a:pPr marL="355600" indent="808038" algn="just">
              <a:buClr>
                <a:srgbClr val="7030A0"/>
              </a:buClr>
            </a:pPr>
            <a:r>
              <a:rPr lang="en-GB" altLang="en-US" sz="2100" dirty="0">
                <a:latin typeface="Arial" panose="020B0604020202020204" pitchFamily="34" charset="0"/>
                <a:cs typeface="Arial" panose="020B0604020202020204" pitchFamily="34" charset="0"/>
              </a:rPr>
              <a:t>SD 	D 	U 	A 	SA</a:t>
            </a:r>
          </a:p>
          <a:p>
            <a:pPr marL="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2014:191)</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8846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67</a:t>
            </a:fld>
            <a:endParaRPr lang="en-US"/>
          </a:p>
        </p:txBody>
      </p:sp>
      <p:sp>
        <p:nvSpPr>
          <p:cNvPr id="4" name="Rectangle 8"/>
          <p:cNvSpPr>
            <a:spLocks noChangeArrowheads="1"/>
          </p:cNvSpPr>
          <p:nvPr/>
        </p:nvSpPr>
        <p:spPr bwMode="auto">
          <a:xfrm>
            <a:off x="0" y="89149"/>
            <a:ext cx="9144000" cy="832808"/>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GIVE CLEAR INSTRUCTIONS </a:t>
            </a:r>
          </a:p>
          <a:p>
            <a:pPr algn="ctr"/>
            <a:r>
              <a:rPr lang="en-US" altLang="en-US" sz="2600" dirty="0">
                <a:solidFill>
                  <a:schemeClr val="bg1"/>
                </a:solidFill>
                <a:latin typeface="Arial Black" panose="020B0A04020102020204" pitchFamily="34" charset="0"/>
              </a:rPr>
              <a:t>HOW TO RESPOND</a:t>
            </a:r>
          </a:p>
        </p:txBody>
      </p:sp>
      <p:sp>
        <p:nvSpPr>
          <p:cNvPr id="5" name="Rectangle 4"/>
          <p:cNvSpPr/>
          <p:nvPr/>
        </p:nvSpPr>
        <p:spPr>
          <a:xfrm>
            <a:off x="344114" y="1210784"/>
            <a:ext cx="8441197" cy="5047536"/>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How to indicate choice of answer</a:t>
            </a:r>
            <a:r>
              <a:rPr lang="hu-HU" altLang="en-US" sz="2400" dirty="0">
                <a:latin typeface="Arial" panose="020B0604020202020204" pitchFamily="34" charset="0"/>
                <a:cs typeface="Arial" panose="020B0604020202020204" pitchFamily="34" charset="0"/>
              </a:rPr>
              <a:t>:</a:t>
            </a:r>
          </a:p>
          <a:p>
            <a:pPr marL="800100" lvl="1" indent="-342900">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a tick, a circle, an underline…?</a:t>
            </a:r>
          </a:p>
          <a:p>
            <a:pPr marL="342900" indent="-342900">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I</a:t>
            </a:r>
            <a:r>
              <a:rPr lang="hu-HU" altLang="en-US" sz="2400" dirty="0">
                <a:latin typeface="Arial" panose="020B0604020202020204" pitchFamily="34" charset="0"/>
                <a:cs typeface="Arial" panose="020B0604020202020204" pitchFamily="34" charset="0"/>
              </a:rPr>
              <a:t>f</a:t>
            </a:r>
            <a:r>
              <a:rPr lang="en-US"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m</a:t>
            </a:r>
            <a:r>
              <a:rPr lang="en-US" altLang="en-US" sz="2400" dirty="0">
                <a:latin typeface="Arial" panose="020B0604020202020204" pitchFamily="34" charset="0"/>
                <a:cs typeface="Arial" panose="020B0604020202020204" pitchFamily="34" charset="0"/>
              </a:rPr>
              <a:t>ore than one answer</a:t>
            </a:r>
            <a:r>
              <a:rPr lang="hu-HU" altLang="en-US" sz="2400" dirty="0">
                <a:latin typeface="Arial" panose="020B0604020202020204" pitchFamily="34" charset="0"/>
                <a:cs typeface="Arial" panose="020B0604020202020204" pitchFamily="34" charset="0"/>
              </a:rPr>
              <a:t> can be given:</a:t>
            </a:r>
          </a:p>
          <a:p>
            <a:pPr marL="800100" lvl="1" indent="-342900">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sometimes you might want the respondent to</a:t>
            </a:r>
            <a:r>
              <a:rPr lang="en-US"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select a number of possibilities from a list.</a:t>
            </a:r>
            <a:endParaRPr lang="en-ZA" altLang="en-US" sz="2400" dirty="0">
              <a:latin typeface="Arial" panose="020B0604020202020204" pitchFamily="34" charset="0"/>
              <a:cs typeface="Arial" panose="020B0604020202020204" pitchFamily="34" charset="0"/>
            </a:endParaRPr>
          </a:p>
          <a:p>
            <a:pPr lvl="1">
              <a:buClr>
                <a:srgbClr val="7030A0"/>
              </a:buClr>
            </a:pPr>
            <a:endParaRPr lang="en-ZA" sz="2400" dirty="0">
              <a:latin typeface="Arial" panose="020B0604020202020204" pitchFamily="34" charset="0"/>
              <a:cs typeface="Arial" panose="020B0604020202020204" pitchFamily="34" charset="0"/>
            </a:endParaRPr>
          </a:p>
          <a:p>
            <a:pPr lvl="1" indent="-457200">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2014:196)</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4331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68</a:t>
            </a:fld>
            <a:endParaRPr lang="en-US"/>
          </a:p>
        </p:txBody>
      </p:sp>
      <p:sp>
        <p:nvSpPr>
          <p:cNvPr id="4" name="Rectangle 8"/>
          <p:cNvSpPr>
            <a:spLocks noChangeArrowheads="1"/>
          </p:cNvSpPr>
          <p:nvPr/>
        </p:nvSpPr>
        <p:spPr bwMode="auto">
          <a:xfrm>
            <a:off x="181369" y="89148"/>
            <a:ext cx="8766688" cy="91903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KEEP QUESTIONS AND ANSWERS TOGETHER</a:t>
            </a:r>
            <a:endParaRPr lang="en-US" altLang="en-US" sz="2500" dirty="0">
              <a:solidFill>
                <a:schemeClr val="bg1"/>
              </a:solidFill>
              <a:latin typeface="Arial Black" pitchFamily="34" charset="0"/>
            </a:endParaRPr>
          </a:p>
        </p:txBody>
      </p:sp>
      <p:sp>
        <p:nvSpPr>
          <p:cNvPr id="5" name="Rectangle 4"/>
          <p:cNvSpPr/>
          <p:nvPr/>
        </p:nvSpPr>
        <p:spPr>
          <a:xfrm>
            <a:off x="344114" y="1201310"/>
            <a:ext cx="8441197" cy="4216539"/>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Never</a:t>
            </a:r>
            <a:r>
              <a:rPr lang="en-US" altLang="en-US" sz="2400" dirty="0">
                <a:latin typeface="Arial" panose="020B0604020202020204" pitchFamily="34" charset="0"/>
                <a:cs typeface="Arial" panose="020B0604020202020204" pitchFamily="34" charset="0"/>
              </a:rPr>
              <a:t> spread a question over two pages</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Locate the</a:t>
            </a:r>
            <a:r>
              <a:rPr lang="en-US" altLang="en-US" sz="2400" dirty="0">
                <a:latin typeface="Arial" panose="020B0604020202020204" pitchFamily="34" charset="0"/>
                <a:cs typeface="Arial" panose="020B0604020202020204" pitchFamily="34" charset="0"/>
              </a:rPr>
              <a:t> answers alongside each corresponding question</a:t>
            </a:r>
            <a:r>
              <a:rPr lang="hu-HU" altLang="en-US" sz="2400" dirty="0">
                <a:latin typeface="Arial" panose="020B0604020202020204" pitchFamily="34" charset="0"/>
                <a:cs typeface="Arial" panose="020B0604020202020204" pitchFamily="34" charset="0"/>
              </a:rPr>
              <a:t>, particularly</a:t>
            </a:r>
            <a:r>
              <a:rPr lang="en-ZA"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for questions involving Likert scales.</a:t>
            </a:r>
            <a:endParaRPr lang="en-ZA" altLang="en-US" sz="2400" dirty="0">
              <a:latin typeface="Arial" panose="020B0604020202020204" pitchFamily="34" charset="0"/>
              <a:cs typeface="Arial" panose="020B0604020202020204" pitchFamily="34" charset="0"/>
            </a:endParaRPr>
          </a:p>
          <a:p>
            <a:pPr marL="355600" algn="just">
              <a:buClr>
                <a:srgbClr val="7030A0"/>
              </a:buClr>
            </a:pPr>
            <a:endParaRPr lang="en-US"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2014:197)</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9821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INTRODUCTION</a:t>
            </a:r>
            <a:endParaRPr lang="en-US" altLang="en-US" sz="2500" dirty="0">
              <a:solidFill>
                <a:schemeClr val="bg1"/>
              </a:solidFill>
              <a:latin typeface="Arial Black" pitchFamily="34" charset="0"/>
            </a:endParaRPr>
          </a:p>
        </p:txBody>
      </p:sp>
      <p:sp>
        <p:nvSpPr>
          <p:cNvPr id="5" name="Rectangle 4"/>
          <p:cNvSpPr/>
          <p:nvPr/>
        </p:nvSpPr>
        <p:spPr>
          <a:xfrm>
            <a:off x="294724" y="792337"/>
            <a:ext cx="8544476" cy="4154984"/>
          </a:xfrm>
          <a:prstGeom prst="rect">
            <a:avLst/>
          </a:prstGeom>
        </p:spPr>
        <p:txBody>
          <a:bodyPr wrap="square">
            <a:spAutoFit/>
          </a:bodyPr>
          <a:lstStyle/>
          <a:p>
            <a:pPr algn="ctr"/>
            <a:endParaRPr lang="en-GB" altLang="en-US" sz="2400" dirty="0">
              <a:solidFill>
                <a:srgbClr val="7030A0"/>
              </a:solidFill>
              <a:latin typeface="Arial" panose="020B0604020202020204" pitchFamily="34" charset="0"/>
              <a:cs typeface="Arial" panose="020B0604020202020204" pitchFamily="34" charset="0"/>
            </a:endParaRPr>
          </a:p>
          <a:p>
            <a:pPr algn="ctr"/>
            <a:r>
              <a:rPr lang="en-GB" altLang="en-US" sz="2400" b="1" dirty="0">
                <a:solidFill>
                  <a:srgbClr val="7030A0"/>
                </a:solidFill>
                <a:latin typeface="Arial" panose="020B0604020202020204" pitchFamily="34" charset="0"/>
                <a:cs typeface="Arial" panose="020B0604020202020204" pitchFamily="34" charset="0"/>
              </a:rPr>
              <a:t>Think about data analysis at an early stage in the research process.</a:t>
            </a:r>
          </a:p>
          <a:p>
            <a:pPr algn="ctr"/>
            <a:endParaRPr lang="en-GB" altLang="en-US" sz="2400" b="1" dirty="0">
              <a:solidFill>
                <a:srgbClr val="7030A0"/>
              </a:solidFill>
              <a:latin typeface="Arial" panose="020B0604020202020204" pitchFamily="34" charset="0"/>
              <a:cs typeface="Arial" panose="020B0604020202020204" pitchFamily="34" charset="0"/>
            </a:endParaRPr>
          </a:p>
          <a:p>
            <a:pPr algn="ctr"/>
            <a:endParaRPr lang="en-GB" altLang="en-US" sz="2400" b="1" dirty="0">
              <a:solidFill>
                <a:srgbClr val="7030A0"/>
              </a:solidFill>
              <a:latin typeface="Arial" panose="020B0604020202020204" pitchFamily="34" charset="0"/>
              <a:cs typeface="Arial" panose="020B0604020202020204" pitchFamily="34" charset="0"/>
            </a:endParaRPr>
          </a:p>
          <a:p>
            <a:pPr algn="ctr"/>
            <a:r>
              <a:rPr lang="en-GB" altLang="en-US" sz="2400" b="1" dirty="0">
                <a:solidFill>
                  <a:srgbClr val="7030A0"/>
                </a:solidFill>
                <a:latin typeface="Arial" panose="020B0604020202020204" pitchFamily="34" charset="0"/>
                <a:cs typeface="Arial" panose="020B0604020202020204" pitchFamily="34" charset="0"/>
              </a:rPr>
              <a:t>Decisions about methods and sample size affect the kinds of analysis you can do.</a:t>
            </a:r>
          </a:p>
          <a:p>
            <a:pPr algn="ctr"/>
            <a:endParaRPr lang="en-GB" altLang="en-US" sz="2400" b="1" dirty="0">
              <a:solidFill>
                <a:srgbClr val="7030A0"/>
              </a:solidFill>
              <a:latin typeface="Arial" panose="020B0604020202020204" pitchFamily="34" charset="0"/>
              <a:cs typeface="Arial" panose="020B0604020202020204" pitchFamily="34" charset="0"/>
            </a:endParaRPr>
          </a:p>
          <a:p>
            <a:pPr algn="ctr"/>
            <a:endParaRPr lang="en-GB" altLang="en-US" sz="2400" b="1" dirty="0">
              <a:solidFill>
                <a:srgbClr val="7030A0"/>
              </a:solidFill>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2014:312)</a:t>
            </a:r>
            <a:endParaRPr lang="en-ZA" dirty="0">
              <a:latin typeface="Arial" panose="020B0604020202020204" pitchFamily="34" charset="0"/>
              <a:cs typeface="Arial" panose="020B0604020202020204" pitchFamily="34" charset="0"/>
            </a:endParaRPr>
          </a:p>
          <a:p>
            <a:pPr algn="ctr"/>
            <a:endParaRPr lang="en-GB" altLang="en-US"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07960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69</a:t>
            </a:fld>
            <a:endParaRPr lang="en-US"/>
          </a:p>
        </p:txBody>
      </p:sp>
      <p:sp>
        <p:nvSpPr>
          <p:cNvPr id="4" name="Rectangle 8"/>
          <p:cNvSpPr>
            <a:spLocks noChangeArrowheads="1"/>
          </p:cNvSpPr>
          <p:nvPr/>
        </p:nvSpPr>
        <p:spPr bwMode="auto">
          <a:xfrm>
            <a:off x="0" y="89149"/>
            <a:ext cx="9144000" cy="522970"/>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OPEN QUESTIONS</a:t>
            </a:r>
          </a:p>
        </p:txBody>
      </p:sp>
      <p:sp>
        <p:nvSpPr>
          <p:cNvPr id="5" name="Rectangle 4"/>
          <p:cNvSpPr/>
          <p:nvPr/>
        </p:nvSpPr>
        <p:spPr>
          <a:xfrm>
            <a:off x="351401" y="801785"/>
            <a:ext cx="8441197" cy="6709529"/>
          </a:xfrm>
          <a:prstGeom prst="rect">
            <a:avLst/>
          </a:prstGeom>
        </p:spPr>
        <p:txBody>
          <a:bodyPr wrap="square">
            <a:spAutoFit/>
          </a:bodyPr>
          <a:lstStyle/>
          <a:p>
            <a:pPr lvl="1" indent="-457200">
              <a:buClr>
                <a:srgbClr val="7030A0"/>
              </a:buClr>
            </a:pPr>
            <a:r>
              <a:rPr lang="en-ZA" sz="2400" b="1" dirty="0">
                <a:solidFill>
                  <a:srgbClr val="7030A0"/>
                </a:solidFill>
                <a:latin typeface="Arial" panose="020B0604020202020204" pitchFamily="34" charset="0"/>
                <a:cs typeface="Arial" panose="020B0604020202020204" pitchFamily="34" charset="0"/>
              </a:rPr>
              <a:t>Advantages: </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Respondents answer in their own terms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Answers not suggested</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Allow for new, unexpected responses </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Exploratory - generate fixed answer questions</a:t>
            </a:r>
          </a:p>
          <a:p>
            <a:pPr lvl="1" indent="-457200">
              <a:buClr>
                <a:srgbClr val="7030A0"/>
              </a:buClr>
            </a:pPr>
            <a:endParaRPr lang="en-US" dirty="0">
              <a:latin typeface="Arial" panose="020B0604020202020204" pitchFamily="34" charset="0"/>
              <a:cs typeface="Arial" panose="020B0604020202020204" pitchFamily="34" charset="0"/>
            </a:endParaRPr>
          </a:p>
          <a:p>
            <a:pPr lvl="1" indent="-457200">
              <a:buClr>
                <a:srgbClr val="7030A0"/>
              </a:buClr>
            </a:pPr>
            <a:r>
              <a:rPr lang="en-US" sz="2400" b="1" dirty="0">
                <a:solidFill>
                  <a:srgbClr val="7030A0"/>
                </a:solidFill>
                <a:latin typeface="Arial" panose="020B0604020202020204" pitchFamily="34" charset="0"/>
                <a:cs typeface="Arial" panose="020B0604020202020204" pitchFamily="34" charset="0"/>
              </a:rPr>
              <a:t>Disadvantages: </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Time-consuming for interviewer and respondent</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Difficult to code</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More effort required from respondent</a:t>
            </a:r>
          </a:p>
          <a:p>
            <a:pPr lvl="1" indent="-457200">
              <a:buClr>
                <a:srgbClr val="7030A0"/>
              </a:buClr>
            </a:pPr>
            <a:endParaRPr lang="en-US" dirty="0">
              <a:latin typeface="Arial" panose="020B0604020202020204" pitchFamily="34" charset="0"/>
              <a:cs typeface="Arial" panose="020B0604020202020204" pitchFamily="34" charset="0"/>
            </a:endParaRPr>
          </a:p>
          <a:p>
            <a:pPr lvl="1" indent="-457200">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2014:199)</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01094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70</a:t>
            </a:fld>
            <a:endParaRPr lang="en-US"/>
          </a:p>
        </p:txBody>
      </p:sp>
      <p:sp>
        <p:nvSpPr>
          <p:cNvPr id="4" name="Rectangle 8"/>
          <p:cNvSpPr>
            <a:spLocks noChangeArrowheads="1"/>
          </p:cNvSpPr>
          <p:nvPr/>
        </p:nvSpPr>
        <p:spPr bwMode="auto">
          <a:xfrm>
            <a:off x="0" y="89149"/>
            <a:ext cx="9144000" cy="522970"/>
          </a:xfrm>
          <a:prstGeom prst="rect">
            <a:avLst/>
          </a:prstGeom>
          <a:solidFill>
            <a:srgbClr val="7030A0"/>
          </a:solidFill>
          <a:ln>
            <a:noFill/>
          </a:ln>
        </p:spPr>
        <p:txBody>
          <a:bodyPr anchor="ctr"/>
          <a:lstStyle/>
          <a:p>
            <a:pPr algn="ctr"/>
            <a:r>
              <a:rPr lang="en-US" altLang="en-US" sz="2600" dirty="0">
                <a:solidFill>
                  <a:schemeClr val="bg1"/>
                </a:solidFill>
                <a:latin typeface="Arial Black" panose="020B0A04020102020204" pitchFamily="34" charset="0"/>
              </a:rPr>
              <a:t>CLOSED QUESTIONS</a:t>
            </a:r>
          </a:p>
        </p:txBody>
      </p:sp>
      <p:sp>
        <p:nvSpPr>
          <p:cNvPr id="5" name="Rectangle 4"/>
          <p:cNvSpPr/>
          <p:nvPr/>
        </p:nvSpPr>
        <p:spPr>
          <a:xfrm>
            <a:off x="351401" y="801785"/>
            <a:ext cx="8441197" cy="7078861"/>
          </a:xfrm>
          <a:prstGeom prst="rect">
            <a:avLst/>
          </a:prstGeom>
        </p:spPr>
        <p:txBody>
          <a:bodyPr wrap="square">
            <a:spAutoFit/>
          </a:bodyPr>
          <a:lstStyle/>
          <a:p>
            <a:pPr lvl="1" indent="-457200">
              <a:buClr>
                <a:srgbClr val="7030A0"/>
              </a:buClr>
            </a:pPr>
            <a:r>
              <a:rPr lang="en-ZA" sz="2400" b="1" dirty="0">
                <a:solidFill>
                  <a:srgbClr val="7030A0"/>
                </a:solidFill>
                <a:latin typeface="Arial" panose="020B0604020202020204" pitchFamily="34" charset="0"/>
                <a:cs typeface="Arial" panose="020B0604020202020204" pitchFamily="34" charset="0"/>
              </a:rPr>
              <a:t>Advantages: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Quicker and easier to complete (better response rate and less missing data)</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Easy to process data (pre-coded)</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Easy to compare answers (</a:t>
            </a:r>
            <a:r>
              <a:rPr lang="en-US" altLang="en-US" sz="2400" dirty="0" err="1">
                <a:latin typeface="Arial" panose="020B0604020202020204" pitchFamily="34" charset="0"/>
                <a:cs typeface="Arial" panose="020B0604020202020204" pitchFamily="34" charset="0"/>
              </a:rPr>
              <a:t>intercoder</a:t>
            </a:r>
            <a:r>
              <a:rPr lang="en-US" altLang="en-US" sz="2400" dirty="0">
                <a:latin typeface="Arial" panose="020B0604020202020204" pitchFamily="34" charset="0"/>
                <a:cs typeface="Arial" panose="020B0604020202020204" pitchFamily="34" charset="0"/>
              </a:rPr>
              <a:t> reliability)</a:t>
            </a:r>
          </a:p>
          <a:p>
            <a:pPr lvl="1" indent="-457200" algn="just">
              <a:buClr>
                <a:srgbClr val="7030A0"/>
              </a:buClr>
            </a:pPr>
            <a:endParaRPr lang="en-US" dirty="0">
              <a:latin typeface="Arial" panose="020B0604020202020204" pitchFamily="34" charset="0"/>
              <a:cs typeface="Arial" panose="020B0604020202020204" pitchFamily="34" charset="0"/>
            </a:endParaRPr>
          </a:p>
          <a:p>
            <a:pPr lvl="1" indent="-457200" algn="just">
              <a:buClr>
                <a:srgbClr val="7030A0"/>
              </a:buClr>
            </a:pPr>
            <a:r>
              <a:rPr lang="en-US" sz="2400" b="1" dirty="0">
                <a:solidFill>
                  <a:srgbClr val="7030A0"/>
                </a:solidFill>
                <a:latin typeface="Arial" panose="020B0604020202020204" pitchFamily="34" charset="0"/>
                <a:cs typeface="Arial" panose="020B0604020202020204" pitchFamily="34" charset="0"/>
              </a:rPr>
              <a:t>Disadvantages: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Restrictive range of answers: no spontaneity; irritation value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Difficult to make fixed choice answers exhaustive</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Respondents may interpret questions differently</a:t>
            </a:r>
          </a:p>
          <a:p>
            <a:pPr lvl="1" indent="-457200">
              <a:buClr>
                <a:srgbClr val="7030A0"/>
              </a:buClr>
            </a:pPr>
            <a:endParaRPr lang="en-US" dirty="0">
              <a:latin typeface="Arial" panose="020B0604020202020204" pitchFamily="34" charset="0"/>
              <a:cs typeface="Arial" panose="020B0604020202020204" pitchFamily="34" charset="0"/>
            </a:endParaRPr>
          </a:p>
          <a:p>
            <a:pPr lvl="1" indent="-457200">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2014:197)</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1177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71</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TYPES OF QUESTIONS</a:t>
            </a:r>
            <a:endParaRPr lang="en-US" altLang="en-US" sz="2500" dirty="0">
              <a:solidFill>
                <a:schemeClr val="bg1"/>
              </a:solidFill>
              <a:latin typeface="Arial Black" pitchFamily="34" charset="0"/>
            </a:endParaRPr>
          </a:p>
        </p:txBody>
      </p:sp>
      <p:sp>
        <p:nvSpPr>
          <p:cNvPr id="5" name="Rectangle 4"/>
          <p:cNvSpPr/>
          <p:nvPr/>
        </p:nvSpPr>
        <p:spPr>
          <a:xfrm>
            <a:off x="344114" y="787095"/>
            <a:ext cx="8441197" cy="5693866"/>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Personal factual questions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Factual questions about others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Informant factual questions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Attitudes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Beliefs</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Normative standards and values</a:t>
            </a:r>
          </a:p>
          <a:p>
            <a:pPr marL="342900" indent="-342900">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K</a:t>
            </a:r>
            <a:r>
              <a:rPr lang="en-US" altLang="en-US" sz="2400" dirty="0" err="1">
                <a:latin typeface="Arial" panose="020B0604020202020204" pitchFamily="34" charset="0"/>
                <a:cs typeface="Arial" panose="020B0604020202020204" pitchFamily="34" charset="0"/>
              </a:rPr>
              <a:t>nowledge</a:t>
            </a:r>
            <a:r>
              <a:rPr lang="hu-HU" altLang="en-US" sz="2400" dirty="0">
                <a:latin typeface="Arial" panose="020B0604020202020204" pitchFamily="34" charset="0"/>
                <a:cs typeface="Arial" panose="020B0604020202020204" pitchFamily="34" charset="0"/>
              </a:rPr>
              <a:t> of a subjec</a:t>
            </a:r>
            <a:r>
              <a:rPr lang="en-ZA" altLang="en-US" sz="2400" dirty="0">
                <a:latin typeface="Arial" panose="020B0604020202020204" pitchFamily="34" charset="0"/>
                <a:cs typeface="Arial" panose="020B0604020202020204" pitchFamily="34" charset="0"/>
              </a:rPr>
              <a:t>t</a:t>
            </a:r>
          </a:p>
          <a:p>
            <a:pPr marL="355600" algn="just">
              <a:buClr>
                <a:srgbClr val="7030A0"/>
              </a:buClr>
            </a:pPr>
            <a:endParaRPr lang="en-US"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2014:253)</a:t>
            </a:r>
            <a:endParaRPr lang="en-ZA" dirty="0">
              <a:latin typeface="Arial" panose="020B0604020202020204" pitchFamily="34" charset="0"/>
              <a:cs typeface="Arial" panose="020B0604020202020204" pitchFamily="34" charset="0"/>
            </a:endParaRPr>
          </a:p>
          <a:p>
            <a:pPr>
              <a:buClr>
                <a:srgbClr val="7030A0"/>
              </a:buClr>
            </a:pP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3302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72</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DESIGNING QUESTIONS (1)</a:t>
            </a:r>
            <a:endParaRPr lang="en-US" altLang="en-US" sz="2500" dirty="0">
              <a:solidFill>
                <a:schemeClr val="bg1"/>
              </a:solidFill>
              <a:latin typeface="Arial Black" pitchFamily="34" charset="0"/>
            </a:endParaRPr>
          </a:p>
        </p:txBody>
      </p:sp>
      <p:sp>
        <p:nvSpPr>
          <p:cNvPr id="5" name="Rectangle 4"/>
          <p:cNvSpPr/>
          <p:nvPr/>
        </p:nvSpPr>
        <p:spPr>
          <a:xfrm>
            <a:off x="344114" y="693311"/>
            <a:ext cx="8441197" cy="3447098"/>
          </a:xfrm>
          <a:prstGeom prst="rect">
            <a:avLst/>
          </a:prstGeom>
        </p:spPr>
        <p:txBody>
          <a:bodyPr wrap="square">
            <a:spAutoFit/>
          </a:bodyPr>
          <a:lstStyle/>
          <a:p>
            <a:pPr>
              <a:buClr>
                <a:srgbClr val="7030A0"/>
              </a:buClr>
            </a:pPr>
            <a:r>
              <a:rPr lang="en-US" altLang="en-US" sz="2400" b="1" dirty="0">
                <a:solidFill>
                  <a:srgbClr val="7030A0"/>
                </a:solidFill>
                <a:latin typeface="Arial" panose="020B0604020202020204" pitchFamily="34" charset="0"/>
                <a:cs typeface="Arial" panose="020B0604020202020204" pitchFamily="34" charset="0"/>
              </a:rPr>
              <a:t>General rules: </a:t>
            </a:r>
          </a:p>
          <a:p>
            <a:pPr marL="342900" indent="-342900">
              <a:buClr>
                <a:srgbClr val="7030A0"/>
              </a:buClr>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Remember your research questions</a:t>
            </a:r>
          </a:p>
          <a:p>
            <a:pPr marL="342900" indent="-342900">
              <a:buClr>
                <a:srgbClr val="7030A0"/>
              </a:buClr>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Decide exactly what you want to find out</a:t>
            </a:r>
          </a:p>
          <a:p>
            <a:pPr marL="342900" indent="-342900">
              <a:buClr>
                <a:srgbClr val="7030A0"/>
              </a:buClr>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Imagine yourself as a respondent</a:t>
            </a:r>
          </a:p>
          <a:p>
            <a:pPr marL="800100" lvl="1" indent="-342900">
              <a:buClr>
                <a:srgbClr val="7030A0"/>
              </a:buClr>
              <a:buFont typeface="Wingdings" panose="05000000000000000000" pitchFamily="2" charset="2"/>
              <a:buChar char="ü"/>
            </a:pPr>
            <a:r>
              <a:rPr lang="en-US" altLang="en-US" sz="2200" dirty="0">
                <a:latin typeface="Arial" panose="020B0604020202020204" pitchFamily="34" charset="0"/>
                <a:cs typeface="Arial" panose="020B0604020202020204" pitchFamily="34" charset="0"/>
              </a:rPr>
              <a:t>How would you answer the questions?</a:t>
            </a:r>
          </a:p>
          <a:p>
            <a:pPr marL="800100" lvl="1" indent="-342900">
              <a:buClr>
                <a:srgbClr val="7030A0"/>
              </a:buClr>
              <a:buFont typeface="Wingdings" panose="05000000000000000000" pitchFamily="2" charset="2"/>
              <a:buChar char="ü"/>
            </a:pPr>
            <a:r>
              <a:rPr lang="en-US" altLang="en-US" sz="2200" dirty="0">
                <a:latin typeface="Arial" panose="020B0604020202020204" pitchFamily="34" charset="0"/>
                <a:cs typeface="Arial" panose="020B0604020202020204" pitchFamily="34" charset="0"/>
              </a:rPr>
              <a:t>Identify any vague or misleading questions</a:t>
            </a:r>
          </a:p>
          <a:p>
            <a:pPr marL="355600" indent="-355600" algn="just">
              <a:buClr>
                <a:srgbClr val="7030A0"/>
              </a:buClr>
            </a:pPr>
            <a:endParaRPr lang="en-US"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2014:204)</a:t>
            </a: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77214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73</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DESIGNING QUESTIONS (2)</a:t>
            </a:r>
            <a:endParaRPr lang="en-US" altLang="en-US" sz="2500" dirty="0">
              <a:solidFill>
                <a:schemeClr val="bg1"/>
              </a:solidFill>
              <a:latin typeface="Arial Black" pitchFamily="34" charset="0"/>
            </a:endParaRPr>
          </a:p>
        </p:txBody>
      </p:sp>
      <p:sp>
        <p:nvSpPr>
          <p:cNvPr id="5" name="Rectangle 4"/>
          <p:cNvSpPr/>
          <p:nvPr/>
        </p:nvSpPr>
        <p:spPr>
          <a:xfrm>
            <a:off x="344114" y="693311"/>
            <a:ext cx="8441197" cy="4955203"/>
          </a:xfrm>
          <a:prstGeom prst="rect">
            <a:avLst/>
          </a:prstGeom>
        </p:spPr>
        <p:txBody>
          <a:bodyPr wrap="square">
            <a:spAutoFit/>
          </a:bodyPr>
          <a:lstStyle/>
          <a:p>
            <a:pPr lvl="1" indent="-457200">
              <a:buClr>
                <a:srgbClr val="7030A0"/>
              </a:buClr>
            </a:pPr>
            <a:r>
              <a:rPr lang="en-US" sz="2400" b="1" dirty="0">
                <a:solidFill>
                  <a:srgbClr val="7030A0"/>
                </a:solidFill>
                <a:latin typeface="Arial" panose="020B0604020202020204" pitchFamily="34" charset="0"/>
                <a:cs typeface="Arial" panose="020B0604020202020204" pitchFamily="34" charset="0"/>
              </a:rPr>
              <a:t>Things to avoid:</a:t>
            </a:r>
          </a:p>
          <a:p>
            <a:pPr marL="342900" indent="-342900">
              <a:buClr>
                <a:srgbClr val="7030A0"/>
              </a:buClr>
              <a:buSzPct val="100000"/>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Ambiguous terms</a:t>
            </a:r>
            <a:r>
              <a:rPr lang="hu-HU" altLang="en-US" sz="2200" dirty="0">
                <a:latin typeface="Arial" panose="020B0604020202020204" pitchFamily="34" charset="0"/>
                <a:cs typeface="Arial" panose="020B0604020202020204" pitchFamily="34" charset="0"/>
              </a:rPr>
              <a:t>: </a:t>
            </a:r>
            <a:r>
              <a:rPr lang="en-US" altLang="en-US" sz="2200" dirty="0">
                <a:latin typeface="Arial" panose="020B0604020202020204" pitchFamily="34" charset="0"/>
                <a:cs typeface="Arial" panose="020B0604020202020204" pitchFamily="34" charset="0"/>
              </a:rPr>
              <a:t>‘often’, ‘regularly’, ‘frequently’</a:t>
            </a:r>
          </a:p>
          <a:p>
            <a:pPr marL="342900" indent="-342900">
              <a:buClr>
                <a:srgbClr val="7030A0"/>
              </a:buClr>
              <a:buSzPct val="100000"/>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Long questions</a:t>
            </a:r>
          </a:p>
          <a:p>
            <a:pPr marL="342900" indent="-342900">
              <a:buClr>
                <a:srgbClr val="7030A0"/>
              </a:buClr>
              <a:buSzPct val="100000"/>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Double-</a:t>
            </a:r>
            <a:r>
              <a:rPr lang="en-US" altLang="en-US" sz="2200" dirty="0" err="1">
                <a:latin typeface="Arial" panose="020B0604020202020204" pitchFamily="34" charset="0"/>
                <a:cs typeface="Arial" panose="020B0604020202020204" pitchFamily="34" charset="0"/>
              </a:rPr>
              <a:t>barrelled</a:t>
            </a:r>
            <a:r>
              <a:rPr lang="en-US" altLang="en-US" sz="2200" dirty="0">
                <a:latin typeface="Arial" panose="020B0604020202020204" pitchFamily="34" charset="0"/>
                <a:cs typeface="Arial" panose="020B0604020202020204" pitchFamily="34" charset="0"/>
              </a:rPr>
              <a:t> questions</a:t>
            </a:r>
            <a:r>
              <a:rPr lang="hu-HU" altLang="en-US" sz="2200" dirty="0">
                <a:latin typeface="Arial" panose="020B0604020202020204" pitchFamily="34" charset="0"/>
                <a:cs typeface="Arial" panose="020B0604020202020204" pitchFamily="34" charset="0"/>
              </a:rPr>
              <a:t>: </a:t>
            </a:r>
            <a:r>
              <a:rPr lang="en-ZA" altLang="en-US" sz="2200" dirty="0">
                <a:latin typeface="Arial" panose="020B0604020202020204" pitchFamily="34" charset="0"/>
                <a:cs typeface="Arial" panose="020B0604020202020204" pitchFamily="34" charset="0"/>
              </a:rPr>
              <a:t>there </a:t>
            </a:r>
            <a:r>
              <a:rPr lang="en-US" altLang="en-US" sz="2200" dirty="0">
                <a:latin typeface="Arial" panose="020B0604020202020204" pitchFamily="34" charset="0"/>
                <a:cs typeface="Arial" panose="020B0604020202020204" pitchFamily="34" charset="0"/>
              </a:rPr>
              <a:t>may </a:t>
            </a:r>
            <a:r>
              <a:rPr lang="hu-HU" altLang="en-US" sz="2200" dirty="0">
                <a:latin typeface="Arial" panose="020B0604020202020204" pitchFamily="34" charset="0"/>
                <a:cs typeface="Arial" panose="020B0604020202020204" pitchFamily="34" charset="0"/>
              </a:rPr>
              <a:t>be</a:t>
            </a:r>
            <a:r>
              <a:rPr lang="en-US" altLang="en-US" sz="2200" dirty="0">
                <a:latin typeface="Arial" panose="020B0604020202020204" pitchFamily="34" charset="0"/>
                <a:cs typeface="Arial" panose="020B0604020202020204" pitchFamily="34" charset="0"/>
              </a:rPr>
              <a:t> different answers to each part</a:t>
            </a:r>
            <a:endParaRPr lang="hu-HU" altLang="en-US" sz="2200" dirty="0">
              <a:latin typeface="Arial" panose="020B0604020202020204" pitchFamily="34" charset="0"/>
              <a:cs typeface="Arial" panose="020B0604020202020204" pitchFamily="34" charset="0"/>
            </a:endParaRPr>
          </a:p>
          <a:p>
            <a:pPr marL="342900" indent="-342900">
              <a:buClr>
                <a:srgbClr val="7030A0"/>
              </a:buClr>
              <a:buSzPct val="100000"/>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Very general questions</a:t>
            </a:r>
            <a:r>
              <a:rPr lang="hu-HU" altLang="en-US" sz="2200" dirty="0">
                <a:latin typeface="Arial" panose="020B0604020202020204" pitchFamily="34" charset="0"/>
                <a:cs typeface="Arial" panose="020B0604020202020204" pitchFamily="34" charset="0"/>
              </a:rPr>
              <a:t>: </a:t>
            </a:r>
            <a:r>
              <a:rPr lang="en-US" altLang="en-US" sz="2200" dirty="0">
                <a:latin typeface="Arial" panose="020B0604020202020204" pitchFamily="34" charset="0"/>
                <a:cs typeface="Arial" panose="020B0604020202020204" pitchFamily="34" charset="0"/>
              </a:rPr>
              <a:t>they lack a frame of reference</a:t>
            </a:r>
          </a:p>
          <a:p>
            <a:pPr marL="342900" indent="-342900">
              <a:buClr>
                <a:srgbClr val="7030A0"/>
              </a:buClr>
              <a:buSzPct val="100000"/>
              <a:buFont typeface="Wingdings" panose="05000000000000000000" pitchFamily="2" charset="2"/>
              <a:buChar char="§"/>
            </a:pPr>
            <a:r>
              <a:rPr lang="en-US" altLang="en-US" sz="2200" dirty="0">
                <a:latin typeface="Arial" panose="020B0604020202020204" pitchFamily="34" charset="0"/>
                <a:cs typeface="Arial" panose="020B0604020202020204" pitchFamily="34" charset="0"/>
              </a:rPr>
              <a:t>Leading questions</a:t>
            </a:r>
            <a:r>
              <a:rPr lang="hu-HU" altLang="en-US" sz="2200" dirty="0">
                <a:latin typeface="Arial" panose="020B0604020202020204" pitchFamily="34" charset="0"/>
                <a:cs typeface="Arial" panose="020B0604020202020204" pitchFamily="34" charset="0"/>
              </a:rPr>
              <a:t>: </a:t>
            </a:r>
            <a:r>
              <a:rPr lang="en-ZA" altLang="en-US" sz="2200" dirty="0">
                <a:latin typeface="Arial" panose="020B0604020202020204" pitchFamily="34" charset="0"/>
                <a:cs typeface="Arial" panose="020B0604020202020204" pitchFamily="34" charset="0"/>
              </a:rPr>
              <a:t>they </a:t>
            </a:r>
            <a:r>
              <a:rPr lang="hu-HU" altLang="en-US" sz="2200" dirty="0">
                <a:latin typeface="Arial" panose="020B0604020202020204" pitchFamily="34" charset="0"/>
                <a:cs typeface="Arial" panose="020B0604020202020204" pitchFamily="34" charset="0"/>
              </a:rPr>
              <a:t>hint at a preferred </a:t>
            </a:r>
            <a:r>
              <a:rPr lang="en-US" altLang="en-US" sz="2200" dirty="0">
                <a:latin typeface="Arial" panose="020B0604020202020204" pitchFamily="34" charset="0"/>
                <a:cs typeface="Arial" panose="020B0604020202020204" pitchFamily="34" charset="0"/>
              </a:rPr>
              <a:t>response</a:t>
            </a:r>
          </a:p>
          <a:p>
            <a:pPr marL="342900" indent="-342900">
              <a:buClr>
                <a:srgbClr val="7030A0"/>
              </a:buClr>
              <a:buSzPct val="100000"/>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Ask</a:t>
            </a:r>
            <a:r>
              <a:rPr lang="hu-HU" altLang="en-US" sz="2400" dirty="0">
                <a:latin typeface="Arial" panose="020B0604020202020204" pitchFamily="34" charset="0"/>
                <a:cs typeface="Arial" panose="020B0604020202020204" pitchFamily="34" charset="0"/>
              </a:rPr>
              <a:t>ing</a:t>
            </a:r>
            <a:r>
              <a:rPr lang="en-US" altLang="en-US" sz="2400" dirty="0">
                <a:latin typeface="Arial" panose="020B0604020202020204" pitchFamily="34" charset="0"/>
                <a:cs typeface="Arial" panose="020B0604020202020204" pitchFamily="34" charset="0"/>
              </a:rPr>
              <a:t> two questions in one</a:t>
            </a:r>
          </a:p>
          <a:p>
            <a:pPr marL="342900" indent="-342900">
              <a:buClr>
                <a:srgbClr val="7030A0"/>
              </a:buClr>
              <a:buSzPct val="100000"/>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Negative terms</a:t>
            </a:r>
            <a:r>
              <a:rPr lang="hu-HU" altLang="en-US" sz="2400"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‘not’, ‘never’</a:t>
            </a:r>
            <a:r>
              <a:rPr lang="hu-HU" altLang="en-US" sz="2400" dirty="0">
                <a:latin typeface="Arial" panose="020B0604020202020204" pitchFamily="34" charset="0"/>
                <a:cs typeface="Arial" panose="020B0604020202020204" pitchFamily="34" charset="0"/>
              </a:rPr>
              <a:t> - </a:t>
            </a:r>
            <a:r>
              <a:rPr lang="en-US" altLang="en-US" sz="2400" dirty="0">
                <a:latin typeface="Arial" panose="020B0604020202020204" pitchFamily="34" charset="0"/>
                <a:cs typeface="Arial" panose="020B0604020202020204" pitchFamily="34" charset="0"/>
              </a:rPr>
              <a:t>especially double negatives</a:t>
            </a:r>
            <a:endParaRPr lang="hu-HU" altLang="en-US" sz="2400" dirty="0">
              <a:latin typeface="Arial" panose="020B0604020202020204" pitchFamily="34" charset="0"/>
              <a:cs typeface="Arial" panose="020B0604020202020204" pitchFamily="34" charset="0"/>
            </a:endParaRPr>
          </a:p>
          <a:p>
            <a:pPr marL="342900" indent="-342900">
              <a:buClr>
                <a:srgbClr val="7030A0"/>
              </a:buClr>
              <a:buSzPct val="100000"/>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Technical terms </a:t>
            </a: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jargon and acronyms</a:t>
            </a:r>
            <a:r>
              <a:rPr lang="hu-HU"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endParaRPr lang="hu-HU" altLang="en-US" sz="2200"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2014:206)</a:t>
            </a: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64439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74</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DESIGNING QUESTIONS (3)</a:t>
            </a:r>
            <a:endParaRPr lang="en-US" altLang="en-US" sz="2500" dirty="0">
              <a:solidFill>
                <a:schemeClr val="bg1"/>
              </a:solidFill>
              <a:latin typeface="Arial Black" pitchFamily="34" charset="0"/>
            </a:endParaRPr>
          </a:p>
        </p:txBody>
      </p:sp>
      <p:sp>
        <p:nvSpPr>
          <p:cNvPr id="5" name="Rectangle 4"/>
          <p:cNvSpPr/>
          <p:nvPr/>
        </p:nvSpPr>
        <p:spPr>
          <a:xfrm>
            <a:off x="344114" y="693311"/>
            <a:ext cx="8441197" cy="4801314"/>
          </a:xfrm>
          <a:prstGeom prst="rect">
            <a:avLst/>
          </a:prstGeom>
        </p:spPr>
        <p:txBody>
          <a:bodyPr wrap="square">
            <a:spAutoFit/>
          </a:bodyPr>
          <a:lstStyle/>
          <a:p>
            <a:pPr lvl="1" indent="-457200">
              <a:buClr>
                <a:srgbClr val="7030A0"/>
              </a:buClr>
            </a:pPr>
            <a:r>
              <a:rPr lang="en-US" sz="2400" b="1" dirty="0">
                <a:solidFill>
                  <a:srgbClr val="7030A0"/>
                </a:solidFill>
                <a:latin typeface="Arial" panose="020B0604020202020204" pitchFamily="34" charset="0"/>
                <a:cs typeface="Arial" panose="020B0604020202020204" pitchFamily="34" charset="0"/>
              </a:rPr>
              <a:t>Things to make sure of:</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Do the </a:t>
            </a:r>
            <a:r>
              <a:rPr lang="en-US" altLang="en-US" sz="2400" dirty="0">
                <a:latin typeface="Arial" panose="020B0604020202020204" pitchFamily="34" charset="0"/>
                <a:cs typeface="Arial" panose="020B0604020202020204" pitchFamily="34" charset="0"/>
              </a:rPr>
              <a:t>respondents have the requisite knowledge</a:t>
            </a: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If you just want a yes/no answer, have you given more possibilities? </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Have you an equal number of</a:t>
            </a:r>
            <a:r>
              <a:rPr lang="en-US" altLang="en-US" sz="2400" dirty="0">
                <a:latin typeface="Arial" panose="020B0604020202020204" pitchFamily="34" charset="0"/>
                <a:cs typeface="Arial" panose="020B0604020202020204" pitchFamily="34" charset="0"/>
              </a:rPr>
              <a:t> positive and negative responses to a question </a:t>
            </a:r>
            <a:r>
              <a:rPr lang="hu-HU" altLang="en-US" sz="2400" dirty="0">
                <a:latin typeface="Arial" panose="020B0604020202020204" pitchFamily="34" charset="0"/>
                <a:cs typeface="Arial" panose="020B0604020202020204" pitchFamily="34" charset="0"/>
              </a:rPr>
              <a:t>to </a:t>
            </a:r>
            <a:r>
              <a:rPr lang="en-US" altLang="en-US" sz="2400" dirty="0">
                <a:latin typeface="Arial" panose="020B0604020202020204" pitchFamily="34" charset="0"/>
                <a:cs typeface="Arial" panose="020B0604020202020204" pitchFamily="34" charset="0"/>
              </a:rPr>
              <a:t>avoid bias</a:t>
            </a:r>
            <a:r>
              <a:rPr lang="hu-HU" altLang="en-US" sz="2400" dirty="0">
                <a:latin typeface="Arial" panose="020B0604020202020204" pitchFamily="34" charset="0"/>
                <a:cs typeface="Arial" panose="020B0604020202020204" pitchFamily="34" charset="0"/>
              </a:rPr>
              <a:t>?</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Are you </a:t>
            </a:r>
            <a:r>
              <a:rPr lang="en-US" altLang="en-US" sz="2400" dirty="0">
                <a:latin typeface="Arial" panose="020B0604020202020204" pitchFamily="34" charset="0"/>
                <a:cs typeface="Arial" panose="020B0604020202020204" pitchFamily="34" charset="0"/>
              </a:rPr>
              <a:t>rely</a:t>
            </a:r>
            <a:r>
              <a:rPr lang="hu-HU" altLang="en-US" sz="2400" dirty="0">
                <a:latin typeface="Arial" panose="020B0604020202020204" pitchFamily="34" charset="0"/>
                <a:cs typeface="Arial" panose="020B0604020202020204" pitchFamily="34" charset="0"/>
              </a:rPr>
              <a:t>ing too much</a:t>
            </a:r>
            <a:r>
              <a:rPr lang="en-US" altLang="en-US" sz="2400" dirty="0">
                <a:latin typeface="Arial" panose="020B0604020202020204" pitchFamily="34" charset="0"/>
                <a:cs typeface="Arial" panose="020B0604020202020204" pitchFamily="34" charset="0"/>
              </a:rPr>
              <a:t> on </a:t>
            </a:r>
            <a:r>
              <a:rPr lang="hu-HU" altLang="en-US" sz="2400" dirty="0">
                <a:latin typeface="Arial" panose="020B0604020202020204" pitchFamily="34" charset="0"/>
                <a:cs typeface="Arial" panose="020B0604020202020204" pitchFamily="34" charset="0"/>
              </a:rPr>
              <a:t>the </a:t>
            </a:r>
            <a:r>
              <a:rPr lang="en-US" altLang="en-US" sz="2400" dirty="0">
                <a:latin typeface="Arial" panose="020B0604020202020204" pitchFamily="34" charset="0"/>
                <a:cs typeface="Arial" panose="020B0604020202020204" pitchFamily="34" charset="0"/>
              </a:rPr>
              <a:t>respondent’s memory</a:t>
            </a:r>
            <a:r>
              <a:rPr lang="hu-HU" altLang="en-US" sz="2400" dirty="0">
                <a:latin typeface="Arial" panose="020B0604020202020204" pitchFamily="34" charset="0"/>
                <a:cs typeface="Arial" panose="020B0604020202020204" pitchFamily="34" charset="0"/>
              </a:rPr>
              <a:t>?</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Have you thought through whether you should </a:t>
            </a:r>
            <a:r>
              <a:rPr lang="en-US" altLang="en-US" sz="2400" dirty="0" err="1">
                <a:latin typeface="Arial" panose="020B0604020202020204" pitchFamily="34" charset="0"/>
                <a:cs typeface="Arial" panose="020B0604020202020204" pitchFamily="34" charset="0"/>
              </a:rPr>
              <a:t>includ</a:t>
            </a:r>
            <a:r>
              <a:rPr lang="hu-HU" altLang="en-US" sz="2400" dirty="0">
                <a:latin typeface="Arial" panose="020B0604020202020204" pitchFamily="34" charset="0"/>
                <a:cs typeface="Arial" panose="020B0604020202020204" pitchFamily="34" charset="0"/>
              </a:rPr>
              <a:t>e</a:t>
            </a:r>
            <a:r>
              <a:rPr lang="en-US" altLang="en-US" sz="2400" dirty="0">
                <a:latin typeface="Arial" panose="020B0604020202020204" pitchFamily="34" charset="0"/>
                <a:cs typeface="Arial" panose="020B0604020202020204" pitchFamily="34" charset="0"/>
              </a:rPr>
              <a:t> “don’t know” option</a:t>
            </a:r>
            <a:r>
              <a:rPr lang="hu-HU" altLang="en-US" sz="2400" dirty="0">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a:t>
            </a:r>
          </a:p>
          <a:p>
            <a:endParaRPr lang="en-US" altLang="en-US" sz="2400" dirty="0"/>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2014:207)</a:t>
            </a: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47919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75</a:t>
            </a:fld>
            <a:endParaRPr lang="en-US"/>
          </a:p>
        </p:txBody>
      </p:sp>
      <p:sp>
        <p:nvSpPr>
          <p:cNvPr id="4" name="Rectangle 8"/>
          <p:cNvSpPr>
            <a:spLocks noChangeArrowheads="1"/>
          </p:cNvSpPr>
          <p:nvPr/>
        </p:nvSpPr>
        <p:spPr bwMode="auto">
          <a:xfrm>
            <a:off x="181369" y="89149"/>
            <a:ext cx="8766688" cy="48518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PILOTING AND PRE-TESTING QUESTIONS </a:t>
            </a:r>
            <a:endParaRPr lang="en-US" altLang="en-US" sz="2500" dirty="0">
              <a:solidFill>
                <a:schemeClr val="bg1"/>
              </a:solidFill>
              <a:latin typeface="Arial Black" pitchFamily="34" charset="0"/>
            </a:endParaRPr>
          </a:p>
        </p:txBody>
      </p:sp>
      <p:sp>
        <p:nvSpPr>
          <p:cNvPr id="5" name="Rectangle 4"/>
          <p:cNvSpPr/>
          <p:nvPr/>
        </p:nvSpPr>
        <p:spPr>
          <a:xfrm>
            <a:off x="344114" y="693311"/>
            <a:ext cx="8441197" cy="5139869"/>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Check that the research instrument works:</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Gain practice </a:t>
            </a:r>
            <a:r>
              <a:rPr lang="hu-HU" altLang="en-US" sz="2400" dirty="0">
                <a:latin typeface="Arial" panose="020B0604020202020204" pitchFamily="34" charset="0"/>
                <a:cs typeface="Arial" panose="020B0604020202020204" pitchFamily="34" charset="0"/>
              </a:rPr>
              <a:t>in </a:t>
            </a:r>
            <a:r>
              <a:rPr lang="en-US" altLang="en-US" sz="2400" dirty="0">
                <a:latin typeface="Arial" panose="020B0604020202020204" pitchFamily="34" charset="0"/>
                <a:cs typeface="Arial" panose="020B0604020202020204" pitchFamily="34" charset="0"/>
              </a:rPr>
              <a:t>using </a:t>
            </a:r>
            <a:r>
              <a:rPr lang="hu-HU" altLang="en-US" sz="2400" dirty="0">
                <a:latin typeface="Arial" panose="020B0604020202020204" pitchFamily="34" charset="0"/>
                <a:cs typeface="Arial" panose="020B0604020202020204" pitchFamily="34" charset="0"/>
              </a:rPr>
              <a:t>the </a:t>
            </a:r>
            <a:r>
              <a:rPr lang="en-US" altLang="en-US" sz="2400" dirty="0">
                <a:latin typeface="Arial" panose="020B0604020202020204" pitchFamily="34" charset="0"/>
                <a:cs typeface="Arial" panose="020B0604020202020204" pitchFamily="34" charset="0"/>
              </a:rPr>
              <a:t>interview schedule</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Does each question flow smoothly on to the next?</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Identify vague, confusing or uncomfortable questions</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Remove any questions that receive uniform responses</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Determine adequacy of instructions.</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Open questions can generate fixed choice answers </a:t>
            </a:r>
            <a:r>
              <a:rPr lang="hu-HU" altLang="en-US" sz="2400" dirty="0">
                <a:latin typeface="Arial" panose="020B0604020202020204" pitchFamily="34" charset="0"/>
                <a:cs typeface="Arial" panose="020B0604020202020204" pitchFamily="34" charset="0"/>
              </a:rPr>
              <a:t>for closed questions </a:t>
            </a:r>
            <a:r>
              <a:rPr lang="en-US" altLang="en-US" sz="2400" dirty="0">
                <a:latin typeface="Arial" panose="020B0604020202020204" pitchFamily="34" charset="0"/>
                <a:cs typeface="Arial" panose="020B0604020202020204" pitchFamily="34" charset="0"/>
              </a:rPr>
              <a:t>in the </a:t>
            </a:r>
            <a:r>
              <a:rPr lang="hu-HU" altLang="en-US" sz="2400" dirty="0">
                <a:latin typeface="Arial" panose="020B0604020202020204" pitchFamily="34" charset="0"/>
                <a:cs typeface="Arial" panose="020B0604020202020204" pitchFamily="34" charset="0"/>
              </a:rPr>
              <a:t>main research</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B</a:t>
            </a:r>
            <a:r>
              <a:rPr lang="hu-HU" altLang="en-US" sz="2400" dirty="0">
                <a:latin typeface="Arial" panose="020B0604020202020204" pitchFamily="34" charset="0"/>
                <a:cs typeface="Arial" panose="020B0604020202020204" pitchFamily="34" charset="0"/>
              </a:rPr>
              <a:t>e careful that people who help with your pilot study are not included </a:t>
            </a:r>
            <a:r>
              <a:rPr lang="en-US" altLang="en-US" sz="2400" dirty="0">
                <a:latin typeface="Arial" panose="020B0604020202020204" pitchFamily="34" charset="0"/>
                <a:cs typeface="Arial" panose="020B0604020202020204" pitchFamily="34" charset="0"/>
              </a:rPr>
              <a:t>in </a:t>
            </a:r>
            <a:r>
              <a:rPr lang="hu-HU" altLang="en-US" sz="2400" dirty="0">
                <a:latin typeface="Arial" panose="020B0604020202020204" pitchFamily="34" charset="0"/>
                <a:cs typeface="Arial" panose="020B0604020202020204" pitchFamily="34" charset="0"/>
              </a:rPr>
              <a:t>the </a:t>
            </a:r>
            <a:r>
              <a:rPr lang="en-US" altLang="en-US" sz="2400" dirty="0">
                <a:latin typeface="Arial" panose="020B0604020202020204" pitchFamily="34" charset="0"/>
                <a:cs typeface="Arial" panose="020B0604020202020204" pitchFamily="34" charset="0"/>
              </a:rPr>
              <a:t>final sample</a:t>
            </a:r>
          </a:p>
          <a:p>
            <a:pPr marL="342900" indent="-342900">
              <a:buClr>
                <a:srgbClr val="7030A0"/>
              </a:buClr>
              <a:buFont typeface="Wingdings" panose="05000000000000000000" pitchFamily="2" charset="2"/>
              <a:buChar char="§"/>
            </a:pPr>
            <a:endParaRPr lang="hu-HU" altLang="en-US" sz="2200"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2014:209)</a:t>
            </a: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2980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76</a:t>
            </a:fld>
            <a:endParaRPr lang="en-US"/>
          </a:p>
        </p:txBody>
      </p:sp>
      <p:sp>
        <p:nvSpPr>
          <p:cNvPr id="4" name="Rectangle 8"/>
          <p:cNvSpPr>
            <a:spLocks noChangeArrowheads="1"/>
          </p:cNvSpPr>
          <p:nvPr/>
        </p:nvSpPr>
        <p:spPr bwMode="auto">
          <a:xfrm>
            <a:off x="181369" y="89149"/>
            <a:ext cx="8766688" cy="878150"/>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USING EXISTING QUESTIONS/INSTRUMENTS</a:t>
            </a:r>
            <a:endParaRPr lang="en-US" altLang="en-US" sz="2500" dirty="0">
              <a:solidFill>
                <a:schemeClr val="bg1"/>
              </a:solidFill>
              <a:latin typeface="Arial Black" pitchFamily="34" charset="0"/>
            </a:endParaRPr>
          </a:p>
        </p:txBody>
      </p:sp>
      <p:sp>
        <p:nvSpPr>
          <p:cNvPr id="5" name="Rectangle 4"/>
          <p:cNvSpPr/>
          <p:nvPr/>
        </p:nvSpPr>
        <p:spPr>
          <a:xfrm>
            <a:off x="344114" y="1146732"/>
            <a:ext cx="8441197" cy="2923877"/>
          </a:xfrm>
          <a:prstGeom prst="rect">
            <a:avLst/>
          </a:prstGeom>
        </p:spPr>
        <p:txBody>
          <a:bodyPr wrap="square">
            <a:spAutoFit/>
          </a:bodyPr>
          <a:lstStyle/>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Common practice in survey research</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Questions have already been piloted</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Known properties of reliability and validity</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Helps you to draw comparisons with other studies</a:t>
            </a:r>
          </a:p>
          <a:p>
            <a:pPr marL="342900" indent="-342900">
              <a:buClr>
                <a:srgbClr val="7030A0"/>
              </a:buClr>
              <a:buFont typeface="Wingdings" panose="05000000000000000000" pitchFamily="2" charset="2"/>
              <a:buChar char="§"/>
            </a:pPr>
            <a:endParaRPr lang="hu-HU" altLang="en-US" sz="2200" dirty="0">
              <a:latin typeface="Arial" panose="020B0604020202020204" pitchFamily="34" charset="0"/>
              <a:cs typeface="Arial" panose="020B0604020202020204" pitchFamily="34" charset="0"/>
            </a:endParaRPr>
          </a:p>
          <a:p>
            <a:pPr marL="355600" indent="-355600"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2014:210)</a:t>
            </a: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25237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77</a:t>
            </a:fld>
            <a:endParaRPr lang="en-US" dirty="0"/>
          </a:p>
        </p:txBody>
      </p:sp>
      <p:sp>
        <p:nvSpPr>
          <p:cNvPr id="4" name="Rectangle 8"/>
          <p:cNvSpPr>
            <a:spLocks noChangeArrowheads="1"/>
          </p:cNvSpPr>
          <p:nvPr/>
        </p:nvSpPr>
        <p:spPr bwMode="auto">
          <a:xfrm>
            <a:off x="438307" y="89148"/>
            <a:ext cx="8169144" cy="926852"/>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EXAMPLE: DESIGNING THE MEASURING INSTRUMENT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04800" y="1251647"/>
            <a:ext cx="8517924" cy="4062651"/>
          </a:xfrm>
          <a:prstGeom prst="rect">
            <a:avLst/>
          </a:prstGeom>
        </p:spPr>
        <p:txBody>
          <a:bodyPr wrap="square">
            <a:spAutoFit/>
          </a:bodyPr>
          <a:lstStyle/>
          <a:p>
            <a:pPr algn="just">
              <a:buClr>
                <a:srgbClr val="7030A0"/>
              </a:buClr>
            </a:pPr>
            <a:r>
              <a:rPr lang="en-ZA" b="1" dirty="0">
                <a:latin typeface="Arial" panose="020B0604020202020204" pitchFamily="34" charset="0"/>
                <a:cs typeface="Arial" panose="020B0604020202020204" pitchFamily="34" charset="0"/>
              </a:rPr>
              <a:t>Designing the measuring instrument</a:t>
            </a:r>
          </a:p>
          <a:p>
            <a:pPr algn="just">
              <a:buClr>
                <a:srgbClr val="7030A0"/>
              </a:buClr>
            </a:pPr>
            <a:endParaRPr lang="en-ZA" sz="1400" dirty="0">
              <a:latin typeface="Arial" panose="020B0604020202020204" pitchFamily="34" charset="0"/>
              <a:cs typeface="Arial" panose="020B0604020202020204" pitchFamily="34" charset="0"/>
            </a:endParaRPr>
          </a:p>
          <a:p>
            <a:pPr algn="just">
              <a:buClr>
                <a:srgbClr val="7030A0"/>
              </a:buClr>
            </a:pPr>
            <a:r>
              <a:rPr lang="en-ZA" sz="1600" dirty="0">
                <a:latin typeface="Arial" panose="020B0604020202020204" pitchFamily="34" charset="0"/>
                <a:cs typeface="Arial" panose="020B0604020202020204" pitchFamily="34" charset="0"/>
              </a:rPr>
              <a:t>A measuring instrument </a:t>
            </a:r>
            <a:r>
              <a:rPr lang="en-ZA" sz="1600" b="1" dirty="0">
                <a:latin typeface="Arial" panose="020B0604020202020204" pitchFamily="34" charset="0"/>
                <a:cs typeface="Arial" panose="020B0604020202020204" pitchFamily="34" charset="0"/>
              </a:rPr>
              <a:t>(see Annexure C) </a:t>
            </a:r>
            <a:r>
              <a:rPr lang="en-ZA" sz="1600" dirty="0">
                <a:latin typeface="Arial" panose="020B0604020202020204" pitchFamily="34" charset="0"/>
                <a:cs typeface="Arial" panose="020B0604020202020204" pitchFamily="34" charset="0"/>
              </a:rPr>
              <a:t>in the form of an online, closed-ended, self-administered and structured questionnaire has been designed to collect the primary data needed to achieve the objectives of this study. The items that constitute the questionnaire were sourced from existing literature or were created by the researcher based on additional literature consulted. The questionnaire consists of two sections. Section A focuses on acquiring the demographic information of the respondents and their businesses by means of multiple-choice questions. Section B makes use of a seven-point Likert scale in which the respondents are able to indicate their level of agreement with statements measuring the independent variables (</a:t>
            </a:r>
            <a:r>
              <a:rPr lang="en-ZA" sz="1600" i="1" dirty="0">
                <a:latin typeface="Arial" panose="020B0604020202020204" pitchFamily="34" charset="0"/>
                <a:cs typeface="Arial" panose="020B0604020202020204" pitchFamily="34" charset="0"/>
              </a:rPr>
              <a:t>Financial resources</a:t>
            </a:r>
            <a:r>
              <a:rPr lang="en-ZA" sz="1600" dirty="0">
                <a:latin typeface="Arial" panose="020B0604020202020204" pitchFamily="34" charset="0"/>
                <a:cs typeface="Arial" panose="020B0604020202020204" pitchFamily="34" charset="0"/>
              </a:rPr>
              <a:t>, </a:t>
            </a:r>
            <a:r>
              <a:rPr lang="en-ZA" sz="1600" i="1" dirty="0">
                <a:latin typeface="Arial" panose="020B0604020202020204" pitchFamily="34" charset="0"/>
                <a:cs typeface="Arial" panose="020B0604020202020204" pitchFamily="34" charset="0"/>
              </a:rPr>
              <a:t>Human resources and leadership</a:t>
            </a:r>
            <a:r>
              <a:rPr lang="en-ZA" sz="1600" dirty="0">
                <a:latin typeface="Arial" panose="020B0604020202020204" pitchFamily="34" charset="0"/>
                <a:cs typeface="Arial" panose="020B0604020202020204" pitchFamily="34" charset="0"/>
              </a:rPr>
              <a:t>, </a:t>
            </a:r>
            <a:r>
              <a:rPr lang="en-ZA" sz="1600" i="1" dirty="0">
                <a:latin typeface="Arial" panose="020B0604020202020204" pitchFamily="34" charset="0"/>
                <a:cs typeface="Arial" panose="020B0604020202020204" pitchFamily="34" charset="0"/>
              </a:rPr>
              <a:t>Information and knowledge</a:t>
            </a:r>
            <a:r>
              <a:rPr lang="en-ZA" sz="1600" dirty="0">
                <a:latin typeface="Arial" panose="020B0604020202020204" pitchFamily="34" charset="0"/>
                <a:cs typeface="Arial" panose="020B0604020202020204" pitchFamily="34" charset="0"/>
              </a:rPr>
              <a:t>, </a:t>
            </a:r>
            <a:r>
              <a:rPr lang="en-ZA" sz="1600" i="1" dirty="0">
                <a:latin typeface="Arial" panose="020B0604020202020204" pitchFamily="34" charset="0"/>
                <a:cs typeface="Arial" panose="020B0604020202020204" pitchFamily="34" charset="0"/>
              </a:rPr>
              <a:t>Entrepreneurial orientation</a:t>
            </a:r>
            <a:r>
              <a:rPr lang="en-ZA" sz="1600" dirty="0">
                <a:latin typeface="Arial" panose="020B0604020202020204" pitchFamily="34" charset="0"/>
                <a:cs typeface="Arial" panose="020B0604020202020204" pitchFamily="34" charset="0"/>
              </a:rPr>
              <a:t>, </a:t>
            </a:r>
            <a:r>
              <a:rPr lang="en-ZA" sz="1600" i="1" dirty="0">
                <a:latin typeface="Arial" panose="020B0604020202020204" pitchFamily="34" charset="0"/>
                <a:cs typeface="Arial" panose="020B0604020202020204" pitchFamily="34" charset="0"/>
              </a:rPr>
              <a:t>Market orientation </a:t>
            </a:r>
            <a:r>
              <a:rPr lang="en-ZA" sz="1600" dirty="0">
                <a:latin typeface="Arial" panose="020B0604020202020204" pitchFamily="34" charset="0"/>
                <a:cs typeface="Arial" panose="020B0604020202020204" pitchFamily="34" charset="0"/>
              </a:rPr>
              <a:t>and </a:t>
            </a:r>
            <a:r>
              <a:rPr lang="en-ZA" sz="1600" i="1" dirty="0">
                <a:latin typeface="Arial" panose="020B0604020202020204" pitchFamily="34" charset="0"/>
                <a:cs typeface="Arial" panose="020B0604020202020204" pitchFamily="34" charset="0"/>
              </a:rPr>
              <a:t>Organisational culture</a:t>
            </a:r>
            <a:r>
              <a:rPr lang="en-ZA" sz="1600" dirty="0">
                <a:latin typeface="Arial" panose="020B0604020202020204" pitchFamily="34" charset="0"/>
                <a:cs typeface="Arial" panose="020B0604020202020204" pitchFamily="34" charset="0"/>
              </a:rPr>
              <a:t>) and the dependent variables (</a:t>
            </a:r>
            <a:r>
              <a:rPr lang="en-ZA" sz="1600" i="1" dirty="0">
                <a:latin typeface="Arial" panose="020B0604020202020204" pitchFamily="34" charset="0"/>
                <a:cs typeface="Arial" panose="020B0604020202020204" pitchFamily="34" charset="0"/>
              </a:rPr>
              <a:t>Innovation output </a:t>
            </a:r>
            <a:r>
              <a:rPr lang="en-ZA" sz="1600" dirty="0">
                <a:latin typeface="Arial" panose="020B0604020202020204" pitchFamily="34" charset="0"/>
                <a:cs typeface="Arial" panose="020B0604020202020204" pitchFamily="34" charset="0"/>
              </a:rPr>
              <a:t>and </a:t>
            </a:r>
            <a:r>
              <a:rPr lang="en-ZA" sz="1600" i="1" dirty="0">
                <a:latin typeface="Arial" panose="020B0604020202020204" pitchFamily="34" charset="0"/>
                <a:cs typeface="Arial" panose="020B0604020202020204" pitchFamily="34" charset="0"/>
              </a:rPr>
              <a:t>Perceived financial performance</a:t>
            </a:r>
            <a:r>
              <a:rPr lang="en-ZA" sz="1600" dirty="0">
                <a:latin typeface="Arial" panose="020B0604020202020204" pitchFamily="34" charset="0"/>
                <a:cs typeface="Arial" panose="020B0604020202020204" pitchFamily="34" charset="0"/>
              </a:rPr>
              <a:t>) of the study.</a:t>
            </a:r>
          </a:p>
          <a:p>
            <a:pPr algn="just">
              <a:buClr>
                <a:srgbClr val="7030A0"/>
              </a:buClr>
            </a:pPr>
            <a:endParaRPr lang="en-US" sz="2000" dirty="0">
              <a:solidFill>
                <a:srgbClr val="7030A0"/>
              </a:solidFill>
              <a:latin typeface="Arial" panose="020B0604020202020204" pitchFamily="34" charset="0"/>
              <a:cs typeface="Arial" panose="020B0604020202020204" pitchFamily="34" charset="0"/>
            </a:endParaRPr>
          </a:p>
          <a:p>
            <a:pPr algn="just">
              <a:buClr>
                <a:srgbClr val="7030A0"/>
              </a:buClr>
            </a:pPr>
            <a:r>
              <a:rPr lang="en-US" sz="1600" dirty="0">
                <a:solidFill>
                  <a:srgbClr val="7030A0"/>
                </a:solidFill>
                <a:latin typeface="Arial" panose="020B0604020202020204" pitchFamily="34" charset="0"/>
                <a:cs typeface="Arial" panose="020B0604020202020204" pitchFamily="34" charset="0"/>
              </a:rPr>
              <a:t>[Refer to Venter, 2021 – MBA Research Day C.]</a:t>
            </a:r>
            <a:endParaRPr lang="en-ZA" sz="16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46257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78</a:t>
            </a:fld>
            <a:endParaRPr lang="en-US" dirty="0"/>
          </a:p>
        </p:txBody>
      </p:sp>
      <p:sp>
        <p:nvSpPr>
          <p:cNvPr id="4" name="Rectangle 8"/>
          <p:cNvSpPr>
            <a:spLocks noChangeArrowheads="1"/>
          </p:cNvSpPr>
          <p:nvPr/>
        </p:nvSpPr>
        <p:spPr bwMode="auto">
          <a:xfrm>
            <a:off x="438307" y="89148"/>
            <a:ext cx="8169144" cy="526998"/>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EXAMPLE: DATA COLLECTION</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04800" y="870234"/>
            <a:ext cx="8517924" cy="3847207"/>
          </a:xfrm>
          <a:prstGeom prst="rect">
            <a:avLst/>
          </a:prstGeom>
        </p:spPr>
        <p:txBody>
          <a:bodyPr wrap="square">
            <a:spAutoFit/>
          </a:bodyPr>
          <a:lstStyle/>
          <a:p>
            <a:pPr algn="just">
              <a:buClr>
                <a:srgbClr val="7030A0"/>
              </a:buClr>
            </a:pPr>
            <a:r>
              <a:rPr lang="en-ZA" b="1" dirty="0">
                <a:latin typeface="Arial" panose="020B0604020202020204" pitchFamily="34" charset="0"/>
                <a:cs typeface="Arial" panose="020B0604020202020204" pitchFamily="34" charset="0"/>
              </a:rPr>
              <a:t>Data collection</a:t>
            </a:r>
          </a:p>
          <a:p>
            <a:pPr algn="just">
              <a:buClr>
                <a:srgbClr val="7030A0"/>
              </a:buClr>
            </a:pPr>
            <a:endParaRPr lang="en-ZA" sz="1400" dirty="0">
              <a:latin typeface="Arial" panose="020B0604020202020204" pitchFamily="34" charset="0"/>
              <a:cs typeface="Arial" panose="020B0604020202020204" pitchFamily="34" charset="0"/>
            </a:endParaRPr>
          </a:p>
          <a:p>
            <a:pPr algn="just"/>
            <a:r>
              <a:rPr lang="en-ZA" sz="1600" dirty="0">
                <a:latin typeface="Arial" panose="020B0604020202020204" pitchFamily="34" charset="0"/>
                <a:cs typeface="Arial" panose="020B0604020202020204" pitchFamily="34" charset="0"/>
              </a:rPr>
              <a:t>Due to the online nature of the study, the questionnaire will be distributed to the respondents via email. The researcher, research supervisor and four honours students at Nelson Mandela University will distribute emails to possible respondents. In addition to asking for their participation, the cover letter </a:t>
            </a:r>
            <a:r>
              <a:rPr lang="en-ZA" sz="1600" b="1" dirty="0">
                <a:latin typeface="Arial" panose="020B0604020202020204" pitchFamily="34" charset="0"/>
                <a:cs typeface="Arial" panose="020B0604020202020204" pitchFamily="34" charset="0"/>
              </a:rPr>
              <a:t>(see Annexure B) </a:t>
            </a:r>
            <a:r>
              <a:rPr lang="en-ZA" sz="1600" dirty="0">
                <a:latin typeface="Arial" panose="020B0604020202020204" pitchFamily="34" charset="0"/>
                <a:cs typeface="Arial" panose="020B0604020202020204" pitchFamily="34" charset="0"/>
              </a:rPr>
              <a:t>will also be displayed as a part of the email message that was sent to the respondents and presented the purpose of the study, ethical matters and instructions to complete the questionnaire. The cover letter contains a link to the online questionnaire, which will be facilitated by the Nelson Mandela University’s online survey tool. Once the questionnaire is accessed, the first page consists of an informed consent form </a:t>
            </a:r>
            <a:r>
              <a:rPr lang="en-ZA" sz="1600" b="1" dirty="0">
                <a:latin typeface="Arial" panose="020B0604020202020204" pitchFamily="34" charset="0"/>
                <a:cs typeface="Arial" panose="020B0604020202020204" pitchFamily="34" charset="0"/>
              </a:rPr>
              <a:t>(see Annexure E), </a:t>
            </a:r>
            <a:r>
              <a:rPr lang="en-ZA" sz="1600" dirty="0">
                <a:latin typeface="Arial" panose="020B0604020202020204" pitchFamily="34" charset="0"/>
                <a:cs typeface="Arial" panose="020B0604020202020204" pitchFamily="34" charset="0"/>
              </a:rPr>
              <a:t>which requires the respondents to accept the conditions of the study and offer their informed consent before gaining access to the full questionnaire.</a:t>
            </a:r>
          </a:p>
          <a:p>
            <a:pPr algn="just">
              <a:buClr>
                <a:srgbClr val="7030A0"/>
              </a:buClr>
            </a:pPr>
            <a:endParaRPr lang="en-US" sz="2000" dirty="0">
              <a:solidFill>
                <a:srgbClr val="7030A0"/>
              </a:solidFill>
              <a:latin typeface="Arial" panose="020B0604020202020204" pitchFamily="34" charset="0"/>
              <a:cs typeface="Arial" panose="020B0604020202020204" pitchFamily="34" charset="0"/>
            </a:endParaRPr>
          </a:p>
          <a:p>
            <a:pPr algn="just">
              <a:buClr>
                <a:srgbClr val="7030A0"/>
              </a:buClr>
            </a:pPr>
            <a:r>
              <a:rPr lang="en-US" sz="1600" dirty="0">
                <a:solidFill>
                  <a:srgbClr val="7030A0"/>
                </a:solidFill>
                <a:latin typeface="Arial" panose="020B0604020202020204" pitchFamily="34" charset="0"/>
                <a:cs typeface="Arial" panose="020B0604020202020204" pitchFamily="34" charset="0"/>
              </a:rPr>
              <a:t>[Refer to Venter, 2021 – MBA Research Day C.]</a:t>
            </a:r>
            <a:endParaRPr lang="en-ZA" sz="16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3545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UNDERSTANDING THE FUNDAMENTALS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3262287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79</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USE AND ADAPT THE EXAMPLES</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267765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Please feel free to use and adapt these examples so that they would apply to your study.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It could help you to write up your research design in the methods section of your assignment in an appropriate manner.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US" altLang="en-US" sz="2400" dirty="0">
                <a:solidFill>
                  <a:srgbClr val="FF0000"/>
                </a:solidFill>
                <a:latin typeface="Arial" panose="020B0604020202020204" pitchFamily="34" charset="0"/>
                <a:cs typeface="Arial" panose="020B0604020202020204" pitchFamily="34" charset="0"/>
              </a:rPr>
              <a:t>[Be aware of plagiarism!!!]</a:t>
            </a:r>
            <a:endParaRPr lang="en-ZA" alt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4355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80</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VALIDITY AND RELIABILITY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4073480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81</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US" altLang="en-US" sz="2400" dirty="0">
                <a:solidFill>
                  <a:schemeClr val="bg1"/>
                </a:solidFill>
                <a:latin typeface="Arial Black" panose="020B0A04020102020204" pitchFamily="34" charset="0"/>
              </a:rPr>
              <a:t>VALIDITY AND RELIABILITY OF THE INSTRUMENT</a:t>
            </a: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77965"/>
            <a:ext cx="8585200" cy="4462760"/>
          </a:xfrm>
          <a:prstGeom prst="rect">
            <a:avLst/>
          </a:prstGeom>
          <a:noFill/>
        </p:spPr>
        <p:txBody>
          <a:bodyPr wrap="square">
            <a:spAutoFit/>
          </a:bodyPr>
          <a:lstStyle/>
          <a:p>
            <a:pPr lvl="0" algn="just">
              <a:spcBef>
                <a:spcPts val="300"/>
              </a:spcBef>
              <a:spcAft>
                <a:spcPts val="300"/>
              </a:spcAft>
              <a:buClr>
                <a:srgbClr val="7030A0"/>
              </a:buClr>
            </a:pPr>
            <a:r>
              <a:rPr lang="en-ZA" sz="2400" b="1" dirty="0">
                <a:solidFill>
                  <a:srgbClr val="7030A0"/>
                </a:solidFill>
                <a:latin typeface="Arial" panose="020B0604020202020204" pitchFamily="34" charset="0"/>
                <a:cs typeface="Arial" panose="020B0604020202020204" pitchFamily="34" charset="0"/>
              </a:rPr>
              <a:t>Validity </a:t>
            </a:r>
            <a:r>
              <a:rPr lang="en-ZA" sz="2400" dirty="0">
                <a:latin typeface="Arial" panose="020B0604020202020204" pitchFamily="34" charset="0"/>
                <a:cs typeface="Arial" panose="020B0604020202020204" pitchFamily="34" charset="0"/>
              </a:rPr>
              <a:t>refers to whether the measuring instrument measures what it was </a:t>
            </a:r>
            <a:r>
              <a:rPr lang="en-ZA" sz="2400" b="1" dirty="0">
                <a:solidFill>
                  <a:srgbClr val="7030A0"/>
                </a:solidFill>
                <a:latin typeface="Arial" panose="020B0604020202020204" pitchFamily="34" charset="0"/>
                <a:cs typeface="Arial" panose="020B0604020202020204" pitchFamily="34" charset="0"/>
              </a:rPr>
              <a:t>designed to measure</a:t>
            </a:r>
            <a:r>
              <a:rPr lang="en-ZA" sz="2400" dirty="0">
                <a:latin typeface="Arial" panose="020B0604020202020204" pitchFamily="34" charset="0"/>
                <a:cs typeface="Arial" panose="020B0604020202020204" pitchFamily="34" charset="0"/>
              </a:rPr>
              <a:t>. </a:t>
            </a:r>
            <a:r>
              <a:rPr lang="en-ZA" sz="2400" b="1" dirty="0">
                <a:solidFill>
                  <a:srgbClr val="7030A0"/>
                </a:solidFill>
                <a:latin typeface="Arial" panose="020B0604020202020204" pitchFamily="34" charset="0"/>
                <a:cs typeface="Arial" panose="020B0604020202020204" pitchFamily="34" charset="0"/>
              </a:rPr>
              <a:t>Reliability</a:t>
            </a:r>
            <a:r>
              <a:rPr lang="en-ZA" sz="2400" dirty="0">
                <a:latin typeface="Arial" panose="020B0604020202020204" pitchFamily="34" charset="0"/>
                <a:cs typeface="Arial" panose="020B0604020202020204" pitchFamily="34" charset="0"/>
              </a:rPr>
              <a:t> refers to the </a:t>
            </a:r>
            <a:r>
              <a:rPr lang="en-ZA" sz="2400" b="1" dirty="0">
                <a:solidFill>
                  <a:srgbClr val="7030A0"/>
                </a:solidFill>
                <a:latin typeface="Arial" panose="020B0604020202020204" pitchFamily="34" charset="0"/>
                <a:cs typeface="Arial" panose="020B0604020202020204" pitchFamily="34" charset="0"/>
              </a:rPr>
              <a:t>ability</a:t>
            </a:r>
            <a:r>
              <a:rPr lang="en-ZA" sz="2400" dirty="0">
                <a:latin typeface="Arial" panose="020B0604020202020204" pitchFamily="34" charset="0"/>
                <a:cs typeface="Arial" panose="020B0604020202020204" pitchFamily="34" charset="0"/>
              </a:rPr>
              <a:t> of the measuring instrument to produce </a:t>
            </a:r>
            <a:r>
              <a:rPr lang="en-ZA" sz="2400" b="1" dirty="0">
                <a:solidFill>
                  <a:srgbClr val="7030A0"/>
                </a:solidFill>
                <a:latin typeface="Arial" panose="020B0604020202020204" pitchFamily="34" charset="0"/>
                <a:cs typeface="Arial" panose="020B0604020202020204" pitchFamily="34" charset="0"/>
              </a:rPr>
              <a:t>the same results </a:t>
            </a:r>
            <a:r>
              <a:rPr lang="en-ZA" sz="2400" dirty="0">
                <a:latin typeface="Arial" panose="020B0604020202020204" pitchFamily="34" charset="0"/>
                <a:cs typeface="Arial" panose="020B0604020202020204" pitchFamily="34" charset="0"/>
              </a:rPr>
              <a:t>under the same conditions (Field, 2009:11, 12). </a:t>
            </a:r>
          </a:p>
          <a:p>
            <a:pPr lvl="0" algn="just">
              <a:spcBef>
                <a:spcPts val="300"/>
              </a:spcBef>
              <a:spcAft>
                <a:spcPts val="300"/>
              </a:spcAft>
              <a:buClr>
                <a:srgbClr val="7030A0"/>
              </a:buClr>
            </a:pPr>
            <a:endParaRPr lang="en-ZA" sz="2400" dirty="0">
              <a:latin typeface="Arial" panose="020B0604020202020204" pitchFamily="34" charset="0"/>
              <a:cs typeface="Arial" panose="020B0604020202020204" pitchFamily="34" charset="0"/>
            </a:endParaRPr>
          </a:p>
          <a:p>
            <a:pPr lvl="0" algn="just">
              <a:spcBef>
                <a:spcPts val="300"/>
              </a:spcBef>
              <a:spcAft>
                <a:spcPts val="300"/>
              </a:spcAft>
              <a:buClr>
                <a:srgbClr val="7030A0"/>
              </a:buClr>
            </a:pPr>
            <a:r>
              <a:rPr lang="en-ZA" sz="2400" b="1" dirty="0">
                <a:solidFill>
                  <a:srgbClr val="7030A0"/>
                </a:solidFill>
                <a:latin typeface="Arial" panose="020B0604020202020204" pitchFamily="34" charset="0"/>
                <a:cs typeface="Arial" panose="020B0604020202020204" pitchFamily="34" charset="0"/>
              </a:rPr>
              <a:t>[Read more about the two aspects.]</a:t>
            </a:r>
          </a:p>
          <a:p>
            <a:pPr lvl="0" algn="just">
              <a:spcBef>
                <a:spcPts val="300"/>
              </a:spcBef>
              <a:spcAft>
                <a:spcPts val="300"/>
              </a:spcAft>
              <a:buClr>
                <a:srgbClr val="7030A0"/>
              </a:buClr>
            </a:pPr>
            <a:endParaRPr lang="en-ZA" sz="2400" b="1" dirty="0">
              <a:solidFill>
                <a:srgbClr val="7030A0"/>
              </a:solidFill>
              <a:latin typeface="Arial" panose="020B0604020202020204" pitchFamily="34" charset="0"/>
              <a:cs typeface="Arial" panose="020B0604020202020204" pitchFamily="34" charset="0"/>
            </a:endParaRPr>
          </a:p>
          <a:p>
            <a:pPr lvl="0" algn="ctr">
              <a:spcBef>
                <a:spcPts val="300"/>
              </a:spcBef>
              <a:spcAft>
                <a:spcPts val="300"/>
              </a:spcAft>
              <a:buClr>
                <a:srgbClr val="7030A0"/>
              </a:buClr>
            </a:pPr>
            <a:r>
              <a:rPr lang="en-ZA" sz="2400" b="1" dirty="0">
                <a:solidFill>
                  <a:srgbClr val="7030A0"/>
                </a:solidFill>
                <a:latin typeface="Arial" panose="020B0604020202020204" pitchFamily="34" charset="0"/>
                <a:cs typeface="Arial" panose="020B0604020202020204" pitchFamily="34" charset="0"/>
              </a:rPr>
              <a:t>[The textbook by Andy Field (Discovering statistics using SPSS) is an excellent source. The book is written in layman’s English and is a fun read. Believe me, Andy’s book makes statistics fun.] </a:t>
            </a:r>
          </a:p>
        </p:txBody>
      </p:sp>
      <p:pic>
        <p:nvPicPr>
          <p:cNvPr id="7" name="Picture 6" descr="Text&#10;&#10;Description automatically generated">
            <a:extLst>
              <a:ext uri="{FF2B5EF4-FFF2-40B4-BE49-F238E27FC236}">
                <a16:creationId xmlns:a16="http://schemas.microsoft.com/office/drawing/2014/main" id="{4DE576F1-B619-45C7-82BC-637F540258D3}"/>
              </a:ext>
            </a:extLst>
          </p:cNvPr>
          <p:cNvPicPr>
            <a:picLocks noChangeAspect="1"/>
          </p:cNvPicPr>
          <p:nvPr/>
        </p:nvPicPr>
        <p:blipFill>
          <a:blip r:embed="rId3"/>
          <a:stretch>
            <a:fillRect/>
          </a:stretch>
        </p:blipFill>
        <p:spPr>
          <a:xfrm>
            <a:off x="7726060" y="2010165"/>
            <a:ext cx="1221997" cy="1662581"/>
          </a:xfrm>
          <a:prstGeom prst="rect">
            <a:avLst/>
          </a:prstGeom>
        </p:spPr>
      </p:pic>
    </p:spTree>
    <p:extLst>
      <p:ext uri="{BB962C8B-B14F-4D97-AF65-F5344CB8AC3E}">
        <p14:creationId xmlns:p14="http://schemas.microsoft.com/office/powerpoint/2010/main" val="14470985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82</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ZA" altLang="en-US" sz="2800" dirty="0">
                <a:solidFill>
                  <a:schemeClr val="bg1"/>
                </a:solidFill>
                <a:latin typeface="Arial Black" panose="020B0A04020102020204" pitchFamily="34" charset="0"/>
              </a:rPr>
              <a:t>WHAT DOES RELIABILITY MEAN?</a:t>
            </a:r>
            <a:endParaRPr lang="en-US" altLang="en-US" sz="2800" dirty="0">
              <a:solidFill>
                <a:schemeClr val="bg1"/>
              </a:solidFill>
              <a:latin typeface="Arial Black" panose="020B0A04020102020204" pitchFamily="34" charset="0"/>
            </a:endParaRP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77965"/>
            <a:ext cx="8585200" cy="4893647"/>
          </a:xfrm>
          <a:prstGeom prst="rect">
            <a:avLst/>
          </a:prstGeom>
          <a:noFill/>
        </p:spPr>
        <p:txBody>
          <a:bodyPr wrap="square">
            <a:spAutoFit/>
          </a:bodyPr>
          <a:lstStyle/>
          <a:p>
            <a:r>
              <a:rPr lang="en-GB" altLang="en-US" sz="2400" b="1" dirty="0">
                <a:solidFill>
                  <a:srgbClr val="7030A0"/>
                </a:solidFill>
                <a:latin typeface="Arial" panose="020B0604020202020204" pitchFamily="34" charset="0"/>
                <a:cs typeface="Arial" panose="020B0604020202020204" pitchFamily="34" charset="0"/>
              </a:rPr>
              <a:t>Stability:</a:t>
            </a:r>
          </a:p>
          <a:p>
            <a:r>
              <a:rPr lang="en-GB" altLang="en-US" sz="2400" dirty="0">
                <a:latin typeface="Arial" panose="020B0604020202020204" pitchFamily="34" charset="0"/>
                <a:cs typeface="Arial" panose="020B0604020202020204" pitchFamily="34" charset="0"/>
              </a:rPr>
              <a:t>Is the measure stable over time?</a:t>
            </a:r>
          </a:p>
          <a:p>
            <a:r>
              <a:rPr lang="en-GB" altLang="en-US" sz="2400" dirty="0">
                <a:latin typeface="Arial" panose="020B0604020202020204" pitchFamily="34" charset="0"/>
                <a:cs typeface="Arial" panose="020B0604020202020204" pitchFamily="34" charset="0"/>
              </a:rPr>
              <a:t>e.g., </a:t>
            </a:r>
            <a:r>
              <a:rPr lang="en-US" altLang="en-US" sz="2400" dirty="0">
                <a:latin typeface="Arial" panose="020B0604020202020204" pitchFamily="34" charset="0"/>
                <a:cs typeface="Arial" panose="020B0604020202020204" pitchFamily="34" charset="0"/>
              </a:rPr>
              <a:t>test–retest method </a:t>
            </a:r>
          </a:p>
          <a:p>
            <a:endParaRPr lang="en-GB" altLang="en-US" sz="2400" dirty="0">
              <a:latin typeface="Arial" panose="020B0604020202020204" pitchFamily="34" charset="0"/>
              <a:cs typeface="Arial" panose="020B0604020202020204" pitchFamily="34" charset="0"/>
            </a:endParaRPr>
          </a:p>
          <a:p>
            <a:r>
              <a:rPr lang="en-GB" altLang="en-US" sz="2400" b="1" dirty="0">
                <a:solidFill>
                  <a:srgbClr val="7030A0"/>
                </a:solidFill>
                <a:latin typeface="Arial" panose="020B0604020202020204" pitchFamily="34" charset="0"/>
                <a:cs typeface="Arial" panose="020B0604020202020204" pitchFamily="34" charset="0"/>
              </a:rPr>
              <a:t>Internal reliability:</a:t>
            </a:r>
          </a:p>
          <a:p>
            <a:r>
              <a:rPr lang="en-GB" altLang="en-US" sz="2400" dirty="0">
                <a:latin typeface="Arial" panose="020B0604020202020204" pitchFamily="34" charset="0"/>
                <a:cs typeface="Arial" panose="020B0604020202020204" pitchFamily="34" charset="0"/>
              </a:rPr>
              <a:t>Are the indicators consistent?</a:t>
            </a:r>
          </a:p>
          <a:p>
            <a:r>
              <a:rPr lang="en-GB" altLang="en-US" sz="2400" dirty="0">
                <a:latin typeface="Arial" panose="020B0604020202020204" pitchFamily="34" charset="0"/>
                <a:cs typeface="Arial" panose="020B0604020202020204" pitchFamily="34" charset="0"/>
              </a:rPr>
              <a:t>e.g., split-half method </a:t>
            </a:r>
          </a:p>
          <a:p>
            <a:endParaRPr lang="en-GB" altLang="en-US" sz="2400" dirty="0">
              <a:latin typeface="Arial" panose="020B0604020202020204" pitchFamily="34" charset="0"/>
              <a:cs typeface="Arial" panose="020B0604020202020204" pitchFamily="34" charset="0"/>
            </a:endParaRPr>
          </a:p>
          <a:p>
            <a:r>
              <a:rPr lang="en-GB" altLang="en-US" sz="2400" b="1" dirty="0">
                <a:solidFill>
                  <a:srgbClr val="7030A0"/>
                </a:solidFill>
                <a:latin typeface="Arial" panose="020B0604020202020204" pitchFamily="34" charset="0"/>
                <a:cs typeface="Arial" panose="020B0604020202020204" pitchFamily="34" charset="0"/>
              </a:rPr>
              <a:t>Inter-observer consistency:</a:t>
            </a:r>
          </a:p>
          <a:p>
            <a:r>
              <a:rPr lang="en-GB" altLang="en-US" sz="2400" dirty="0">
                <a:latin typeface="Arial" panose="020B0604020202020204" pitchFamily="34" charset="0"/>
                <a:cs typeface="Arial" panose="020B0604020202020204" pitchFamily="34" charset="0"/>
              </a:rPr>
              <a:t>Is the measure consistent between observers?</a:t>
            </a:r>
          </a:p>
          <a:p>
            <a:pPr>
              <a:buFontTx/>
              <a:buNone/>
            </a:pPr>
            <a:endParaRPr lang="en-GB" altLang="en-US" sz="2400" i="1" dirty="0">
              <a:latin typeface="Arial" panose="020B0604020202020204" pitchFamily="34" charset="0"/>
              <a:cs typeface="Arial" panose="020B0604020202020204" pitchFamily="34" charset="0"/>
            </a:endParaRPr>
          </a:p>
          <a:p>
            <a:pPr>
              <a:buFontTx/>
              <a:buNone/>
            </a:pPr>
            <a:r>
              <a:rPr lang="en-GB" altLang="en-US" sz="2400" dirty="0">
                <a:latin typeface="Arial" panose="020B0604020202020204" pitchFamily="34" charset="0"/>
                <a:cs typeface="Arial" panose="020B0604020202020204" pitchFamily="34" charset="0"/>
              </a:rPr>
              <a:t>(Bryman </a:t>
            </a:r>
            <a:r>
              <a:rPr lang="en-GB" altLang="en-US" sz="2400" i="1" dirty="0">
                <a:latin typeface="Arial" panose="020B0604020202020204" pitchFamily="34" charset="0"/>
                <a:cs typeface="Arial" panose="020B0604020202020204" pitchFamily="34" charset="0"/>
              </a:rPr>
              <a:t>et al</a:t>
            </a:r>
            <a:r>
              <a:rPr lang="en-GB" altLang="en-US" sz="2400" dirty="0">
                <a:latin typeface="Arial" panose="020B0604020202020204" pitchFamily="34" charset="0"/>
                <a:cs typeface="Arial" panose="020B0604020202020204" pitchFamily="34" charset="0"/>
              </a:rPr>
              <a:t>., 2014:36) </a:t>
            </a:r>
          </a:p>
          <a:p>
            <a:pPr>
              <a:buFontTx/>
              <a:buNone/>
            </a:pPr>
            <a:endParaRPr lang="en-ZA"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82024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83</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ZA" altLang="en-US" sz="2800" dirty="0">
                <a:solidFill>
                  <a:schemeClr val="bg1"/>
                </a:solidFill>
                <a:latin typeface="Arial Black" panose="020B0A04020102020204" pitchFamily="34" charset="0"/>
              </a:rPr>
              <a:t>WHAT DOES VALIDITY MEAN?</a:t>
            </a:r>
            <a:endParaRPr lang="en-US" altLang="en-US" sz="2800" dirty="0">
              <a:solidFill>
                <a:schemeClr val="bg1"/>
              </a:solidFill>
              <a:latin typeface="Arial Black" panose="020B0A04020102020204" pitchFamily="34" charset="0"/>
            </a:endParaRP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77965"/>
            <a:ext cx="8585200" cy="4524315"/>
          </a:xfrm>
          <a:prstGeom prst="rect">
            <a:avLst/>
          </a:prstGeom>
          <a:noFill/>
        </p:spPr>
        <p:txBody>
          <a:bodyPr wrap="square">
            <a:spAutoFit/>
          </a:bodyPr>
          <a:lstStyle/>
          <a:p>
            <a:pPr>
              <a:buFontTx/>
              <a:buNone/>
            </a:pPr>
            <a:r>
              <a:rPr lang="hu-HU" altLang="en-US" sz="2400" b="1" dirty="0">
                <a:solidFill>
                  <a:srgbClr val="7030A0"/>
                </a:solidFill>
                <a:latin typeface="Arial" panose="020B0604020202020204" pitchFamily="34" charset="0"/>
                <a:cs typeface="Arial" panose="020B0604020202020204" pitchFamily="34" charset="0"/>
              </a:rPr>
              <a:t>Does the indicator measure the concept?</a:t>
            </a:r>
          </a:p>
          <a:p>
            <a:pPr>
              <a:buFontTx/>
              <a:buNone/>
            </a:pPr>
            <a:endParaRPr lang="en-US" altLang="en-US" sz="2400" b="1" dirty="0">
              <a:solidFill>
                <a:srgbClr val="7030A0"/>
              </a:solidFill>
              <a:latin typeface="Arial" panose="020B0604020202020204" pitchFamily="34" charset="0"/>
              <a:cs typeface="Arial" panose="020B0604020202020204" pitchFamily="34" charset="0"/>
            </a:endParaRPr>
          </a:p>
          <a:p>
            <a:pPr>
              <a:buFontTx/>
              <a:buNone/>
            </a:pPr>
            <a:r>
              <a:rPr lang="hu-HU" altLang="en-US" sz="2400" b="1" dirty="0">
                <a:solidFill>
                  <a:srgbClr val="7030A0"/>
                </a:solidFill>
                <a:latin typeface="Arial" panose="020B0604020202020204" pitchFamily="34" charset="0"/>
                <a:cs typeface="Arial" panose="020B0604020202020204" pitchFamily="34" charset="0"/>
              </a:rPr>
              <a:t>It does if it has</a:t>
            </a:r>
            <a:r>
              <a:rPr lang="en-GB" altLang="en-US" sz="2400" b="1" dirty="0">
                <a:solidFill>
                  <a:srgbClr val="7030A0"/>
                </a:solidFill>
                <a:latin typeface="Arial" panose="020B0604020202020204" pitchFamily="34" charset="0"/>
                <a:cs typeface="Arial" panose="020B0604020202020204" pitchFamily="34" charset="0"/>
              </a:rPr>
              <a:t>:</a:t>
            </a:r>
          </a:p>
          <a:p>
            <a:pPr marL="355600" lvl="1" indent="-3556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Face validity </a:t>
            </a:r>
            <a:r>
              <a:rPr lang="hu-HU" altLang="en-US" sz="2400" dirty="0">
                <a:latin typeface="Arial" panose="020B0604020202020204" pitchFamily="34" charset="0"/>
                <a:cs typeface="Arial" panose="020B0604020202020204" pitchFamily="34" charset="0"/>
              </a:rPr>
              <a:t>(right for the concept?)</a:t>
            </a:r>
            <a:endParaRPr lang="en-GB" altLang="en-US" sz="2400" dirty="0">
              <a:latin typeface="Arial" panose="020B0604020202020204" pitchFamily="34" charset="0"/>
              <a:cs typeface="Arial" panose="020B0604020202020204" pitchFamily="34" charset="0"/>
            </a:endParaRPr>
          </a:p>
          <a:p>
            <a:pPr marL="355600" lvl="1" indent="-3556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Concurrent validity</a:t>
            </a:r>
            <a:r>
              <a:rPr lang="hu-HU" altLang="en-US" sz="2400" dirty="0">
                <a:latin typeface="Arial" panose="020B0604020202020204" pitchFamily="34" charset="0"/>
                <a:cs typeface="Arial" panose="020B0604020202020204" pitchFamily="34" charset="0"/>
              </a:rPr>
              <a:t> (supported by a relevant criterion today?)</a:t>
            </a:r>
            <a:endParaRPr lang="en-GB" altLang="en-US" sz="2400" dirty="0">
              <a:latin typeface="Arial" panose="020B0604020202020204" pitchFamily="34" charset="0"/>
              <a:cs typeface="Arial" panose="020B0604020202020204" pitchFamily="34" charset="0"/>
            </a:endParaRPr>
          </a:p>
          <a:p>
            <a:pPr marL="355600" lvl="1" indent="-3556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Predictive validity</a:t>
            </a:r>
            <a:r>
              <a:rPr lang="hu-HU" altLang="en-US" sz="2400" dirty="0">
                <a:latin typeface="Arial" panose="020B0604020202020204" pitchFamily="34" charset="0"/>
                <a:cs typeface="Arial" panose="020B0604020202020204" pitchFamily="34" charset="0"/>
              </a:rPr>
              <a:t> (likely to be supported by a relevant criterion tomorrow?)</a:t>
            </a:r>
            <a:endParaRPr lang="en-GB" altLang="en-US" sz="2400" dirty="0">
              <a:latin typeface="Arial" panose="020B0604020202020204" pitchFamily="34" charset="0"/>
              <a:cs typeface="Arial" panose="020B0604020202020204" pitchFamily="34" charset="0"/>
            </a:endParaRPr>
          </a:p>
          <a:p>
            <a:pPr marL="355600" lvl="1" indent="-3556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Construct validity</a:t>
            </a:r>
            <a:r>
              <a:rPr lang="hu-HU" altLang="en-US" sz="2400" dirty="0">
                <a:latin typeface="Arial" panose="020B0604020202020204" pitchFamily="34" charset="0"/>
                <a:cs typeface="Arial" panose="020B0604020202020204" pitchFamily="34" charset="0"/>
              </a:rPr>
              <a:t> (are useful hypotheses produced?)</a:t>
            </a:r>
            <a:endParaRPr lang="en-GB" altLang="en-US" sz="2400" dirty="0">
              <a:latin typeface="Arial" panose="020B0604020202020204" pitchFamily="34" charset="0"/>
              <a:cs typeface="Arial" panose="020B0604020202020204" pitchFamily="34" charset="0"/>
            </a:endParaRPr>
          </a:p>
          <a:p>
            <a:pPr marL="355600" lvl="1" indent="-3556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Convergent validity</a:t>
            </a:r>
            <a:r>
              <a:rPr lang="hu-HU" altLang="en-US" sz="2400" dirty="0">
                <a:latin typeface="Arial" panose="020B0604020202020204" pitchFamily="34" charset="0"/>
                <a:cs typeface="Arial" panose="020B0604020202020204" pitchFamily="34" charset="0"/>
              </a:rPr>
              <a:t> (supported by results from other methods?</a:t>
            </a:r>
            <a:r>
              <a:rPr lang="en-ZA" altLang="en-US" sz="2400" dirty="0">
                <a:latin typeface="Arial" panose="020B0604020202020204" pitchFamily="34" charset="0"/>
                <a:cs typeface="Arial" panose="020B0604020202020204" pitchFamily="34" charset="0"/>
              </a:rPr>
              <a:t>)</a:t>
            </a:r>
            <a:endParaRPr lang="en-GB" altLang="en-US" sz="2400" dirty="0">
              <a:latin typeface="Arial" panose="020B0604020202020204" pitchFamily="34" charset="0"/>
              <a:cs typeface="Arial" panose="020B0604020202020204" pitchFamily="34" charset="0"/>
            </a:endParaRPr>
          </a:p>
          <a:p>
            <a:pPr>
              <a:buFontTx/>
              <a:buNone/>
            </a:pPr>
            <a:r>
              <a:rPr lang="en-GB" altLang="en-US" sz="2400" dirty="0">
                <a:latin typeface="Arial" panose="020B0604020202020204" pitchFamily="34" charset="0"/>
                <a:cs typeface="Arial" panose="020B0604020202020204" pitchFamily="34" charset="0"/>
              </a:rPr>
              <a:t>(Bryman </a:t>
            </a:r>
            <a:r>
              <a:rPr lang="en-GB" altLang="en-US" sz="2400" i="1" dirty="0">
                <a:latin typeface="Arial" panose="020B0604020202020204" pitchFamily="34" charset="0"/>
                <a:cs typeface="Arial" panose="020B0604020202020204" pitchFamily="34" charset="0"/>
              </a:rPr>
              <a:t>et al</a:t>
            </a:r>
            <a:r>
              <a:rPr lang="en-GB" altLang="en-US" sz="2400" dirty="0">
                <a:latin typeface="Arial" panose="020B0604020202020204" pitchFamily="34" charset="0"/>
                <a:cs typeface="Arial" panose="020B0604020202020204" pitchFamily="34" charset="0"/>
              </a:rPr>
              <a:t>., 2014:38) </a:t>
            </a:r>
          </a:p>
        </p:txBody>
      </p:sp>
    </p:spTree>
    <p:extLst>
      <p:ext uri="{BB962C8B-B14F-4D97-AF65-F5344CB8AC3E}">
        <p14:creationId xmlns:p14="http://schemas.microsoft.com/office/powerpoint/2010/main" val="18771047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84</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RELEVANCE TO MEASUREMENT</a:t>
            </a: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77965"/>
            <a:ext cx="8585200" cy="3785652"/>
          </a:xfrm>
          <a:prstGeom prst="rect">
            <a:avLst/>
          </a:prstGeom>
          <a:noFill/>
        </p:spPr>
        <p:txBody>
          <a:bodyPr wrap="square">
            <a:spAutoFit/>
          </a:bodyPr>
          <a:lstStyle/>
          <a:p>
            <a:r>
              <a:rPr lang="en-ZA" altLang="en-US" sz="2400" b="1" dirty="0">
                <a:solidFill>
                  <a:srgbClr val="7030A0"/>
                </a:solidFill>
                <a:latin typeface="Arial" panose="020B0604020202020204" pitchFamily="34" charset="0"/>
                <a:cs typeface="Arial" panose="020B0604020202020204" pitchFamily="34" charset="0"/>
              </a:rPr>
              <a:t>Are instruments:</a:t>
            </a:r>
          </a:p>
          <a:p>
            <a:endParaRPr lang="en-ZA" altLang="en-US" sz="2400" dirty="0">
              <a:latin typeface="Arial" panose="020B0604020202020204" pitchFamily="34" charset="0"/>
              <a:cs typeface="Arial" panose="020B0604020202020204" pitchFamily="34" charset="0"/>
            </a:endParaRPr>
          </a:p>
          <a:p>
            <a:pPr marL="355600" lvl="1" indent="-261938">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Reliable (i.e. consistent and stable)</a:t>
            </a:r>
          </a:p>
          <a:p>
            <a:pPr marL="355600" lvl="1" indent="-261938">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Valid (i.e. do they really reflect the concept they are supposed to be measuring)?</a:t>
            </a:r>
            <a:endParaRPr lang="en-GB" altLang="en-US" sz="2400" dirty="0">
              <a:latin typeface="Arial" panose="020B0604020202020204" pitchFamily="34" charset="0"/>
              <a:cs typeface="Arial" panose="020B0604020202020204" pitchFamily="34" charset="0"/>
            </a:endParaRPr>
          </a:p>
          <a:p>
            <a:pPr>
              <a:buFontTx/>
              <a:buNone/>
            </a:pPr>
            <a:endParaRPr lang="en-GB" altLang="en-US" sz="2400" dirty="0">
              <a:latin typeface="Arial" panose="020B0604020202020204" pitchFamily="34" charset="0"/>
              <a:cs typeface="Arial" panose="020B0604020202020204" pitchFamily="34" charset="0"/>
            </a:endParaRPr>
          </a:p>
          <a:p>
            <a:pPr>
              <a:buFontTx/>
              <a:buNone/>
            </a:pPr>
            <a:r>
              <a:rPr lang="en-GB" altLang="en-US" sz="2400" dirty="0">
                <a:latin typeface="Arial" panose="020B0604020202020204" pitchFamily="34" charset="0"/>
                <a:cs typeface="Arial" panose="020B0604020202020204" pitchFamily="34" charset="0"/>
              </a:rPr>
              <a:t>(Bryman </a:t>
            </a:r>
            <a:r>
              <a:rPr lang="en-GB" altLang="en-US" sz="2400" i="1" dirty="0">
                <a:latin typeface="Arial" panose="020B0604020202020204" pitchFamily="34" charset="0"/>
                <a:cs typeface="Arial" panose="020B0604020202020204" pitchFamily="34" charset="0"/>
              </a:rPr>
              <a:t>et al</a:t>
            </a:r>
            <a:r>
              <a:rPr lang="en-GB" altLang="en-US" sz="2400" dirty="0">
                <a:latin typeface="Arial" panose="020B0604020202020204" pitchFamily="34" charset="0"/>
                <a:cs typeface="Arial" panose="020B0604020202020204" pitchFamily="34" charset="0"/>
              </a:rPr>
              <a:t>., 2014:39) </a:t>
            </a:r>
          </a:p>
          <a:p>
            <a:pPr>
              <a:buFontTx/>
              <a:buNone/>
            </a:pPr>
            <a:endParaRPr lang="en-GB" altLang="en-US" sz="2400" dirty="0">
              <a:latin typeface="Arial" panose="020B0604020202020204" pitchFamily="34" charset="0"/>
              <a:cs typeface="Arial" panose="020B0604020202020204" pitchFamily="34" charset="0"/>
            </a:endParaRPr>
          </a:p>
          <a:p>
            <a:pPr algn="ctr">
              <a:buFontTx/>
              <a:buNone/>
            </a:pPr>
            <a:r>
              <a:rPr lang="en-GB" altLang="en-US" sz="2400" b="1" dirty="0">
                <a:solidFill>
                  <a:srgbClr val="7030A0"/>
                </a:solidFill>
                <a:latin typeface="Arial" panose="020B0604020202020204" pitchFamily="34" charset="0"/>
                <a:cs typeface="Arial" panose="020B0604020202020204" pitchFamily="34" charset="0"/>
              </a:rPr>
              <a:t>[We will later on discuss </a:t>
            </a:r>
            <a:r>
              <a:rPr lang="en-GB" altLang="en-US" sz="2400" b="1" dirty="0">
                <a:solidFill>
                  <a:srgbClr val="7030A0"/>
                </a:solidFill>
                <a:latin typeface="Arial Black" panose="020B0A04020102020204" pitchFamily="34" charset="0"/>
                <a:cs typeface="Arial" panose="020B0604020202020204" pitchFamily="34" charset="0"/>
              </a:rPr>
              <a:t>trustworthiness</a:t>
            </a:r>
            <a:r>
              <a:rPr lang="en-GB" altLang="en-US" sz="2400" b="1" dirty="0">
                <a:solidFill>
                  <a:srgbClr val="7030A0"/>
                </a:solidFill>
                <a:latin typeface="Arial" panose="020B0604020202020204" pitchFamily="34" charset="0"/>
                <a:cs typeface="Arial" panose="020B0604020202020204" pitchFamily="34" charset="0"/>
              </a:rPr>
              <a:t> – the term used for qualitative studies.]</a:t>
            </a:r>
          </a:p>
        </p:txBody>
      </p:sp>
    </p:spTree>
    <p:extLst>
      <p:ext uri="{BB962C8B-B14F-4D97-AF65-F5344CB8AC3E}">
        <p14:creationId xmlns:p14="http://schemas.microsoft.com/office/powerpoint/2010/main" val="8461973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85</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EXAMPLE OF A QUESTIONNAIRE</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42054373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THE CONTENT OF THE QUESTIONNAIRE</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An attractive “title” page. </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Cover letter (Informed consent).</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Section gathering demographic data. </a:t>
            </a:r>
          </a:p>
          <a:p>
            <a:pPr algn="just">
              <a:buClr>
                <a:srgbClr val="7030A0"/>
              </a:buCl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Section(s) measuring the variables. </a:t>
            </a:r>
          </a:p>
          <a:p>
            <a:pPr algn="just">
              <a:buClr>
                <a:srgbClr val="7030A0"/>
              </a:buClr>
              <a:buFont typeface="Wingdings" panose="05000000000000000000" pitchFamily="2" charset="2"/>
              <a:buChar char="§"/>
              <a:defRPr/>
            </a:pPr>
            <a:endParaRPr lang="en-US" sz="2400" dirty="0">
              <a:latin typeface="Arial" panose="020B0604020202020204" pitchFamily="34" charset="0"/>
              <a:cs typeface="Arial" panose="020B0604020202020204" pitchFamily="34" charset="0"/>
            </a:endParaRPr>
          </a:p>
          <a:p>
            <a:pPr marL="0" indent="0" algn="ctr">
              <a:buClr>
                <a:srgbClr val="7030A0"/>
              </a:buClr>
              <a:buNone/>
              <a:defRPr/>
            </a:pPr>
            <a:r>
              <a:rPr lang="en-US" sz="2400" b="1" dirty="0">
                <a:solidFill>
                  <a:srgbClr val="7030A0"/>
                </a:solidFill>
                <a:latin typeface="Arial" panose="020B0604020202020204" pitchFamily="34" charset="0"/>
                <a:cs typeface="Arial" panose="020B0604020202020204" pitchFamily="34" charset="0"/>
              </a:rPr>
              <a:t>[Note that this questionnaire was developed by </a:t>
            </a:r>
            <a:r>
              <a:rPr lang="en-US" sz="2400" b="1" dirty="0" err="1">
                <a:solidFill>
                  <a:srgbClr val="7030A0"/>
                </a:solidFill>
                <a:latin typeface="Arial" panose="020B0604020202020204" pitchFamily="34" charset="0"/>
                <a:cs typeface="Arial" panose="020B0604020202020204" pitchFamily="34" charset="0"/>
              </a:rPr>
              <a:t>Lotz</a:t>
            </a:r>
            <a:r>
              <a:rPr lang="en-US" sz="2400" b="1" dirty="0">
                <a:solidFill>
                  <a:srgbClr val="7030A0"/>
                </a:solidFill>
                <a:latin typeface="Arial" panose="020B0604020202020204" pitchFamily="34" charset="0"/>
                <a:cs typeface="Arial" panose="020B0604020202020204" pitchFamily="34" charset="0"/>
              </a:rPr>
              <a:t>  (2009) and published by </a:t>
            </a:r>
            <a:r>
              <a:rPr lang="en-US" sz="2400" b="1" dirty="0" err="1">
                <a:solidFill>
                  <a:srgbClr val="7030A0"/>
                </a:solidFill>
                <a:latin typeface="Arial" panose="020B0604020202020204" pitchFamily="34" charset="0"/>
                <a:cs typeface="Arial" panose="020B0604020202020204" pitchFamily="34" charset="0"/>
              </a:rPr>
              <a:t>Lotz</a:t>
            </a:r>
            <a:r>
              <a:rPr lang="en-US" sz="2400" b="1" dirty="0">
                <a:solidFill>
                  <a:srgbClr val="7030A0"/>
                </a:solidFill>
                <a:latin typeface="Arial" panose="020B0604020202020204" pitchFamily="34" charset="0"/>
                <a:cs typeface="Arial" panose="020B0604020202020204" pitchFamily="34" charset="0"/>
              </a:rPr>
              <a:t> and Van der Merwe (2013).] </a:t>
            </a:r>
            <a:endParaRPr lang="en-ZA"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82123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EXAMPLE: TITLE PAGE</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9104" y="779227"/>
            <a:ext cx="3182129" cy="4500000"/>
          </a:xfrm>
          <a:prstGeom prst="rect">
            <a:avLst/>
          </a:prstGeom>
          <a:ln>
            <a:solidFill>
              <a:schemeClr val="bg1">
                <a:lumMod val="65000"/>
              </a:schemeClr>
            </a:solidFill>
          </a:ln>
        </p:spPr>
      </p:pic>
    </p:spTree>
    <p:extLst>
      <p:ext uri="{BB962C8B-B14F-4D97-AF65-F5344CB8AC3E}">
        <p14:creationId xmlns:p14="http://schemas.microsoft.com/office/powerpoint/2010/main" val="9952310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EXAMPLE: COVER LETTER</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FDC1A21-6D0B-4368-A114-1298B9FBB2BF}"/>
              </a:ext>
            </a:extLst>
          </p:cNvPr>
          <p:cNvSpPr txBox="1"/>
          <p:nvPr/>
        </p:nvSpPr>
        <p:spPr>
          <a:xfrm>
            <a:off x="375138" y="872247"/>
            <a:ext cx="8551333" cy="5262979"/>
          </a:xfrm>
          <a:prstGeom prst="rect">
            <a:avLst/>
          </a:prstGeom>
          <a:noFill/>
        </p:spPr>
        <p:txBody>
          <a:bodyPr wrap="square">
            <a:spAutoFit/>
          </a:bodyPr>
          <a:lstStyle/>
          <a:p>
            <a:r>
              <a:rPr lang="en-ZA" sz="1200" dirty="0">
                <a:latin typeface="Arial" panose="020B0604020202020204" pitchFamily="34" charset="0"/>
                <a:cs typeface="Arial" panose="020B0604020202020204" pitchFamily="34" charset="0"/>
              </a:rPr>
              <a:t>My name is </a:t>
            </a:r>
            <a:r>
              <a:rPr lang="en-ZA" sz="1200" dirty="0" err="1">
                <a:latin typeface="Arial" panose="020B0604020202020204" pitchFamily="34" charset="0"/>
                <a:cs typeface="Arial" panose="020B0604020202020204" pitchFamily="34" charset="0"/>
              </a:rPr>
              <a:t>Baile</a:t>
            </a:r>
            <a:r>
              <a:rPr lang="en-ZA" sz="1200" dirty="0">
                <a:latin typeface="Arial" panose="020B0604020202020204" pitchFamily="34" charset="0"/>
                <a:cs typeface="Arial" panose="020B0604020202020204" pitchFamily="34" charset="0"/>
              </a:rPr>
              <a:t> </a:t>
            </a:r>
            <a:r>
              <a:rPr lang="en-ZA" sz="1200" dirty="0" err="1">
                <a:latin typeface="Arial" panose="020B0604020202020204" pitchFamily="34" charset="0"/>
                <a:cs typeface="Arial" panose="020B0604020202020204" pitchFamily="34" charset="0"/>
              </a:rPr>
              <a:t>Sebetlele</a:t>
            </a:r>
            <a:r>
              <a:rPr lang="en-ZA" sz="1200" dirty="0">
                <a:latin typeface="Arial" panose="020B0604020202020204" pitchFamily="34" charset="0"/>
                <a:cs typeface="Arial" panose="020B0604020202020204" pitchFamily="34" charset="0"/>
              </a:rPr>
              <a:t> and I am an MBA student at the NWU Business School, North-West University. This study aims to assess the relationship between entrepreneurial orientation and the success of SMME's in selected townships in the Gauteng province in South Africa. </a:t>
            </a:r>
          </a:p>
          <a:p>
            <a:r>
              <a:rPr lang="en-ZA" sz="1200" dirty="0">
                <a:latin typeface="Arial" panose="020B0604020202020204" pitchFamily="34" charset="0"/>
                <a:cs typeface="Arial" panose="020B0604020202020204" pitchFamily="34" charset="0"/>
              </a:rPr>
              <a:t> </a:t>
            </a:r>
          </a:p>
          <a:p>
            <a:r>
              <a:rPr lang="en-ZA" sz="1200" dirty="0">
                <a:latin typeface="Arial" panose="020B0604020202020204" pitchFamily="34" charset="0"/>
                <a:cs typeface="Arial" panose="020B0604020202020204" pitchFamily="34" charset="0"/>
              </a:rPr>
              <a:t>Thank you for your willingness to participate in the study. Your participation is voluntary. You do not have to answer any questions you do not want to answer. If at any time you do not want to continue completing the questionnaire, you may stop. Your time and involvement are profoundly appreciated. It will take you 20 minutes to complete the questionnaire. </a:t>
            </a:r>
          </a:p>
          <a:p>
            <a:r>
              <a:rPr lang="en-ZA" sz="1200" dirty="0">
                <a:latin typeface="Arial" panose="020B0604020202020204" pitchFamily="34" charset="0"/>
                <a:cs typeface="Arial" panose="020B0604020202020204" pitchFamily="34" charset="0"/>
              </a:rPr>
              <a:t> </a:t>
            </a:r>
          </a:p>
          <a:p>
            <a:r>
              <a:rPr lang="en-ZA" sz="1200" dirty="0">
                <a:latin typeface="Arial" panose="020B0604020202020204" pitchFamily="34" charset="0"/>
                <a:cs typeface="Arial" panose="020B0604020202020204" pitchFamily="34" charset="0"/>
              </a:rPr>
              <a:t>The questionnaires will be hand-delivered to you during the tender meetings. The researcher will gather the completed questionnaires and no one else will handle the questionnaires. The completed questionnaires will be captured and analysed by the Statistical Consultation Services at the North-West University. The data will be safeguarded with password protection and all hard copies of the questionnaires or statistical analyses will be destroyed after three years. </a:t>
            </a:r>
          </a:p>
          <a:p>
            <a:r>
              <a:rPr lang="en-ZA" sz="1200" dirty="0">
                <a:latin typeface="Arial" panose="020B0604020202020204" pitchFamily="34" charset="0"/>
                <a:cs typeface="Arial" panose="020B0604020202020204" pitchFamily="34" charset="0"/>
              </a:rPr>
              <a:t> </a:t>
            </a:r>
          </a:p>
          <a:p>
            <a:r>
              <a:rPr lang="en-ZA" sz="1200" dirty="0">
                <a:latin typeface="Arial" panose="020B0604020202020204" pitchFamily="34" charset="0"/>
                <a:cs typeface="Arial" panose="020B0604020202020204" pitchFamily="34" charset="0"/>
              </a:rPr>
              <a:t>The researcher will ensure that all results will be kept confidential, and no ethical guidelines will be breached. Only the researcher, the supervisor and statistician will have access to the data being captured. After the specified timeframe, the data collection process will end and the statistical analysis will commence, which will take place scientifically and ethically. </a:t>
            </a:r>
          </a:p>
          <a:p>
            <a:r>
              <a:rPr lang="en-ZA" sz="1200" dirty="0">
                <a:latin typeface="Arial" panose="020B0604020202020204" pitchFamily="34" charset="0"/>
                <a:cs typeface="Arial" panose="020B0604020202020204" pitchFamily="34" charset="0"/>
              </a:rPr>
              <a:t> </a:t>
            </a:r>
          </a:p>
          <a:p>
            <a:r>
              <a:rPr lang="en-ZA" sz="1200" dirty="0">
                <a:latin typeface="Arial" panose="020B0604020202020204" pitchFamily="34" charset="0"/>
                <a:cs typeface="Arial" panose="020B0604020202020204" pitchFamily="34" charset="0"/>
              </a:rPr>
              <a:t>Limited biographic information will be collected with the purpose to form a profile of the participants but will not be used to make comparisons between groups or for further statistical analyses. If at a subsequent date, biographical data were relevant to a publication, a separate release form would be sent to you.</a:t>
            </a:r>
          </a:p>
          <a:p>
            <a:r>
              <a:rPr lang="en-ZA" sz="1200" dirty="0">
                <a:latin typeface="Arial" panose="020B0604020202020204" pitchFamily="34" charset="0"/>
                <a:cs typeface="Arial" panose="020B0604020202020204" pitchFamily="34" charset="0"/>
              </a:rPr>
              <a:t> </a:t>
            </a:r>
          </a:p>
          <a:p>
            <a:r>
              <a:rPr lang="en-ZA" sz="1200" dirty="0">
                <a:latin typeface="Arial" panose="020B0604020202020204" pitchFamily="34" charset="0"/>
                <a:cs typeface="Arial" panose="020B0604020202020204" pitchFamily="34" charset="0"/>
              </a:rPr>
              <a:t>Your input is of great value to this research, and I appreciate your help in providing this information. I would be grateful if you would sign this form on the line provided below to show that you have read and agree with the contents. Please return it with the completed questionnaire. </a:t>
            </a:r>
          </a:p>
          <a:p>
            <a:pPr algn="just"/>
            <a:endParaRPr lang="en-US" sz="24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6246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a:t>
            </a:fld>
            <a:endParaRPr lang="en-US"/>
          </a:p>
        </p:txBody>
      </p:sp>
      <p:sp>
        <p:nvSpPr>
          <p:cNvPr id="5" name="Rectangle 4"/>
          <p:cNvSpPr/>
          <p:nvPr/>
        </p:nvSpPr>
        <p:spPr>
          <a:xfrm>
            <a:off x="425511" y="1287562"/>
            <a:ext cx="8441197" cy="4401205"/>
          </a:xfrm>
          <a:prstGeom prst="rect">
            <a:avLst/>
          </a:prstGeom>
        </p:spPr>
        <p:txBody>
          <a:bodyPr wrap="square">
            <a:spAutoFit/>
          </a:bodyPr>
          <a:lstStyle/>
          <a:p>
            <a:pPr algn="just"/>
            <a:r>
              <a:rPr lang="en-US" sz="2400" dirty="0">
                <a:latin typeface="Arial" panose="020B0604020202020204" pitchFamily="34" charset="0"/>
                <a:cs typeface="Arial" panose="020B0604020202020204" pitchFamily="34" charset="0"/>
              </a:rPr>
              <a:t>The </a:t>
            </a:r>
            <a:r>
              <a:rPr lang="en-US" sz="2400" b="1" dirty="0">
                <a:solidFill>
                  <a:srgbClr val="7030A0"/>
                </a:solidFill>
                <a:latin typeface="Arial" panose="020B0604020202020204" pitchFamily="34" charset="0"/>
                <a:cs typeface="Arial" panose="020B0604020202020204" pitchFamily="34" charset="0"/>
              </a:rPr>
              <a:t>theoretical framework </a:t>
            </a:r>
            <a:r>
              <a:rPr lang="en-US" sz="2400" dirty="0">
                <a:latin typeface="Arial" panose="020B0604020202020204" pitchFamily="34" charset="0"/>
                <a:cs typeface="Arial" panose="020B0604020202020204" pitchFamily="34" charset="0"/>
              </a:rPr>
              <a:t>in a study is based on an existing</a:t>
            </a:r>
            <a:r>
              <a:rPr lang="en-US" sz="2400" dirty="0">
                <a:solidFill>
                  <a:srgbClr val="7030A0"/>
                </a:solidFill>
                <a:latin typeface="Arial" panose="020B0604020202020204" pitchFamily="34" charset="0"/>
                <a:cs typeface="Arial" panose="020B0604020202020204" pitchFamily="34" charset="0"/>
              </a:rPr>
              <a:t> </a:t>
            </a:r>
            <a:r>
              <a:rPr lang="en-US" sz="2400" b="1" dirty="0">
                <a:solidFill>
                  <a:srgbClr val="7030A0"/>
                </a:solidFill>
                <a:latin typeface="Arial" panose="020B0604020202020204" pitchFamily="34" charset="0"/>
                <a:cs typeface="Arial" panose="020B0604020202020204" pitchFamily="34" charset="0"/>
              </a:rPr>
              <a:t>theory</a:t>
            </a:r>
            <a:r>
              <a:rPr lang="en-US" sz="2400" dirty="0">
                <a:solidFill>
                  <a:srgbClr val="7030A0"/>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or </a:t>
            </a:r>
            <a:r>
              <a:rPr lang="en-US" sz="2400" b="1" dirty="0">
                <a:solidFill>
                  <a:srgbClr val="7030A0"/>
                </a:solidFill>
                <a:latin typeface="Arial" panose="020B0604020202020204" pitchFamily="34" charset="0"/>
                <a:cs typeface="Arial" panose="020B0604020202020204" pitchFamily="34" charset="0"/>
              </a:rPr>
              <a:t>theories</a:t>
            </a:r>
            <a:r>
              <a:rPr lang="en-US" sz="2400" dirty="0">
                <a:latin typeface="Arial" panose="020B0604020202020204" pitchFamily="34" charset="0"/>
                <a:cs typeface="Arial" panose="020B0604020202020204" pitchFamily="34" charset="0"/>
              </a:rPr>
              <a:t> (e.g., a </a:t>
            </a:r>
            <a:r>
              <a:rPr lang="en-US" sz="2400" b="1" dirty="0">
                <a:solidFill>
                  <a:srgbClr val="7030A0"/>
                </a:solidFill>
                <a:latin typeface="Arial" panose="020B0604020202020204" pitchFamily="34" charset="0"/>
                <a:cs typeface="Arial" panose="020B0604020202020204" pitchFamily="34" charset="0"/>
              </a:rPr>
              <a:t>theory</a:t>
            </a:r>
            <a:r>
              <a:rPr lang="en-US" sz="2400" dirty="0">
                <a:latin typeface="Arial" panose="020B0604020202020204" pitchFamily="34" charset="0"/>
                <a:cs typeface="Arial" panose="020B0604020202020204" pitchFamily="34" charset="0"/>
              </a:rPr>
              <a:t> of motivation). </a:t>
            </a:r>
          </a:p>
          <a:p>
            <a:pPr algn="just"/>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The </a:t>
            </a:r>
            <a:r>
              <a:rPr lang="en-US" sz="2400" b="1" dirty="0">
                <a:solidFill>
                  <a:srgbClr val="7030A0"/>
                </a:solidFill>
                <a:latin typeface="Arial" panose="020B0604020202020204" pitchFamily="34" charset="0"/>
                <a:cs typeface="Arial" panose="020B0604020202020204" pitchFamily="34" charset="0"/>
              </a:rPr>
              <a:t>conceptual framework</a:t>
            </a:r>
            <a:r>
              <a:rPr lang="en-US" sz="2400" dirty="0">
                <a:latin typeface="Arial" panose="020B0604020202020204" pitchFamily="34" charset="0"/>
                <a:cs typeface="Arial" panose="020B0604020202020204" pitchFamily="34" charset="0"/>
              </a:rPr>
              <a:t>, on the other hand, is something </a:t>
            </a:r>
            <a:r>
              <a:rPr lang="en-US" sz="2400" b="1" dirty="0">
                <a:solidFill>
                  <a:srgbClr val="7030A0"/>
                </a:solidFill>
                <a:latin typeface="Arial" panose="020B0604020202020204" pitchFamily="34" charset="0"/>
                <a:cs typeface="Arial" panose="020B0604020202020204" pitchFamily="34" charset="0"/>
              </a:rPr>
              <a:t>you can develop </a:t>
            </a:r>
            <a:r>
              <a:rPr lang="en-US" sz="2400" dirty="0">
                <a:latin typeface="Arial" panose="020B0604020202020204" pitchFamily="34" charset="0"/>
                <a:cs typeface="Arial" panose="020B0604020202020204" pitchFamily="34" charset="0"/>
              </a:rPr>
              <a:t>yourself based on this </a:t>
            </a:r>
            <a:r>
              <a:rPr lang="en-US" sz="2400" b="1" dirty="0">
                <a:solidFill>
                  <a:srgbClr val="7030A0"/>
                </a:solidFill>
                <a:latin typeface="Arial" panose="020B0604020202020204" pitchFamily="34" charset="0"/>
                <a:cs typeface="Arial" panose="020B0604020202020204" pitchFamily="34" charset="0"/>
              </a:rPr>
              <a:t>theory</a:t>
            </a:r>
            <a:r>
              <a:rPr lang="en-US" sz="2400" dirty="0">
                <a:latin typeface="Arial" panose="020B0604020202020204" pitchFamily="34" charset="0"/>
                <a:cs typeface="Arial" panose="020B0604020202020204" pitchFamily="34" charset="0"/>
              </a:rPr>
              <a:t>.</a:t>
            </a:r>
            <a:endParaRPr lang="en-US" altLang="en-US" sz="24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0A8A65F1-5279-4920-9358-5C2AD1BD8737}"/>
              </a:ext>
            </a:extLst>
          </p:cNvPr>
          <p:cNvSpPr>
            <a:spLocks noChangeArrowheads="1"/>
          </p:cNvSpPr>
          <p:nvPr/>
        </p:nvSpPr>
        <p:spPr bwMode="auto">
          <a:xfrm>
            <a:off x="181369" y="89148"/>
            <a:ext cx="8766688" cy="90837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DIFFERENCE BETWEEN A THEORETICAL AND CONCEPTUAL FRAMEWORK</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3444914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9"/>
            <a:ext cx="8448430" cy="502524"/>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INSTRUCTIONS</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FDC1A21-6D0B-4368-A114-1298B9FBB2BF}"/>
              </a:ext>
            </a:extLst>
          </p:cNvPr>
          <p:cNvSpPr txBox="1"/>
          <p:nvPr/>
        </p:nvSpPr>
        <p:spPr>
          <a:xfrm>
            <a:off x="330200" y="1521167"/>
            <a:ext cx="8551333" cy="830997"/>
          </a:xfrm>
          <a:prstGeom prst="rect">
            <a:avLst/>
          </a:prstGeom>
          <a:noFill/>
        </p:spPr>
        <p:txBody>
          <a:bodyPr wrap="square">
            <a:spAutoFit/>
          </a:bodyPr>
          <a:lstStyle/>
          <a:p>
            <a:pPr algn="just"/>
            <a:endParaRPr lang="en-US" sz="24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8288" y="779227"/>
            <a:ext cx="3182129" cy="4500000"/>
          </a:xfrm>
          <a:prstGeom prst="rect">
            <a:avLst/>
          </a:prstGeom>
          <a:ln>
            <a:solidFill>
              <a:schemeClr val="bg1">
                <a:lumMod val="65000"/>
              </a:schemeClr>
            </a:solidFill>
          </a:ln>
        </p:spPr>
      </p:pic>
    </p:spTree>
    <p:extLst>
      <p:ext uri="{BB962C8B-B14F-4D97-AF65-F5344CB8AC3E}">
        <p14:creationId xmlns:p14="http://schemas.microsoft.com/office/powerpoint/2010/main" val="22080052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8"/>
            <a:ext cx="8448430" cy="917391"/>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EXAMPLE: </a:t>
            </a:r>
          </a:p>
          <a:p>
            <a:r>
              <a:rPr lang="en-US" altLang="en-US" sz="2700" b="1" dirty="0">
                <a:solidFill>
                  <a:schemeClr val="bg1"/>
                </a:solidFill>
                <a:latin typeface="Arial Black" panose="020B0A04020102020204" pitchFamily="34" charset="0"/>
                <a:cs typeface="Arial" panose="020B0604020202020204" pitchFamily="34" charset="0"/>
              </a:rPr>
              <a:t>GATHERING DEMOGRAPHIC DATA</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4505"/>
          <a:stretch/>
        </p:blipFill>
        <p:spPr>
          <a:xfrm>
            <a:off x="3133152" y="1213015"/>
            <a:ext cx="2932402" cy="3960000"/>
          </a:xfrm>
          <a:prstGeom prst="rect">
            <a:avLst/>
          </a:prstGeom>
          <a:ln>
            <a:solidFill>
              <a:schemeClr val="bg1">
                <a:lumMod val="65000"/>
              </a:schemeClr>
            </a:solidFill>
          </a:ln>
        </p:spPr>
      </p:pic>
    </p:spTree>
    <p:extLst>
      <p:ext uri="{BB962C8B-B14F-4D97-AF65-F5344CB8AC3E}">
        <p14:creationId xmlns:p14="http://schemas.microsoft.com/office/powerpoint/2010/main" val="12982188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8"/>
            <a:ext cx="8448430" cy="917391"/>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EXAMPLE:</a:t>
            </a:r>
          </a:p>
          <a:p>
            <a:r>
              <a:rPr lang="en-US" altLang="en-US" sz="2700" b="1" dirty="0">
                <a:solidFill>
                  <a:schemeClr val="bg1"/>
                </a:solidFill>
                <a:latin typeface="Arial Black" panose="020B0A04020102020204" pitchFamily="34" charset="0"/>
                <a:cs typeface="Arial" panose="020B0604020202020204" pitchFamily="34" charset="0"/>
              </a:rPr>
              <a:t> MEASURING THE VARIABLES (1/2)</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939" y="1286005"/>
            <a:ext cx="2800274" cy="3960000"/>
          </a:xfrm>
          <a:prstGeom prst="rect">
            <a:avLst/>
          </a:prstGeom>
          <a:ln>
            <a:solidFill>
              <a:schemeClr val="bg1">
                <a:lumMod val="65000"/>
              </a:schemeClr>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6254" y="1286005"/>
            <a:ext cx="2800274" cy="3960000"/>
          </a:xfrm>
          <a:prstGeom prst="rect">
            <a:avLst/>
          </a:prstGeom>
          <a:ln>
            <a:solidFill>
              <a:schemeClr val="bg1">
                <a:lumMod val="65000"/>
              </a:schemeClr>
            </a:solidFill>
          </a:ln>
        </p:spPr>
      </p:pic>
    </p:spTree>
    <p:extLst>
      <p:ext uri="{BB962C8B-B14F-4D97-AF65-F5344CB8AC3E}">
        <p14:creationId xmlns:p14="http://schemas.microsoft.com/office/powerpoint/2010/main" val="30366816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a:xfrm>
            <a:off x="375138" y="200208"/>
            <a:ext cx="8448430" cy="917391"/>
          </a:xfrm>
          <a:prstGeom prst="rect">
            <a:avLst/>
          </a:prstGeom>
          <a:solidFill>
            <a:srgbClr val="7030A0"/>
          </a:solidFill>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2700" b="1" dirty="0">
                <a:solidFill>
                  <a:schemeClr val="bg1"/>
                </a:solidFill>
                <a:latin typeface="Arial Black" panose="020B0A04020102020204" pitchFamily="34" charset="0"/>
                <a:cs typeface="Arial" panose="020B0604020202020204" pitchFamily="34" charset="0"/>
              </a:rPr>
              <a:t>EXAMPLE:</a:t>
            </a:r>
          </a:p>
          <a:p>
            <a:r>
              <a:rPr lang="en-US" altLang="en-US" sz="2700" b="1" dirty="0">
                <a:solidFill>
                  <a:schemeClr val="bg1"/>
                </a:solidFill>
                <a:latin typeface="Arial Black" panose="020B0A04020102020204" pitchFamily="34" charset="0"/>
                <a:cs typeface="Arial" panose="020B0604020202020204" pitchFamily="34" charset="0"/>
              </a:rPr>
              <a:t> MEASURING THE VARIABLES (2/2)</a:t>
            </a:r>
          </a:p>
        </p:txBody>
      </p:sp>
      <p:sp>
        <p:nvSpPr>
          <p:cNvPr id="7" name="Rectangle 1027"/>
          <p:cNvSpPr txBox="1">
            <a:spLocks noChangeArrowheads="1"/>
          </p:cNvSpPr>
          <p:nvPr/>
        </p:nvSpPr>
        <p:spPr>
          <a:xfrm>
            <a:off x="375138" y="872247"/>
            <a:ext cx="8448431" cy="3569229"/>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defRPr/>
            </a:pPr>
            <a:endParaRPr lang="en-ZA" sz="2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9216" y="1281878"/>
            <a:ext cx="2800274" cy="3960000"/>
          </a:xfrm>
          <a:prstGeom prst="rect">
            <a:avLst/>
          </a:prstGeom>
          <a:ln>
            <a:solidFill>
              <a:schemeClr val="bg1">
                <a:lumMod val="65000"/>
              </a:schemeClr>
            </a:solidFill>
          </a:ln>
        </p:spPr>
      </p:pic>
    </p:spTree>
    <p:extLst>
      <p:ext uri="{BB962C8B-B14F-4D97-AF65-F5344CB8AC3E}">
        <p14:creationId xmlns:p14="http://schemas.microsoft.com/office/powerpoint/2010/main" val="9302339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93</a:t>
            </a:fld>
            <a:endParaRPr lang="en-US"/>
          </a:p>
        </p:txBody>
      </p:sp>
      <p:sp>
        <p:nvSpPr>
          <p:cNvPr id="4" name="Rectangle 8"/>
          <p:cNvSpPr>
            <a:spLocks noChangeArrowheads="1"/>
          </p:cNvSpPr>
          <p:nvPr/>
        </p:nvSpPr>
        <p:spPr bwMode="auto">
          <a:xfrm>
            <a:off x="1481666" y="1647568"/>
            <a:ext cx="5960533" cy="10379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OTHER CONSIDERATIONS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3890394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94</a:t>
            </a:fld>
            <a:endParaRPr lang="en-US"/>
          </a:p>
        </p:txBody>
      </p:sp>
      <p:sp>
        <p:nvSpPr>
          <p:cNvPr id="4" name="Rectangle 8"/>
          <p:cNvSpPr>
            <a:spLocks noChangeArrowheads="1"/>
          </p:cNvSpPr>
          <p:nvPr/>
        </p:nvSpPr>
        <p:spPr bwMode="auto">
          <a:xfrm>
            <a:off x="438307" y="89148"/>
            <a:ext cx="8169144" cy="864329"/>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YOUR RESEARCH QUESTIONS AND HYPOTHESES (1)</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119716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The nature of your research questions and research hypotheses will </a:t>
            </a:r>
            <a:r>
              <a:rPr lang="en-ZA" sz="2400" b="1" dirty="0">
                <a:latin typeface="Arial" panose="020B0604020202020204" pitchFamily="34" charset="0"/>
                <a:cs typeface="Arial" panose="020B0604020202020204" pitchFamily="34" charset="0"/>
              </a:rPr>
              <a:t>heavily influence which statistical methods and techniques</a:t>
            </a:r>
            <a:r>
              <a:rPr lang="en-ZA" sz="2400" dirty="0">
                <a:latin typeface="Arial" panose="020B0604020202020204" pitchFamily="34" charset="0"/>
                <a:cs typeface="Arial" panose="020B0604020202020204" pitchFamily="34" charset="0"/>
              </a:rPr>
              <a:t> you use.</a:t>
            </a: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If you’re just interested in understanding </a:t>
            </a:r>
            <a:r>
              <a:rPr lang="en-ZA" sz="2400" b="1" dirty="0">
                <a:latin typeface="Arial" panose="020B0604020202020204" pitchFamily="34" charset="0"/>
                <a:cs typeface="Arial" panose="020B0604020202020204" pitchFamily="34" charset="0"/>
              </a:rPr>
              <a:t>attributes of your sample</a:t>
            </a:r>
            <a:r>
              <a:rPr lang="en-ZA" sz="2400" dirty="0">
                <a:latin typeface="Arial" panose="020B0604020202020204" pitchFamily="34" charset="0"/>
                <a:cs typeface="Arial" panose="020B0604020202020204" pitchFamily="34" charset="0"/>
              </a:rPr>
              <a:t> (as opposed to the entire population), then descriptive statistics are probably all you need. </a:t>
            </a:r>
          </a:p>
          <a:p>
            <a:pPr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For example, if you just want to assess means (averages) and medians (centre points) of variables in a group of people.</a:t>
            </a:r>
          </a:p>
        </p:txBody>
      </p:sp>
    </p:spTree>
    <p:extLst>
      <p:ext uri="{BB962C8B-B14F-4D97-AF65-F5344CB8AC3E}">
        <p14:creationId xmlns:p14="http://schemas.microsoft.com/office/powerpoint/2010/main" val="21104584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95</a:t>
            </a:fld>
            <a:endParaRPr lang="en-US"/>
          </a:p>
        </p:txBody>
      </p:sp>
      <p:sp>
        <p:nvSpPr>
          <p:cNvPr id="4" name="Rectangle 8"/>
          <p:cNvSpPr>
            <a:spLocks noChangeArrowheads="1"/>
          </p:cNvSpPr>
          <p:nvPr/>
        </p:nvSpPr>
        <p:spPr bwMode="auto">
          <a:xfrm>
            <a:off x="438307" y="89148"/>
            <a:ext cx="8169144" cy="864329"/>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YOUR RESEARCH QUESTIONS AND HYPOTHESES (2)</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119716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If your research questions are </a:t>
            </a:r>
            <a:r>
              <a:rPr lang="en-ZA" sz="2200" b="1" dirty="0">
                <a:latin typeface="Arial" panose="020B0604020202020204" pitchFamily="34" charset="0"/>
                <a:cs typeface="Arial" panose="020B0604020202020204" pitchFamily="34" charset="0"/>
              </a:rPr>
              <a:t>investigating an entire population</a:t>
            </a:r>
            <a:r>
              <a:rPr lang="en-ZA" sz="2200" dirty="0">
                <a:latin typeface="Arial" panose="020B0604020202020204" pitchFamily="34" charset="0"/>
                <a:cs typeface="Arial" panose="020B0604020202020204" pitchFamily="34" charset="0"/>
              </a:rPr>
              <a:t>, looking to understand differences between groups or relationships between variables, then you’ll likely need both descriptive statistics and inferential statistics.</a:t>
            </a: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Therefore, its really important to get very clear about your research aims and objectives, and more importantly, your research questions and hypotheses before you start looking at which statistical techniques to use. </a:t>
            </a:r>
            <a:r>
              <a:rPr lang="en-ZA" sz="2200" b="1" dirty="0">
                <a:latin typeface="Arial" panose="020B0604020202020204" pitchFamily="34" charset="0"/>
                <a:cs typeface="Arial" panose="020B0604020202020204" pitchFamily="34" charset="0"/>
              </a:rPr>
              <a:t>Don not try to shoehorn a specific statistical technique</a:t>
            </a:r>
            <a:r>
              <a:rPr lang="en-ZA" sz="2200" dirty="0">
                <a:latin typeface="Arial" panose="020B0604020202020204" pitchFamily="34" charset="0"/>
                <a:cs typeface="Arial" panose="020B0604020202020204" pitchFamily="34" charset="0"/>
              </a:rPr>
              <a:t> into your research just because you like it or have some experience with it. </a:t>
            </a:r>
          </a:p>
          <a:p>
            <a:pPr marL="0" indent="0" algn="just">
              <a:buNone/>
            </a:pP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33966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96</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US" altLang="en-US" sz="2400" dirty="0">
                <a:solidFill>
                  <a:schemeClr val="bg1"/>
                </a:solidFill>
                <a:latin typeface="Arial Black" panose="020B0A04020102020204" pitchFamily="34" charset="0"/>
              </a:rPr>
              <a:t>EXAMPLE: DATA ANALYSIS</a:t>
            </a: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10229"/>
            <a:ext cx="8585200" cy="4047262"/>
          </a:xfrm>
          <a:prstGeom prst="rect">
            <a:avLst/>
          </a:prstGeom>
          <a:noFill/>
        </p:spPr>
        <p:txBody>
          <a:bodyPr wrap="square">
            <a:spAutoFit/>
          </a:bodyPr>
          <a:lstStyle/>
          <a:p>
            <a:pPr lvl="0" algn="just">
              <a:spcBef>
                <a:spcPts val="300"/>
              </a:spcBef>
              <a:spcAft>
                <a:spcPts val="300"/>
              </a:spcAft>
              <a:buClr>
                <a:srgbClr val="7030A0"/>
              </a:buClr>
            </a:pPr>
            <a:r>
              <a:rPr lang="en-ZA" dirty="0">
                <a:latin typeface="Arial" panose="020B0604020202020204" pitchFamily="34" charset="0"/>
                <a:cs typeface="Arial" panose="020B0604020202020204" pitchFamily="34" charset="0"/>
              </a:rPr>
              <a:t>For the purpose of this study, the primary data collected from the research questionnaire will be captured in a spreadsheet using Microsoft Excel. </a:t>
            </a:r>
            <a:r>
              <a:rPr lang="en-ZA" b="1" dirty="0">
                <a:latin typeface="Arial" panose="020B0604020202020204" pitchFamily="34" charset="0"/>
                <a:cs typeface="Arial" panose="020B0604020202020204" pitchFamily="34" charset="0"/>
              </a:rPr>
              <a:t>The data analysis procedures will commence with the determination of validity and reliability using an exploratory factor analysis (EFA) and Cronbach’s alpha coefficients, respectively. </a:t>
            </a:r>
          </a:p>
          <a:p>
            <a:pPr lvl="0" algn="just">
              <a:spcBef>
                <a:spcPts val="300"/>
              </a:spcBef>
              <a:spcAft>
                <a:spcPts val="300"/>
              </a:spcAft>
              <a:buClr>
                <a:srgbClr val="7030A0"/>
              </a:buClr>
            </a:pPr>
            <a:r>
              <a:rPr lang="en-ZA" dirty="0">
                <a:latin typeface="Arial" panose="020B0604020202020204" pitchFamily="34" charset="0"/>
                <a:cs typeface="Arial" panose="020B0604020202020204" pitchFamily="34" charset="0"/>
              </a:rPr>
              <a:t>Next, </a:t>
            </a:r>
            <a:r>
              <a:rPr lang="en-ZA" b="1" dirty="0">
                <a:solidFill>
                  <a:srgbClr val="7030A0"/>
                </a:solidFill>
                <a:latin typeface="Arial" panose="020B0604020202020204" pitchFamily="34" charset="0"/>
                <a:cs typeface="Arial" panose="020B0604020202020204" pitchFamily="34" charset="0"/>
              </a:rPr>
              <a:t>descriptive statistics </a:t>
            </a:r>
            <a:r>
              <a:rPr lang="en-ZA" dirty="0">
                <a:latin typeface="Arial" panose="020B0604020202020204" pitchFamily="34" charset="0"/>
                <a:cs typeface="Arial" panose="020B0604020202020204" pitchFamily="34" charset="0"/>
              </a:rPr>
              <a:t>such as the mean, standard deviation and frequency distributions were undertaken, followed by </a:t>
            </a:r>
            <a:r>
              <a:rPr lang="en-ZA" b="1" dirty="0">
                <a:solidFill>
                  <a:srgbClr val="7030A0"/>
                </a:solidFill>
                <a:latin typeface="Arial" panose="020B0604020202020204" pitchFamily="34" charset="0"/>
                <a:cs typeface="Arial" panose="020B0604020202020204" pitchFamily="34" charset="0"/>
              </a:rPr>
              <a:t>inferential techniques </a:t>
            </a:r>
            <a:r>
              <a:rPr lang="en-ZA" dirty="0">
                <a:latin typeface="Arial" panose="020B0604020202020204" pitchFamily="34" charset="0"/>
                <a:cs typeface="Arial" panose="020B0604020202020204" pitchFamily="34" charset="0"/>
              </a:rPr>
              <a:t>including Pearson’s product moment correlation coefficients, a t-test, </a:t>
            </a:r>
            <a:r>
              <a:rPr lang="en-ZA" dirty="0">
                <a:solidFill>
                  <a:srgbClr val="7030A0"/>
                </a:solidFill>
                <a:latin typeface="Arial" panose="020B0604020202020204" pitchFamily="34" charset="0"/>
                <a:cs typeface="Arial" panose="020B0604020202020204" pitchFamily="34" charset="0"/>
              </a:rPr>
              <a:t>Ana</a:t>
            </a:r>
            <a:r>
              <a:rPr lang="en-ZA" dirty="0">
                <a:latin typeface="Arial" panose="020B0604020202020204" pitchFamily="34" charset="0"/>
                <a:cs typeface="Arial" panose="020B0604020202020204" pitchFamily="34" charset="0"/>
              </a:rPr>
              <a:t>lysis </a:t>
            </a:r>
            <a:r>
              <a:rPr lang="en-ZA" dirty="0">
                <a:solidFill>
                  <a:srgbClr val="7030A0"/>
                </a:solidFill>
                <a:latin typeface="Arial" panose="020B0604020202020204" pitchFamily="34" charset="0"/>
                <a:cs typeface="Arial" panose="020B0604020202020204" pitchFamily="34" charset="0"/>
              </a:rPr>
              <a:t>o</a:t>
            </a:r>
            <a:r>
              <a:rPr lang="en-ZA" dirty="0">
                <a:latin typeface="Arial" panose="020B0604020202020204" pitchFamily="34" charset="0"/>
                <a:cs typeface="Arial" panose="020B0604020202020204" pitchFamily="34" charset="0"/>
              </a:rPr>
              <a:t>f </a:t>
            </a:r>
            <a:r>
              <a:rPr lang="en-ZA" dirty="0">
                <a:solidFill>
                  <a:srgbClr val="7030A0"/>
                </a:solidFill>
                <a:latin typeface="Arial" panose="020B0604020202020204" pitchFamily="34" charset="0"/>
                <a:cs typeface="Arial" panose="020B0604020202020204" pitchFamily="34" charset="0"/>
              </a:rPr>
              <a:t>Va</a:t>
            </a:r>
            <a:r>
              <a:rPr lang="en-ZA" dirty="0">
                <a:latin typeface="Arial" panose="020B0604020202020204" pitchFamily="34" charset="0"/>
                <a:cs typeface="Arial" panose="020B0604020202020204" pitchFamily="34" charset="0"/>
              </a:rPr>
              <a:t>riance (ANOVA) tests and multiple regression analyses.</a:t>
            </a:r>
          </a:p>
          <a:p>
            <a:pPr algn="just">
              <a:spcBef>
                <a:spcPts val="300"/>
              </a:spcBef>
              <a:spcAft>
                <a:spcPts val="300"/>
              </a:spcAft>
              <a:buClr>
                <a:srgbClr val="7030A0"/>
              </a:buClr>
            </a:pPr>
            <a:r>
              <a:rPr lang="en-ZA" sz="1600" dirty="0">
                <a:solidFill>
                  <a:srgbClr val="7030A0"/>
                </a:solidFill>
                <a:latin typeface="Arial" panose="020B0604020202020204" pitchFamily="34" charset="0"/>
                <a:cs typeface="Arial" panose="020B0604020202020204" pitchFamily="34" charset="0"/>
              </a:rPr>
              <a:t>[Descriptive statistics include three distinct concepts, such as the mean, standard deviation and frequency distribution (</a:t>
            </a:r>
            <a:r>
              <a:rPr lang="en-ZA" sz="1600" dirty="0" err="1">
                <a:solidFill>
                  <a:srgbClr val="7030A0"/>
                </a:solidFill>
                <a:latin typeface="Arial" panose="020B0604020202020204" pitchFamily="34" charset="0"/>
                <a:cs typeface="Arial" panose="020B0604020202020204" pitchFamily="34" charset="0"/>
              </a:rPr>
              <a:t>Wiid</a:t>
            </a:r>
            <a:r>
              <a:rPr lang="en-ZA" sz="1600" dirty="0">
                <a:solidFill>
                  <a:srgbClr val="7030A0"/>
                </a:solidFill>
                <a:latin typeface="Arial" panose="020B0604020202020204" pitchFamily="34" charset="0"/>
                <a:cs typeface="Arial" panose="020B0604020202020204" pitchFamily="34" charset="0"/>
              </a:rPr>
              <a:t> &amp; </a:t>
            </a:r>
            <a:r>
              <a:rPr lang="en-ZA" sz="1600" dirty="0" err="1">
                <a:solidFill>
                  <a:srgbClr val="7030A0"/>
                </a:solidFill>
                <a:latin typeface="Arial" panose="020B0604020202020204" pitchFamily="34" charset="0"/>
                <a:cs typeface="Arial" panose="020B0604020202020204" pitchFamily="34" charset="0"/>
              </a:rPr>
              <a:t>Diggines</a:t>
            </a:r>
            <a:r>
              <a:rPr lang="en-ZA" sz="1600" dirty="0">
                <a:solidFill>
                  <a:srgbClr val="7030A0"/>
                </a:solidFill>
                <a:latin typeface="Arial" panose="020B0604020202020204" pitchFamily="34" charset="0"/>
                <a:cs typeface="Arial" panose="020B0604020202020204" pitchFamily="34" charset="0"/>
              </a:rPr>
              <a:t>, 2013:248).</a:t>
            </a:r>
          </a:p>
          <a:p>
            <a:pPr lvl="0" algn="just">
              <a:spcBef>
                <a:spcPts val="300"/>
              </a:spcBef>
              <a:spcAft>
                <a:spcPts val="300"/>
              </a:spcAft>
              <a:buClr>
                <a:srgbClr val="7030A0"/>
              </a:buClr>
            </a:pPr>
            <a:r>
              <a:rPr lang="en-ZA" sz="1600" dirty="0">
                <a:solidFill>
                  <a:srgbClr val="7030A0"/>
                </a:solidFill>
                <a:latin typeface="Arial" panose="020B0604020202020204" pitchFamily="34" charset="0"/>
                <a:cs typeface="Arial" panose="020B0604020202020204" pitchFamily="34" charset="0"/>
              </a:rPr>
              <a:t>With inferential statistics, you take data from samples and make generalisations about a population. This means taking a statistic from your sample data and using it to say something about the population parameter. It allows you to make predictions (inferences) from the data.]</a:t>
            </a:r>
          </a:p>
        </p:txBody>
      </p:sp>
      <p:sp>
        <p:nvSpPr>
          <p:cNvPr id="7" name="TextBox 6">
            <a:extLst>
              <a:ext uri="{FF2B5EF4-FFF2-40B4-BE49-F238E27FC236}">
                <a16:creationId xmlns:a16="http://schemas.microsoft.com/office/drawing/2014/main" id="{2E75701D-768A-4E46-8836-77F3BA5BEDBA}"/>
              </a:ext>
            </a:extLst>
          </p:cNvPr>
          <p:cNvSpPr txBox="1"/>
          <p:nvPr/>
        </p:nvSpPr>
        <p:spPr>
          <a:xfrm>
            <a:off x="351400" y="4828028"/>
            <a:ext cx="5719199" cy="338554"/>
          </a:xfrm>
          <a:prstGeom prst="rect">
            <a:avLst/>
          </a:prstGeom>
          <a:noFill/>
        </p:spPr>
        <p:txBody>
          <a:bodyPr wrap="square">
            <a:spAutoFit/>
          </a:bodyPr>
          <a:lstStyle/>
          <a:p>
            <a:pPr algn="just">
              <a:buClr>
                <a:srgbClr val="7030A0"/>
              </a:buClr>
            </a:pPr>
            <a:r>
              <a:rPr lang="en-US" sz="1600" dirty="0">
                <a:solidFill>
                  <a:srgbClr val="7030A0"/>
                </a:solidFill>
                <a:latin typeface="Arial" panose="020B0604020202020204" pitchFamily="34" charset="0"/>
                <a:cs typeface="Arial" panose="020B0604020202020204" pitchFamily="34" charset="0"/>
              </a:rPr>
              <a:t>[Refer to Venter, 2021 – MBA Research Day C.]</a:t>
            </a:r>
            <a:endParaRPr lang="en-ZA" sz="16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8920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97</a:t>
            </a:fld>
            <a:endParaRPr lang="en-US"/>
          </a:p>
        </p:txBody>
      </p:sp>
      <p:sp>
        <p:nvSpPr>
          <p:cNvPr id="4" name="Rectangle 8"/>
          <p:cNvSpPr>
            <a:spLocks noChangeArrowheads="1"/>
          </p:cNvSpPr>
          <p:nvPr/>
        </p:nvSpPr>
        <p:spPr bwMode="auto">
          <a:xfrm>
            <a:off x="181369" y="89149"/>
            <a:ext cx="8766688" cy="469652"/>
          </a:xfrm>
          <a:prstGeom prst="rect">
            <a:avLst/>
          </a:prstGeom>
          <a:solidFill>
            <a:srgbClr val="7030A0"/>
          </a:solidFill>
          <a:ln>
            <a:noFill/>
          </a:ln>
        </p:spPr>
        <p:txBody>
          <a:bodyPr anchor="ctr"/>
          <a:lstStyle/>
          <a:p>
            <a:pPr algn="ctr"/>
            <a:r>
              <a:rPr lang="en-US" altLang="en-US" sz="2400" dirty="0">
                <a:solidFill>
                  <a:schemeClr val="bg1"/>
                </a:solidFill>
                <a:latin typeface="Arial Black" panose="020B0A04020102020204" pitchFamily="34" charset="0"/>
              </a:rPr>
              <a:t>INFORMED CONSENT IN QUANTITATIVE STUDIES</a:t>
            </a:r>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279399" y="777965"/>
            <a:ext cx="8585200" cy="3747180"/>
          </a:xfrm>
          <a:prstGeom prst="rect">
            <a:avLst/>
          </a:prstGeom>
          <a:noFill/>
        </p:spPr>
        <p:txBody>
          <a:bodyPr wrap="square">
            <a:spAutoFit/>
          </a:bodyPr>
          <a:lstStyle/>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Will respondents be informed on what the purpose of the study is? </a:t>
            </a:r>
            <a:endParaRPr lang="en-ZA" sz="205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participation in the study voluntary?</a:t>
            </a:r>
          </a:p>
          <a:p>
            <a:pPr marL="34290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latin typeface="Arial" panose="020B0604020202020204" pitchFamily="34" charset="0"/>
                <a:ea typeface="Times New Roman" panose="02020603050405020304" pitchFamily="18" charset="0"/>
                <a:cs typeface="Arial" panose="020B0604020202020204" pitchFamily="34" charset="0"/>
              </a:rPr>
              <a:t>Have you included the estimated time to complete the questionnaire? </a:t>
            </a:r>
            <a:endParaRPr lang="en-ZA" sz="205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Can the respondents withdraw from the study if they wish to do so? </a:t>
            </a:r>
            <a:endParaRPr lang="en-ZA" sz="205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Are respondents informed that the data will be used for research purposes (research project, publication)? </a:t>
            </a:r>
          </a:p>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latin typeface="Arial" panose="020B0604020202020204" pitchFamily="34" charset="0"/>
                <a:ea typeface="Times New Roman" panose="02020603050405020304" pitchFamily="18" charset="0"/>
                <a:cs typeface="Arial" panose="020B0604020202020204" pitchFamily="34" charset="0"/>
              </a:rPr>
              <a:t>Have you included how the data will be safeguarded or protected? </a:t>
            </a:r>
            <a:endParaRPr lang="en-ZA" sz="205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300"/>
              </a:spcBef>
              <a:spcAft>
                <a:spcPts val="300"/>
              </a:spcAf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will confidentiality and/or anonymity be maintained in the study? </a:t>
            </a:r>
          </a:p>
          <a:p>
            <a:pPr marL="342900" indent="-342900" algn="just">
              <a:buClr>
                <a:srgbClr val="7030A0"/>
              </a:buClr>
              <a:buFont typeface="Wingdings" panose="05000000000000000000" pitchFamily="2" charset="2"/>
              <a:buChar char="§"/>
            </a:pPr>
            <a:r>
              <a:rPr lang="en-ZA" sz="2050" dirty="0">
                <a:solidFill>
                  <a:srgbClr val="000000"/>
                </a:solidFill>
                <a:effectLst/>
                <a:latin typeface="Arial" panose="020B0604020202020204" pitchFamily="34" charset="0"/>
                <a:ea typeface="Times New Roman" panose="02020603050405020304" pitchFamily="18" charset="0"/>
              </a:rPr>
              <a:t>Will </a:t>
            </a:r>
            <a:r>
              <a:rPr lang="en-ZA" sz="20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respondents</a:t>
            </a:r>
            <a:r>
              <a:rPr lang="en-ZA" sz="2050" dirty="0">
                <a:solidFill>
                  <a:srgbClr val="000000"/>
                </a:solidFill>
                <a:effectLst/>
                <a:latin typeface="Arial" panose="020B0604020202020204" pitchFamily="34" charset="0"/>
                <a:ea typeface="Times New Roman" panose="02020603050405020304" pitchFamily="18" charset="0"/>
              </a:rPr>
              <a:t> be rewarded or given incentives? If yes, elaborate on the nature of the reward/incentive and the process to be followed. </a:t>
            </a:r>
            <a:endParaRPr lang="en-ZA" sz="2050" dirty="0"/>
          </a:p>
        </p:txBody>
      </p:sp>
    </p:spTree>
    <p:extLst>
      <p:ext uri="{BB962C8B-B14F-4D97-AF65-F5344CB8AC3E}">
        <p14:creationId xmlns:p14="http://schemas.microsoft.com/office/powerpoint/2010/main" val="818313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42706" y="4706016"/>
            <a:ext cx="1860605" cy="632686"/>
          </a:xfrm>
          <a:prstGeom prst="rect">
            <a:avLst/>
          </a:prstGeom>
          <a:solidFill>
            <a:schemeClr val="bg1"/>
          </a:solidFill>
          <a:ln>
            <a:noFill/>
          </a:ln>
          <a:effectLst>
            <a:outerShdw blurRad="40000" dist="23000" dir="5400000" sx="1000" sy="1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3" name="Slide Number Placeholder 2"/>
          <p:cNvSpPr>
            <a:spLocks noGrp="1"/>
          </p:cNvSpPr>
          <p:nvPr>
            <p:ph type="sldNum" sz="quarter" idx="4"/>
          </p:nvPr>
        </p:nvSpPr>
        <p:spPr>
          <a:xfrm>
            <a:off x="6814457" y="5124111"/>
            <a:ext cx="2133600" cy="303212"/>
          </a:xfrm>
        </p:spPr>
        <p:txBody>
          <a:bodyPr/>
          <a:lstStyle/>
          <a:p>
            <a:fld id="{845618AF-F51B-8743-BA6C-E154C9BE61F9}" type="slidenum">
              <a:rPr lang="en-US" smtClean="0"/>
              <a:t>98</a:t>
            </a:fld>
            <a:endParaRPr lang="en-US" dirty="0"/>
          </a:p>
        </p:txBody>
      </p:sp>
      <p:sp>
        <p:nvSpPr>
          <p:cNvPr id="5" name="Rectangle 4"/>
          <p:cNvSpPr/>
          <p:nvPr/>
        </p:nvSpPr>
        <p:spPr>
          <a:xfrm>
            <a:off x="351401" y="1178257"/>
            <a:ext cx="8441197" cy="461665"/>
          </a:xfrm>
          <a:prstGeom prst="rect">
            <a:avLst/>
          </a:prstGeom>
        </p:spPr>
        <p:txBody>
          <a:bodyPr wrap="square">
            <a:spAutoFit/>
          </a:bodyPr>
          <a:lstStyle/>
          <a:p>
            <a:pPr marL="342900" indent="-342900" algn="just">
              <a:buClr>
                <a:srgbClr val="7030A0"/>
              </a:buClr>
              <a:buFont typeface="Wingdings" panose="05000000000000000000" pitchFamily="2" charset="2"/>
              <a:buChar cha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B086907-6F61-487A-B9EC-6716870F00B8}"/>
              </a:ext>
            </a:extLst>
          </p:cNvPr>
          <p:cNvSpPr txBox="1"/>
          <p:nvPr/>
        </p:nvSpPr>
        <p:spPr>
          <a:xfrm>
            <a:off x="195727" y="717153"/>
            <a:ext cx="8518254" cy="4493538"/>
          </a:xfrm>
          <a:prstGeom prst="rect">
            <a:avLst/>
          </a:prstGeom>
          <a:noFill/>
        </p:spPr>
        <p:txBody>
          <a:bodyPr wrap="square">
            <a:spAutoFit/>
          </a:bodyPr>
          <a:lstStyle/>
          <a:p>
            <a:pPr algn="just"/>
            <a:r>
              <a:rPr lang="en-GB" sz="1300" b="1" dirty="0">
                <a:latin typeface="Arial" panose="020B0604020202020204" pitchFamily="34" charset="0"/>
                <a:cs typeface="Arial" panose="020B0604020202020204" pitchFamily="34" charset="0"/>
              </a:rPr>
              <a:t>INFORMED CONSENT TO PARTICIPATE IN A SURVEY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My name is </a:t>
            </a:r>
            <a:r>
              <a:rPr lang="en-GB" sz="1300" dirty="0" err="1">
                <a:latin typeface="Arial" panose="020B0604020202020204" pitchFamily="34" charset="0"/>
                <a:cs typeface="Arial" panose="020B0604020202020204" pitchFamily="34" charset="0"/>
              </a:rPr>
              <a:t>Baile</a:t>
            </a:r>
            <a:r>
              <a:rPr lang="en-GB" sz="1300" dirty="0">
                <a:latin typeface="Arial" panose="020B0604020202020204" pitchFamily="34" charset="0"/>
                <a:cs typeface="Arial" panose="020B0604020202020204" pitchFamily="34" charset="0"/>
              </a:rPr>
              <a:t> </a:t>
            </a:r>
            <a:r>
              <a:rPr lang="en-GB" sz="1300" dirty="0" err="1">
                <a:latin typeface="Arial" panose="020B0604020202020204" pitchFamily="34" charset="0"/>
                <a:cs typeface="Arial" panose="020B0604020202020204" pitchFamily="34" charset="0"/>
              </a:rPr>
              <a:t>Sebetlele</a:t>
            </a:r>
            <a:r>
              <a:rPr lang="en-GB" sz="1300" dirty="0">
                <a:latin typeface="Arial" panose="020B0604020202020204" pitchFamily="34" charset="0"/>
                <a:cs typeface="Arial" panose="020B0604020202020204" pitchFamily="34" charset="0"/>
              </a:rPr>
              <a:t> and I am an MBA student at the NWU Business School, North-West University. This study aims to assess the relationship between entrepreneurial orientation and the success of SMME's operation in selected townships in the Gauteng province in South Africa. This study forms part of a mini-dissertation to be submitted in partial fulfilment of the requirements for the degree Master of Business Administration at the North-West University. It is an internationally accredited degree that requires adherence to strict ethical standards as a prerequisite to conducting this research.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Thank you for your willingness to participate in the study. Your participation is voluntary. You do not have to answer any questions you do not want to answer. Limited demographic information will be collected with the purpose to form a profile of the participants and the participating organisations, but will not be used to make comparisons between groups or for further statistical analyses.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If at any time you do not want to continue completing the questionnaire, you may stop. Your time and involvement are profoundly appreciated. It will take you 20 minutes to complete the questionnaire.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 </a:t>
            </a:r>
            <a:endParaRPr lang="en-ZA" sz="1300" dirty="0">
              <a:latin typeface="Arial" panose="020B0604020202020204" pitchFamily="34" charset="0"/>
              <a:cs typeface="Arial" panose="020B0604020202020204" pitchFamily="34" charset="0"/>
            </a:endParaRPr>
          </a:p>
          <a:p>
            <a:pPr algn="just"/>
            <a:r>
              <a:rPr lang="en-GB" sz="1300" dirty="0">
                <a:latin typeface="Arial" panose="020B0604020202020204" pitchFamily="34" charset="0"/>
                <a:cs typeface="Arial" panose="020B0604020202020204" pitchFamily="34" charset="0"/>
              </a:rPr>
              <a:t>The questionnaires will be hand-delivered to you during the tender meetings. The researcher will gather the completed questionnaires in person and no one else will handle the questionnaires. The completed questionnaires will be captured and analysed by the Statistical Consultation Services at the North-West University. The data will be safeguarded with password protection and all hard copies of the questionnaires or statistical analyses will be destroyed after three years. </a:t>
            </a:r>
            <a:endParaRPr lang="en-ZA" sz="1300" dirty="0"/>
          </a:p>
        </p:txBody>
      </p:sp>
      <p:sp>
        <p:nvSpPr>
          <p:cNvPr id="7" name="Rectangle 8">
            <a:extLst>
              <a:ext uri="{FF2B5EF4-FFF2-40B4-BE49-F238E27FC236}">
                <a16:creationId xmlns:a16="http://schemas.microsoft.com/office/drawing/2014/main" id="{0CCF1016-252B-46A4-8D9B-D01D4B8EABA9}"/>
              </a:ext>
            </a:extLst>
          </p:cNvPr>
          <p:cNvSpPr>
            <a:spLocks noChangeArrowheads="1"/>
          </p:cNvSpPr>
          <p:nvPr/>
        </p:nvSpPr>
        <p:spPr bwMode="auto">
          <a:xfrm>
            <a:off x="181369" y="89149"/>
            <a:ext cx="8766688" cy="520452"/>
          </a:xfrm>
          <a:prstGeom prst="rect">
            <a:avLst/>
          </a:prstGeom>
          <a:solidFill>
            <a:srgbClr val="7030A0"/>
          </a:solidFill>
          <a:ln>
            <a:noFill/>
          </a:ln>
        </p:spPr>
        <p:txBody>
          <a:bodyPr anchor="ctr"/>
          <a:lstStyle/>
          <a:p>
            <a:pPr algn="ctr"/>
            <a:r>
              <a:rPr lang="en-US" altLang="en-US" sz="2400" dirty="0">
                <a:solidFill>
                  <a:schemeClr val="bg1"/>
                </a:solidFill>
                <a:latin typeface="Arial Black" panose="020B0A04020102020204" pitchFamily="34" charset="0"/>
              </a:rPr>
              <a:t>EXAMPLE OF AN INFORMED CONSENT LETTER (1)</a:t>
            </a:r>
          </a:p>
        </p:txBody>
      </p:sp>
    </p:spTree>
    <p:extLst>
      <p:ext uri="{BB962C8B-B14F-4D97-AF65-F5344CB8AC3E}">
        <p14:creationId xmlns:p14="http://schemas.microsoft.com/office/powerpoint/2010/main" val="723936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9285</TotalTime>
  <Words>8704</Words>
  <Application>Microsoft Office PowerPoint</Application>
  <PresentationFormat>On-screen Show (16:10)</PresentationFormat>
  <Paragraphs>883</Paragraphs>
  <Slides>115</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115</vt:i4>
      </vt:variant>
    </vt:vector>
  </HeadingPairs>
  <TitlesOfParts>
    <vt:vector size="123" baseType="lpstr">
      <vt:lpstr>Arial</vt:lpstr>
      <vt:lpstr>Arial Black</vt:lpstr>
      <vt:lpstr>Calibri</vt:lpstr>
      <vt:lpstr>Symbol</vt:lpstr>
      <vt:lpstr>Trebuchet MS</vt:lpstr>
      <vt:lpstr>Wingdings</vt:lpstr>
      <vt:lpstr>Office Theme</vt:lpstr>
      <vt:lpstr>Slide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MARA BONESCHANS</cp:lastModifiedBy>
  <cp:revision>227</cp:revision>
  <dcterms:created xsi:type="dcterms:W3CDTF">2020-08-03T09:06:40Z</dcterms:created>
  <dcterms:modified xsi:type="dcterms:W3CDTF">2021-07-27T13:08:13Z</dcterms:modified>
</cp:coreProperties>
</file>