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bookmarkIdSeed="6">
  <p:sldMasterIdLst>
    <p:sldMasterId id="2147483648" r:id="rId1"/>
  </p:sldMasterIdLst>
  <p:notesMasterIdLst>
    <p:notesMasterId r:id="rId43"/>
  </p:notesMasterIdLst>
  <p:handoutMasterIdLst>
    <p:handoutMasterId r:id="rId44"/>
  </p:handoutMasterIdLst>
  <p:sldIdLst>
    <p:sldId id="264" r:id="rId2"/>
    <p:sldId id="263" r:id="rId3"/>
    <p:sldId id="308" r:id="rId4"/>
    <p:sldId id="280" r:id="rId5"/>
    <p:sldId id="302" r:id="rId6"/>
    <p:sldId id="282" r:id="rId7"/>
    <p:sldId id="286" r:id="rId8"/>
    <p:sldId id="288" r:id="rId9"/>
    <p:sldId id="325" r:id="rId10"/>
    <p:sldId id="326" r:id="rId11"/>
    <p:sldId id="327" r:id="rId12"/>
    <p:sldId id="289" r:id="rId13"/>
    <p:sldId id="328" r:id="rId14"/>
    <p:sldId id="334" r:id="rId15"/>
    <p:sldId id="450" r:id="rId16"/>
    <p:sldId id="329" r:id="rId17"/>
    <p:sldId id="337" r:id="rId18"/>
    <p:sldId id="324" r:id="rId19"/>
    <p:sldId id="331" r:id="rId20"/>
    <p:sldId id="451" r:id="rId21"/>
    <p:sldId id="330" r:id="rId22"/>
    <p:sldId id="335" r:id="rId23"/>
    <p:sldId id="336" r:id="rId24"/>
    <p:sldId id="332" r:id="rId25"/>
    <p:sldId id="449" r:id="rId26"/>
    <p:sldId id="333" r:id="rId27"/>
    <p:sldId id="445" r:id="rId28"/>
    <p:sldId id="446" r:id="rId29"/>
    <p:sldId id="343" r:id="rId30"/>
    <p:sldId id="281" r:id="rId31"/>
    <p:sldId id="338" r:id="rId32"/>
    <p:sldId id="447" r:id="rId33"/>
    <p:sldId id="444" r:id="rId34"/>
    <p:sldId id="439" r:id="rId35"/>
    <p:sldId id="438" r:id="rId36"/>
    <p:sldId id="442" r:id="rId37"/>
    <p:sldId id="440" r:id="rId38"/>
    <p:sldId id="437" r:id="rId39"/>
    <p:sldId id="441" r:id="rId40"/>
    <p:sldId id="443" r:id="rId41"/>
    <p:sldId id="265" r:id="rId42"/>
  </p:sldIdLst>
  <p:sldSz cx="9144000" cy="5715000" type="screen16x1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19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21" autoAdjust="0"/>
  </p:normalViewPr>
  <p:slideViewPr>
    <p:cSldViewPr snapToGrid="0" snapToObjects="1">
      <p:cViewPr varScale="1">
        <p:scale>
          <a:sx n="113" d="100"/>
          <a:sy n="113" d="100"/>
        </p:scale>
        <p:origin x="1074" y="102"/>
      </p:cViewPr>
      <p:guideLst>
        <p:guide orient="horz" pos="180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0A441E-A5E6-42D0-B4B0-6D9D6B3E1707}" type="doc">
      <dgm:prSet loTypeId="urn:microsoft.com/office/officeart/2009/3/layout/DescendingProcess" loCatId="process" qsTypeId="urn:microsoft.com/office/officeart/2005/8/quickstyle/simple1" qsCatId="simple" csTypeId="urn:microsoft.com/office/officeart/2005/8/colors/colorful5" csCatId="colorful" phldr="1"/>
      <dgm:spPr/>
      <dgm:t>
        <a:bodyPr/>
        <a:lstStyle/>
        <a:p>
          <a:endParaRPr lang="en-ZA"/>
        </a:p>
      </dgm:t>
    </dgm:pt>
    <dgm:pt modelId="{6ED27CD2-7A31-4A14-A13C-8FA279965F81}">
      <dgm:prSet phldrT="[Text]" custT="1">
        <dgm:style>
          <a:lnRef idx="2">
            <a:schemeClr val="accent4"/>
          </a:lnRef>
          <a:fillRef idx="1">
            <a:schemeClr val="lt1"/>
          </a:fillRef>
          <a:effectRef idx="0">
            <a:schemeClr val="accent4"/>
          </a:effectRef>
          <a:fontRef idx="minor">
            <a:schemeClr val="dk1"/>
          </a:fontRef>
        </dgm:style>
      </dgm:prSet>
      <dgm:spPr/>
      <dgm:t>
        <a:bodyPr/>
        <a:lstStyle/>
        <a:p>
          <a:pPr algn="ctr"/>
          <a:r>
            <a:rPr lang="en-ZA" sz="1400" b="1" dirty="0">
              <a:latin typeface="Arial" panose="020B0604020202020204" pitchFamily="34" charset="0"/>
              <a:cs typeface="Arial" panose="020B0604020202020204" pitchFamily="34" charset="0"/>
            </a:rPr>
            <a:t>Chapter 1</a:t>
          </a:r>
        </a:p>
        <a:p>
          <a:pPr algn="ctr"/>
          <a:r>
            <a:rPr lang="en-ZA" sz="1400" dirty="0">
              <a:latin typeface="Arial" panose="020B0604020202020204" pitchFamily="34" charset="0"/>
              <a:cs typeface="Arial" panose="020B0604020202020204" pitchFamily="34" charset="0"/>
            </a:rPr>
            <a:t>Introduction </a:t>
          </a:r>
        </a:p>
      </dgm:t>
    </dgm:pt>
    <dgm:pt modelId="{8EFC6E5F-A2D7-4878-BBF0-B8FB5037847D}" type="parTrans" cxnId="{66325F82-1C3F-4F52-823F-8CB7EEDF648D}">
      <dgm:prSet/>
      <dgm:spPr/>
      <dgm:t>
        <a:bodyPr/>
        <a:lstStyle/>
        <a:p>
          <a:endParaRPr lang="en-ZA" sz="900">
            <a:latin typeface="Arial" panose="020B0604020202020204" pitchFamily="34" charset="0"/>
            <a:cs typeface="Arial" panose="020B0604020202020204" pitchFamily="34" charset="0"/>
          </a:endParaRPr>
        </a:p>
      </dgm:t>
    </dgm:pt>
    <dgm:pt modelId="{511E3DA2-2071-4AAC-823D-6C7C965902E7}" type="sibTrans" cxnId="{66325F82-1C3F-4F52-823F-8CB7EEDF648D}">
      <dgm:prSet/>
      <dgm:spPr/>
      <dgm:t>
        <a:bodyPr/>
        <a:lstStyle/>
        <a:p>
          <a:endParaRPr lang="en-ZA" sz="900">
            <a:latin typeface="Arial" panose="020B0604020202020204" pitchFamily="34" charset="0"/>
            <a:cs typeface="Arial" panose="020B0604020202020204" pitchFamily="34" charset="0"/>
          </a:endParaRPr>
        </a:p>
      </dgm:t>
    </dgm:pt>
    <dgm:pt modelId="{7DC8BD7A-5A00-4CFA-83BB-C9476EF67F9B}">
      <dgm:prSet phldrT="[Text]" custT="1">
        <dgm:style>
          <a:lnRef idx="2">
            <a:schemeClr val="accent6"/>
          </a:lnRef>
          <a:fillRef idx="1">
            <a:schemeClr val="lt1"/>
          </a:fillRef>
          <a:effectRef idx="0">
            <a:schemeClr val="accent6"/>
          </a:effectRef>
          <a:fontRef idx="minor">
            <a:schemeClr val="dk1"/>
          </a:fontRef>
        </dgm:style>
      </dgm:prSet>
      <dgm:spPr/>
      <dgm:t>
        <a:bodyPr/>
        <a:lstStyle/>
        <a:p>
          <a:pPr algn="ctr"/>
          <a:r>
            <a:rPr lang="en-ZA" sz="1400" b="1" dirty="0">
              <a:latin typeface="Arial" panose="020B0604020202020204" pitchFamily="34" charset="0"/>
              <a:cs typeface="Arial" panose="020B0604020202020204" pitchFamily="34" charset="0"/>
            </a:rPr>
            <a:t>Chapter 2</a:t>
          </a:r>
          <a:br>
            <a:rPr lang="en-ZA" sz="1400" dirty="0">
              <a:latin typeface="Arial" panose="020B0604020202020204" pitchFamily="34" charset="0"/>
              <a:cs typeface="Arial" panose="020B0604020202020204" pitchFamily="34" charset="0"/>
            </a:rPr>
          </a:br>
          <a:r>
            <a:rPr lang="en-ZA" sz="1400" dirty="0">
              <a:latin typeface="Arial" panose="020B0604020202020204" pitchFamily="34" charset="0"/>
              <a:cs typeface="Arial" panose="020B0604020202020204" pitchFamily="34" charset="0"/>
            </a:rPr>
            <a:t>Literature review </a:t>
          </a:r>
        </a:p>
      </dgm:t>
    </dgm:pt>
    <dgm:pt modelId="{0B1B1F63-23B5-4088-A458-1AF2AE42BC35}" type="parTrans" cxnId="{A78BF940-2BD9-4C96-94BE-8D9004FF78DC}">
      <dgm:prSet/>
      <dgm:spPr/>
      <dgm:t>
        <a:bodyPr/>
        <a:lstStyle/>
        <a:p>
          <a:endParaRPr lang="en-ZA" sz="900">
            <a:latin typeface="Arial" panose="020B0604020202020204" pitchFamily="34" charset="0"/>
            <a:cs typeface="Arial" panose="020B0604020202020204" pitchFamily="34" charset="0"/>
          </a:endParaRPr>
        </a:p>
      </dgm:t>
    </dgm:pt>
    <dgm:pt modelId="{B2E9F772-144D-4313-952B-97EF1AF59F21}" type="sibTrans" cxnId="{A78BF940-2BD9-4C96-94BE-8D9004FF78DC}">
      <dgm:prSet/>
      <dgm:spPr/>
      <dgm:t>
        <a:bodyPr/>
        <a:lstStyle/>
        <a:p>
          <a:endParaRPr lang="en-ZA" sz="900">
            <a:latin typeface="Arial" panose="020B0604020202020204" pitchFamily="34" charset="0"/>
            <a:cs typeface="Arial" panose="020B0604020202020204" pitchFamily="34" charset="0"/>
          </a:endParaRPr>
        </a:p>
      </dgm:t>
    </dgm:pt>
    <dgm:pt modelId="{ED79F295-43B3-465C-987F-6EC6B236BD5E}">
      <dgm:prSet phldrT="[Text]" custT="1">
        <dgm:style>
          <a:lnRef idx="2">
            <a:schemeClr val="accent3"/>
          </a:lnRef>
          <a:fillRef idx="1">
            <a:schemeClr val="lt1"/>
          </a:fillRef>
          <a:effectRef idx="0">
            <a:schemeClr val="accent3"/>
          </a:effectRef>
          <a:fontRef idx="minor">
            <a:schemeClr val="dk1"/>
          </a:fontRef>
        </dgm:style>
      </dgm:prSet>
      <dgm:spPr/>
      <dgm:t>
        <a:bodyPr/>
        <a:lstStyle/>
        <a:p>
          <a:pPr algn="ctr"/>
          <a:r>
            <a:rPr lang="en-ZA" sz="1400" b="1" dirty="0">
              <a:latin typeface="Arial" panose="020B0604020202020204" pitchFamily="34" charset="0"/>
              <a:cs typeface="Arial" panose="020B0604020202020204" pitchFamily="34" charset="0"/>
            </a:rPr>
            <a:t>Chapter 4</a:t>
          </a:r>
        </a:p>
        <a:p>
          <a:pPr algn="ctr"/>
          <a:r>
            <a:rPr lang="en-ZA" sz="1400" dirty="0">
              <a:latin typeface="Arial" panose="020B0604020202020204" pitchFamily="34" charset="0"/>
              <a:cs typeface="Arial" panose="020B0604020202020204" pitchFamily="34" charset="0"/>
            </a:rPr>
            <a:t>Empirical study</a:t>
          </a:r>
        </a:p>
      </dgm:t>
    </dgm:pt>
    <dgm:pt modelId="{0179B6BC-4234-4928-8951-A8DC0A1B66D8}" type="parTrans" cxnId="{73C91AE9-9389-419F-9046-924D1FCED0C8}">
      <dgm:prSet/>
      <dgm:spPr/>
      <dgm:t>
        <a:bodyPr/>
        <a:lstStyle/>
        <a:p>
          <a:endParaRPr lang="en-ZA" sz="900">
            <a:latin typeface="Arial" panose="020B0604020202020204" pitchFamily="34" charset="0"/>
            <a:cs typeface="Arial" panose="020B0604020202020204" pitchFamily="34" charset="0"/>
          </a:endParaRPr>
        </a:p>
      </dgm:t>
    </dgm:pt>
    <dgm:pt modelId="{ACF46198-D1FB-4DCE-8761-E29D97F3A29B}" type="sibTrans" cxnId="{73C91AE9-9389-419F-9046-924D1FCED0C8}">
      <dgm:prSet/>
      <dgm:spPr/>
      <dgm:t>
        <a:bodyPr/>
        <a:lstStyle/>
        <a:p>
          <a:endParaRPr lang="en-ZA" sz="900">
            <a:latin typeface="Arial" panose="020B0604020202020204" pitchFamily="34" charset="0"/>
            <a:cs typeface="Arial" panose="020B0604020202020204" pitchFamily="34" charset="0"/>
          </a:endParaRPr>
        </a:p>
      </dgm:t>
    </dgm:pt>
    <dgm:pt modelId="{22A14556-2D4B-469D-BFE5-FBF10E26CD01}">
      <dgm:prSet phldrT="[Text]" custT="1">
        <dgm:style>
          <a:lnRef idx="2">
            <a:schemeClr val="accent4"/>
          </a:lnRef>
          <a:fillRef idx="1">
            <a:schemeClr val="lt1"/>
          </a:fillRef>
          <a:effectRef idx="0">
            <a:schemeClr val="accent4"/>
          </a:effectRef>
          <a:fontRef idx="minor">
            <a:schemeClr val="dk1"/>
          </a:fontRef>
        </dgm:style>
      </dgm:prSet>
      <dgm:spPr/>
      <dgm:t>
        <a:bodyPr/>
        <a:lstStyle/>
        <a:p>
          <a:pPr algn="ctr"/>
          <a:r>
            <a:rPr lang="en-ZA" sz="1400" b="1" dirty="0">
              <a:latin typeface="Arial" panose="020B0604020202020204" pitchFamily="34" charset="0"/>
              <a:cs typeface="Arial" panose="020B0604020202020204" pitchFamily="34" charset="0"/>
            </a:rPr>
            <a:t>Chapter 5</a:t>
          </a:r>
        </a:p>
        <a:p>
          <a:pPr algn="ctr"/>
          <a:r>
            <a:rPr lang="en-ZA" sz="1400" dirty="0">
              <a:latin typeface="Arial" panose="020B0604020202020204" pitchFamily="34" charset="0"/>
              <a:cs typeface="Arial" panose="020B0604020202020204" pitchFamily="34" charset="0"/>
            </a:rPr>
            <a:t>Conclusions and recommendations</a:t>
          </a:r>
        </a:p>
      </dgm:t>
    </dgm:pt>
    <dgm:pt modelId="{B4E6D385-773A-4CD7-875C-0B49CA5A618D}" type="parTrans" cxnId="{6E163212-3539-4D4C-8C00-5A1DE7C5F75B}">
      <dgm:prSet/>
      <dgm:spPr/>
      <dgm:t>
        <a:bodyPr/>
        <a:lstStyle/>
        <a:p>
          <a:endParaRPr lang="en-ZA" sz="900">
            <a:latin typeface="Arial" panose="020B0604020202020204" pitchFamily="34" charset="0"/>
            <a:cs typeface="Arial" panose="020B0604020202020204" pitchFamily="34" charset="0"/>
          </a:endParaRPr>
        </a:p>
      </dgm:t>
    </dgm:pt>
    <dgm:pt modelId="{35F6F7DA-A28B-436F-AE81-BA4D2A198307}" type="sibTrans" cxnId="{6E163212-3539-4D4C-8C00-5A1DE7C5F75B}">
      <dgm:prSet/>
      <dgm:spPr/>
      <dgm:t>
        <a:bodyPr/>
        <a:lstStyle/>
        <a:p>
          <a:endParaRPr lang="en-ZA" sz="900">
            <a:latin typeface="Arial" panose="020B0604020202020204" pitchFamily="34" charset="0"/>
            <a:cs typeface="Arial" panose="020B0604020202020204" pitchFamily="34" charset="0"/>
          </a:endParaRPr>
        </a:p>
      </dgm:t>
    </dgm:pt>
    <dgm:pt modelId="{396557B4-B91E-4E9D-AA81-F5D8609D2D04}">
      <dgm:prSet phldrT="[Text]" custT="1">
        <dgm:style>
          <a:lnRef idx="2">
            <a:schemeClr val="accent4"/>
          </a:lnRef>
          <a:fillRef idx="1">
            <a:schemeClr val="lt1"/>
          </a:fillRef>
          <a:effectRef idx="0">
            <a:schemeClr val="accent4"/>
          </a:effectRef>
          <a:fontRef idx="minor">
            <a:schemeClr val="dk1"/>
          </a:fontRef>
        </dgm:style>
      </dgm:prSet>
      <dgm:spPr/>
      <dgm:t>
        <a:bodyPr/>
        <a:lstStyle/>
        <a:p>
          <a:r>
            <a:rPr lang="en-ZA" sz="1400" b="1" dirty="0">
              <a:latin typeface="Arial" panose="020B0604020202020204" pitchFamily="34" charset="0"/>
              <a:cs typeface="Arial" panose="020B0604020202020204" pitchFamily="34" charset="0"/>
            </a:rPr>
            <a:t>Chapter 3</a:t>
          </a:r>
        </a:p>
        <a:p>
          <a:r>
            <a:rPr lang="en-ZA" sz="1400" dirty="0">
              <a:latin typeface="Arial" panose="020B0604020202020204" pitchFamily="34" charset="0"/>
              <a:cs typeface="Arial" panose="020B0604020202020204" pitchFamily="34" charset="0"/>
            </a:rPr>
            <a:t>Research methodology </a:t>
          </a:r>
        </a:p>
      </dgm:t>
    </dgm:pt>
    <dgm:pt modelId="{E88BEA8F-9810-4C24-B3CE-91E1F8A36D07}" type="parTrans" cxnId="{70E7AC4E-A2A5-4141-A042-D21778476AB3}">
      <dgm:prSet/>
      <dgm:spPr/>
      <dgm:t>
        <a:bodyPr/>
        <a:lstStyle/>
        <a:p>
          <a:endParaRPr lang="en-ZA"/>
        </a:p>
      </dgm:t>
    </dgm:pt>
    <dgm:pt modelId="{5D3B582A-2D0B-4336-B0FC-CDB5B0ADFAAE}" type="sibTrans" cxnId="{70E7AC4E-A2A5-4141-A042-D21778476AB3}">
      <dgm:prSet/>
      <dgm:spPr/>
      <dgm:t>
        <a:bodyPr/>
        <a:lstStyle/>
        <a:p>
          <a:endParaRPr lang="en-ZA"/>
        </a:p>
      </dgm:t>
    </dgm:pt>
    <dgm:pt modelId="{1DD9D2BA-5497-47EE-A270-EF807086954C}" type="pres">
      <dgm:prSet presAssocID="{E20A441E-A5E6-42D0-B4B0-6D9D6B3E1707}" presName="Name0" presStyleCnt="0">
        <dgm:presLayoutVars>
          <dgm:chMax val="7"/>
          <dgm:chPref val="5"/>
        </dgm:presLayoutVars>
      </dgm:prSet>
      <dgm:spPr/>
    </dgm:pt>
    <dgm:pt modelId="{ED988A84-9DB8-4E4F-9D67-C3E673937BDA}" type="pres">
      <dgm:prSet presAssocID="{E20A441E-A5E6-42D0-B4B0-6D9D6B3E1707}" presName="arrowNode" presStyleLbl="node1" presStyleIdx="0" presStyleCnt="1"/>
      <dgm:spPr/>
    </dgm:pt>
    <dgm:pt modelId="{7B1A1A04-A6D9-4B06-8AFD-3E9F2384CCA9}" type="pres">
      <dgm:prSet presAssocID="{6ED27CD2-7A31-4A14-A13C-8FA279965F81}" presName="txNode1" presStyleLbl="revTx" presStyleIdx="0" presStyleCnt="5" custScaleX="97027" custScaleY="85606" custLinFactNeighborX="-9677" custLinFactNeighborY="16628">
        <dgm:presLayoutVars>
          <dgm:bulletEnabled val="1"/>
        </dgm:presLayoutVars>
      </dgm:prSet>
      <dgm:spPr/>
    </dgm:pt>
    <dgm:pt modelId="{DAEB7F60-50FB-43B2-8D4A-225A49D2B9F7}" type="pres">
      <dgm:prSet presAssocID="{7DC8BD7A-5A00-4CFA-83BB-C9476EF67F9B}" presName="txNode2" presStyleLbl="revTx" presStyleIdx="1" presStyleCnt="5" custScaleY="82019" custLinFactNeighborX="-15928" custLinFactNeighborY="-31223">
        <dgm:presLayoutVars>
          <dgm:bulletEnabled val="1"/>
        </dgm:presLayoutVars>
      </dgm:prSet>
      <dgm:spPr/>
    </dgm:pt>
    <dgm:pt modelId="{FB2BE242-35DD-41B7-9CA9-45A7E8C06CD8}" type="pres">
      <dgm:prSet presAssocID="{B2E9F772-144D-4313-952B-97EF1AF59F21}" presName="dotNode2" presStyleCnt="0"/>
      <dgm:spPr/>
    </dgm:pt>
    <dgm:pt modelId="{11A73C49-DD6A-40A6-A284-0A79F9D95721}" type="pres">
      <dgm:prSet presAssocID="{B2E9F772-144D-4313-952B-97EF1AF59F21}" presName="dotRepeatNode" presStyleLbl="fgShp" presStyleIdx="0" presStyleCnt="3"/>
      <dgm:spPr/>
    </dgm:pt>
    <dgm:pt modelId="{CF69B336-1CC7-436A-9F5F-D37B2A18747E}" type="pres">
      <dgm:prSet presAssocID="{ED79F295-43B3-465C-987F-6EC6B236BD5E}" presName="txNode3" presStyleLbl="revTx" presStyleIdx="2" presStyleCnt="5" custScaleY="84653" custLinFactX="44093" custLinFactY="3942" custLinFactNeighborX="100000" custLinFactNeighborY="100000">
        <dgm:presLayoutVars>
          <dgm:bulletEnabled val="1"/>
        </dgm:presLayoutVars>
      </dgm:prSet>
      <dgm:spPr/>
    </dgm:pt>
    <dgm:pt modelId="{9842DF55-F3F1-4D24-A53E-E43EBE0924C7}" type="pres">
      <dgm:prSet presAssocID="{ACF46198-D1FB-4DCE-8761-E29D97F3A29B}" presName="dotNode3" presStyleCnt="0"/>
      <dgm:spPr/>
    </dgm:pt>
    <dgm:pt modelId="{0F0AF43E-1AF5-4EFA-8F8F-6557B4F2856B}" type="pres">
      <dgm:prSet presAssocID="{ACF46198-D1FB-4DCE-8761-E29D97F3A29B}" presName="dotRepeatNode" presStyleLbl="fgShp" presStyleIdx="1" presStyleCnt="3"/>
      <dgm:spPr/>
    </dgm:pt>
    <dgm:pt modelId="{50CC1030-BB8D-40A4-B4BC-908BD647AD10}" type="pres">
      <dgm:prSet presAssocID="{22A14556-2D4B-469D-BFE5-FBF10E26CD01}" presName="txNode4" presStyleLbl="revTx" presStyleIdx="3" presStyleCnt="5" custScaleX="157591" custScaleY="128974" custLinFactY="100000" custLinFactNeighborX="-42612" custLinFactNeighborY="116158">
        <dgm:presLayoutVars>
          <dgm:bulletEnabled val="1"/>
        </dgm:presLayoutVars>
      </dgm:prSet>
      <dgm:spPr/>
    </dgm:pt>
    <dgm:pt modelId="{25CE19DF-2970-4E19-85C5-952020CE2BB1}" type="pres">
      <dgm:prSet presAssocID="{35F6F7DA-A28B-436F-AE81-BA4D2A198307}" presName="dotNode4" presStyleCnt="0"/>
      <dgm:spPr/>
    </dgm:pt>
    <dgm:pt modelId="{531E48B6-9F58-4C2B-8445-8D2B7E70EBA6}" type="pres">
      <dgm:prSet presAssocID="{35F6F7DA-A28B-436F-AE81-BA4D2A198307}" presName="dotRepeatNode" presStyleLbl="fgShp" presStyleIdx="2" presStyleCnt="3"/>
      <dgm:spPr/>
    </dgm:pt>
    <dgm:pt modelId="{BB92A71D-477C-43FC-940E-554F3A7B4AB3}" type="pres">
      <dgm:prSet presAssocID="{396557B4-B91E-4E9D-AA81-F5D8609D2D04}" presName="txNode5" presStyleLbl="revTx" presStyleIdx="4" presStyleCnt="5" custScaleY="77900" custLinFactX="-3637" custLinFactY="-100000" custLinFactNeighborX="-100000" custLinFactNeighborY="-196772">
        <dgm:presLayoutVars>
          <dgm:bulletEnabled val="1"/>
        </dgm:presLayoutVars>
      </dgm:prSet>
      <dgm:spPr/>
    </dgm:pt>
  </dgm:ptLst>
  <dgm:cxnLst>
    <dgm:cxn modelId="{6E163212-3539-4D4C-8C00-5A1DE7C5F75B}" srcId="{E20A441E-A5E6-42D0-B4B0-6D9D6B3E1707}" destId="{22A14556-2D4B-469D-BFE5-FBF10E26CD01}" srcOrd="3" destOrd="0" parTransId="{B4E6D385-773A-4CD7-875C-0B49CA5A618D}" sibTransId="{35F6F7DA-A28B-436F-AE81-BA4D2A198307}"/>
    <dgm:cxn modelId="{1890EB24-F280-4E1E-9F95-EE528EE7528F}" type="presOf" srcId="{B2E9F772-144D-4313-952B-97EF1AF59F21}" destId="{11A73C49-DD6A-40A6-A284-0A79F9D95721}" srcOrd="0" destOrd="0" presId="urn:microsoft.com/office/officeart/2009/3/layout/DescendingProcess"/>
    <dgm:cxn modelId="{A78BF940-2BD9-4C96-94BE-8D9004FF78DC}" srcId="{E20A441E-A5E6-42D0-B4B0-6D9D6B3E1707}" destId="{7DC8BD7A-5A00-4CFA-83BB-C9476EF67F9B}" srcOrd="1" destOrd="0" parTransId="{0B1B1F63-23B5-4088-A458-1AF2AE42BC35}" sibTransId="{B2E9F772-144D-4313-952B-97EF1AF59F21}"/>
    <dgm:cxn modelId="{0407A35D-BC19-4570-8DC6-9656D645B505}" type="presOf" srcId="{ACF46198-D1FB-4DCE-8761-E29D97F3A29B}" destId="{0F0AF43E-1AF5-4EFA-8F8F-6557B4F2856B}" srcOrd="0" destOrd="0" presId="urn:microsoft.com/office/officeart/2009/3/layout/DescendingProcess"/>
    <dgm:cxn modelId="{16DF155E-DABC-4B24-B26D-78B4D318A2E0}" type="presOf" srcId="{E20A441E-A5E6-42D0-B4B0-6D9D6B3E1707}" destId="{1DD9D2BA-5497-47EE-A270-EF807086954C}" srcOrd="0" destOrd="0" presId="urn:microsoft.com/office/officeart/2009/3/layout/DescendingProcess"/>
    <dgm:cxn modelId="{70E7AC4E-A2A5-4141-A042-D21778476AB3}" srcId="{E20A441E-A5E6-42D0-B4B0-6D9D6B3E1707}" destId="{396557B4-B91E-4E9D-AA81-F5D8609D2D04}" srcOrd="4" destOrd="0" parTransId="{E88BEA8F-9810-4C24-B3CE-91E1F8A36D07}" sibTransId="{5D3B582A-2D0B-4336-B0FC-CDB5B0ADFAAE}"/>
    <dgm:cxn modelId="{66325F82-1C3F-4F52-823F-8CB7EEDF648D}" srcId="{E20A441E-A5E6-42D0-B4B0-6D9D6B3E1707}" destId="{6ED27CD2-7A31-4A14-A13C-8FA279965F81}" srcOrd="0" destOrd="0" parTransId="{8EFC6E5F-A2D7-4878-BBF0-B8FB5037847D}" sibTransId="{511E3DA2-2071-4AAC-823D-6C7C965902E7}"/>
    <dgm:cxn modelId="{000E1EB0-62A4-49F8-AFBE-C7B506070662}" type="presOf" srcId="{ED79F295-43B3-465C-987F-6EC6B236BD5E}" destId="{CF69B336-1CC7-436A-9F5F-D37B2A18747E}" srcOrd="0" destOrd="0" presId="urn:microsoft.com/office/officeart/2009/3/layout/DescendingProcess"/>
    <dgm:cxn modelId="{807A94B5-C892-400B-A72B-53BCD63AD8A1}" type="presOf" srcId="{396557B4-B91E-4E9D-AA81-F5D8609D2D04}" destId="{BB92A71D-477C-43FC-940E-554F3A7B4AB3}" srcOrd="0" destOrd="0" presId="urn:microsoft.com/office/officeart/2009/3/layout/DescendingProcess"/>
    <dgm:cxn modelId="{EFAD8DC0-6194-43CA-A9D1-BAB81EC392BF}" type="presOf" srcId="{7DC8BD7A-5A00-4CFA-83BB-C9476EF67F9B}" destId="{DAEB7F60-50FB-43B2-8D4A-225A49D2B9F7}" srcOrd="0" destOrd="0" presId="urn:microsoft.com/office/officeart/2009/3/layout/DescendingProcess"/>
    <dgm:cxn modelId="{B6F423DF-3760-461D-85C7-0D926EEAB027}" type="presOf" srcId="{22A14556-2D4B-469D-BFE5-FBF10E26CD01}" destId="{50CC1030-BB8D-40A4-B4BC-908BD647AD10}" srcOrd="0" destOrd="0" presId="urn:microsoft.com/office/officeart/2009/3/layout/DescendingProcess"/>
    <dgm:cxn modelId="{43DB77E8-41CE-407A-BEDA-59014A50B53C}" type="presOf" srcId="{6ED27CD2-7A31-4A14-A13C-8FA279965F81}" destId="{7B1A1A04-A6D9-4B06-8AFD-3E9F2384CCA9}" srcOrd="0" destOrd="0" presId="urn:microsoft.com/office/officeart/2009/3/layout/DescendingProcess"/>
    <dgm:cxn modelId="{73C91AE9-9389-419F-9046-924D1FCED0C8}" srcId="{E20A441E-A5E6-42D0-B4B0-6D9D6B3E1707}" destId="{ED79F295-43B3-465C-987F-6EC6B236BD5E}" srcOrd="2" destOrd="0" parTransId="{0179B6BC-4234-4928-8951-A8DC0A1B66D8}" sibTransId="{ACF46198-D1FB-4DCE-8761-E29D97F3A29B}"/>
    <dgm:cxn modelId="{84BF4CEF-29BF-424D-A5B0-E7590A306E95}" type="presOf" srcId="{35F6F7DA-A28B-436F-AE81-BA4D2A198307}" destId="{531E48B6-9F58-4C2B-8445-8D2B7E70EBA6}" srcOrd="0" destOrd="0" presId="urn:microsoft.com/office/officeart/2009/3/layout/DescendingProcess"/>
    <dgm:cxn modelId="{AB04EE40-6D50-461F-8FB3-32F455C2B4BA}" type="presParOf" srcId="{1DD9D2BA-5497-47EE-A270-EF807086954C}" destId="{ED988A84-9DB8-4E4F-9D67-C3E673937BDA}" srcOrd="0" destOrd="0" presId="urn:microsoft.com/office/officeart/2009/3/layout/DescendingProcess"/>
    <dgm:cxn modelId="{37930199-E147-47C7-8F9D-9AD316B7D115}" type="presParOf" srcId="{1DD9D2BA-5497-47EE-A270-EF807086954C}" destId="{7B1A1A04-A6D9-4B06-8AFD-3E9F2384CCA9}" srcOrd="1" destOrd="0" presId="urn:microsoft.com/office/officeart/2009/3/layout/DescendingProcess"/>
    <dgm:cxn modelId="{3D14F230-982C-4EE3-B3B0-15D1BD50F91A}" type="presParOf" srcId="{1DD9D2BA-5497-47EE-A270-EF807086954C}" destId="{DAEB7F60-50FB-43B2-8D4A-225A49D2B9F7}" srcOrd="2" destOrd="0" presId="urn:microsoft.com/office/officeart/2009/3/layout/DescendingProcess"/>
    <dgm:cxn modelId="{D9766471-377D-4EE4-B260-2ECE365AD37A}" type="presParOf" srcId="{1DD9D2BA-5497-47EE-A270-EF807086954C}" destId="{FB2BE242-35DD-41B7-9CA9-45A7E8C06CD8}" srcOrd="3" destOrd="0" presId="urn:microsoft.com/office/officeart/2009/3/layout/DescendingProcess"/>
    <dgm:cxn modelId="{DC3FF0CC-D1B8-425E-95BB-5B7C651B5B92}" type="presParOf" srcId="{FB2BE242-35DD-41B7-9CA9-45A7E8C06CD8}" destId="{11A73C49-DD6A-40A6-A284-0A79F9D95721}" srcOrd="0" destOrd="0" presId="urn:microsoft.com/office/officeart/2009/3/layout/DescendingProcess"/>
    <dgm:cxn modelId="{56294C99-9338-4214-8414-FE211B4D0996}" type="presParOf" srcId="{1DD9D2BA-5497-47EE-A270-EF807086954C}" destId="{CF69B336-1CC7-436A-9F5F-D37B2A18747E}" srcOrd="4" destOrd="0" presId="urn:microsoft.com/office/officeart/2009/3/layout/DescendingProcess"/>
    <dgm:cxn modelId="{56BDC8A2-406A-4041-A135-3C7193EEDFDB}" type="presParOf" srcId="{1DD9D2BA-5497-47EE-A270-EF807086954C}" destId="{9842DF55-F3F1-4D24-A53E-E43EBE0924C7}" srcOrd="5" destOrd="0" presId="urn:microsoft.com/office/officeart/2009/3/layout/DescendingProcess"/>
    <dgm:cxn modelId="{3706EEFA-EDE2-4C0F-89CC-C23C049CEB03}" type="presParOf" srcId="{9842DF55-F3F1-4D24-A53E-E43EBE0924C7}" destId="{0F0AF43E-1AF5-4EFA-8F8F-6557B4F2856B}" srcOrd="0" destOrd="0" presId="urn:microsoft.com/office/officeart/2009/3/layout/DescendingProcess"/>
    <dgm:cxn modelId="{3692D1B6-916C-4DDC-A744-681FA048B8A8}" type="presParOf" srcId="{1DD9D2BA-5497-47EE-A270-EF807086954C}" destId="{50CC1030-BB8D-40A4-B4BC-908BD647AD10}" srcOrd="6" destOrd="0" presId="urn:microsoft.com/office/officeart/2009/3/layout/DescendingProcess"/>
    <dgm:cxn modelId="{7164F164-B11E-4348-96C5-1641F1EB8879}" type="presParOf" srcId="{1DD9D2BA-5497-47EE-A270-EF807086954C}" destId="{25CE19DF-2970-4E19-85C5-952020CE2BB1}" srcOrd="7" destOrd="0" presId="urn:microsoft.com/office/officeart/2009/3/layout/DescendingProcess"/>
    <dgm:cxn modelId="{9D989402-9345-44FA-9BCB-A2706C42C289}" type="presParOf" srcId="{25CE19DF-2970-4E19-85C5-952020CE2BB1}" destId="{531E48B6-9F58-4C2B-8445-8D2B7E70EBA6}" srcOrd="0" destOrd="0" presId="urn:microsoft.com/office/officeart/2009/3/layout/DescendingProcess"/>
    <dgm:cxn modelId="{4015C308-A1DE-4FF3-B0B3-08AD0293EC3E}" type="presParOf" srcId="{1DD9D2BA-5497-47EE-A270-EF807086954C}" destId="{BB92A71D-477C-43FC-940E-554F3A7B4AB3}" srcOrd="8" destOrd="0" presId="urn:microsoft.com/office/officeart/2009/3/layout/DescendingProcess"/>
  </dgm:cxnLst>
  <dgm:bg/>
  <dgm:whole>
    <a:ln>
      <a:solidFill>
        <a:srgbClr val="FFFF00"/>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988A84-9DB8-4E4F-9D67-C3E673937BDA}">
      <dsp:nvSpPr>
        <dsp:cNvPr id="0" name=""/>
        <dsp:cNvSpPr/>
      </dsp:nvSpPr>
      <dsp:spPr>
        <a:xfrm rot="4396374">
          <a:off x="1077062" y="769953"/>
          <a:ext cx="3340180" cy="2329359"/>
        </a:xfrm>
        <a:prstGeom prst="swooshArrow">
          <a:avLst>
            <a:gd name="adj1" fmla="val 16310"/>
            <a:gd name="adj2" fmla="val 313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A73C49-DD6A-40A6-A284-0A79F9D95721}">
      <dsp:nvSpPr>
        <dsp:cNvPr id="0" name=""/>
        <dsp:cNvSpPr/>
      </dsp:nvSpPr>
      <dsp:spPr>
        <a:xfrm>
          <a:off x="2328304" y="1074108"/>
          <a:ext cx="84350" cy="84350"/>
        </a:xfrm>
        <a:prstGeom prst="ellipse">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0AF43E-1AF5-4EFA-8F8F-6557B4F2856B}">
      <dsp:nvSpPr>
        <dsp:cNvPr id="0" name=""/>
        <dsp:cNvSpPr/>
      </dsp:nvSpPr>
      <dsp:spPr>
        <a:xfrm>
          <a:off x="2905870" y="1539968"/>
          <a:ext cx="84350" cy="84350"/>
        </a:xfrm>
        <a:prstGeom prst="ellipse">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1E48B6-9F58-4C2B-8445-8D2B7E70EBA6}">
      <dsp:nvSpPr>
        <dsp:cNvPr id="0" name=""/>
        <dsp:cNvSpPr/>
      </dsp:nvSpPr>
      <dsp:spPr>
        <a:xfrm>
          <a:off x="3338725" y="2084761"/>
          <a:ext cx="84350" cy="84350"/>
        </a:xfrm>
        <a:prstGeom prst="ellipse">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1A1A04-A6D9-4B06-8AFD-3E9F2384CCA9}">
      <dsp:nvSpPr>
        <dsp:cNvPr id="0" name=""/>
        <dsp:cNvSpPr/>
      </dsp:nvSpPr>
      <dsp:spPr>
        <a:xfrm>
          <a:off x="724163" y="147496"/>
          <a:ext cx="1527973" cy="529971"/>
        </a:xfrm>
        <a:prstGeom prst="rect">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17780" tIns="17780" rIns="17780" bIns="17780" numCol="1" spcCol="1270" anchor="b" anchorCtr="0">
          <a:noAutofit/>
        </a:bodyPr>
        <a:lstStyle/>
        <a:p>
          <a:pPr marL="0" lvl="0" indent="0" algn="ctr" defTabSz="622300">
            <a:lnSpc>
              <a:spcPct val="90000"/>
            </a:lnSpc>
            <a:spcBef>
              <a:spcPct val="0"/>
            </a:spcBef>
            <a:spcAft>
              <a:spcPct val="35000"/>
            </a:spcAft>
            <a:buNone/>
          </a:pPr>
          <a:r>
            <a:rPr lang="en-ZA" sz="1400" b="1" kern="1200" dirty="0">
              <a:latin typeface="Arial" panose="020B0604020202020204" pitchFamily="34" charset="0"/>
              <a:cs typeface="Arial" panose="020B0604020202020204" pitchFamily="34" charset="0"/>
            </a:rPr>
            <a:t>Chapter 1</a:t>
          </a:r>
        </a:p>
        <a:p>
          <a:pPr marL="0" lvl="0" indent="0" algn="ctr" defTabSz="622300">
            <a:lnSpc>
              <a:spcPct val="90000"/>
            </a:lnSpc>
            <a:spcBef>
              <a:spcPct val="0"/>
            </a:spcBef>
            <a:spcAft>
              <a:spcPct val="35000"/>
            </a:spcAft>
            <a:buNone/>
          </a:pPr>
          <a:r>
            <a:rPr lang="en-ZA" sz="1400" kern="1200" dirty="0">
              <a:latin typeface="Arial" panose="020B0604020202020204" pitchFamily="34" charset="0"/>
              <a:cs typeface="Arial" panose="020B0604020202020204" pitchFamily="34" charset="0"/>
            </a:rPr>
            <a:t>Introduction </a:t>
          </a:r>
        </a:p>
      </dsp:txBody>
      <dsp:txXfrm>
        <a:off x="724163" y="147496"/>
        <a:ext cx="1527973" cy="529971"/>
      </dsp:txXfrm>
    </dsp:sp>
    <dsp:sp modelId="{DAEB7F60-50FB-43B2-8D4A-225A49D2B9F7}">
      <dsp:nvSpPr>
        <dsp:cNvPr id="0" name=""/>
        <dsp:cNvSpPr/>
      </dsp:nvSpPr>
      <dsp:spPr>
        <a:xfrm>
          <a:off x="2444915" y="669104"/>
          <a:ext cx="2298344" cy="507765"/>
        </a:xfrm>
        <a:prstGeom prst="rect">
          <a:avLst/>
        </a:prstGeom>
        <a:solidFill>
          <a:schemeClr val="lt1"/>
        </a:solidFill>
        <a:ln w="2540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ZA" sz="1400" b="1" kern="1200" dirty="0">
              <a:latin typeface="Arial" panose="020B0604020202020204" pitchFamily="34" charset="0"/>
              <a:cs typeface="Arial" panose="020B0604020202020204" pitchFamily="34" charset="0"/>
            </a:rPr>
            <a:t>Chapter 2</a:t>
          </a:r>
          <a:br>
            <a:rPr lang="en-ZA" sz="1400" kern="1200" dirty="0">
              <a:latin typeface="Arial" panose="020B0604020202020204" pitchFamily="34" charset="0"/>
              <a:cs typeface="Arial" panose="020B0604020202020204" pitchFamily="34" charset="0"/>
            </a:rPr>
          </a:br>
          <a:r>
            <a:rPr lang="en-ZA" sz="1400" kern="1200" dirty="0">
              <a:latin typeface="Arial" panose="020B0604020202020204" pitchFamily="34" charset="0"/>
              <a:cs typeface="Arial" panose="020B0604020202020204" pitchFamily="34" charset="0"/>
            </a:rPr>
            <a:t>Literature review </a:t>
          </a:r>
        </a:p>
      </dsp:txBody>
      <dsp:txXfrm>
        <a:off x="2444915" y="669104"/>
        <a:ext cx="2298344" cy="507765"/>
      </dsp:txXfrm>
    </dsp:sp>
    <dsp:sp modelId="{CF69B336-1CC7-436A-9F5F-D37B2A18747E}">
      <dsp:nvSpPr>
        <dsp:cNvPr id="0" name=""/>
        <dsp:cNvSpPr/>
      </dsp:nvSpPr>
      <dsp:spPr>
        <a:xfrm>
          <a:off x="3490284" y="1963594"/>
          <a:ext cx="1830163" cy="524072"/>
        </a:xfrm>
        <a:prstGeom prst="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ZA" sz="1400" b="1" kern="1200" dirty="0">
              <a:latin typeface="Arial" panose="020B0604020202020204" pitchFamily="34" charset="0"/>
              <a:cs typeface="Arial" panose="020B0604020202020204" pitchFamily="34" charset="0"/>
            </a:rPr>
            <a:t>Chapter 4</a:t>
          </a:r>
        </a:p>
        <a:p>
          <a:pPr marL="0" lvl="0" indent="0" algn="ctr" defTabSz="622300">
            <a:lnSpc>
              <a:spcPct val="90000"/>
            </a:lnSpc>
            <a:spcBef>
              <a:spcPct val="0"/>
            </a:spcBef>
            <a:spcAft>
              <a:spcPct val="35000"/>
            </a:spcAft>
            <a:buNone/>
          </a:pPr>
          <a:r>
            <a:rPr lang="en-ZA" sz="1400" kern="1200" dirty="0">
              <a:latin typeface="Arial" panose="020B0604020202020204" pitchFamily="34" charset="0"/>
              <a:cs typeface="Arial" panose="020B0604020202020204" pitchFamily="34" charset="0"/>
            </a:rPr>
            <a:t>Empirical study</a:t>
          </a:r>
        </a:p>
      </dsp:txBody>
      <dsp:txXfrm>
        <a:off x="3490284" y="1963594"/>
        <a:ext cx="1830163" cy="524072"/>
      </dsp:txXfrm>
    </dsp:sp>
    <dsp:sp modelId="{50CC1030-BB8D-40A4-B4BC-908BD647AD10}">
      <dsp:nvSpPr>
        <dsp:cNvPr id="0" name=""/>
        <dsp:cNvSpPr/>
      </dsp:nvSpPr>
      <dsp:spPr>
        <a:xfrm>
          <a:off x="2701847" y="3065905"/>
          <a:ext cx="2213434" cy="798455"/>
        </a:xfrm>
        <a:prstGeom prst="rect">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ZA" sz="1400" b="1" kern="1200" dirty="0">
              <a:latin typeface="Arial" panose="020B0604020202020204" pitchFamily="34" charset="0"/>
              <a:cs typeface="Arial" panose="020B0604020202020204" pitchFamily="34" charset="0"/>
            </a:rPr>
            <a:t>Chapter 5</a:t>
          </a:r>
        </a:p>
        <a:p>
          <a:pPr marL="0" lvl="0" indent="0" algn="ctr" defTabSz="622300">
            <a:lnSpc>
              <a:spcPct val="90000"/>
            </a:lnSpc>
            <a:spcBef>
              <a:spcPct val="0"/>
            </a:spcBef>
            <a:spcAft>
              <a:spcPct val="35000"/>
            </a:spcAft>
            <a:buNone/>
          </a:pPr>
          <a:r>
            <a:rPr lang="en-ZA" sz="1400" kern="1200" dirty="0">
              <a:latin typeface="Arial" panose="020B0604020202020204" pitchFamily="34" charset="0"/>
              <a:cs typeface="Arial" panose="020B0604020202020204" pitchFamily="34" charset="0"/>
            </a:rPr>
            <a:t>Conclusions and recommendations</a:t>
          </a:r>
        </a:p>
      </dsp:txBody>
      <dsp:txXfrm>
        <a:off x="2701847" y="3065905"/>
        <a:ext cx="2213434" cy="798455"/>
      </dsp:txXfrm>
    </dsp:sp>
    <dsp:sp modelId="{BB92A71D-477C-43FC-940E-554F3A7B4AB3}">
      <dsp:nvSpPr>
        <dsp:cNvPr id="0" name=""/>
        <dsp:cNvSpPr/>
      </dsp:nvSpPr>
      <dsp:spPr>
        <a:xfrm>
          <a:off x="775748" y="1481328"/>
          <a:ext cx="2128096" cy="482265"/>
        </a:xfrm>
        <a:prstGeom prst="rect">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17780" tIns="17780" rIns="17780" bIns="17780" numCol="1" spcCol="1270" anchor="t" anchorCtr="0">
          <a:noAutofit/>
        </a:bodyPr>
        <a:lstStyle/>
        <a:p>
          <a:pPr marL="0" lvl="0" indent="0" algn="ctr" defTabSz="622300">
            <a:lnSpc>
              <a:spcPct val="90000"/>
            </a:lnSpc>
            <a:spcBef>
              <a:spcPct val="0"/>
            </a:spcBef>
            <a:spcAft>
              <a:spcPct val="35000"/>
            </a:spcAft>
            <a:buNone/>
          </a:pPr>
          <a:r>
            <a:rPr lang="en-ZA" sz="1400" b="1" kern="1200" dirty="0">
              <a:latin typeface="Arial" panose="020B0604020202020204" pitchFamily="34" charset="0"/>
              <a:cs typeface="Arial" panose="020B0604020202020204" pitchFamily="34" charset="0"/>
            </a:rPr>
            <a:t>Chapter 3</a:t>
          </a:r>
        </a:p>
        <a:p>
          <a:pPr marL="0" lvl="0" indent="0" algn="ctr" defTabSz="622300">
            <a:lnSpc>
              <a:spcPct val="90000"/>
            </a:lnSpc>
            <a:spcBef>
              <a:spcPct val="0"/>
            </a:spcBef>
            <a:spcAft>
              <a:spcPct val="35000"/>
            </a:spcAft>
            <a:buNone/>
          </a:pPr>
          <a:r>
            <a:rPr lang="en-ZA" sz="1400" kern="1200" dirty="0">
              <a:latin typeface="Arial" panose="020B0604020202020204" pitchFamily="34" charset="0"/>
              <a:cs typeface="Arial" panose="020B0604020202020204" pitchFamily="34" charset="0"/>
            </a:rPr>
            <a:t>Research methodology </a:t>
          </a:r>
        </a:p>
      </dsp:txBody>
      <dsp:txXfrm>
        <a:off x="775748" y="1481328"/>
        <a:ext cx="2128096" cy="482265"/>
      </dsp:txXfrm>
    </dsp:sp>
  </dsp:spTree>
</dsp:drawing>
</file>

<file path=ppt/diagrams/layout1.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6D42BAE-59C1-3E46-903D-02956E8BE5AA}" type="datetimeFigureOut">
              <a:rPr lang="en-US" smtClean="0"/>
              <a:t>7/27/2021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D848FE5-3EA1-6447-8D8D-BEB0250DFD1A}" type="slidenum">
              <a:rPr lang="en-US" smtClean="0"/>
              <a:t>‹#›</a:t>
            </a:fld>
            <a:endParaRPr lang="en-US" dirty="0"/>
          </a:p>
        </p:txBody>
      </p:sp>
    </p:spTree>
    <p:extLst>
      <p:ext uri="{BB962C8B-B14F-4D97-AF65-F5344CB8AC3E}">
        <p14:creationId xmlns:p14="http://schemas.microsoft.com/office/powerpoint/2010/main" val="24021491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B5271E-19D5-9045-8BDE-CEBDE075C6F6}" type="datetimeFigureOut">
              <a:rPr lang="en-US" smtClean="0"/>
              <a:t>7/27/2021</a:t>
            </a:fld>
            <a:endParaRPr lang="en-US" dirty="0"/>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C90009-0DB7-E142-9DAB-E14D98FDF8FC}" type="slidenum">
              <a:rPr lang="en-US" smtClean="0"/>
              <a:t>‹#›</a:t>
            </a:fld>
            <a:endParaRPr lang="en-US" dirty="0"/>
          </a:p>
        </p:txBody>
      </p:sp>
    </p:spTree>
    <p:extLst>
      <p:ext uri="{BB962C8B-B14F-4D97-AF65-F5344CB8AC3E}">
        <p14:creationId xmlns:p14="http://schemas.microsoft.com/office/powerpoint/2010/main" val="411785382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3</a:t>
            </a:fld>
            <a:endParaRPr lang="en-US" dirty="0"/>
          </a:p>
        </p:txBody>
      </p:sp>
    </p:spTree>
    <p:extLst>
      <p:ext uri="{BB962C8B-B14F-4D97-AF65-F5344CB8AC3E}">
        <p14:creationId xmlns:p14="http://schemas.microsoft.com/office/powerpoint/2010/main" val="2250667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19</a:t>
            </a:fld>
            <a:endParaRPr lang="en-US" dirty="0"/>
          </a:p>
        </p:txBody>
      </p:sp>
    </p:spTree>
    <p:extLst>
      <p:ext uri="{BB962C8B-B14F-4D97-AF65-F5344CB8AC3E}">
        <p14:creationId xmlns:p14="http://schemas.microsoft.com/office/powerpoint/2010/main" val="35097410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21</a:t>
            </a:fld>
            <a:endParaRPr lang="en-US" dirty="0"/>
          </a:p>
        </p:txBody>
      </p:sp>
    </p:spTree>
    <p:extLst>
      <p:ext uri="{BB962C8B-B14F-4D97-AF65-F5344CB8AC3E}">
        <p14:creationId xmlns:p14="http://schemas.microsoft.com/office/powerpoint/2010/main" val="10157844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22</a:t>
            </a:fld>
            <a:endParaRPr lang="en-US" dirty="0"/>
          </a:p>
        </p:txBody>
      </p:sp>
    </p:spTree>
    <p:extLst>
      <p:ext uri="{BB962C8B-B14F-4D97-AF65-F5344CB8AC3E}">
        <p14:creationId xmlns:p14="http://schemas.microsoft.com/office/powerpoint/2010/main" val="27771108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24</a:t>
            </a:fld>
            <a:endParaRPr lang="en-US" dirty="0"/>
          </a:p>
        </p:txBody>
      </p:sp>
    </p:spTree>
    <p:extLst>
      <p:ext uri="{BB962C8B-B14F-4D97-AF65-F5344CB8AC3E}">
        <p14:creationId xmlns:p14="http://schemas.microsoft.com/office/powerpoint/2010/main" val="10247332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29</a:t>
            </a:fld>
            <a:endParaRPr lang="en-US" dirty="0"/>
          </a:p>
        </p:txBody>
      </p:sp>
    </p:spTree>
    <p:extLst>
      <p:ext uri="{BB962C8B-B14F-4D97-AF65-F5344CB8AC3E}">
        <p14:creationId xmlns:p14="http://schemas.microsoft.com/office/powerpoint/2010/main" val="7279101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37</a:t>
            </a:fld>
            <a:endParaRPr lang="en-US" dirty="0"/>
          </a:p>
        </p:txBody>
      </p:sp>
    </p:spTree>
    <p:extLst>
      <p:ext uri="{BB962C8B-B14F-4D97-AF65-F5344CB8AC3E}">
        <p14:creationId xmlns:p14="http://schemas.microsoft.com/office/powerpoint/2010/main" val="25325524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39</a:t>
            </a:fld>
            <a:endParaRPr lang="en-US" dirty="0"/>
          </a:p>
        </p:txBody>
      </p:sp>
    </p:spTree>
    <p:extLst>
      <p:ext uri="{BB962C8B-B14F-4D97-AF65-F5344CB8AC3E}">
        <p14:creationId xmlns:p14="http://schemas.microsoft.com/office/powerpoint/2010/main" val="33246853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7</a:t>
            </a:fld>
            <a:endParaRPr lang="en-US" dirty="0"/>
          </a:p>
        </p:txBody>
      </p:sp>
    </p:spTree>
    <p:extLst>
      <p:ext uri="{BB962C8B-B14F-4D97-AF65-F5344CB8AC3E}">
        <p14:creationId xmlns:p14="http://schemas.microsoft.com/office/powerpoint/2010/main" val="3697834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8</a:t>
            </a:fld>
            <a:endParaRPr lang="en-US" dirty="0"/>
          </a:p>
        </p:txBody>
      </p:sp>
    </p:spTree>
    <p:extLst>
      <p:ext uri="{BB962C8B-B14F-4D97-AF65-F5344CB8AC3E}">
        <p14:creationId xmlns:p14="http://schemas.microsoft.com/office/powerpoint/2010/main" val="3591577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9</a:t>
            </a:fld>
            <a:endParaRPr lang="en-US" dirty="0"/>
          </a:p>
        </p:txBody>
      </p:sp>
    </p:spTree>
    <p:extLst>
      <p:ext uri="{BB962C8B-B14F-4D97-AF65-F5344CB8AC3E}">
        <p14:creationId xmlns:p14="http://schemas.microsoft.com/office/powerpoint/2010/main" val="4138108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10</a:t>
            </a:fld>
            <a:endParaRPr lang="en-US" dirty="0"/>
          </a:p>
        </p:txBody>
      </p:sp>
    </p:spTree>
    <p:extLst>
      <p:ext uri="{BB962C8B-B14F-4D97-AF65-F5344CB8AC3E}">
        <p14:creationId xmlns:p14="http://schemas.microsoft.com/office/powerpoint/2010/main" val="4677646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11</a:t>
            </a:fld>
            <a:endParaRPr lang="en-US" dirty="0"/>
          </a:p>
        </p:txBody>
      </p:sp>
    </p:spTree>
    <p:extLst>
      <p:ext uri="{BB962C8B-B14F-4D97-AF65-F5344CB8AC3E}">
        <p14:creationId xmlns:p14="http://schemas.microsoft.com/office/powerpoint/2010/main" val="3508791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14</a:t>
            </a:fld>
            <a:endParaRPr lang="en-US" dirty="0"/>
          </a:p>
        </p:txBody>
      </p:sp>
    </p:spTree>
    <p:extLst>
      <p:ext uri="{BB962C8B-B14F-4D97-AF65-F5344CB8AC3E}">
        <p14:creationId xmlns:p14="http://schemas.microsoft.com/office/powerpoint/2010/main" val="461223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16</a:t>
            </a:fld>
            <a:endParaRPr lang="en-US" dirty="0"/>
          </a:p>
        </p:txBody>
      </p:sp>
    </p:spTree>
    <p:extLst>
      <p:ext uri="{BB962C8B-B14F-4D97-AF65-F5344CB8AC3E}">
        <p14:creationId xmlns:p14="http://schemas.microsoft.com/office/powerpoint/2010/main" val="16138051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17</a:t>
            </a:fld>
            <a:endParaRPr lang="en-US" dirty="0"/>
          </a:p>
        </p:txBody>
      </p:sp>
    </p:spTree>
    <p:extLst>
      <p:ext uri="{BB962C8B-B14F-4D97-AF65-F5344CB8AC3E}">
        <p14:creationId xmlns:p14="http://schemas.microsoft.com/office/powerpoint/2010/main" val="1726068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53820" y="354468"/>
            <a:ext cx="7333655" cy="592791"/>
          </a:xfrm>
        </p:spPr>
        <p:txBody>
          <a:bodyPr/>
          <a:lstStyle/>
          <a:p>
            <a:r>
              <a:rPr lang="en-GB" dirty="0"/>
              <a:t>Presentation Title</a:t>
            </a:r>
            <a:endParaRPr lang="en-US" dirty="0"/>
          </a:p>
        </p:txBody>
      </p:sp>
      <p:sp>
        <p:nvSpPr>
          <p:cNvPr id="3" name="Subtitle 2"/>
          <p:cNvSpPr>
            <a:spLocks noGrp="1"/>
          </p:cNvSpPr>
          <p:nvPr>
            <p:ph type="subTitle" idx="1" hasCustomPrompt="1"/>
          </p:nvPr>
        </p:nvSpPr>
        <p:spPr>
          <a:xfrm>
            <a:off x="1653819" y="951760"/>
            <a:ext cx="7333655" cy="528331"/>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Presentation Subtitle</a:t>
            </a:r>
            <a:endParaRPr lang="en-US" dirty="0"/>
          </a:p>
        </p:txBody>
      </p:sp>
      <p:pic>
        <p:nvPicPr>
          <p:cNvPr id="4" name="Picture 3" descr="print strip-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 y="0"/>
            <a:ext cx="1286888" cy="5715000"/>
          </a:xfrm>
          <a:prstGeom prst="rect">
            <a:avLst/>
          </a:prstGeom>
        </p:spPr>
      </p:pic>
      <p:pic>
        <p:nvPicPr>
          <p:cNvPr id="5" name="Picture 4" descr="NWU Business School logo - Finaal (Kleur)-0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70666" y="2442547"/>
            <a:ext cx="6079067" cy="2363541"/>
          </a:xfrm>
          <a:prstGeom prst="rect">
            <a:avLst/>
          </a:prstGeom>
        </p:spPr>
      </p:pic>
    </p:spTree>
    <p:extLst>
      <p:ext uri="{BB962C8B-B14F-4D97-AF65-F5344CB8AC3E}">
        <p14:creationId xmlns:p14="http://schemas.microsoft.com/office/powerpoint/2010/main" val="2849663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653593" y="1252095"/>
            <a:ext cx="4033206" cy="3771636"/>
          </a:xfrm>
        </p:spPr>
        <p:txBody>
          <a:bodyPr>
            <a:normAutofit/>
          </a:bodyPr>
          <a:lstStyle>
            <a:lvl1pPr marL="514350" indent="-514350">
              <a:lnSpc>
                <a:spcPct val="120000"/>
              </a:lnSpc>
              <a:buAutoNum type="arabicPeriod"/>
              <a:defRPr sz="2400" baseline="0">
                <a:latin typeface="Arial"/>
                <a:cs typeface="Arial"/>
              </a:defRPr>
            </a:lvl1pPr>
          </a:lstStyle>
          <a:p>
            <a:pPr lvl="0"/>
            <a:r>
              <a:rPr lang="en-US" dirty="0"/>
              <a:t>Introduction</a:t>
            </a:r>
          </a:p>
          <a:p>
            <a:pPr lvl="0"/>
            <a:r>
              <a:rPr lang="en-US" dirty="0"/>
              <a:t>Topic 1</a:t>
            </a:r>
          </a:p>
          <a:p>
            <a:pPr lvl="0"/>
            <a:r>
              <a:rPr lang="en-US" dirty="0"/>
              <a:t>Topic 2</a:t>
            </a:r>
          </a:p>
          <a:p>
            <a:pPr lvl="0"/>
            <a:r>
              <a:rPr lang="en-US" dirty="0"/>
              <a:t>Topic 3</a:t>
            </a:r>
          </a:p>
          <a:p>
            <a:pPr lvl="0"/>
            <a:r>
              <a:rPr lang="en-US" dirty="0"/>
              <a:t>Topic 4</a:t>
            </a:r>
          </a:p>
          <a:p>
            <a:pPr lvl="0"/>
            <a:r>
              <a:rPr lang="en-US" dirty="0"/>
              <a:t>Examples</a:t>
            </a:r>
          </a:p>
          <a:p>
            <a:pPr lvl="0"/>
            <a:r>
              <a:rPr lang="en-US" dirty="0"/>
              <a:t>Conclusion</a:t>
            </a:r>
          </a:p>
        </p:txBody>
      </p:sp>
      <p:sp>
        <p:nvSpPr>
          <p:cNvPr id="8" name="Rectangle 7"/>
          <p:cNvSpPr/>
          <p:nvPr userDrawn="1"/>
        </p:nvSpPr>
        <p:spPr>
          <a:xfrm>
            <a:off x="3010628" y="296018"/>
            <a:ext cx="5443993" cy="885347"/>
          </a:xfrm>
          <a:prstGeom prst="rect">
            <a:avLst/>
          </a:prstGeom>
          <a:solidFill>
            <a:srgbClr val="4C19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3010627" y="444027"/>
            <a:ext cx="5443993" cy="636439"/>
          </a:xfrm>
        </p:spPr>
        <p:txBody>
          <a:bodyPr/>
          <a:lstStyle>
            <a:lvl1pPr>
              <a:defRPr baseline="0">
                <a:solidFill>
                  <a:srgbClr val="FFFFFF"/>
                </a:solidFill>
              </a:defRPr>
            </a:lvl1pPr>
          </a:lstStyle>
          <a:p>
            <a:r>
              <a:rPr lang="en-GB" dirty="0"/>
              <a:t>Table of Content</a:t>
            </a:r>
            <a:endParaRPr lang="en-US" dirty="0"/>
          </a:p>
        </p:txBody>
      </p:sp>
      <p:pic>
        <p:nvPicPr>
          <p:cNvPr id="4" name="Picture 3" descr="blok print 4_Artboard 4.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3637985" cy="5715000"/>
          </a:xfrm>
          <a:prstGeom prst="rect">
            <a:avLst/>
          </a:prstGeom>
        </p:spPr>
      </p:pic>
      <p:sp>
        <p:nvSpPr>
          <p:cNvPr id="6"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dirty="0"/>
          </a:p>
        </p:txBody>
      </p:sp>
    </p:spTree>
    <p:extLst>
      <p:ext uri="{BB962C8B-B14F-4D97-AF65-F5344CB8AC3E}">
        <p14:creationId xmlns:p14="http://schemas.microsoft.com/office/powerpoint/2010/main" val="219737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 y="444027"/>
            <a:ext cx="9144000" cy="636439"/>
          </a:xfrm>
        </p:spPr>
        <p:txBody>
          <a:bodyPr/>
          <a:lstStyle>
            <a:lvl1pPr>
              <a:defRPr baseline="0">
                <a:solidFill>
                  <a:schemeClr val="tx1"/>
                </a:solidFill>
              </a:defRPr>
            </a:lvl1pPr>
          </a:lstStyle>
          <a:p>
            <a:r>
              <a:rPr lang="en-GB" dirty="0"/>
              <a:t>Content Title</a:t>
            </a:r>
            <a:endParaRPr lang="en-US" dirty="0"/>
          </a:p>
        </p:txBody>
      </p:sp>
      <p:pic>
        <p:nvPicPr>
          <p:cNvPr id="2" name="Picture 1" descr="NWU Business School logo - Finaal (Kleur)-0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99082" y="4798145"/>
            <a:ext cx="1676776" cy="651931"/>
          </a:xfrm>
          <a:prstGeom prst="rect">
            <a:avLst/>
          </a:prstGeom>
        </p:spPr>
      </p:pic>
      <p:pic>
        <p:nvPicPr>
          <p:cNvPr id="3" name="Picture 2" descr="africa-06.png"/>
          <p:cNvPicPr>
            <a:picLocks noChangeAspect="1"/>
          </p:cNvPicPr>
          <p:nvPr userDrawn="1"/>
        </p:nvPicPr>
        <p:blipFill>
          <a:blip r:embed="rId3">
            <a:alphaModFix amt="5000"/>
            <a:extLst>
              <a:ext uri="{28A0092B-C50C-407E-A947-70E740481C1C}">
                <a14:useLocalDpi xmlns:a14="http://schemas.microsoft.com/office/drawing/2010/main" val="0"/>
              </a:ext>
            </a:extLst>
          </a:blip>
          <a:stretch>
            <a:fillRect/>
          </a:stretch>
        </p:blipFill>
        <p:spPr>
          <a:xfrm>
            <a:off x="6838352" y="0"/>
            <a:ext cx="2305648" cy="2423886"/>
          </a:xfrm>
          <a:prstGeom prst="rect">
            <a:avLst/>
          </a:prstGeom>
        </p:spPr>
      </p:pic>
      <p:sp>
        <p:nvSpPr>
          <p:cNvPr id="6"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dirty="0"/>
          </a:p>
        </p:txBody>
      </p:sp>
    </p:spTree>
    <p:extLst>
      <p:ext uri="{BB962C8B-B14F-4D97-AF65-F5344CB8AC3E}">
        <p14:creationId xmlns:p14="http://schemas.microsoft.com/office/powerpoint/2010/main" val="1281995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descr="NWU Business School logo - Finaal (Kleur)-0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10024" y="4798145"/>
            <a:ext cx="1676776" cy="651931"/>
          </a:xfrm>
          <a:prstGeom prst="rect">
            <a:avLst/>
          </a:prstGeom>
        </p:spPr>
      </p:pic>
      <p:pic>
        <p:nvPicPr>
          <p:cNvPr id="8" name="Picture 7" descr="africa-06.png"/>
          <p:cNvPicPr>
            <a:picLocks noChangeAspect="1"/>
          </p:cNvPicPr>
          <p:nvPr userDrawn="1"/>
        </p:nvPicPr>
        <p:blipFill>
          <a:blip r:embed="rId3">
            <a:alphaModFix amt="5000"/>
            <a:extLst>
              <a:ext uri="{28A0092B-C50C-407E-A947-70E740481C1C}">
                <a14:useLocalDpi xmlns:a14="http://schemas.microsoft.com/office/drawing/2010/main" val="0"/>
              </a:ext>
            </a:extLst>
          </a:blip>
          <a:stretch>
            <a:fillRect/>
          </a:stretch>
        </p:blipFill>
        <p:spPr>
          <a:xfrm>
            <a:off x="6838352" y="0"/>
            <a:ext cx="2305648" cy="2423886"/>
          </a:xfrm>
          <a:prstGeom prst="rect">
            <a:avLst/>
          </a:prstGeom>
        </p:spPr>
      </p:pic>
      <p:sp>
        <p:nvSpPr>
          <p:cNvPr id="9"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dirty="0"/>
          </a:p>
        </p:txBody>
      </p:sp>
    </p:spTree>
    <p:extLst>
      <p:ext uri="{BB962C8B-B14F-4D97-AF65-F5344CB8AC3E}">
        <p14:creationId xmlns:p14="http://schemas.microsoft.com/office/powerpoint/2010/main" val="2840963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2391" y="743314"/>
            <a:ext cx="6247859" cy="952500"/>
          </a:xfrm>
        </p:spPr>
        <p:txBody>
          <a:bodyPr/>
          <a:lstStyle/>
          <a:p>
            <a:r>
              <a:rPr lang="en-GB" dirty="0"/>
              <a:t>Thank you!</a:t>
            </a:r>
            <a:endParaRPr lang="en-US" dirty="0"/>
          </a:p>
        </p:txBody>
      </p:sp>
      <p:pic>
        <p:nvPicPr>
          <p:cNvPr id="5" name="Picture 4" descr="print strip-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 y="0"/>
            <a:ext cx="1286888" cy="5715000"/>
          </a:xfrm>
          <a:prstGeom prst="rect">
            <a:avLst/>
          </a:prstGeom>
        </p:spPr>
      </p:pic>
      <p:pic>
        <p:nvPicPr>
          <p:cNvPr id="6" name="Picture 5" descr="NWU Business School logo - Finaal (Kleur)-0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70666" y="2442547"/>
            <a:ext cx="6079067" cy="2363541"/>
          </a:xfrm>
          <a:prstGeom prst="rect">
            <a:avLst/>
          </a:prstGeom>
        </p:spPr>
      </p:pic>
    </p:spTree>
    <p:extLst>
      <p:ext uri="{BB962C8B-B14F-4D97-AF65-F5344CB8AC3E}">
        <p14:creationId xmlns:p14="http://schemas.microsoft.com/office/powerpoint/2010/main" val="42116764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6" descr="dun strepie langer-05.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 y="5421532"/>
            <a:ext cx="9161762" cy="216912"/>
          </a:xfrm>
          <a:prstGeom prst="rect">
            <a:avLst/>
          </a:prstGeom>
        </p:spPr>
      </p:pic>
    </p:spTree>
    <p:extLst>
      <p:ext uri="{BB962C8B-B14F-4D97-AF65-F5344CB8AC3E}">
        <p14:creationId xmlns:p14="http://schemas.microsoft.com/office/powerpoint/2010/main" val="16009745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7336" y="241826"/>
            <a:ext cx="7333655" cy="869057"/>
          </a:xfrm>
        </p:spPr>
        <p:txBody>
          <a:bodyPr>
            <a:noAutofit/>
          </a:bodyPr>
          <a:lstStyle/>
          <a:p>
            <a:br>
              <a:rPr lang="en-US" sz="3200" dirty="0">
                <a:latin typeface="Arial Black" panose="020B0A04020102020204" pitchFamily="34" charset="0"/>
              </a:rPr>
            </a:br>
            <a:br>
              <a:rPr lang="en-US" sz="3200" dirty="0">
                <a:latin typeface="Arial Black" panose="020B0A04020102020204" pitchFamily="34" charset="0"/>
              </a:rPr>
            </a:br>
            <a:endParaRPr lang="en-US" sz="3200" dirty="0">
              <a:latin typeface="Arial Black" panose="020B0A04020102020204" pitchFamily="34" charset="0"/>
            </a:endParaRPr>
          </a:p>
        </p:txBody>
      </p:sp>
      <p:sp>
        <p:nvSpPr>
          <p:cNvPr id="3" name="Subtitle 2"/>
          <p:cNvSpPr>
            <a:spLocks noGrp="1"/>
          </p:cNvSpPr>
          <p:nvPr>
            <p:ph type="subTitle" idx="1"/>
          </p:nvPr>
        </p:nvSpPr>
        <p:spPr>
          <a:xfrm>
            <a:off x="1457337" y="4793858"/>
            <a:ext cx="7333655" cy="528331"/>
          </a:xfrm>
          <a:solidFill>
            <a:srgbClr val="7030A0"/>
          </a:solidFill>
        </p:spPr>
        <p:txBody>
          <a:bodyPr>
            <a:normAutofit fontScale="92500" lnSpcReduction="10000"/>
          </a:bodyPr>
          <a:lstStyle/>
          <a:p>
            <a:r>
              <a:rPr lang="en-US" dirty="0">
                <a:solidFill>
                  <a:schemeClr val="bg1"/>
                </a:solidFill>
              </a:rPr>
              <a:t>Study unit 8 – Writing up the proposal</a:t>
            </a:r>
          </a:p>
        </p:txBody>
      </p:sp>
      <p:sp>
        <p:nvSpPr>
          <p:cNvPr id="4" name="Subtitle 2"/>
          <p:cNvSpPr txBox="1">
            <a:spLocks/>
          </p:cNvSpPr>
          <p:nvPr/>
        </p:nvSpPr>
        <p:spPr>
          <a:xfrm>
            <a:off x="2503695" y="1891630"/>
            <a:ext cx="5569527" cy="482462"/>
          </a:xfrm>
          <a:prstGeom prst="rect">
            <a:avLst/>
          </a:prstGeom>
          <a:solidFill>
            <a:srgbClr val="7030A0"/>
          </a:solidFill>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ZA" sz="2600" b="1" dirty="0">
                <a:solidFill>
                  <a:schemeClr val="bg1"/>
                </a:solidFill>
                <a:latin typeface="Arial Black" panose="020B0A04020102020204" pitchFamily="34" charset="0"/>
              </a:rPr>
              <a:t>Prof Stéphan van der Merwe</a:t>
            </a:r>
          </a:p>
        </p:txBody>
      </p:sp>
      <p:sp>
        <p:nvSpPr>
          <p:cNvPr id="5" name="Rectangle 8"/>
          <p:cNvSpPr>
            <a:spLocks noChangeArrowheads="1"/>
          </p:cNvSpPr>
          <p:nvPr/>
        </p:nvSpPr>
        <p:spPr bwMode="auto">
          <a:xfrm>
            <a:off x="1523389" y="391429"/>
            <a:ext cx="7530138" cy="999063"/>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RESEARCH METHODOLOGY</a:t>
            </a:r>
            <a:br>
              <a:rPr lang="en-US" sz="2800" dirty="0">
                <a:solidFill>
                  <a:schemeClr val="bg1"/>
                </a:solidFill>
                <a:latin typeface="Arial Black" panose="020B0A04020102020204" pitchFamily="34" charset="0"/>
              </a:rPr>
            </a:br>
            <a:r>
              <a:rPr lang="en-US" sz="2800" dirty="0">
                <a:solidFill>
                  <a:schemeClr val="bg1"/>
                </a:solidFill>
                <a:latin typeface="Arial Black" panose="020B0A04020102020204" pitchFamily="34" charset="0"/>
              </a:rPr>
              <a:t>MBAA874</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3079601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9</a:t>
            </a:fld>
            <a:endParaRPr lang="en-US" dirty="0"/>
          </a:p>
        </p:txBody>
      </p:sp>
      <p:sp>
        <p:nvSpPr>
          <p:cNvPr id="5" name="Rectangle 4"/>
          <p:cNvSpPr/>
          <p:nvPr/>
        </p:nvSpPr>
        <p:spPr>
          <a:xfrm>
            <a:off x="440267" y="844227"/>
            <a:ext cx="8439700" cy="6001643"/>
          </a:xfrm>
          <a:prstGeom prst="rect">
            <a:avLst/>
          </a:prstGeom>
        </p:spPr>
        <p:txBody>
          <a:bodyPr wrap="square">
            <a:spAutoFit/>
          </a:bodyPr>
          <a:lstStyle/>
          <a:p>
            <a:pPr algn="just">
              <a:buClr>
                <a:srgbClr val="7030A0"/>
              </a:buClr>
            </a:pPr>
            <a:r>
              <a:rPr lang="en-US" altLang="en-US" sz="2400" dirty="0">
                <a:latin typeface="Arial" panose="020B0604020202020204" pitchFamily="34" charset="0"/>
                <a:cs typeface="Arial" panose="020B0604020202020204" pitchFamily="34" charset="0"/>
              </a:rPr>
              <a:t>8.2  Empirical study</a:t>
            </a:r>
          </a:p>
          <a:p>
            <a:pPr algn="just">
              <a:buClr>
                <a:srgbClr val="7030A0"/>
              </a:buClr>
            </a:pPr>
            <a:r>
              <a:rPr lang="en-US" altLang="en-US" sz="2400" dirty="0">
                <a:latin typeface="Arial" panose="020B0604020202020204" pitchFamily="34" charset="0"/>
                <a:cs typeface="Arial" panose="020B0604020202020204" pitchFamily="34" charset="0"/>
              </a:rPr>
              <a:t>8.2.1  Research paradigm</a:t>
            </a:r>
          </a:p>
          <a:p>
            <a:pPr algn="just">
              <a:buClr>
                <a:srgbClr val="7030A0"/>
              </a:buClr>
            </a:pPr>
            <a:r>
              <a:rPr lang="en-US" altLang="en-US" sz="2400" dirty="0">
                <a:latin typeface="Arial" panose="020B0604020202020204" pitchFamily="34" charset="0"/>
                <a:cs typeface="Arial" panose="020B0604020202020204" pitchFamily="34" charset="0"/>
              </a:rPr>
              <a:t>8.2.2  Research approach</a:t>
            </a:r>
          </a:p>
          <a:p>
            <a:pPr algn="just">
              <a:buClr>
                <a:srgbClr val="7030A0"/>
              </a:buClr>
            </a:pPr>
            <a:r>
              <a:rPr lang="en-US" altLang="en-US" sz="2400" dirty="0">
                <a:latin typeface="Arial" panose="020B0604020202020204" pitchFamily="34" charset="0"/>
                <a:cs typeface="Arial" panose="020B0604020202020204" pitchFamily="34" charset="0"/>
              </a:rPr>
              <a:t>8.2.3  Methodological choice</a:t>
            </a:r>
          </a:p>
          <a:p>
            <a:pPr algn="just">
              <a:buClr>
                <a:srgbClr val="7030A0"/>
              </a:buClr>
            </a:pPr>
            <a:r>
              <a:rPr lang="en-US" altLang="en-US" sz="2400" dirty="0">
                <a:latin typeface="Arial" panose="020B0604020202020204" pitchFamily="34" charset="0"/>
                <a:cs typeface="Arial" panose="020B0604020202020204" pitchFamily="34" charset="0"/>
              </a:rPr>
              <a:t>8.2.4  Research strategy</a:t>
            </a:r>
          </a:p>
          <a:p>
            <a:pPr algn="just">
              <a:buClr>
                <a:srgbClr val="7030A0"/>
              </a:buClr>
            </a:pPr>
            <a:r>
              <a:rPr lang="en-US" altLang="en-US" sz="2400" dirty="0">
                <a:latin typeface="Arial" panose="020B0604020202020204" pitchFamily="34" charset="0"/>
                <a:cs typeface="Arial" panose="020B0604020202020204" pitchFamily="34" charset="0"/>
              </a:rPr>
              <a:t>8.2.5  Time horizon</a:t>
            </a:r>
          </a:p>
          <a:p>
            <a:pPr algn="just">
              <a:buClr>
                <a:srgbClr val="7030A0"/>
              </a:buClr>
            </a:pPr>
            <a:r>
              <a:rPr lang="en-US" altLang="en-US" sz="2400" dirty="0">
                <a:latin typeface="Arial" panose="020B0604020202020204" pitchFamily="34" charset="0"/>
                <a:cs typeface="Arial" panose="020B0604020202020204" pitchFamily="34" charset="0"/>
              </a:rPr>
              <a:t>8.2.6  Study population and sampling</a:t>
            </a:r>
          </a:p>
          <a:p>
            <a:pPr algn="just">
              <a:buClr>
                <a:srgbClr val="7030A0"/>
              </a:buClr>
            </a:pPr>
            <a:r>
              <a:rPr lang="en-US" altLang="en-US" sz="2400" dirty="0">
                <a:latin typeface="Arial" panose="020B0604020202020204" pitchFamily="34" charset="0"/>
                <a:cs typeface="Arial" panose="020B0604020202020204" pitchFamily="34" charset="0"/>
              </a:rPr>
              <a:t>8.2.7  Designing the measuring instrument</a:t>
            </a:r>
          </a:p>
          <a:p>
            <a:pPr algn="just">
              <a:buClr>
                <a:srgbClr val="7030A0"/>
              </a:buClr>
            </a:pPr>
            <a:r>
              <a:rPr lang="en-US" altLang="en-US" sz="2400" dirty="0">
                <a:latin typeface="Arial" panose="020B0604020202020204" pitchFamily="34" charset="0"/>
                <a:cs typeface="Arial" panose="020B0604020202020204" pitchFamily="34" charset="0"/>
              </a:rPr>
              <a:t>8.2.8  Collection of data</a:t>
            </a:r>
          </a:p>
          <a:p>
            <a:pPr algn="just">
              <a:buClr>
                <a:srgbClr val="7030A0"/>
              </a:buClr>
            </a:pPr>
            <a:r>
              <a:rPr lang="en-US" altLang="en-US" sz="2400" dirty="0">
                <a:latin typeface="Arial" panose="020B0604020202020204" pitchFamily="34" charset="0"/>
                <a:cs typeface="Arial" panose="020B0604020202020204" pitchFamily="34" charset="0"/>
              </a:rPr>
              <a:t>8.2.9  Statistical analysis</a:t>
            </a:r>
          </a:p>
          <a:p>
            <a:pPr algn="just">
              <a:buClr>
                <a:srgbClr val="7030A0"/>
              </a:buClr>
            </a:pPr>
            <a:r>
              <a:rPr lang="en-US" altLang="en-US" sz="2400" dirty="0">
                <a:latin typeface="Arial" panose="020B0604020202020204" pitchFamily="34" charset="0"/>
                <a:cs typeface="Arial" panose="020B0604020202020204" pitchFamily="34" charset="0"/>
              </a:rPr>
              <a:t>8.2.10 Reliability and validity (trustworthiness)</a:t>
            </a:r>
          </a:p>
          <a:p>
            <a:pPr algn="just">
              <a:buClr>
                <a:srgbClr val="7030A0"/>
              </a:buClr>
            </a:pPr>
            <a:endParaRPr lang="en-US" altLang="en-US" sz="2400" dirty="0">
              <a:latin typeface="Arial" panose="020B0604020202020204" pitchFamily="34" charset="0"/>
              <a:cs typeface="Arial" panose="020B0604020202020204" pitchFamily="34" charset="0"/>
            </a:endParaRPr>
          </a:p>
          <a:p>
            <a:pPr algn="just">
              <a:buClr>
                <a:srgbClr val="7030A0"/>
              </a:buClr>
            </a:pPr>
            <a:r>
              <a:rPr lang="en-US" altLang="en-US" sz="2400" dirty="0">
                <a:latin typeface="Arial" panose="020B0604020202020204" pitchFamily="34" charset="0"/>
                <a:cs typeface="Arial" panose="020B0604020202020204" pitchFamily="34" charset="0"/>
              </a:rPr>
              <a:t> </a:t>
            </a:r>
          </a:p>
          <a:p>
            <a:pPr algn="just">
              <a:buClr>
                <a:srgbClr val="7030A0"/>
              </a:buClr>
            </a:pPr>
            <a:endParaRPr lang="en-US" altLang="en-US" sz="2400" dirty="0">
              <a:latin typeface="Arial" panose="020B0604020202020204" pitchFamily="34" charset="0"/>
              <a:cs typeface="Arial" panose="020B0604020202020204" pitchFamily="34" charset="0"/>
            </a:endParaRPr>
          </a:p>
          <a:p>
            <a:pPr marL="457200" indent="-457200" algn="just">
              <a:buClr>
                <a:srgbClr val="7030A0"/>
              </a:buClr>
              <a:buAutoNum type="arabicPeriod" startAt="6"/>
            </a:pPr>
            <a:endParaRPr lang="en-US" altLang="en-US" sz="2400" dirty="0">
              <a:latin typeface="Arial" panose="020B0604020202020204" pitchFamily="34" charset="0"/>
              <a:cs typeface="Arial" panose="020B0604020202020204" pitchFamily="34" charset="0"/>
            </a:endParaRPr>
          </a:p>
          <a:p>
            <a:pPr marL="457200" indent="-457200" algn="just">
              <a:buClr>
                <a:srgbClr val="7030A0"/>
              </a:buClr>
              <a:buAutoNum type="arabicPeriod"/>
            </a:pPr>
            <a:endParaRPr lang="en-US" altLang="en-US" sz="2400" dirty="0">
              <a:latin typeface="Arial" panose="020B0604020202020204" pitchFamily="34" charset="0"/>
              <a:cs typeface="Arial" panose="020B0604020202020204" pitchFamily="34" charset="0"/>
            </a:endParaRPr>
          </a:p>
        </p:txBody>
      </p:sp>
      <p:sp>
        <p:nvSpPr>
          <p:cNvPr id="6" name="Rectangle 8">
            <a:extLst>
              <a:ext uri="{FF2B5EF4-FFF2-40B4-BE49-F238E27FC236}">
                <a16:creationId xmlns:a16="http://schemas.microsoft.com/office/drawing/2014/main" id="{365F36C1-F46F-4FB9-A7E0-5CE033AD1487}"/>
              </a:ext>
            </a:extLst>
          </p:cNvPr>
          <p:cNvSpPr>
            <a:spLocks noChangeArrowheads="1"/>
          </p:cNvSpPr>
          <p:nvPr/>
        </p:nvSpPr>
        <p:spPr bwMode="auto">
          <a:xfrm>
            <a:off x="355600" y="89148"/>
            <a:ext cx="8439700" cy="469652"/>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PROPOSED CONTENT OF THE PROPOSAL</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195139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10</a:t>
            </a:fld>
            <a:endParaRPr lang="en-US" dirty="0"/>
          </a:p>
        </p:txBody>
      </p:sp>
      <p:sp>
        <p:nvSpPr>
          <p:cNvPr id="5" name="Rectangle 4"/>
          <p:cNvSpPr/>
          <p:nvPr/>
        </p:nvSpPr>
        <p:spPr>
          <a:xfrm>
            <a:off x="440267" y="844227"/>
            <a:ext cx="8439700" cy="3785652"/>
          </a:xfrm>
          <a:prstGeom prst="rect">
            <a:avLst/>
          </a:prstGeom>
        </p:spPr>
        <p:txBody>
          <a:bodyPr wrap="square">
            <a:spAutoFit/>
          </a:bodyPr>
          <a:lstStyle/>
          <a:p>
            <a:pPr marL="457200" indent="-457200" algn="just">
              <a:buClr>
                <a:srgbClr val="7030A0"/>
              </a:buClr>
              <a:buAutoNum type="arabicPeriod" startAt="9"/>
            </a:pPr>
            <a:r>
              <a:rPr lang="en-US" altLang="en-US" sz="2400" dirty="0">
                <a:latin typeface="Arial" panose="020B0604020202020204" pitchFamily="34" charset="0"/>
                <a:cs typeface="Arial" panose="020B0604020202020204" pitchFamily="34" charset="0"/>
              </a:rPr>
              <a:t>Ethical considerations</a:t>
            </a:r>
          </a:p>
          <a:p>
            <a:pPr marL="457200" indent="-457200" algn="just">
              <a:buClr>
                <a:srgbClr val="7030A0"/>
              </a:buClr>
              <a:buAutoNum type="arabicPeriod" startAt="9"/>
            </a:pPr>
            <a:r>
              <a:rPr lang="en-US" altLang="en-US" sz="2400" dirty="0">
                <a:latin typeface="Arial" panose="020B0604020202020204" pitchFamily="34" charset="0"/>
                <a:cs typeface="Arial" panose="020B0604020202020204" pitchFamily="34" charset="0"/>
              </a:rPr>
              <a:t>Contribution of the study</a:t>
            </a:r>
          </a:p>
          <a:p>
            <a:pPr marL="457200" indent="-457200" algn="just">
              <a:buClr>
                <a:srgbClr val="7030A0"/>
              </a:buClr>
              <a:buAutoNum type="arabicPeriod" startAt="9"/>
            </a:pPr>
            <a:r>
              <a:rPr lang="en-US" altLang="en-US" sz="2400" dirty="0">
                <a:latin typeface="Arial" panose="020B0604020202020204" pitchFamily="34" charset="0"/>
                <a:cs typeface="Arial" panose="020B0604020202020204" pitchFamily="34" charset="0"/>
              </a:rPr>
              <a:t>Limitations of the study</a:t>
            </a:r>
          </a:p>
          <a:p>
            <a:pPr marL="457200" indent="-457200" algn="just">
              <a:buClr>
                <a:srgbClr val="7030A0"/>
              </a:buClr>
              <a:buAutoNum type="arabicPeriod" startAt="9"/>
            </a:pPr>
            <a:r>
              <a:rPr lang="en-US" altLang="en-US" sz="2400" dirty="0">
                <a:latin typeface="Arial" panose="020B0604020202020204" pitchFamily="34" charset="0"/>
                <a:cs typeface="Arial" panose="020B0604020202020204" pitchFamily="34" charset="0"/>
              </a:rPr>
              <a:t>Layout of the study (chapters)</a:t>
            </a:r>
          </a:p>
          <a:p>
            <a:pPr marL="457200" indent="-457200" algn="just">
              <a:buClr>
                <a:srgbClr val="7030A0"/>
              </a:buClr>
              <a:buAutoNum type="arabicPeriod" startAt="9"/>
            </a:pPr>
            <a:r>
              <a:rPr lang="en-US" altLang="en-US" sz="2400" dirty="0">
                <a:latin typeface="Arial" panose="020B0604020202020204" pitchFamily="34" charset="0"/>
                <a:cs typeface="Arial" panose="020B0604020202020204" pitchFamily="34" charset="0"/>
              </a:rPr>
              <a:t>Timeframe (table and/or Gantt chart)</a:t>
            </a:r>
          </a:p>
          <a:p>
            <a:pPr marL="457200" indent="-457200" algn="just">
              <a:buClr>
                <a:srgbClr val="7030A0"/>
              </a:buClr>
              <a:buAutoNum type="arabicPeriod" startAt="9"/>
            </a:pPr>
            <a:r>
              <a:rPr lang="en-US" altLang="en-US" sz="2400" dirty="0">
                <a:latin typeface="Arial" panose="020B0604020202020204" pitchFamily="34" charset="0"/>
                <a:cs typeface="Arial" panose="020B0604020202020204" pitchFamily="34" charset="0"/>
              </a:rPr>
              <a:t>Reference list</a:t>
            </a:r>
          </a:p>
          <a:p>
            <a:pPr marL="457200" indent="-457200" algn="just">
              <a:buClr>
                <a:srgbClr val="7030A0"/>
              </a:buClr>
              <a:buAutoNum type="arabicPeriod" startAt="9"/>
            </a:pPr>
            <a:endParaRPr lang="en-US" altLang="en-US" sz="2400" dirty="0">
              <a:latin typeface="Arial" panose="020B0604020202020204" pitchFamily="34" charset="0"/>
              <a:cs typeface="Arial" panose="020B0604020202020204" pitchFamily="34" charset="0"/>
            </a:endParaRPr>
          </a:p>
          <a:p>
            <a:pPr algn="just">
              <a:buClr>
                <a:srgbClr val="7030A0"/>
              </a:buClr>
            </a:pPr>
            <a:endParaRPr lang="en-US" altLang="en-US" sz="2400" dirty="0">
              <a:latin typeface="Arial" panose="020B0604020202020204" pitchFamily="34" charset="0"/>
              <a:cs typeface="Arial" panose="020B0604020202020204" pitchFamily="34" charset="0"/>
            </a:endParaRPr>
          </a:p>
          <a:p>
            <a:pPr marL="457200" indent="-457200" algn="just">
              <a:buClr>
                <a:srgbClr val="7030A0"/>
              </a:buClr>
              <a:buAutoNum type="arabicPeriod" startAt="6"/>
            </a:pPr>
            <a:endParaRPr lang="en-US" altLang="en-US" sz="2400" dirty="0">
              <a:latin typeface="Arial" panose="020B0604020202020204" pitchFamily="34" charset="0"/>
              <a:cs typeface="Arial" panose="020B0604020202020204" pitchFamily="34" charset="0"/>
            </a:endParaRPr>
          </a:p>
          <a:p>
            <a:pPr marL="457200" indent="-457200" algn="just">
              <a:buClr>
                <a:srgbClr val="7030A0"/>
              </a:buClr>
              <a:buAutoNum type="arabicPeriod"/>
            </a:pPr>
            <a:endParaRPr lang="en-US" altLang="en-US" sz="2400" dirty="0">
              <a:latin typeface="Arial" panose="020B0604020202020204" pitchFamily="34" charset="0"/>
              <a:cs typeface="Arial" panose="020B0604020202020204" pitchFamily="34" charset="0"/>
            </a:endParaRPr>
          </a:p>
        </p:txBody>
      </p:sp>
      <p:sp>
        <p:nvSpPr>
          <p:cNvPr id="6" name="Rectangle 8">
            <a:extLst>
              <a:ext uri="{FF2B5EF4-FFF2-40B4-BE49-F238E27FC236}">
                <a16:creationId xmlns:a16="http://schemas.microsoft.com/office/drawing/2014/main" id="{365F36C1-F46F-4FB9-A7E0-5CE033AD1487}"/>
              </a:ext>
            </a:extLst>
          </p:cNvPr>
          <p:cNvSpPr>
            <a:spLocks noChangeArrowheads="1"/>
          </p:cNvSpPr>
          <p:nvPr/>
        </p:nvSpPr>
        <p:spPr bwMode="auto">
          <a:xfrm>
            <a:off x="355600" y="89148"/>
            <a:ext cx="8439700" cy="469652"/>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PROPOSED CONTENT OF THE PROPOSAL</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21353248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11</a:t>
            </a:fld>
            <a:endParaRPr lang="en-US" dirty="0"/>
          </a:p>
        </p:txBody>
      </p:sp>
      <p:sp>
        <p:nvSpPr>
          <p:cNvPr id="4" name="Rectangle 8"/>
          <p:cNvSpPr>
            <a:spLocks noChangeArrowheads="1"/>
          </p:cNvSpPr>
          <p:nvPr/>
        </p:nvSpPr>
        <p:spPr bwMode="auto">
          <a:xfrm>
            <a:off x="805471" y="89148"/>
            <a:ext cx="7530138" cy="833490"/>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TIPS OF WRITING UP YOUR RESEARCH</a:t>
            </a:r>
            <a:endParaRPr lang="en-US" altLang="en-US" sz="2500" dirty="0">
              <a:solidFill>
                <a:schemeClr val="bg1"/>
              </a:solidFill>
              <a:latin typeface="Arial Black" pitchFamily="34" charset="0"/>
            </a:endParaRPr>
          </a:p>
        </p:txBody>
      </p:sp>
      <p:sp>
        <p:nvSpPr>
          <p:cNvPr id="5" name="Rectangle 4"/>
          <p:cNvSpPr/>
          <p:nvPr/>
        </p:nvSpPr>
        <p:spPr>
          <a:xfrm>
            <a:off x="238897" y="1096048"/>
            <a:ext cx="8709160" cy="4062651"/>
          </a:xfrm>
          <a:prstGeom prst="rect">
            <a:avLst/>
          </a:prstGeom>
        </p:spPr>
        <p:txBody>
          <a:bodyPr wrap="square">
            <a:spAutoFit/>
          </a:bodyPr>
          <a:lstStyle/>
          <a:p>
            <a:pPr marL="342900" indent="-342900">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Start early!</a:t>
            </a:r>
          </a:p>
          <a:p>
            <a:pPr marL="342900" indent="-342900">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Be persuasive.</a:t>
            </a:r>
          </a:p>
          <a:p>
            <a:pPr marL="342900" indent="-342900">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Get feedback.</a:t>
            </a:r>
          </a:p>
          <a:p>
            <a:pPr marL="342900" indent="-342900">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Avoid sexist, racist, and disablist language.</a:t>
            </a:r>
            <a:endParaRPr lang="en-US" altLang="en-US" sz="2400" dirty="0">
              <a:latin typeface="Arial" panose="020B0604020202020204" pitchFamily="34" charset="0"/>
              <a:cs typeface="Arial" panose="020B0604020202020204" pitchFamily="34" charset="0"/>
            </a:endParaRP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Stay neutral in terms of your political beliefs. </a:t>
            </a:r>
            <a:endParaRPr lang="hu-HU" altLang="en-US" sz="2400" dirty="0">
              <a:latin typeface="Arial" panose="020B0604020202020204" pitchFamily="34" charset="0"/>
              <a:cs typeface="Arial" panose="020B0604020202020204" pitchFamily="34" charset="0"/>
            </a:endParaRPr>
          </a:p>
          <a:p>
            <a:pPr marL="342900" indent="-342900">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Structure your writing:</a:t>
            </a:r>
          </a:p>
          <a:p>
            <a:pPr marL="800100" lvl="1" indent="-342900">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Title page – acknowledgements - table of contents – abstract – </a:t>
            </a:r>
            <a:r>
              <a:rPr lang="en-ZA" altLang="en-US" sz="2400" dirty="0" err="1">
                <a:latin typeface="Arial" panose="020B0604020202020204" pitchFamily="34" charset="0"/>
                <a:cs typeface="Arial" panose="020B0604020202020204" pitchFamily="34" charset="0"/>
              </a:rPr>
              <a:t>i</a:t>
            </a:r>
            <a:r>
              <a:rPr lang="hu-HU" altLang="en-US" sz="2400" dirty="0">
                <a:latin typeface="Arial" panose="020B0604020202020204" pitchFamily="34" charset="0"/>
                <a:cs typeface="Arial" panose="020B0604020202020204" pitchFamily="34" charset="0"/>
              </a:rPr>
              <a:t>ntroduction - literature review - research methods – results – discussion – conclusion – appendices – references</a:t>
            </a:r>
            <a:endParaRPr lang="en-ZA" altLang="en-US" sz="2400" dirty="0">
              <a:latin typeface="Arial" panose="020B0604020202020204" pitchFamily="34" charset="0"/>
              <a:cs typeface="Arial" panose="020B0604020202020204" pitchFamily="34" charset="0"/>
            </a:endParaRPr>
          </a:p>
          <a:p>
            <a:pPr algn="just"/>
            <a:endParaRPr lang="en-Z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8716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12</a:t>
            </a:fld>
            <a:endParaRPr lang="en-US" dirty="0"/>
          </a:p>
        </p:txBody>
      </p:sp>
      <p:sp>
        <p:nvSpPr>
          <p:cNvPr id="4" name="Rectangle 8"/>
          <p:cNvSpPr>
            <a:spLocks noChangeArrowheads="1"/>
          </p:cNvSpPr>
          <p:nvPr/>
        </p:nvSpPr>
        <p:spPr bwMode="auto">
          <a:xfrm>
            <a:off x="1631093" y="1647568"/>
            <a:ext cx="5700584" cy="1637499"/>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MORE EXAMPLES OF WRITING UP THE RESEARCH PROPOSAL</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1102266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13</a:t>
            </a:fld>
            <a:endParaRPr lang="en-US" dirty="0"/>
          </a:p>
        </p:txBody>
      </p:sp>
      <p:sp>
        <p:nvSpPr>
          <p:cNvPr id="4" name="Rectangle 8"/>
          <p:cNvSpPr>
            <a:spLocks noChangeArrowheads="1"/>
          </p:cNvSpPr>
          <p:nvPr/>
        </p:nvSpPr>
        <p:spPr bwMode="auto">
          <a:xfrm>
            <a:off x="1631093" y="1872721"/>
            <a:ext cx="5700584" cy="912812"/>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DESIGNING THE QUESTIONNAIRE</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3564721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14</a:t>
            </a:fld>
            <a:endParaRPr lang="en-US" dirty="0"/>
          </a:p>
        </p:txBody>
      </p:sp>
      <p:sp>
        <p:nvSpPr>
          <p:cNvPr id="5" name="Rectangle 4"/>
          <p:cNvSpPr/>
          <p:nvPr/>
        </p:nvSpPr>
        <p:spPr>
          <a:xfrm>
            <a:off x="355600" y="708761"/>
            <a:ext cx="8524367" cy="4278094"/>
          </a:xfrm>
          <a:prstGeom prst="rect">
            <a:avLst/>
          </a:prstGeom>
        </p:spPr>
        <p:txBody>
          <a:bodyPr wrap="square">
            <a:spAutoFit/>
          </a:bodyPr>
          <a:lstStyle/>
          <a:p>
            <a:pPr algn="just">
              <a:lnSpc>
                <a:spcPct val="150000"/>
              </a:lnSpc>
            </a:pPr>
            <a:r>
              <a:rPr lang="en-GB" sz="1600" b="1" dirty="0">
                <a:solidFill>
                  <a:srgbClr val="7030A0"/>
                </a:solidFill>
                <a:latin typeface="Arial" panose="020B0604020202020204" pitchFamily="34" charset="0"/>
                <a:cs typeface="Arial" panose="020B0604020202020204" pitchFamily="34" charset="0"/>
              </a:rPr>
              <a:t>The survey questionnaire will be drawn up from the following measuring instruments:</a:t>
            </a:r>
          </a:p>
          <a:p>
            <a:pPr marL="355600" lvl="1" indent="-355600" algn="just">
              <a:lnSpc>
                <a:spcPct val="150000"/>
              </a:lnSpc>
              <a:buClr>
                <a:srgbClr val="7030A0"/>
              </a:buClr>
              <a:buFont typeface="Wingdings" panose="05000000000000000000" pitchFamily="2" charset="2"/>
              <a:buChar char="§"/>
            </a:pPr>
            <a:r>
              <a:rPr lang="en-GB" sz="1600" dirty="0">
                <a:solidFill>
                  <a:srgbClr val="000000"/>
                </a:solidFill>
                <a:latin typeface="Arial" panose="020B0604020202020204" pitchFamily="34" charset="0"/>
                <a:ea typeface="Calibri" panose="020F0502020204030204" pitchFamily="34" charset="0"/>
              </a:rPr>
              <a:t>A shortened version of the corporate entrepreneurship assessment instrument initially designed by Hornsby</a:t>
            </a:r>
            <a:r>
              <a:rPr lang="en-GB" sz="1600" i="1" dirty="0">
                <a:solidFill>
                  <a:srgbClr val="000000"/>
                </a:solidFill>
                <a:latin typeface="Arial" panose="020B0604020202020204" pitchFamily="34" charset="0"/>
                <a:ea typeface="Calibri" panose="020F0502020204030204" pitchFamily="34" charset="0"/>
              </a:rPr>
              <a:t> et al. </a:t>
            </a:r>
            <a:r>
              <a:rPr lang="en-GB" sz="1600" dirty="0">
                <a:solidFill>
                  <a:srgbClr val="000000"/>
                </a:solidFill>
                <a:latin typeface="Arial" panose="020B0604020202020204" pitchFamily="34" charset="0"/>
                <a:ea typeface="Calibri" panose="020F0502020204030204" pitchFamily="34" charset="0"/>
              </a:rPr>
              <a:t>(2002: 264-265), adapted, and tested by Strydom (2013:134), will be used as a basis to measure corporate entrepreneurship.</a:t>
            </a:r>
          </a:p>
          <a:p>
            <a:pPr marL="355600" lvl="1" indent="-355600" algn="just">
              <a:lnSpc>
                <a:spcPct val="150000"/>
              </a:lnSpc>
              <a:buClr>
                <a:srgbClr val="7030A0"/>
              </a:buClr>
              <a:buFont typeface="Wingdings" panose="05000000000000000000" pitchFamily="2" charset="2"/>
              <a:buChar char="§"/>
            </a:pPr>
            <a:r>
              <a:rPr lang="en-GB" sz="1600" dirty="0">
                <a:latin typeface="Arial" panose="020B0604020202020204" pitchFamily="34" charset="0"/>
                <a:ea typeface="Calibri" panose="020F0502020204030204" pitchFamily="34" charset="0"/>
              </a:rPr>
              <a:t>The survey questionnaire developed by </a:t>
            </a:r>
            <a:r>
              <a:rPr lang="en-GB" sz="1600" dirty="0" err="1">
                <a:latin typeface="Arial" panose="020B0604020202020204" pitchFamily="34" charset="0"/>
                <a:ea typeface="Calibri" panose="020F0502020204030204" pitchFamily="34" charset="0"/>
              </a:rPr>
              <a:t>Lotz</a:t>
            </a:r>
            <a:r>
              <a:rPr lang="en-GB" sz="1600" dirty="0">
                <a:latin typeface="Arial" panose="020B0604020202020204" pitchFamily="34" charset="0"/>
                <a:ea typeface="Calibri" panose="020F0502020204030204" pitchFamily="34" charset="0"/>
              </a:rPr>
              <a:t> and Van der Merwe (2013:187) will be used as a basis in order to measure entrepreneurial orientation.</a:t>
            </a:r>
          </a:p>
          <a:p>
            <a:pPr marL="355600" lvl="1" indent="-355600" algn="just">
              <a:lnSpc>
                <a:spcPct val="150000"/>
              </a:lnSpc>
              <a:buClr>
                <a:srgbClr val="7030A0"/>
              </a:buClr>
              <a:buFont typeface="Wingdings" panose="05000000000000000000" pitchFamily="2" charset="2"/>
              <a:buChar char="§"/>
            </a:pPr>
            <a:r>
              <a:rPr lang="en-GB" sz="1600" dirty="0">
                <a:solidFill>
                  <a:srgbClr val="000000"/>
                </a:solidFill>
                <a:latin typeface="Arial" panose="020B0604020202020204" pitchFamily="34" charset="0"/>
                <a:ea typeface="Calibri" panose="020F0502020204030204" pitchFamily="34" charset="0"/>
              </a:rPr>
              <a:t>T</a:t>
            </a:r>
            <a:r>
              <a:rPr lang="en-GB" sz="1600" dirty="0">
                <a:latin typeface="Arial" panose="020B0604020202020204" pitchFamily="34" charset="0"/>
                <a:ea typeface="Calibri" panose="020F0502020204030204" pitchFamily="34" charset="0"/>
              </a:rPr>
              <a:t>he success factors of compliance training would be drawn up from the literature study to be undertaken. Classical authors, namely Kirkpatrick (1996:55-56), Phillips (1996:20) and Garvin </a:t>
            </a:r>
            <a:r>
              <a:rPr lang="en-GB" sz="1600" i="1" dirty="0">
                <a:latin typeface="Arial" panose="020B0604020202020204" pitchFamily="34" charset="0"/>
                <a:ea typeface="Calibri" panose="020F0502020204030204" pitchFamily="34" charset="0"/>
              </a:rPr>
              <a:t>et al</a:t>
            </a:r>
            <a:r>
              <a:rPr lang="en-GB" sz="1600" dirty="0">
                <a:latin typeface="Arial" panose="020B0604020202020204" pitchFamily="34" charset="0"/>
                <a:ea typeface="Calibri" panose="020F0502020204030204" pitchFamily="34" charset="0"/>
              </a:rPr>
              <a:t>. (2008:109) would be used. The research questionnaire of Botha (2012) will be used as a basis.  </a:t>
            </a:r>
            <a:endParaRPr lang="en-ZA" sz="1600" dirty="0">
              <a:latin typeface="Arial" panose="020B0604020202020204" pitchFamily="34" charset="0"/>
              <a:cs typeface="Arial" panose="020B0604020202020204" pitchFamily="34" charset="0"/>
            </a:endParaRPr>
          </a:p>
          <a:p>
            <a:pPr algn="just"/>
            <a:endParaRPr lang="en-GB" altLang="en-US" sz="1600" dirty="0">
              <a:latin typeface="Arial" panose="020B0604020202020204" pitchFamily="34" charset="0"/>
              <a:cs typeface="Arial" panose="020B0604020202020204" pitchFamily="34" charset="0"/>
            </a:endParaRPr>
          </a:p>
          <a:p>
            <a:pPr algn="just"/>
            <a:r>
              <a:rPr lang="en-GB" altLang="en-US" sz="1600" dirty="0">
                <a:latin typeface="Arial" panose="020B0604020202020204" pitchFamily="34" charset="0"/>
                <a:cs typeface="Arial" panose="020B0604020202020204" pitchFamily="34" charset="0"/>
              </a:rPr>
              <a:t>[</a:t>
            </a:r>
            <a:r>
              <a:rPr lang="en-GB" altLang="en-US" sz="1600" b="1" dirty="0">
                <a:latin typeface="Arial" panose="020B0604020202020204" pitchFamily="34" charset="0"/>
                <a:cs typeface="Arial" panose="020B0604020202020204" pitchFamily="34" charset="0"/>
              </a:rPr>
              <a:t>Source: </a:t>
            </a:r>
            <a:r>
              <a:rPr lang="en-GB" altLang="en-US" sz="1600" dirty="0">
                <a:latin typeface="Arial" panose="020B0604020202020204" pitchFamily="34" charset="0"/>
                <a:cs typeface="Arial" panose="020B0604020202020204" pitchFamily="34" charset="0"/>
              </a:rPr>
              <a:t>Botha, 2021]</a:t>
            </a:r>
            <a:endParaRPr lang="en-US" altLang="en-US" sz="1600" dirty="0">
              <a:latin typeface="Arial" panose="020B0604020202020204" pitchFamily="34" charset="0"/>
              <a:cs typeface="Arial" panose="020B0604020202020204" pitchFamily="34" charset="0"/>
            </a:endParaRPr>
          </a:p>
        </p:txBody>
      </p:sp>
      <p:sp>
        <p:nvSpPr>
          <p:cNvPr id="6" name="Rectangle 8">
            <a:extLst>
              <a:ext uri="{FF2B5EF4-FFF2-40B4-BE49-F238E27FC236}">
                <a16:creationId xmlns:a16="http://schemas.microsoft.com/office/drawing/2014/main" id="{365F36C1-F46F-4FB9-A7E0-5CE033AD1487}"/>
              </a:ext>
            </a:extLst>
          </p:cNvPr>
          <p:cNvSpPr>
            <a:spLocks noChangeArrowheads="1"/>
          </p:cNvSpPr>
          <p:nvPr/>
        </p:nvSpPr>
        <p:spPr bwMode="auto">
          <a:xfrm>
            <a:off x="355600" y="89148"/>
            <a:ext cx="8439700" cy="469652"/>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EXAMPLE: DESIGNING THE INTRUMENT</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137810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15</a:t>
            </a:fld>
            <a:endParaRPr lang="en-US" dirty="0"/>
          </a:p>
        </p:txBody>
      </p:sp>
      <p:sp>
        <p:nvSpPr>
          <p:cNvPr id="4" name="Rectangle 8"/>
          <p:cNvSpPr>
            <a:spLocks noChangeArrowheads="1"/>
          </p:cNvSpPr>
          <p:nvPr/>
        </p:nvSpPr>
        <p:spPr bwMode="auto">
          <a:xfrm>
            <a:off x="1631093" y="2008189"/>
            <a:ext cx="5700584" cy="528365"/>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STATISTICAL ANALYSIS</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2232113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16</a:t>
            </a:fld>
            <a:endParaRPr lang="en-US" dirty="0"/>
          </a:p>
        </p:txBody>
      </p:sp>
      <p:sp>
        <p:nvSpPr>
          <p:cNvPr id="5" name="Rectangle 4"/>
          <p:cNvSpPr/>
          <p:nvPr/>
        </p:nvSpPr>
        <p:spPr>
          <a:xfrm>
            <a:off x="355600" y="708761"/>
            <a:ext cx="8524367" cy="4647426"/>
          </a:xfrm>
          <a:prstGeom prst="rect">
            <a:avLst/>
          </a:prstGeom>
        </p:spPr>
        <p:txBody>
          <a:bodyPr wrap="square">
            <a:spAutoFit/>
          </a:bodyPr>
          <a:lstStyle/>
          <a:p>
            <a:pPr algn="just"/>
            <a:r>
              <a:rPr lang="en-ZA" sz="2200" dirty="0">
                <a:latin typeface="Arial" panose="020B0604020202020204" pitchFamily="34" charset="0"/>
                <a:cs typeface="Arial" panose="020B0604020202020204" pitchFamily="34" charset="0"/>
              </a:rPr>
              <a:t>Babbie and Mouton (2001:237) state that data gathered by a research process must be analysed and interpreted to conclude the research with the achievement of the study objectives.</a:t>
            </a:r>
          </a:p>
          <a:p>
            <a:pPr algn="just"/>
            <a:r>
              <a:rPr lang="en-ZA" sz="2200" dirty="0">
                <a:latin typeface="Arial" panose="020B0604020202020204" pitchFamily="34" charset="0"/>
                <a:cs typeface="Arial" panose="020B0604020202020204" pitchFamily="34" charset="0"/>
              </a:rPr>
              <a:t> </a:t>
            </a:r>
          </a:p>
          <a:p>
            <a:pPr algn="just"/>
            <a:r>
              <a:rPr lang="en-ZA" sz="2200" dirty="0">
                <a:latin typeface="Arial" panose="020B0604020202020204" pitchFamily="34" charset="0"/>
                <a:cs typeface="Arial" panose="020B0604020202020204" pitchFamily="34" charset="0"/>
              </a:rPr>
              <a:t>Data collected will be statistically analysed to realise the objectives of the study. The North-West University Statistical Consultation Service will be approached to assist to capture and analyse the completed questionnaires. The acquired data will be analysed using descriptive analyses, Cronbach Alfa coefficients and multiple linear regression analyses, as recommended by (Babbie, 2013:56). The presentation of the findings will be through the use of tables and graphs. </a:t>
            </a:r>
          </a:p>
          <a:p>
            <a:pPr algn="just"/>
            <a:endParaRPr lang="en-GB" altLang="en-US" sz="1600" dirty="0">
              <a:latin typeface="Arial" panose="020B0604020202020204" pitchFamily="34" charset="0"/>
              <a:cs typeface="Arial" panose="020B0604020202020204" pitchFamily="34" charset="0"/>
            </a:endParaRPr>
          </a:p>
          <a:p>
            <a:pPr algn="just"/>
            <a:r>
              <a:rPr lang="en-GB" altLang="en-US" sz="1600" dirty="0">
                <a:latin typeface="Arial" panose="020B0604020202020204" pitchFamily="34" charset="0"/>
                <a:cs typeface="Arial" panose="020B0604020202020204" pitchFamily="34" charset="0"/>
              </a:rPr>
              <a:t>[</a:t>
            </a:r>
            <a:r>
              <a:rPr lang="en-GB" altLang="en-US" sz="1600" b="1" dirty="0">
                <a:latin typeface="Arial" panose="020B0604020202020204" pitchFamily="34" charset="0"/>
                <a:cs typeface="Arial" panose="020B0604020202020204" pitchFamily="34" charset="0"/>
              </a:rPr>
              <a:t>Source: </a:t>
            </a:r>
            <a:r>
              <a:rPr lang="en-GB" altLang="en-US" sz="1600" dirty="0" err="1">
                <a:latin typeface="Arial" panose="020B0604020202020204" pitchFamily="34" charset="0"/>
                <a:cs typeface="Arial" panose="020B0604020202020204" pitchFamily="34" charset="0"/>
              </a:rPr>
              <a:t>Sebetlele</a:t>
            </a:r>
            <a:r>
              <a:rPr lang="en-GB" altLang="en-US" sz="1600" dirty="0">
                <a:latin typeface="Arial" panose="020B0604020202020204" pitchFamily="34" charset="0"/>
                <a:cs typeface="Arial" panose="020B0604020202020204" pitchFamily="34" charset="0"/>
              </a:rPr>
              <a:t>, 2020]</a:t>
            </a:r>
            <a:endParaRPr lang="en-US" altLang="en-US" sz="1600" dirty="0">
              <a:latin typeface="Arial" panose="020B0604020202020204" pitchFamily="34" charset="0"/>
              <a:cs typeface="Arial" panose="020B0604020202020204" pitchFamily="34" charset="0"/>
            </a:endParaRPr>
          </a:p>
        </p:txBody>
      </p:sp>
      <p:sp>
        <p:nvSpPr>
          <p:cNvPr id="6" name="Rectangle 8">
            <a:extLst>
              <a:ext uri="{FF2B5EF4-FFF2-40B4-BE49-F238E27FC236}">
                <a16:creationId xmlns:a16="http://schemas.microsoft.com/office/drawing/2014/main" id="{365F36C1-F46F-4FB9-A7E0-5CE033AD1487}"/>
              </a:ext>
            </a:extLst>
          </p:cNvPr>
          <p:cNvSpPr>
            <a:spLocks noChangeArrowheads="1"/>
          </p:cNvSpPr>
          <p:nvPr/>
        </p:nvSpPr>
        <p:spPr bwMode="auto">
          <a:xfrm>
            <a:off x="355600" y="89148"/>
            <a:ext cx="8439700" cy="469652"/>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EXAMPLE: STATISTICAL ANALYSIS</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2808372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17</a:t>
            </a:fld>
            <a:endParaRPr lang="en-US" dirty="0"/>
          </a:p>
        </p:txBody>
      </p:sp>
      <p:sp>
        <p:nvSpPr>
          <p:cNvPr id="4" name="Rectangle 8"/>
          <p:cNvSpPr>
            <a:spLocks noChangeArrowheads="1"/>
          </p:cNvSpPr>
          <p:nvPr/>
        </p:nvSpPr>
        <p:spPr bwMode="auto">
          <a:xfrm>
            <a:off x="117231" y="89148"/>
            <a:ext cx="8940800" cy="444252"/>
          </a:xfrm>
          <a:prstGeom prst="rect">
            <a:avLst/>
          </a:prstGeom>
          <a:solidFill>
            <a:srgbClr val="7030A0"/>
          </a:solidFill>
          <a:ln>
            <a:noFill/>
          </a:ln>
        </p:spPr>
        <p:txBody>
          <a:bodyPr anchor="ctr"/>
          <a:lstStyle/>
          <a:p>
            <a:pPr algn="ctr"/>
            <a:r>
              <a:rPr lang="en-US" sz="2500" dirty="0">
                <a:solidFill>
                  <a:schemeClr val="bg1"/>
                </a:solidFill>
                <a:latin typeface="Arial Black" panose="020B0A04020102020204" pitchFamily="34" charset="0"/>
              </a:rPr>
              <a:t>EXAMPLE: PHASES OF THE THEMATIC ANALYSIS</a:t>
            </a:r>
            <a:endParaRPr lang="en-US" altLang="en-US" sz="2300" dirty="0">
              <a:solidFill>
                <a:schemeClr val="bg1"/>
              </a:solidFill>
              <a:latin typeface="Arial Black" panose="020B0A04020102020204" pitchFamily="34" charset="0"/>
            </a:endParaRPr>
          </a:p>
        </p:txBody>
      </p:sp>
      <p:graphicFrame>
        <p:nvGraphicFramePr>
          <p:cNvPr id="7" name="Table 6">
            <a:extLst>
              <a:ext uri="{FF2B5EF4-FFF2-40B4-BE49-F238E27FC236}">
                <a16:creationId xmlns:a16="http://schemas.microsoft.com/office/drawing/2014/main" id="{91531FE6-8281-4AEF-A334-0C336810F592}"/>
              </a:ext>
            </a:extLst>
          </p:cNvPr>
          <p:cNvGraphicFramePr>
            <a:graphicFrameLocks noGrp="1"/>
          </p:cNvGraphicFramePr>
          <p:nvPr>
            <p:extLst>
              <p:ext uri="{D42A27DB-BD31-4B8C-83A1-F6EECF244321}">
                <p14:modId xmlns:p14="http://schemas.microsoft.com/office/powerpoint/2010/main" val="1015540421"/>
              </p:ext>
            </p:extLst>
          </p:nvPr>
        </p:nvGraphicFramePr>
        <p:xfrm>
          <a:off x="448733" y="713958"/>
          <a:ext cx="8271933" cy="3866509"/>
        </p:xfrm>
        <a:graphic>
          <a:graphicData uri="http://schemas.openxmlformats.org/drawingml/2006/table">
            <a:tbl>
              <a:tblPr firstRow="1" firstCol="1" bandRow="1">
                <a:tableStyleId>{5C22544A-7EE6-4342-B048-85BDC9FD1C3A}</a:tableStyleId>
              </a:tblPr>
              <a:tblGrid>
                <a:gridCol w="2579934">
                  <a:extLst>
                    <a:ext uri="{9D8B030D-6E8A-4147-A177-3AD203B41FA5}">
                      <a16:colId xmlns:a16="http://schemas.microsoft.com/office/drawing/2014/main" val="2215494459"/>
                    </a:ext>
                  </a:extLst>
                </a:gridCol>
                <a:gridCol w="5691999">
                  <a:extLst>
                    <a:ext uri="{9D8B030D-6E8A-4147-A177-3AD203B41FA5}">
                      <a16:colId xmlns:a16="http://schemas.microsoft.com/office/drawing/2014/main" val="4247891902"/>
                    </a:ext>
                  </a:extLst>
                </a:gridCol>
              </a:tblGrid>
              <a:tr h="261485">
                <a:tc>
                  <a:txBody>
                    <a:bodyPr/>
                    <a:lstStyle/>
                    <a:p>
                      <a:pPr algn="just">
                        <a:lnSpc>
                          <a:spcPct val="100000"/>
                        </a:lnSpc>
                        <a:spcBef>
                          <a:spcPts val="600"/>
                        </a:spcBef>
                        <a:spcAft>
                          <a:spcPts val="300"/>
                        </a:spcAft>
                      </a:pPr>
                      <a:r>
                        <a:rPr lang="en-ZA" sz="1600" dirty="0">
                          <a:effectLst/>
                          <a:latin typeface="Arial" panose="020B0604020202020204" pitchFamily="34" charset="0"/>
                          <a:cs typeface="Arial" panose="020B0604020202020204" pitchFamily="34" charset="0"/>
                        </a:rPr>
                        <a:t>Phase </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0000"/>
                        </a:lnSpc>
                        <a:spcBef>
                          <a:spcPts val="600"/>
                        </a:spcBef>
                        <a:spcAft>
                          <a:spcPts val="300"/>
                        </a:spcAft>
                      </a:pPr>
                      <a:r>
                        <a:rPr lang="en-ZA" sz="1600" dirty="0">
                          <a:effectLst/>
                          <a:latin typeface="Arial" panose="020B0604020202020204" pitchFamily="34" charset="0"/>
                          <a:cs typeface="Arial" panose="020B0604020202020204" pitchFamily="34" charset="0"/>
                        </a:rPr>
                        <a:t>Description of the process </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147965436"/>
                  </a:ext>
                </a:extLst>
              </a:tr>
              <a:tr h="546929">
                <a:tc>
                  <a:txBody>
                    <a:bodyPr/>
                    <a:lstStyle/>
                    <a:p>
                      <a:pPr algn="l">
                        <a:lnSpc>
                          <a:spcPct val="100000"/>
                        </a:lnSpc>
                        <a:spcBef>
                          <a:spcPts val="600"/>
                        </a:spcBef>
                        <a:spcAft>
                          <a:spcPts val="300"/>
                        </a:spcAft>
                      </a:pPr>
                      <a:r>
                        <a:rPr lang="en-ZA" sz="1500">
                          <a:effectLst/>
                          <a:latin typeface="Arial" panose="020B0604020202020204" pitchFamily="34" charset="0"/>
                          <a:cs typeface="Arial" panose="020B0604020202020204" pitchFamily="34" charset="0"/>
                        </a:rPr>
                        <a:t>Familiarising yourself with the data</a:t>
                      </a:r>
                      <a:endParaRPr lang="en-ZA" sz="15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0000"/>
                        </a:lnSpc>
                        <a:spcBef>
                          <a:spcPts val="600"/>
                        </a:spcBef>
                        <a:spcAft>
                          <a:spcPts val="300"/>
                        </a:spcAft>
                      </a:pPr>
                      <a:r>
                        <a:rPr lang="en-ZA" sz="1500" dirty="0">
                          <a:effectLst/>
                          <a:latin typeface="Arial" panose="020B0604020202020204" pitchFamily="34" charset="0"/>
                          <a:cs typeface="Arial" panose="020B0604020202020204" pitchFamily="34" charset="0"/>
                        </a:rPr>
                        <a:t>Verbal data need to be transcribed first. Then read and re-read the data while noting down initial ideas. </a:t>
                      </a:r>
                      <a:endParaRPr lang="en-ZA" sz="15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614615336"/>
                  </a:ext>
                </a:extLst>
              </a:tr>
              <a:tr h="546929">
                <a:tc>
                  <a:txBody>
                    <a:bodyPr/>
                    <a:lstStyle/>
                    <a:p>
                      <a:pPr algn="l">
                        <a:lnSpc>
                          <a:spcPct val="100000"/>
                        </a:lnSpc>
                        <a:spcBef>
                          <a:spcPts val="600"/>
                        </a:spcBef>
                        <a:spcAft>
                          <a:spcPts val="300"/>
                        </a:spcAft>
                      </a:pPr>
                      <a:r>
                        <a:rPr lang="en-ZA" sz="1500">
                          <a:effectLst/>
                          <a:latin typeface="Arial" panose="020B0604020202020204" pitchFamily="34" charset="0"/>
                          <a:cs typeface="Arial" panose="020B0604020202020204" pitchFamily="34" charset="0"/>
                        </a:rPr>
                        <a:t>Generating initial codes</a:t>
                      </a:r>
                      <a:endParaRPr lang="en-ZA" sz="15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0000"/>
                        </a:lnSpc>
                        <a:spcBef>
                          <a:spcPts val="600"/>
                        </a:spcBef>
                        <a:spcAft>
                          <a:spcPts val="300"/>
                        </a:spcAft>
                      </a:pPr>
                      <a:r>
                        <a:rPr lang="en-ZA" sz="1500" dirty="0">
                          <a:effectLst/>
                          <a:latin typeface="Arial" panose="020B0604020202020204" pitchFamily="34" charset="0"/>
                          <a:cs typeface="Arial" panose="020B0604020202020204" pitchFamily="34" charset="0"/>
                        </a:rPr>
                        <a:t>Systematically code interesting features of the data and collect data relevant to each code. </a:t>
                      </a:r>
                      <a:endParaRPr lang="en-ZA" sz="15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75119764"/>
                  </a:ext>
                </a:extLst>
              </a:tr>
              <a:tr h="546929">
                <a:tc>
                  <a:txBody>
                    <a:bodyPr/>
                    <a:lstStyle/>
                    <a:p>
                      <a:pPr algn="l">
                        <a:lnSpc>
                          <a:spcPct val="100000"/>
                        </a:lnSpc>
                        <a:spcBef>
                          <a:spcPts val="600"/>
                        </a:spcBef>
                        <a:spcAft>
                          <a:spcPts val="300"/>
                        </a:spcAft>
                      </a:pPr>
                      <a:r>
                        <a:rPr lang="en-ZA" sz="1500">
                          <a:effectLst/>
                          <a:latin typeface="Arial" panose="020B0604020202020204" pitchFamily="34" charset="0"/>
                          <a:cs typeface="Arial" panose="020B0604020202020204" pitchFamily="34" charset="0"/>
                        </a:rPr>
                        <a:t>Searching for themes</a:t>
                      </a:r>
                      <a:endParaRPr lang="en-ZA" sz="15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0000"/>
                        </a:lnSpc>
                        <a:spcBef>
                          <a:spcPts val="600"/>
                        </a:spcBef>
                        <a:spcAft>
                          <a:spcPts val="300"/>
                        </a:spcAft>
                      </a:pPr>
                      <a:r>
                        <a:rPr lang="en-ZA" sz="1500" dirty="0">
                          <a:effectLst/>
                          <a:latin typeface="Arial" panose="020B0604020202020204" pitchFamily="34" charset="0"/>
                          <a:cs typeface="Arial" panose="020B0604020202020204" pitchFamily="34" charset="0"/>
                        </a:rPr>
                        <a:t>Sort codes in potential themes and gather all relevant data for each theme.</a:t>
                      </a:r>
                      <a:endParaRPr lang="en-ZA" sz="15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269532184"/>
                  </a:ext>
                </a:extLst>
              </a:tr>
              <a:tr h="584935">
                <a:tc>
                  <a:txBody>
                    <a:bodyPr/>
                    <a:lstStyle/>
                    <a:p>
                      <a:pPr algn="l">
                        <a:lnSpc>
                          <a:spcPct val="100000"/>
                        </a:lnSpc>
                        <a:spcBef>
                          <a:spcPts val="600"/>
                        </a:spcBef>
                        <a:spcAft>
                          <a:spcPts val="300"/>
                        </a:spcAft>
                      </a:pPr>
                      <a:r>
                        <a:rPr lang="en-ZA" sz="1500">
                          <a:effectLst/>
                          <a:latin typeface="Arial" panose="020B0604020202020204" pitchFamily="34" charset="0"/>
                          <a:cs typeface="Arial" panose="020B0604020202020204" pitchFamily="34" charset="0"/>
                        </a:rPr>
                        <a:t>Reviewing themes</a:t>
                      </a:r>
                      <a:endParaRPr lang="en-ZA" sz="15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0000"/>
                        </a:lnSpc>
                        <a:spcBef>
                          <a:spcPts val="600"/>
                        </a:spcBef>
                        <a:spcAft>
                          <a:spcPts val="300"/>
                        </a:spcAft>
                      </a:pPr>
                      <a:r>
                        <a:rPr lang="en-ZA" sz="1500" dirty="0">
                          <a:effectLst/>
                          <a:latin typeface="Arial" panose="020B0604020202020204" pitchFamily="34" charset="0"/>
                          <a:cs typeface="Arial" panose="020B0604020202020204" pitchFamily="34" charset="0"/>
                        </a:rPr>
                        <a:t>Check if the themes work in relation to the coded extracts and the entire data set, then make a thematic map of the analysis.</a:t>
                      </a:r>
                      <a:endParaRPr lang="en-ZA" sz="15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54489104"/>
                  </a:ext>
                </a:extLst>
              </a:tr>
              <a:tr h="546929">
                <a:tc>
                  <a:txBody>
                    <a:bodyPr/>
                    <a:lstStyle/>
                    <a:p>
                      <a:pPr algn="l">
                        <a:lnSpc>
                          <a:spcPct val="100000"/>
                        </a:lnSpc>
                        <a:spcBef>
                          <a:spcPts val="600"/>
                        </a:spcBef>
                        <a:spcAft>
                          <a:spcPts val="300"/>
                        </a:spcAft>
                      </a:pPr>
                      <a:r>
                        <a:rPr lang="en-ZA" sz="1500">
                          <a:effectLst/>
                          <a:latin typeface="Arial" panose="020B0604020202020204" pitchFamily="34" charset="0"/>
                          <a:cs typeface="Arial" panose="020B0604020202020204" pitchFamily="34" charset="0"/>
                        </a:rPr>
                        <a:t>Defining and naming themes</a:t>
                      </a:r>
                      <a:endParaRPr lang="en-ZA" sz="15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0000"/>
                        </a:lnSpc>
                        <a:spcBef>
                          <a:spcPts val="600"/>
                        </a:spcBef>
                        <a:spcAft>
                          <a:spcPts val="300"/>
                        </a:spcAft>
                      </a:pPr>
                      <a:r>
                        <a:rPr lang="en-ZA" sz="1500" dirty="0">
                          <a:effectLst/>
                          <a:latin typeface="Arial" panose="020B0604020202020204" pitchFamily="34" charset="0"/>
                          <a:cs typeface="Arial" panose="020B0604020202020204" pitchFamily="34" charset="0"/>
                        </a:rPr>
                        <a:t>Refine the specifics of each theme. Name and define each theme.</a:t>
                      </a:r>
                      <a:endParaRPr lang="en-ZA" sz="15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028931"/>
                  </a:ext>
                </a:extLst>
              </a:tr>
              <a:tr h="832373">
                <a:tc>
                  <a:txBody>
                    <a:bodyPr/>
                    <a:lstStyle/>
                    <a:p>
                      <a:pPr algn="l">
                        <a:lnSpc>
                          <a:spcPct val="100000"/>
                        </a:lnSpc>
                        <a:spcBef>
                          <a:spcPts val="600"/>
                        </a:spcBef>
                        <a:spcAft>
                          <a:spcPts val="300"/>
                        </a:spcAft>
                      </a:pPr>
                      <a:r>
                        <a:rPr lang="en-ZA" sz="1500">
                          <a:effectLst/>
                          <a:latin typeface="Arial" panose="020B0604020202020204" pitchFamily="34" charset="0"/>
                          <a:cs typeface="Arial" panose="020B0604020202020204" pitchFamily="34" charset="0"/>
                        </a:rPr>
                        <a:t>Producing the report</a:t>
                      </a:r>
                      <a:endParaRPr lang="en-ZA" sz="15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0000"/>
                        </a:lnSpc>
                        <a:spcBef>
                          <a:spcPts val="600"/>
                        </a:spcBef>
                        <a:spcAft>
                          <a:spcPts val="300"/>
                        </a:spcAft>
                      </a:pPr>
                      <a:r>
                        <a:rPr lang="en-ZA" sz="1500" dirty="0">
                          <a:effectLst/>
                          <a:latin typeface="Arial" panose="020B0604020202020204" pitchFamily="34" charset="0"/>
                          <a:cs typeface="Arial" panose="020B0604020202020204" pitchFamily="34" charset="0"/>
                        </a:rPr>
                        <a:t>Produce a scholarly report of the analysis by selecting vivid, compelling extract examples that relate to the research question and the literature.</a:t>
                      </a:r>
                      <a:endParaRPr lang="en-ZA" sz="15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1958026"/>
                  </a:ext>
                </a:extLst>
              </a:tr>
            </a:tbl>
          </a:graphicData>
        </a:graphic>
      </p:graphicFrame>
      <p:sp>
        <p:nvSpPr>
          <p:cNvPr id="8" name="Rectangle 7">
            <a:extLst>
              <a:ext uri="{FF2B5EF4-FFF2-40B4-BE49-F238E27FC236}">
                <a16:creationId xmlns:a16="http://schemas.microsoft.com/office/drawing/2014/main" id="{BEE2C15C-5FFE-49ED-B474-71B8A09E118E}"/>
              </a:ext>
            </a:extLst>
          </p:cNvPr>
          <p:cNvSpPr/>
          <p:nvPr/>
        </p:nvSpPr>
        <p:spPr>
          <a:xfrm>
            <a:off x="416085" y="4717826"/>
            <a:ext cx="8709160" cy="369332"/>
          </a:xfrm>
          <a:prstGeom prst="rect">
            <a:avLst/>
          </a:prstGeom>
        </p:spPr>
        <p:txBody>
          <a:bodyPr wrap="square">
            <a:spAutoFit/>
          </a:bodyPr>
          <a:lstStyle/>
          <a:p>
            <a:r>
              <a:rPr lang="en-ZA" b="1" dirty="0"/>
              <a:t>Source: </a:t>
            </a:r>
            <a:r>
              <a:rPr lang="en-ZA" dirty="0"/>
              <a:t>Braun and Clarke (2006:87)</a:t>
            </a:r>
          </a:p>
        </p:txBody>
      </p:sp>
    </p:spTree>
    <p:extLst>
      <p:ext uri="{BB962C8B-B14F-4D97-AF65-F5344CB8AC3E}">
        <p14:creationId xmlns:p14="http://schemas.microsoft.com/office/powerpoint/2010/main" val="4076155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18</a:t>
            </a:fld>
            <a:endParaRPr lang="en-US" dirty="0"/>
          </a:p>
        </p:txBody>
      </p:sp>
      <p:sp>
        <p:nvSpPr>
          <p:cNvPr id="4" name="Rectangle 8"/>
          <p:cNvSpPr>
            <a:spLocks noChangeArrowheads="1"/>
          </p:cNvSpPr>
          <p:nvPr/>
        </p:nvSpPr>
        <p:spPr bwMode="auto">
          <a:xfrm>
            <a:off x="1631093" y="1872721"/>
            <a:ext cx="5700584" cy="912812"/>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CONTRIBUTION OF THE STUDY</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1922303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805471" y="89148"/>
            <a:ext cx="7530138" cy="553199"/>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RESEARCH METHODOLOGY 2021</a:t>
            </a:r>
            <a:endParaRPr lang="en-US" altLang="en-US" sz="2500" dirty="0">
              <a:solidFill>
                <a:schemeClr val="bg1"/>
              </a:solidFill>
              <a:latin typeface="Arial Black"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1936" y="748418"/>
            <a:ext cx="3906981" cy="4618971"/>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917" y="748418"/>
            <a:ext cx="4618971" cy="4618971"/>
          </a:xfrm>
          <a:prstGeom prst="rect">
            <a:avLst/>
          </a:prstGeom>
        </p:spPr>
      </p:pic>
    </p:spTree>
    <p:extLst>
      <p:ext uri="{BB962C8B-B14F-4D97-AF65-F5344CB8AC3E}">
        <p14:creationId xmlns:p14="http://schemas.microsoft.com/office/powerpoint/2010/main" val="39909243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19</a:t>
            </a:fld>
            <a:endParaRPr lang="en-US" dirty="0"/>
          </a:p>
        </p:txBody>
      </p:sp>
      <p:sp>
        <p:nvSpPr>
          <p:cNvPr id="5" name="Rectangle 4"/>
          <p:cNvSpPr/>
          <p:nvPr/>
        </p:nvSpPr>
        <p:spPr>
          <a:xfrm>
            <a:off x="287868" y="708761"/>
            <a:ext cx="8592100" cy="4617161"/>
          </a:xfrm>
          <a:prstGeom prst="rect">
            <a:avLst/>
          </a:prstGeom>
        </p:spPr>
        <p:txBody>
          <a:bodyPr wrap="square">
            <a:spAutoFit/>
          </a:bodyPr>
          <a:lstStyle/>
          <a:p>
            <a:pPr marL="285750" indent="-285750" algn="just">
              <a:lnSpc>
                <a:spcPct val="150000"/>
              </a:lnSpc>
              <a:buClr>
                <a:srgbClr val="7030A0"/>
              </a:buClr>
              <a:buFont typeface="Wingdings" panose="05000000000000000000" pitchFamily="2" charset="2"/>
              <a:buChar char="§"/>
            </a:pPr>
            <a:r>
              <a:rPr lang="en-ZA" sz="1400" b="1" dirty="0">
                <a:latin typeface="Arial" panose="020B0604020202020204" pitchFamily="34" charset="0"/>
                <a:cs typeface="Arial" panose="020B0604020202020204" pitchFamily="34" charset="0"/>
              </a:rPr>
              <a:t>Theoretical contribution</a:t>
            </a:r>
            <a:r>
              <a:rPr lang="en-ZA" sz="1400" dirty="0">
                <a:latin typeface="Arial" panose="020B0604020202020204" pitchFamily="34" charset="0"/>
                <a:cs typeface="Arial" panose="020B0604020202020204" pitchFamily="34" charset="0"/>
              </a:rPr>
              <a:t> - research would add value to the body of knowledge relating to corporate entrepreneurship within the compliance industry in the banking sector in South Africa as well as to investigate the relationship between corporate entrepreneurship and success factors of compliance training (how to evaluate compliance training). </a:t>
            </a:r>
          </a:p>
          <a:p>
            <a:pPr marL="285750" indent="-285750" algn="just">
              <a:lnSpc>
                <a:spcPct val="150000"/>
              </a:lnSpc>
              <a:buClr>
                <a:srgbClr val="7030A0"/>
              </a:buClr>
              <a:buFont typeface="Wingdings" panose="05000000000000000000" pitchFamily="2" charset="2"/>
              <a:buChar char="§"/>
            </a:pPr>
            <a:r>
              <a:rPr lang="en-ZA" sz="1400" b="1" dirty="0">
                <a:latin typeface="Arial" panose="020B0604020202020204" pitchFamily="34" charset="0"/>
                <a:cs typeface="Arial" panose="020B0604020202020204" pitchFamily="34" charset="0"/>
              </a:rPr>
              <a:t>Practical contribution </a:t>
            </a:r>
            <a:r>
              <a:rPr lang="en-ZA" sz="1400" dirty="0">
                <a:latin typeface="Arial" panose="020B0604020202020204" pitchFamily="34" charset="0"/>
                <a:cs typeface="Arial" panose="020B0604020202020204" pitchFamily="34" charset="0"/>
              </a:rPr>
              <a:t>– existing training success frameworks have been used for many years, and are dated. The framework developed to evaluate compliance training, may be used within compliance departments associated with the Compliance Institute of South Africa that has expressed interest in the research. This </a:t>
            </a:r>
            <a:r>
              <a:rPr lang="en-GB" sz="1400" dirty="0">
                <a:latin typeface="Arial" panose="020B0604020202020204" pitchFamily="34" charset="0"/>
                <a:ea typeface="Calibri" panose="020F0502020204030204" pitchFamily="34" charset="0"/>
                <a:cs typeface="Arial" panose="020B0604020202020204" pitchFamily="34" charset="0"/>
              </a:rPr>
              <a:t>research will also focus on steps that may be taken to enhance those corporate entrepreneurship and entrepreneurial orientation constructs most strongly correlated with the success of compliance training. </a:t>
            </a:r>
          </a:p>
          <a:p>
            <a:pPr marL="285750" indent="-285750" algn="just">
              <a:lnSpc>
                <a:spcPct val="150000"/>
              </a:lnSpc>
              <a:buClr>
                <a:srgbClr val="7030A0"/>
              </a:buClr>
              <a:buFont typeface="Wingdings" panose="05000000000000000000" pitchFamily="2" charset="2"/>
              <a:buChar char="§"/>
            </a:pPr>
            <a:r>
              <a:rPr lang="en-GB" sz="1400" b="1" dirty="0">
                <a:latin typeface="Arial" panose="020B0604020202020204" pitchFamily="34" charset="0"/>
                <a:cs typeface="Arial" panose="020B0604020202020204" pitchFamily="34" charset="0"/>
              </a:rPr>
              <a:t>Industry contribution</a:t>
            </a:r>
            <a:r>
              <a:rPr lang="en-GB" sz="1400" dirty="0">
                <a:latin typeface="Arial" panose="020B0604020202020204" pitchFamily="34" charset="0"/>
                <a:cs typeface="Arial" panose="020B0604020202020204" pitchFamily="34" charset="0"/>
              </a:rPr>
              <a:t> – This research may lead to the incorporation of the compliance training evaluation methods into a training standards document to be drafted for the compliance industry, setting out evaluation methods to be used for compliance training specifically, that may be used globally.  </a:t>
            </a:r>
            <a:r>
              <a:rPr lang="en-GB" altLang="en-US" sz="1600" dirty="0">
                <a:solidFill>
                  <a:srgbClr val="7030A0"/>
                </a:solidFill>
                <a:latin typeface="Arial" panose="020B0604020202020204" pitchFamily="34" charset="0"/>
                <a:cs typeface="Arial" panose="020B0604020202020204" pitchFamily="34" charset="0"/>
              </a:rPr>
              <a:t>[</a:t>
            </a:r>
            <a:r>
              <a:rPr lang="en-GB" altLang="en-US" sz="1600" b="1" dirty="0">
                <a:solidFill>
                  <a:srgbClr val="7030A0"/>
                </a:solidFill>
                <a:latin typeface="Arial" panose="020B0604020202020204" pitchFamily="34" charset="0"/>
                <a:cs typeface="Arial" panose="020B0604020202020204" pitchFamily="34" charset="0"/>
              </a:rPr>
              <a:t>Source: </a:t>
            </a:r>
            <a:r>
              <a:rPr lang="en-GB" altLang="en-US" sz="1600" dirty="0">
                <a:solidFill>
                  <a:srgbClr val="7030A0"/>
                </a:solidFill>
                <a:latin typeface="Arial" panose="020B0604020202020204" pitchFamily="34" charset="0"/>
                <a:cs typeface="Arial" panose="020B0604020202020204" pitchFamily="34" charset="0"/>
              </a:rPr>
              <a:t>Botha, 2020].</a:t>
            </a:r>
            <a:endParaRPr lang="en-US" altLang="en-US" sz="1600" dirty="0">
              <a:solidFill>
                <a:srgbClr val="7030A0"/>
              </a:solidFill>
              <a:latin typeface="Arial" panose="020B0604020202020204" pitchFamily="34" charset="0"/>
              <a:cs typeface="Arial" panose="020B0604020202020204" pitchFamily="34" charset="0"/>
            </a:endParaRPr>
          </a:p>
        </p:txBody>
      </p:sp>
      <p:sp>
        <p:nvSpPr>
          <p:cNvPr id="6" name="Rectangle 8">
            <a:extLst>
              <a:ext uri="{FF2B5EF4-FFF2-40B4-BE49-F238E27FC236}">
                <a16:creationId xmlns:a16="http://schemas.microsoft.com/office/drawing/2014/main" id="{365F36C1-F46F-4FB9-A7E0-5CE033AD1487}"/>
              </a:ext>
            </a:extLst>
          </p:cNvPr>
          <p:cNvSpPr>
            <a:spLocks noChangeArrowheads="1"/>
          </p:cNvSpPr>
          <p:nvPr/>
        </p:nvSpPr>
        <p:spPr bwMode="auto">
          <a:xfrm>
            <a:off x="287868" y="89148"/>
            <a:ext cx="8592100" cy="469652"/>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EXAMPLE: CONTRIBUTION OF THE STUDY</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1055429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20</a:t>
            </a:fld>
            <a:endParaRPr lang="en-US" dirty="0"/>
          </a:p>
        </p:txBody>
      </p:sp>
      <p:sp>
        <p:nvSpPr>
          <p:cNvPr id="4" name="Rectangle 8"/>
          <p:cNvSpPr>
            <a:spLocks noChangeArrowheads="1"/>
          </p:cNvSpPr>
          <p:nvPr/>
        </p:nvSpPr>
        <p:spPr bwMode="auto">
          <a:xfrm>
            <a:off x="1631093" y="1872721"/>
            <a:ext cx="5700584" cy="912812"/>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LIMITATIONS OF THE STUDY</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20034505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21</a:t>
            </a:fld>
            <a:endParaRPr lang="en-US" dirty="0"/>
          </a:p>
        </p:txBody>
      </p:sp>
      <p:sp>
        <p:nvSpPr>
          <p:cNvPr id="5" name="Rectangle 4"/>
          <p:cNvSpPr/>
          <p:nvPr/>
        </p:nvSpPr>
        <p:spPr>
          <a:xfrm>
            <a:off x="355600" y="708761"/>
            <a:ext cx="8524367" cy="4678204"/>
          </a:xfrm>
          <a:prstGeom prst="rect">
            <a:avLst/>
          </a:prstGeom>
        </p:spPr>
        <p:txBody>
          <a:bodyPr wrap="square">
            <a:spAutoFit/>
          </a:bodyPr>
          <a:lstStyle/>
          <a:p>
            <a:pPr algn="just"/>
            <a:r>
              <a:rPr lang="en-GB" sz="1900" dirty="0">
                <a:latin typeface="Arial" panose="020B0604020202020204" pitchFamily="34" charset="0"/>
                <a:cs typeface="Arial" panose="020B0604020202020204" pitchFamily="34" charset="0"/>
              </a:rPr>
              <a:t>Even though this study will contribute to the available body of literature on women entrepreneurs, the study does have limitations. These limitations will provide opportunities for future researches. More collection of data can be made from other provinces and other African countries as future contributions.</a:t>
            </a:r>
            <a:endParaRPr lang="en-ZA" sz="1900" dirty="0">
              <a:latin typeface="Arial" panose="020B0604020202020204" pitchFamily="34" charset="0"/>
              <a:cs typeface="Arial" panose="020B0604020202020204" pitchFamily="34" charset="0"/>
            </a:endParaRPr>
          </a:p>
          <a:p>
            <a:pPr algn="just"/>
            <a:r>
              <a:rPr lang="en-GB" sz="1900" dirty="0">
                <a:latin typeface="Arial" panose="020B0604020202020204" pitchFamily="34" charset="0"/>
                <a:cs typeface="Arial" panose="020B0604020202020204" pitchFamily="34" charset="0"/>
              </a:rPr>
              <a:t> </a:t>
            </a:r>
            <a:endParaRPr lang="en-ZA" sz="1900" dirty="0">
              <a:latin typeface="Arial" panose="020B0604020202020204" pitchFamily="34" charset="0"/>
              <a:cs typeface="Arial" panose="020B0604020202020204" pitchFamily="34" charset="0"/>
            </a:endParaRPr>
          </a:p>
          <a:p>
            <a:pPr algn="just"/>
            <a:r>
              <a:rPr lang="en-GB" sz="1900" dirty="0">
                <a:latin typeface="Arial" panose="020B0604020202020204" pitchFamily="34" charset="0"/>
                <a:cs typeface="Arial" panose="020B0604020202020204" pitchFamily="34" charset="0"/>
              </a:rPr>
              <a:t>The main limitation of this study will be the geographical demarcation and the type of sampling used which is a non-probability sampling. The merit of this type of sampling is the simplicity, the convenience and low cost for this study. </a:t>
            </a:r>
            <a:endParaRPr lang="en-ZA" sz="1900" dirty="0">
              <a:latin typeface="Arial" panose="020B0604020202020204" pitchFamily="34" charset="0"/>
              <a:cs typeface="Arial" panose="020B0604020202020204" pitchFamily="34" charset="0"/>
            </a:endParaRPr>
          </a:p>
          <a:p>
            <a:pPr algn="just"/>
            <a:r>
              <a:rPr lang="en-GB" sz="1900" dirty="0">
                <a:latin typeface="Arial" panose="020B0604020202020204" pitchFamily="34" charset="0"/>
                <a:cs typeface="Arial" panose="020B0604020202020204" pitchFamily="34" charset="0"/>
              </a:rPr>
              <a:t> </a:t>
            </a:r>
            <a:endParaRPr lang="en-ZA" sz="1900" dirty="0">
              <a:latin typeface="Arial" panose="020B0604020202020204" pitchFamily="34" charset="0"/>
              <a:cs typeface="Arial" panose="020B0604020202020204" pitchFamily="34" charset="0"/>
            </a:endParaRPr>
          </a:p>
          <a:p>
            <a:pPr algn="just"/>
            <a:r>
              <a:rPr lang="en-GB" sz="1900" dirty="0">
                <a:latin typeface="Arial" panose="020B0604020202020204" pitchFamily="34" charset="0"/>
                <a:cs typeface="Arial" panose="020B0604020202020204" pitchFamily="34" charset="0"/>
              </a:rPr>
              <a:t>Furthermore, as the study will focus on women entrepreneur in South Africa only, particularly in the Gauteng province, the study may not be a good representation of the whole of South Africa. The study does not aim to generalize the findings to the population but to gauge the nature of the phenomenon. </a:t>
            </a:r>
          </a:p>
          <a:p>
            <a:pPr algn="just"/>
            <a:endParaRPr lang="en-GB" altLang="en-US" sz="1600" dirty="0">
              <a:latin typeface="Arial" panose="020B0604020202020204" pitchFamily="34" charset="0"/>
              <a:cs typeface="Arial" panose="020B0604020202020204" pitchFamily="34" charset="0"/>
            </a:endParaRPr>
          </a:p>
          <a:p>
            <a:pPr algn="just"/>
            <a:r>
              <a:rPr lang="en-GB" altLang="en-US" sz="1600" dirty="0">
                <a:latin typeface="Arial" panose="020B0604020202020204" pitchFamily="34" charset="0"/>
                <a:cs typeface="Arial" panose="020B0604020202020204" pitchFamily="34" charset="0"/>
              </a:rPr>
              <a:t>[</a:t>
            </a:r>
            <a:r>
              <a:rPr lang="en-GB" altLang="en-US" sz="1600" b="1" dirty="0">
                <a:latin typeface="Arial" panose="020B0604020202020204" pitchFamily="34" charset="0"/>
                <a:cs typeface="Arial" panose="020B0604020202020204" pitchFamily="34" charset="0"/>
              </a:rPr>
              <a:t>Source: </a:t>
            </a:r>
            <a:r>
              <a:rPr lang="en-GB" altLang="en-US" sz="1600" dirty="0" err="1">
                <a:latin typeface="Arial" panose="020B0604020202020204" pitchFamily="34" charset="0"/>
                <a:cs typeface="Arial" panose="020B0604020202020204" pitchFamily="34" charset="0"/>
              </a:rPr>
              <a:t>Moetsi</a:t>
            </a:r>
            <a:r>
              <a:rPr lang="en-GB" altLang="en-US" sz="1600" dirty="0">
                <a:latin typeface="Arial" panose="020B0604020202020204" pitchFamily="34" charset="0"/>
                <a:cs typeface="Arial" panose="020B0604020202020204" pitchFamily="34" charset="0"/>
              </a:rPr>
              <a:t>, 2020]</a:t>
            </a:r>
            <a:endParaRPr lang="en-US" altLang="en-US" sz="1600" dirty="0">
              <a:latin typeface="Arial" panose="020B0604020202020204" pitchFamily="34" charset="0"/>
              <a:cs typeface="Arial" panose="020B0604020202020204" pitchFamily="34" charset="0"/>
            </a:endParaRPr>
          </a:p>
        </p:txBody>
      </p:sp>
      <p:sp>
        <p:nvSpPr>
          <p:cNvPr id="6" name="Rectangle 8">
            <a:extLst>
              <a:ext uri="{FF2B5EF4-FFF2-40B4-BE49-F238E27FC236}">
                <a16:creationId xmlns:a16="http://schemas.microsoft.com/office/drawing/2014/main" id="{365F36C1-F46F-4FB9-A7E0-5CE033AD1487}"/>
              </a:ext>
            </a:extLst>
          </p:cNvPr>
          <p:cNvSpPr>
            <a:spLocks noChangeArrowheads="1"/>
          </p:cNvSpPr>
          <p:nvPr/>
        </p:nvSpPr>
        <p:spPr bwMode="auto">
          <a:xfrm>
            <a:off x="355600" y="89148"/>
            <a:ext cx="8439700" cy="469652"/>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EXAMPLE: LIMITATIONS OF THE STUDY</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39357594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22</a:t>
            </a:fld>
            <a:endParaRPr lang="en-US" dirty="0"/>
          </a:p>
        </p:txBody>
      </p:sp>
      <p:sp>
        <p:nvSpPr>
          <p:cNvPr id="5" name="Rectangle 4"/>
          <p:cNvSpPr/>
          <p:nvPr/>
        </p:nvSpPr>
        <p:spPr>
          <a:xfrm>
            <a:off x="355600" y="801894"/>
            <a:ext cx="8524367" cy="2554545"/>
          </a:xfrm>
          <a:prstGeom prst="rect">
            <a:avLst/>
          </a:prstGeom>
        </p:spPr>
        <p:txBody>
          <a:bodyPr wrap="square">
            <a:spAutoFit/>
          </a:bodyPr>
          <a:lstStyle/>
          <a:p>
            <a:pPr algn="just"/>
            <a:r>
              <a:rPr lang="en-GB" sz="2000" dirty="0">
                <a:latin typeface="Arial" panose="020B0604020202020204" pitchFamily="34" charset="0"/>
                <a:cs typeface="Arial" panose="020B0604020202020204" pitchFamily="34" charset="0"/>
              </a:rPr>
              <a:t>The most significant limitation of this study was the geographical demarcation. By focusing only on Central South Africa, this study may not be representative of the greater South Africa. Especially if it is taken into consideration that the Western Cape is the province with the most craft beer breweries with 70 breweries (</a:t>
            </a:r>
            <a:r>
              <a:rPr lang="en-GB" sz="2000" dirty="0" err="1">
                <a:latin typeface="Arial" panose="020B0604020202020204" pitchFamily="34" charset="0"/>
                <a:cs typeface="Arial" panose="020B0604020202020204" pitchFamily="34" charset="0"/>
              </a:rPr>
              <a:t>Craftbru</a:t>
            </a:r>
            <a:r>
              <a:rPr lang="en-GB" sz="2000" dirty="0">
                <a:latin typeface="Arial" panose="020B0604020202020204" pitchFamily="34" charset="0"/>
                <a:cs typeface="Arial" panose="020B0604020202020204" pitchFamily="34" charset="0"/>
              </a:rPr>
              <a:t>, 2019), which are almost half of the craft breweries in South Africa. </a:t>
            </a:r>
          </a:p>
          <a:p>
            <a:pPr algn="just"/>
            <a:endParaRPr lang="en-GB" sz="2000" dirty="0">
              <a:latin typeface="Arial" panose="020B0604020202020204" pitchFamily="34" charset="0"/>
              <a:cs typeface="Arial" panose="020B0604020202020204" pitchFamily="34" charset="0"/>
            </a:endParaRPr>
          </a:p>
          <a:p>
            <a:pPr algn="just"/>
            <a:r>
              <a:rPr lang="en-GB" sz="2000" dirty="0">
                <a:latin typeface="Arial" panose="020B0604020202020204" pitchFamily="34" charset="0"/>
                <a:cs typeface="Arial" panose="020B0604020202020204" pitchFamily="34" charset="0"/>
              </a:rPr>
              <a:t>[</a:t>
            </a:r>
            <a:r>
              <a:rPr lang="en-GB" sz="2000" b="1" dirty="0">
                <a:latin typeface="Arial" panose="020B0604020202020204" pitchFamily="34" charset="0"/>
                <a:cs typeface="Arial" panose="020B0604020202020204" pitchFamily="34" charset="0"/>
              </a:rPr>
              <a:t>Source: </a:t>
            </a:r>
            <a:r>
              <a:rPr lang="en-GB" sz="2000" dirty="0">
                <a:latin typeface="Arial" panose="020B0604020202020204" pitchFamily="34" charset="0"/>
                <a:cs typeface="Arial" panose="020B0604020202020204" pitchFamily="34" charset="0"/>
              </a:rPr>
              <a:t>Van der Merwe, 2019]</a:t>
            </a:r>
            <a:endParaRPr lang="en-ZA" sz="2000" dirty="0">
              <a:latin typeface="Arial" panose="020B0604020202020204" pitchFamily="34" charset="0"/>
              <a:cs typeface="Arial" panose="020B0604020202020204" pitchFamily="34" charset="0"/>
            </a:endParaRPr>
          </a:p>
        </p:txBody>
      </p:sp>
      <p:sp>
        <p:nvSpPr>
          <p:cNvPr id="6" name="Rectangle 8">
            <a:extLst>
              <a:ext uri="{FF2B5EF4-FFF2-40B4-BE49-F238E27FC236}">
                <a16:creationId xmlns:a16="http://schemas.microsoft.com/office/drawing/2014/main" id="{365F36C1-F46F-4FB9-A7E0-5CE033AD1487}"/>
              </a:ext>
            </a:extLst>
          </p:cNvPr>
          <p:cNvSpPr>
            <a:spLocks noChangeArrowheads="1"/>
          </p:cNvSpPr>
          <p:nvPr/>
        </p:nvSpPr>
        <p:spPr bwMode="auto">
          <a:xfrm>
            <a:off x="355600" y="89148"/>
            <a:ext cx="8439700" cy="469652"/>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EXAMPLE: LIMITATIONS OF THE STUDY</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3237298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23</a:t>
            </a:fld>
            <a:endParaRPr lang="en-US" dirty="0"/>
          </a:p>
        </p:txBody>
      </p:sp>
      <p:sp>
        <p:nvSpPr>
          <p:cNvPr id="4" name="Rectangle 8"/>
          <p:cNvSpPr>
            <a:spLocks noChangeArrowheads="1"/>
          </p:cNvSpPr>
          <p:nvPr/>
        </p:nvSpPr>
        <p:spPr bwMode="auto">
          <a:xfrm>
            <a:off x="1631093" y="2048933"/>
            <a:ext cx="5700584" cy="516467"/>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LAYOUT OF THE STUDY</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24520825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24</a:t>
            </a:fld>
            <a:endParaRPr lang="en-US" dirty="0"/>
          </a:p>
        </p:txBody>
      </p:sp>
      <p:sp>
        <p:nvSpPr>
          <p:cNvPr id="6" name="Rectangle 8">
            <a:extLst>
              <a:ext uri="{FF2B5EF4-FFF2-40B4-BE49-F238E27FC236}">
                <a16:creationId xmlns:a16="http://schemas.microsoft.com/office/drawing/2014/main" id="{365F36C1-F46F-4FB9-A7E0-5CE033AD1487}"/>
              </a:ext>
            </a:extLst>
          </p:cNvPr>
          <p:cNvSpPr>
            <a:spLocks noChangeArrowheads="1"/>
          </p:cNvSpPr>
          <p:nvPr/>
        </p:nvSpPr>
        <p:spPr bwMode="auto">
          <a:xfrm>
            <a:off x="355600" y="89148"/>
            <a:ext cx="8439700" cy="469652"/>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EXAMPLE: LAYOUT OF THE STUDY</a:t>
            </a:r>
            <a:endParaRPr lang="en-US" altLang="en-US" sz="2500" dirty="0">
              <a:solidFill>
                <a:schemeClr val="bg1"/>
              </a:solidFill>
              <a:latin typeface="Arial Black" pitchFamily="34" charset="0"/>
            </a:endParaRPr>
          </a:p>
        </p:txBody>
      </p:sp>
      <p:graphicFrame>
        <p:nvGraphicFramePr>
          <p:cNvPr id="7" name="Diagram 6">
            <a:extLst>
              <a:ext uri="{FF2B5EF4-FFF2-40B4-BE49-F238E27FC236}">
                <a16:creationId xmlns:a16="http://schemas.microsoft.com/office/drawing/2014/main" id="{86985745-57D7-40B6-A112-31C67038A782}"/>
              </a:ext>
            </a:extLst>
          </p:cNvPr>
          <p:cNvGraphicFramePr/>
          <p:nvPr>
            <p:extLst>
              <p:ext uri="{D42A27DB-BD31-4B8C-83A1-F6EECF244321}">
                <p14:modId xmlns:p14="http://schemas.microsoft.com/office/powerpoint/2010/main" val="3273835414"/>
              </p:ext>
            </p:extLst>
          </p:nvPr>
        </p:nvGraphicFramePr>
        <p:xfrm>
          <a:off x="1371600" y="889000"/>
          <a:ext cx="6366933" cy="3869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400847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25</a:t>
            </a:fld>
            <a:endParaRPr lang="en-US" dirty="0"/>
          </a:p>
        </p:txBody>
      </p:sp>
      <p:sp>
        <p:nvSpPr>
          <p:cNvPr id="4" name="Rectangle 8"/>
          <p:cNvSpPr>
            <a:spLocks noChangeArrowheads="1"/>
          </p:cNvSpPr>
          <p:nvPr/>
        </p:nvSpPr>
        <p:spPr bwMode="auto">
          <a:xfrm>
            <a:off x="1631093" y="2048933"/>
            <a:ext cx="5700584" cy="516467"/>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TIME FRAME</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4122400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26</a:t>
            </a:fld>
            <a:endParaRPr lang="en-US" dirty="0"/>
          </a:p>
        </p:txBody>
      </p:sp>
      <p:sp>
        <p:nvSpPr>
          <p:cNvPr id="4" name="Rectangle 8"/>
          <p:cNvSpPr>
            <a:spLocks noChangeArrowheads="1"/>
          </p:cNvSpPr>
          <p:nvPr/>
        </p:nvSpPr>
        <p:spPr bwMode="auto">
          <a:xfrm>
            <a:off x="805471" y="89148"/>
            <a:ext cx="7530138" cy="740585"/>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EXAMPLE: TIME FRAME</a:t>
            </a:r>
          </a:p>
          <a:p>
            <a:pPr algn="ctr"/>
            <a:r>
              <a:rPr lang="en-US" sz="2500" dirty="0">
                <a:solidFill>
                  <a:schemeClr val="bg1"/>
                </a:solidFill>
                <a:latin typeface="Arial Black" panose="020B0A04020102020204" pitchFamily="34" charset="0"/>
              </a:rPr>
              <a:t>THE RESEARCH PLAN</a:t>
            </a:r>
            <a:endParaRPr lang="en-US" altLang="en-US" sz="2500" dirty="0">
              <a:solidFill>
                <a:schemeClr val="bg1"/>
              </a:solidFill>
              <a:latin typeface="Arial Black" pitchFamily="34" charset="0"/>
            </a:endParaRPr>
          </a:p>
        </p:txBody>
      </p:sp>
      <p:graphicFrame>
        <p:nvGraphicFramePr>
          <p:cNvPr id="6" name="Table 7">
            <a:extLst>
              <a:ext uri="{FF2B5EF4-FFF2-40B4-BE49-F238E27FC236}">
                <a16:creationId xmlns:a16="http://schemas.microsoft.com/office/drawing/2014/main" id="{CE3284B6-1FF4-4D5B-AD05-0B4E24EE890E}"/>
              </a:ext>
            </a:extLst>
          </p:cNvPr>
          <p:cNvGraphicFramePr>
            <a:graphicFrameLocks noGrp="1"/>
          </p:cNvGraphicFramePr>
          <p:nvPr>
            <p:extLst>
              <p:ext uri="{D42A27DB-BD31-4B8C-83A1-F6EECF244321}">
                <p14:modId xmlns:p14="http://schemas.microsoft.com/office/powerpoint/2010/main" val="3211066862"/>
              </p:ext>
            </p:extLst>
          </p:nvPr>
        </p:nvGraphicFramePr>
        <p:xfrm>
          <a:off x="381000" y="1016764"/>
          <a:ext cx="8567057" cy="3624913"/>
        </p:xfrm>
        <a:graphic>
          <a:graphicData uri="http://schemas.openxmlformats.org/drawingml/2006/table">
            <a:tbl>
              <a:tblPr firstRow="1" bandRow="1">
                <a:tableStyleId>{00A15C55-8517-42AA-B614-E9B94910E393}</a:tableStyleId>
              </a:tblPr>
              <a:tblGrid>
                <a:gridCol w="6721929">
                  <a:extLst>
                    <a:ext uri="{9D8B030D-6E8A-4147-A177-3AD203B41FA5}">
                      <a16:colId xmlns:a16="http://schemas.microsoft.com/office/drawing/2014/main" val="2275468066"/>
                    </a:ext>
                  </a:extLst>
                </a:gridCol>
                <a:gridCol w="1845128">
                  <a:extLst>
                    <a:ext uri="{9D8B030D-6E8A-4147-A177-3AD203B41FA5}">
                      <a16:colId xmlns:a16="http://schemas.microsoft.com/office/drawing/2014/main" val="9800241"/>
                    </a:ext>
                  </a:extLst>
                </a:gridCol>
              </a:tblGrid>
              <a:tr h="333073">
                <a:tc>
                  <a:txBody>
                    <a:bodyPr/>
                    <a:lstStyle/>
                    <a:p>
                      <a:pPr>
                        <a:spcBef>
                          <a:spcPts val="300"/>
                        </a:spcBef>
                        <a:spcAft>
                          <a:spcPts val="300"/>
                        </a:spcAft>
                      </a:pPr>
                      <a:r>
                        <a:rPr lang="en-US" sz="1200" dirty="0">
                          <a:latin typeface="Arial" panose="020B0604020202020204" pitchFamily="34" charset="0"/>
                          <a:cs typeface="Arial" panose="020B0604020202020204" pitchFamily="34" charset="0"/>
                        </a:rPr>
                        <a:t>Task Name</a:t>
                      </a:r>
                      <a:endParaRPr lang="en-ZA" sz="1200" dirty="0">
                        <a:latin typeface="Arial" panose="020B0604020202020204" pitchFamily="34" charset="0"/>
                        <a:cs typeface="Arial" panose="020B0604020202020204" pitchFamily="34" charset="0"/>
                      </a:endParaRPr>
                    </a:p>
                  </a:txBody>
                  <a:tcPr/>
                </a:tc>
                <a:tc>
                  <a:txBody>
                    <a:bodyPr/>
                    <a:lstStyle/>
                    <a:p>
                      <a:pPr algn="ctr">
                        <a:spcBef>
                          <a:spcPts val="300"/>
                        </a:spcBef>
                        <a:spcAft>
                          <a:spcPts val="300"/>
                        </a:spcAft>
                      </a:pPr>
                      <a:r>
                        <a:rPr lang="en-US" sz="1200" dirty="0">
                          <a:latin typeface="Arial" panose="020B0604020202020204" pitchFamily="34" charset="0"/>
                          <a:cs typeface="Arial" panose="020B0604020202020204" pitchFamily="34" charset="0"/>
                        </a:rPr>
                        <a:t>Duration</a:t>
                      </a:r>
                      <a:endParaRPr lang="en-ZA"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55638160"/>
                  </a:ext>
                </a:extLst>
              </a:tr>
              <a:tr h="238767">
                <a:tc>
                  <a:txBody>
                    <a:bodyPr/>
                    <a:lstStyle/>
                    <a:p>
                      <a:pPr>
                        <a:spcBef>
                          <a:spcPts val="300"/>
                        </a:spcBef>
                        <a:spcAft>
                          <a:spcPts val="300"/>
                        </a:spcAft>
                      </a:pPr>
                      <a:r>
                        <a:rPr lang="en-US" sz="1200" dirty="0">
                          <a:latin typeface="Arial" panose="020B0604020202020204" pitchFamily="34" charset="0"/>
                          <a:cs typeface="Arial" panose="020B0604020202020204" pitchFamily="34" charset="0"/>
                        </a:rPr>
                        <a:t>Apply for ethical clearance and complete nature and scope of study </a:t>
                      </a:r>
                      <a:endParaRPr lang="en-ZA" sz="1200" dirty="0">
                        <a:latin typeface="Arial" panose="020B0604020202020204" pitchFamily="34" charset="0"/>
                        <a:cs typeface="Arial" panose="020B0604020202020204" pitchFamily="34" charset="0"/>
                      </a:endParaRPr>
                    </a:p>
                  </a:txBody>
                  <a:tcPr/>
                </a:tc>
                <a:tc>
                  <a:txBody>
                    <a:bodyPr/>
                    <a:lstStyle/>
                    <a:p>
                      <a:pPr algn="ctr">
                        <a:spcBef>
                          <a:spcPts val="300"/>
                        </a:spcBef>
                        <a:spcAft>
                          <a:spcPts val="300"/>
                        </a:spcAft>
                      </a:pPr>
                      <a:r>
                        <a:rPr lang="en-US" sz="1200" dirty="0">
                          <a:latin typeface="Arial" panose="020B0604020202020204" pitchFamily="34" charset="0"/>
                          <a:cs typeface="Arial" panose="020B0604020202020204" pitchFamily="34" charset="0"/>
                        </a:rPr>
                        <a:t>30 days</a:t>
                      </a:r>
                      <a:endParaRPr lang="en-ZA"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32149026"/>
                  </a:ext>
                </a:extLst>
              </a:tr>
              <a:tr h="238767">
                <a:tc>
                  <a:txBody>
                    <a:bodyPr/>
                    <a:lstStyle/>
                    <a:p>
                      <a:pPr>
                        <a:spcBef>
                          <a:spcPts val="300"/>
                        </a:spcBef>
                        <a:spcAft>
                          <a:spcPts val="300"/>
                        </a:spcAft>
                      </a:pPr>
                      <a:r>
                        <a:rPr lang="en-US" sz="1200" dirty="0">
                          <a:latin typeface="Arial" panose="020B0604020202020204" pitchFamily="34" charset="0"/>
                          <a:cs typeface="Arial" panose="020B0604020202020204" pitchFamily="34" charset="0"/>
                        </a:rPr>
                        <a:t>An in-depth literature review on entrepreneurship, intrapreneurship and CE and EO</a:t>
                      </a:r>
                      <a:endParaRPr lang="en-ZA" sz="1200" dirty="0">
                        <a:latin typeface="Arial" panose="020B0604020202020204" pitchFamily="34" charset="0"/>
                        <a:cs typeface="Arial" panose="020B0604020202020204" pitchFamily="34" charset="0"/>
                      </a:endParaRPr>
                    </a:p>
                  </a:txBody>
                  <a:tcPr/>
                </a:tc>
                <a:tc>
                  <a:txBody>
                    <a:bodyPr/>
                    <a:lstStyle/>
                    <a:p>
                      <a:pPr algn="ctr">
                        <a:spcBef>
                          <a:spcPts val="300"/>
                        </a:spcBef>
                        <a:spcAft>
                          <a:spcPts val="300"/>
                        </a:spcAft>
                      </a:pPr>
                      <a:r>
                        <a:rPr lang="en-US" sz="1200" dirty="0">
                          <a:latin typeface="Arial" panose="020B0604020202020204" pitchFamily="34" charset="0"/>
                          <a:cs typeface="Arial" panose="020B0604020202020204" pitchFamily="34" charset="0"/>
                        </a:rPr>
                        <a:t>61 days</a:t>
                      </a:r>
                      <a:endParaRPr lang="en-ZA"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28552369"/>
                  </a:ext>
                </a:extLst>
              </a:tr>
              <a:tr h="238767">
                <a:tc>
                  <a:txBody>
                    <a:bodyPr/>
                    <a:lstStyle/>
                    <a:p>
                      <a:pPr>
                        <a:spcBef>
                          <a:spcPts val="300"/>
                        </a:spcBef>
                        <a:spcAft>
                          <a:spcPts val="300"/>
                        </a:spcAft>
                      </a:pPr>
                      <a:r>
                        <a:rPr lang="en-US" sz="1200" dirty="0">
                          <a:latin typeface="Arial" panose="020B0604020202020204" pitchFamily="34" charset="0"/>
                          <a:cs typeface="Arial" panose="020B0604020202020204" pitchFamily="34" charset="0"/>
                        </a:rPr>
                        <a:t>Assess success factors via literature study</a:t>
                      </a:r>
                      <a:endParaRPr lang="en-ZA" sz="1200" dirty="0">
                        <a:latin typeface="Arial" panose="020B0604020202020204" pitchFamily="34" charset="0"/>
                        <a:cs typeface="Arial" panose="020B0604020202020204" pitchFamily="34" charset="0"/>
                      </a:endParaRPr>
                    </a:p>
                  </a:txBody>
                  <a:tcPr/>
                </a:tc>
                <a:tc>
                  <a:txBody>
                    <a:bodyPr/>
                    <a:lstStyle/>
                    <a:p>
                      <a:pPr algn="ctr">
                        <a:spcBef>
                          <a:spcPts val="300"/>
                        </a:spcBef>
                        <a:spcAft>
                          <a:spcPts val="300"/>
                        </a:spcAft>
                      </a:pPr>
                      <a:r>
                        <a:rPr lang="en-US" sz="1200" dirty="0">
                          <a:latin typeface="Arial" panose="020B0604020202020204" pitchFamily="34" charset="0"/>
                          <a:cs typeface="Arial" panose="020B0604020202020204" pitchFamily="34" charset="0"/>
                        </a:rPr>
                        <a:t>61 days</a:t>
                      </a:r>
                      <a:endParaRPr lang="en-ZA"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6215375"/>
                  </a:ext>
                </a:extLst>
              </a:tr>
              <a:tr h="238767">
                <a:tc>
                  <a:txBody>
                    <a:bodyPr/>
                    <a:lstStyle/>
                    <a:p>
                      <a:pPr>
                        <a:spcBef>
                          <a:spcPts val="300"/>
                        </a:spcBef>
                        <a:spcAft>
                          <a:spcPts val="300"/>
                        </a:spcAft>
                      </a:pPr>
                      <a:r>
                        <a:rPr lang="en-US" sz="1200" dirty="0">
                          <a:latin typeface="Arial" panose="020B0604020202020204" pitchFamily="34" charset="0"/>
                          <a:cs typeface="Arial" panose="020B0604020202020204" pitchFamily="34" charset="0"/>
                        </a:rPr>
                        <a:t>Creation of measuring instruments</a:t>
                      </a:r>
                      <a:endParaRPr lang="en-ZA" sz="1200" dirty="0">
                        <a:latin typeface="Arial" panose="020B0604020202020204" pitchFamily="34" charset="0"/>
                        <a:cs typeface="Arial" panose="020B0604020202020204" pitchFamily="34" charset="0"/>
                      </a:endParaRPr>
                    </a:p>
                  </a:txBody>
                  <a:tcPr/>
                </a:tc>
                <a:tc>
                  <a:txBody>
                    <a:bodyPr/>
                    <a:lstStyle/>
                    <a:p>
                      <a:pPr algn="ctr">
                        <a:spcBef>
                          <a:spcPts val="300"/>
                        </a:spcBef>
                        <a:spcAft>
                          <a:spcPts val="300"/>
                        </a:spcAft>
                      </a:pPr>
                      <a:r>
                        <a:rPr lang="en-US" sz="1200" dirty="0">
                          <a:latin typeface="Arial" panose="020B0604020202020204" pitchFamily="34" charset="0"/>
                          <a:cs typeface="Arial" panose="020B0604020202020204" pitchFamily="34" charset="0"/>
                        </a:rPr>
                        <a:t>45 days</a:t>
                      </a:r>
                      <a:endParaRPr lang="en-ZA"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03164351"/>
                  </a:ext>
                </a:extLst>
              </a:tr>
              <a:tr h="238767">
                <a:tc>
                  <a:txBody>
                    <a:bodyPr/>
                    <a:lstStyle/>
                    <a:p>
                      <a:pPr>
                        <a:spcBef>
                          <a:spcPts val="300"/>
                        </a:spcBef>
                        <a:spcAft>
                          <a:spcPts val="300"/>
                        </a:spcAft>
                      </a:pPr>
                      <a:r>
                        <a:rPr lang="en-US" sz="1200" dirty="0">
                          <a:latin typeface="Arial" panose="020B0604020202020204" pitchFamily="34" charset="0"/>
                          <a:cs typeface="Arial" panose="020B0604020202020204" pitchFamily="34" charset="0"/>
                        </a:rPr>
                        <a:t>Complete empirical research methodology and electronic platform</a:t>
                      </a:r>
                      <a:endParaRPr lang="en-ZA" sz="1200" dirty="0">
                        <a:latin typeface="Arial" panose="020B0604020202020204" pitchFamily="34" charset="0"/>
                        <a:cs typeface="Arial" panose="020B0604020202020204" pitchFamily="34" charset="0"/>
                      </a:endParaRPr>
                    </a:p>
                  </a:txBody>
                  <a:tcPr/>
                </a:tc>
                <a:tc>
                  <a:txBody>
                    <a:bodyPr/>
                    <a:lstStyle/>
                    <a:p>
                      <a:pPr algn="ctr">
                        <a:spcBef>
                          <a:spcPts val="300"/>
                        </a:spcBef>
                        <a:spcAft>
                          <a:spcPts val="300"/>
                        </a:spcAft>
                      </a:pPr>
                      <a:r>
                        <a:rPr lang="en-US" sz="1200" dirty="0">
                          <a:latin typeface="Arial" panose="020B0604020202020204" pitchFamily="34" charset="0"/>
                          <a:cs typeface="Arial" panose="020B0604020202020204" pitchFamily="34" charset="0"/>
                        </a:rPr>
                        <a:t>90 days</a:t>
                      </a:r>
                      <a:endParaRPr lang="en-ZA"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15390748"/>
                  </a:ext>
                </a:extLst>
              </a:tr>
              <a:tr h="238767">
                <a:tc>
                  <a:txBody>
                    <a:bodyPr/>
                    <a:lstStyle/>
                    <a:p>
                      <a:pPr>
                        <a:spcBef>
                          <a:spcPts val="300"/>
                        </a:spcBef>
                        <a:spcAft>
                          <a:spcPts val="300"/>
                        </a:spcAft>
                      </a:pPr>
                      <a:r>
                        <a:rPr lang="en-US" sz="1200" dirty="0">
                          <a:latin typeface="Arial" panose="020B0604020202020204" pitchFamily="34" charset="0"/>
                          <a:cs typeface="Arial" panose="020B0604020202020204" pitchFamily="34" charset="0"/>
                        </a:rPr>
                        <a:t>Send out questionnaires</a:t>
                      </a:r>
                      <a:endParaRPr lang="en-ZA" sz="1200" dirty="0">
                        <a:latin typeface="Arial" panose="020B0604020202020204" pitchFamily="34" charset="0"/>
                        <a:cs typeface="Arial" panose="020B0604020202020204" pitchFamily="34" charset="0"/>
                      </a:endParaRPr>
                    </a:p>
                  </a:txBody>
                  <a:tcPr/>
                </a:tc>
                <a:tc>
                  <a:txBody>
                    <a:bodyPr/>
                    <a:lstStyle/>
                    <a:p>
                      <a:pPr algn="ctr">
                        <a:spcBef>
                          <a:spcPts val="300"/>
                        </a:spcBef>
                        <a:spcAft>
                          <a:spcPts val="300"/>
                        </a:spcAft>
                      </a:pPr>
                      <a:r>
                        <a:rPr lang="en-US" sz="1200" dirty="0">
                          <a:latin typeface="Arial" panose="020B0604020202020204" pitchFamily="34" charset="0"/>
                          <a:cs typeface="Arial" panose="020B0604020202020204" pitchFamily="34" charset="0"/>
                        </a:rPr>
                        <a:t>15 days</a:t>
                      </a:r>
                      <a:endParaRPr lang="en-ZA"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88410531"/>
                  </a:ext>
                </a:extLst>
              </a:tr>
              <a:tr h="238767">
                <a:tc>
                  <a:txBody>
                    <a:bodyPr/>
                    <a:lstStyle/>
                    <a:p>
                      <a:pPr>
                        <a:spcBef>
                          <a:spcPts val="300"/>
                        </a:spcBef>
                        <a:spcAft>
                          <a:spcPts val="300"/>
                        </a:spcAft>
                      </a:pPr>
                      <a:r>
                        <a:rPr lang="en-US" sz="1200" dirty="0">
                          <a:latin typeface="Arial" panose="020B0604020202020204" pitchFamily="34" charset="0"/>
                          <a:cs typeface="Arial" panose="020B0604020202020204" pitchFamily="34" charset="0"/>
                        </a:rPr>
                        <a:t>Awaiting results received back</a:t>
                      </a:r>
                      <a:endParaRPr lang="en-ZA" sz="1200" dirty="0">
                        <a:latin typeface="Arial" panose="020B0604020202020204" pitchFamily="34" charset="0"/>
                        <a:cs typeface="Arial" panose="020B0604020202020204" pitchFamily="34" charset="0"/>
                      </a:endParaRPr>
                    </a:p>
                  </a:txBody>
                  <a:tcPr/>
                </a:tc>
                <a:tc>
                  <a:txBody>
                    <a:bodyPr/>
                    <a:lstStyle/>
                    <a:p>
                      <a:pPr algn="ctr">
                        <a:spcBef>
                          <a:spcPts val="300"/>
                        </a:spcBef>
                        <a:spcAft>
                          <a:spcPts val="300"/>
                        </a:spcAft>
                      </a:pPr>
                      <a:r>
                        <a:rPr lang="en-US" sz="1200" dirty="0">
                          <a:latin typeface="Arial" panose="020B0604020202020204" pitchFamily="34" charset="0"/>
                          <a:cs typeface="Arial" panose="020B0604020202020204" pitchFamily="34" charset="0"/>
                        </a:rPr>
                        <a:t>92 days</a:t>
                      </a:r>
                      <a:endParaRPr lang="en-ZA"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9197477"/>
                  </a:ext>
                </a:extLst>
              </a:tr>
              <a:tr h="238767">
                <a:tc>
                  <a:txBody>
                    <a:bodyPr/>
                    <a:lstStyle/>
                    <a:p>
                      <a:pPr>
                        <a:spcBef>
                          <a:spcPts val="300"/>
                        </a:spcBef>
                        <a:spcAft>
                          <a:spcPts val="300"/>
                        </a:spcAft>
                      </a:pPr>
                      <a:r>
                        <a:rPr lang="en-US" sz="1200" dirty="0">
                          <a:latin typeface="Arial" panose="020B0604020202020204" pitchFamily="34" charset="0"/>
                          <a:cs typeface="Arial" panose="020B0604020202020204" pitchFamily="34" charset="0"/>
                        </a:rPr>
                        <a:t>Send surveys for statistical analysis and analyse results</a:t>
                      </a:r>
                      <a:endParaRPr lang="en-ZA" sz="1200" dirty="0">
                        <a:latin typeface="Arial" panose="020B0604020202020204" pitchFamily="34" charset="0"/>
                        <a:cs typeface="Arial" panose="020B0604020202020204" pitchFamily="34" charset="0"/>
                      </a:endParaRPr>
                    </a:p>
                  </a:txBody>
                  <a:tcPr/>
                </a:tc>
                <a:tc>
                  <a:txBody>
                    <a:bodyPr/>
                    <a:lstStyle/>
                    <a:p>
                      <a:pPr algn="ctr">
                        <a:spcBef>
                          <a:spcPts val="300"/>
                        </a:spcBef>
                        <a:spcAft>
                          <a:spcPts val="300"/>
                        </a:spcAft>
                      </a:pPr>
                      <a:r>
                        <a:rPr lang="en-US" sz="1200" dirty="0">
                          <a:latin typeface="Arial" panose="020B0604020202020204" pitchFamily="34" charset="0"/>
                          <a:cs typeface="Arial" panose="020B0604020202020204" pitchFamily="34" charset="0"/>
                        </a:rPr>
                        <a:t>91 days</a:t>
                      </a:r>
                      <a:endParaRPr lang="en-ZA"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9915122"/>
                  </a:ext>
                </a:extLst>
              </a:tr>
              <a:tr h="238767">
                <a:tc>
                  <a:txBody>
                    <a:bodyPr/>
                    <a:lstStyle/>
                    <a:p>
                      <a:pPr>
                        <a:spcBef>
                          <a:spcPts val="300"/>
                        </a:spcBef>
                        <a:spcAft>
                          <a:spcPts val="300"/>
                        </a:spcAft>
                      </a:pPr>
                      <a:r>
                        <a:rPr lang="en-US" sz="1200" dirty="0">
                          <a:latin typeface="Arial" panose="020B0604020202020204" pitchFamily="34" charset="0"/>
                          <a:cs typeface="Arial" panose="020B0604020202020204" pitchFamily="34" charset="0"/>
                        </a:rPr>
                        <a:t>Interpret statistical analysis and complete research findings and results</a:t>
                      </a:r>
                      <a:endParaRPr lang="en-ZA" sz="1200" dirty="0">
                        <a:latin typeface="Arial" panose="020B0604020202020204" pitchFamily="34" charset="0"/>
                        <a:cs typeface="Arial" panose="020B0604020202020204" pitchFamily="34" charset="0"/>
                      </a:endParaRPr>
                    </a:p>
                  </a:txBody>
                  <a:tcPr/>
                </a:tc>
                <a:tc>
                  <a:txBody>
                    <a:bodyPr/>
                    <a:lstStyle/>
                    <a:p>
                      <a:pPr algn="ctr">
                        <a:spcBef>
                          <a:spcPts val="300"/>
                        </a:spcBef>
                        <a:spcAft>
                          <a:spcPts val="300"/>
                        </a:spcAft>
                      </a:pPr>
                      <a:r>
                        <a:rPr lang="en-US" sz="1200" dirty="0">
                          <a:latin typeface="Arial" panose="020B0604020202020204" pitchFamily="34" charset="0"/>
                          <a:cs typeface="Arial" panose="020B0604020202020204" pitchFamily="34" charset="0"/>
                        </a:rPr>
                        <a:t>90 days</a:t>
                      </a:r>
                      <a:endParaRPr lang="en-ZA"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611386659"/>
                  </a:ext>
                </a:extLst>
              </a:tr>
              <a:tr h="238767">
                <a:tc>
                  <a:txBody>
                    <a:bodyPr/>
                    <a:lstStyle/>
                    <a:p>
                      <a:pPr>
                        <a:spcBef>
                          <a:spcPts val="300"/>
                        </a:spcBef>
                        <a:spcAft>
                          <a:spcPts val="300"/>
                        </a:spcAft>
                      </a:pPr>
                      <a:r>
                        <a:rPr lang="en-US" sz="1200" dirty="0">
                          <a:latin typeface="Arial" panose="020B0604020202020204" pitchFamily="34" charset="0"/>
                          <a:cs typeface="Arial" panose="020B0604020202020204" pitchFamily="34" charset="0"/>
                        </a:rPr>
                        <a:t>Write conclusions and recommendations</a:t>
                      </a:r>
                      <a:endParaRPr lang="en-ZA" sz="1200" dirty="0">
                        <a:latin typeface="Arial" panose="020B0604020202020204" pitchFamily="34" charset="0"/>
                        <a:cs typeface="Arial" panose="020B0604020202020204" pitchFamily="34" charset="0"/>
                      </a:endParaRPr>
                    </a:p>
                  </a:txBody>
                  <a:tcPr/>
                </a:tc>
                <a:tc>
                  <a:txBody>
                    <a:bodyPr/>
                    <a:lstStyle/>
                    <a:p>
                      <a:pPr algn="ctr">
                        <a:spcBef>
                          <a:spcPts val="300"/>
                        </a:spcBef>
                        <a:spcAft>
                          <a:spcPts val="300"/>
                        </a:spcAft>
                      </a:pPr>
                      <a:r>
                        <a:rPr lang="en-US" sz="1200" dirty="0">
                          <a:latin typeface="Arial" panose="020B0604020202020204" pitchFamily="34" charset="0"/>
                          <a:cs typeface="Arial" panose="020B0604020202020204" pitchFamily="34" charset="0"/>
                        </a:rPr>
                        <a:t>92 days</a:t>
                      </a:r>
                      <a:endParaRPr lang="en-ZA"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33302521"/>
                  </a:ext>
                </a:extLst>
              </a:tr>
              <a:tr h="203609">
                <a:tc>
                  <a:txBody>
                    <a:bodyPr/>
                    <a:lstStyle/>
                    <a:p>
                      <a:pPr>
                        <a:spcBef>
                          <a:spcPts val="300"/>
                        </a:spcBef>
                        <a:spcAft>
                          <a:spcPts val="300"/>
                        </a:spcAft>
                      </a:pPr>
                      <a:r>
                        <a:rPr lang="en-US" sz="1200" dirty="0">
                          <a:latin typeface="Arial" panose="020B0604020202020204" pitchFamily="34" charset="0"/>
                          <a:cs typeface="Arial" panose="020B0604020202020204" pitchFamily="34" charset="0"/>
                        </a:rPr>
                        <a:t>Close out for submission and writing of article for journal</a:t>
                      </a:r>
                      <a:endParaRPr lang="en-ZA" sz="1200" dirty="0">
                        <a:latin typeface="Arial" panose="020B0604020202020204" pitchFamily="34" charset="0"/>
                        <a:cs typeface="Arial" panose="020B0604020202020204" pitchFamily="34" charset="0"/>
                      </a:endParaRPr>
                    </a:p>
                  </a:txBody>
                  <a:tcPr/>
                </a:tc>
                <a:tc>
                  <a:txBody>
                    <a:bodyPr/>
                    <a:lstStyle/>
                    <a:p>
                      <a:pPr algn="ctr">
                        <a:spcBef>
                          <a:spcPts val="300"/>
                        </a:spcBef>
                        <a:spcAft>
                          <a:spcPts val="300"/>
                        </a:spcAft>
                      </a:pPr>
                      <a:r>
                        <a:rPr lang="en-US" sz="1200" dirty="0">
                          <a:latin typeface="Arial" panose="020B0604020202020204" pitchFamily="34" charset="0"/>
                          <a:cs typeface="Arial" panose="020B0604020202020204" pitchFamily="34" charset="0"/>
                        </a:rPr>
                        <a:t>122  days</a:t>
                      </a:r>
                      <a:endParaRPr lang="en-ZA"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92101486"/>
                  </a:ext>
                </a:extLst>
              </a:tr>
              <a:tr h="263917">
                <a:tc>
                  <a:txBody>
                    <a:bodyPr/>
                    <a:lstStyle/>
                    <a:p>
                      <a:pPr>
                        <a:spcBef>
                          <a:spcPts val="300"/>
                        </a:spcBef>
                        <a:spcAft>
                          <a:spcPts val="300"/>
                        </a:spcAft>
                      </a:pPr>
                      <a:r>
                        <a:rPr lang="en-US" sz="1200" b="1" dirty="0">
                          <a:latin typeface="Arial" panose="020B0604020202020204" pitchFamily="34" charset="0"/>
                          <a:cs typeface="Arial" panose="020B0604020202020204" pitchFamily="34" charset="0"/>
                        </a:rPr>
                        <a:t>TOTAL</a:t>
                      </a:r>
                      <a:endParaRPr lang="en-ZA" sz="1200" b="1" dirty="0">
                        <a:latin typeface="Arial" panose="020B0604020202020204" pitchFamily="34" charset="0"/>
                        <a:cs typeface="Arial" panose="020B0604020202020204" pitchFamily="34" charset="0"/>
                      </a:endParaRPr>
                    </a:p>
                  </a:txBody>
                  <a:tcPr/>
                </a:tc>
                <a:tc>
                  <a:txBody>
                    <a:bodyPr/>
                    <a:lstStyle/>
                    <a:p>
                      <a:pPr algn="ctr">
                        <a:spcBef>
                          <a:spcPts val="300"/>
                        </a:spcBef>
                        <a:spcAft>
                          <a:spcPts val="300"/>
                        </a:spcAft>
                      </a:pPr>
                      <a:r>
                        <a:rPr lang="en-US" sz="1200" dirty="0">
                          <a:latin typeface="Arial" panose="020B0604020202020204" pitchFamily="34" charset="0"/>
                          <a:cs typeface="Arial" panose="020B0604020202020204" pitchFamily="34" charset="0"/>
                        </a:rPr>
                        <a:t>789 days</a:t>
                      </a:r>
                      <a:endParaRPr lang="en-ZA"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63387865"/>
                  </a:ext>
                </a:extLst>
              </a:tr>
            </a:tbl>
          </a:graphicData>
        </a:graphic>
      </p:graphicFrame>
      <p:sp>
        <p:nvSpPr>
          <p:cNvPr id="7" name="Rectangle 6">
            <a:extLst>
              <a:ext uri="{FF2B5EF4-FFF2-40B4-BE49-F238E27FC236}">
                <a16:creationId xmlns:a16="http://schemas.microsoft.com/office/drawing/2014/main" id="{8D8C0E95-3E43-4EE0-988B-795A9C9BE1B1}"/>
              </a:ext>
            </a:extLst>
          </p:cNvPr>
          <p:cNvSpPr/>
          <p:nvPr/>
        </p:nvSpPr>
        <p:spPr>
          <a:xfrm>
            <a:off x="381000" y="4680865"/>
            <a:ext cx="3743604" cy="276999"/>
          </a:xfrm>
          <a:prstGeom prst="rect">
            <a:avLst/>
          </a:prstGeom>
        </p:spPr>
        <p:txBody>
          <a:bodyPr wrap="square">
            <a:spAutoFit/>
          </a:bodyPr>
          <a:lstStyle/>
          <a:p>
            <a:r>
              <a:rPr lang="en-GB" sz="1200" b="1" dirty="0">
                <a:solidFill>
                  <a:srgbClr val="000000"/>
                </a:solidFill>
                <a:latin typeface="Arial" panose="020B0604020202020204" pitchFamily="34" charset="0"/>
                <a:ea typeface="Calibri" panose="020F0502020204030204" pitchFamily="34" charset="0"/>
              </a:rPr>
              <a:t>Source: </a:t>
            </a:r>
            <a:r>
              <a:rPr lang="en-GB" sz="1200" dirty="0">
                <a:solidFill>
                  <a:srgbClr val="000000"/>
                </a:solidFill>
                <a:latin typeface="Arial" panose="020B0604020202020204" pitchFamily="34" charset="0"/>
                <a:ea typeface="Calibri" panose="020F0502020204030204" pitchFamily="34" charset="0"/>
              </a:rPr>
              <a:t>Botha (2021)</a:t>
            </a:r>
            <a:endParaRPr lang="en-ZA" sz="1100" dirty="0"/>
          </a:p>
        </p:txBody>
      </p:sp>
    </p:spTree>
    <p:extLst>
      <p:ext uri="{BB962C8B-B14F-4D97-AF65-F5344CB8AC3E}">
        <p14:creationId xmlns:p14="http://schemas.microsoft.com/office/powerpoint/2010/main" val="34122157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27</a:t>
            </a:fld>
            <a:endParaRPr lang="en-US" dirty="0"/>
          </a:p>
        </p:txBody>
      </p:sp>
      <p:sp>
        <p:nvSpPr>
          <p:cNvPr id="4" name="Rectangle 8"/>
          <p:cNvSpPr>
            <a:spLocks noChangeArrowheads="1"/>
          </p:cNvSpPr>
          <p:nvPr/>
        </p:nvSpPr>
        <p:spPr bwMode="auto">
          <a:xfrm>
            <a:off x="805471" y="89148"/>
            <a:ext cx="7530138" cy="399665"/>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EXAMPLE: GANTT CHART</a:t>
            </a:r>
            <a:endParaRPr lang="en-US" altLang="en-US" sz="2500" dirty="0">
              <a:solidFill>
                <a:schemeClr val="bg1"/>
              </a:solidFill>
              <a:latin typeface="Arial Black" pitchFamily="34" charset="0"/>
            </a:endParaRPr>
          </a:p>
        </p:txBody>
      </p:sp>
      <p:sp>
        <p:nvSpPr>
          <p:cNvPr id="7" name="Rectangle 6">
            <a:extLst>
              <a:ext uri="{FF2B5EF4-FFF2-40B4-BE49-F238E27FC236}">
                <a16:creationId xmlns:a16="http://schemas.microsoft.com/office/drawing/2014/main" id="{8D8C0E95-3E43-4EE0-988B-795A9C9BE1B1}"/>
              </a:ext>
            </a:extLst>
          </p:cNvPr>
          <p:cNvSpPr/>
          <p:nvPr/>
        </p:nvSpPr>
        <p:spPr>
          <a:xfrm>
            <a:off x="381000" y="4680865"/>
            <a:ext cx="3743604" cy="276999"/>
          </a:xfrm>
          <a:prstGeom prst="rect">
            <a:avLst/>
          </a:prstGeom>
        </p:spPr>
        <p:txBody>
          <a:bodyPr wrap="square">
            <a:spAutoFit/>
          </a:bodyPr>
          <a:lstStyle/>
          <a:p>
            <a:r>
              <a:rPr lang="en-GB" sz="1200" b="1" dirty="0">
                <a:solidFill>
                  <a:srgbClr val="000000"/>
                </a:solidFill>
                <a:latin typeface="Arial" panose="020B0604020202020204" pitchFamily="34" charset="0"/>
                <a:ea typeface="Calibri" panose="020F0502020204030204" pitchFamily="34" charset="0"/>
              </a:rPr>
              <a:t>Source: </a:t>
            </a:r>
            <a:r>
              <a:rPr lang="en-GB" sz="1200" dirty="0">
                <a:solidFill>
                  <a:srgbClr val="000000"/>
                </a:solidFill>
                <a:latin typeface="Arial" panose="020B0604020202020204" pitchFamily="34" charset="0"/>
                <a:ea typeface="Calibri" panose="020F0502020204030204" pitchFamily="34" charset="0"/>
              </a:rPr>
              <a:t>Botha (2021)</a:t>
            </a:r>
            <a:endParaRPr lang="en-ZA" sz="1100" dirty="0"/>
          </a:p>
        </p:txBody>
      </p:sp>
      <p:pic>
        <p:nvPicPr>
          <p:cNvPr id="8" name="Picture 7">
            <a:extLst>
              <a:ext uri="{FF2B5EF4-FFF2-40B4-BE49-F238E27FC236}">
                <a16:creationId xmlns:a16="http://schemas.microsoft.com/office/drawing/2014/main" id="{2CD27384-9DA0-47FF-9D18-63F8B870C822}"/>
              </a:ext>
            </a:extLst>
          </p:cNvPr>
          <p:cNvPicPr>
            <a:picLocks noChangeAspect="1"/>
          </p:cNvPicPr>
          <p:nvPr/>
        </p:nvPicPr>
        <p:blipFill>
          <a:blip r:embed="rId2"/>
          <a:stretch>
            <a:fillRect/>
          </a:stretch>
        </p:blipFill>
        <p:spPr>
          <a:xfrm>
            <a:off x="474133" y="668867"/>
            <a:ext cx="8280400" cy="3928057"/>
          </a:xfrm>
          <a:prstGeom prst="rect">
            <a:avLst/>
          </a:prstGeom>
        </p:spPr>
      </p:pic>
    </p:spTree>
    <p:extLst>
      <p:ext uri="{BB962C8B-B14F-4D97-AF65-F5344CB8AC3E}">
        <p14:creationId xmlns:p14="http://schemas.microsoft.com/office/powerpoint/2010/main" val="1052285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28</a:t>
            </a:fld>
            <a:endParaRPr lang="en-US"/>
          </a:p>
        </p:txBody>
      </p:sp>
      <p:sp>
        <p:nvSpPr>
          <p:cNvPr id="4" name="Rectangle 8"/>
          <p:cNvSpPr>
            <a:spLocks noChangeArrowheads="1"/>
          </p:cNvSpPr>
          <p:nvPr/>
        </p:nvSpPr>
        <p:spPr bwMode="auto">
          <a:xfrm>
            <a:off x="294723" y="89148"/>
            <a:ext cx="8544477" cy="50785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USE AND ADAPT THE EXAMPLES</a:t>
            </a:r>
            <a:endParaRPr lang="en-US" altLang="en-US" sz="2500" dirty="0">
              <a:solidFill>
                <a:schemeClr val="bg1"/>
              </a:solidFill>
              <a:latin typeface="Arial Black" pitchFamily="34" charset="0"/>
            </a:endParaRPr>
          </a:p>
        </p:txBody>
      </p:sp>
      <p:sp>
        <p:nvSpPr>
          <p:cNvPr id="5" name="Rectangle 4"/>
          <p:cNvSpPr/>
          <p:nvPr/>
        </p:nvSpPr>
        <p:spPr>
          <a:xfrm>
            <a:off x="294724" y="724324"/>
            <a:ext cx="8544476" cy="2677656"/>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Please feel free to use and adapt these examples so that they would apply to your study. </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It could help you to write up your research design in the methods section of your assignment in an appropriate manner. </a:t>
            </a:r>
          </a:p>
          <a:p>
            <a:pPr marL="342900" indent="-342900" algn="just">
              <a:buClr>
                <a:srgbClr val="7030A0"/>
              </a:buClr>
              <a:buFont typeface="Wingdings" panose="05000000000000000000" pitchFamily="2" charset="2"/>
              <a:buChar char="§"/>
            </a:pPr>
            <a:endParaRPr lang="en-US" altLang="en-US" sz="2400" dirty="0">
              <a:latin typeface="Arial" panose="020B0604020202020204" pitchFamily="34" charset="0"/>
              <a:cs typeface="Arial" panose="020B0604020202020204" pitchFamily="34" charset="0"/>
            </a:endParaRPr>
          </a:p>
          <a:p>
            <a:pPr algn="ctr">
              <a:buClr>
                <a:srgbClr val="7030A0"/>
              </a:buClr>
            </a:pPr>
            <a:r>
              <a:rPr lang="en-US" altLang="en-US" sz="2400" dirty="0">
                <a:solidFill>
                  <a:srgbClr val="FF0000"/>
                </a:solidFill>
                <a:latin typeface="Arial" panose="020B0604020202020204" pitchFamily="34" charset="0"/>
                <a:cs typeface="Arial" panose="020B0604020202020204" pitchFamily="34" charset="0"/>
              </a:rPr>
              <a:t>[Be aware of plagiarism!!!]</a:t>
            </a:r>
            <a:endParaRPr lang="en-ZA" altLang="en-US" sz="2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9778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a:t>
            </a:fld>
            <a:endParaRPr lang="en-US" dirty="0"/>
          </a:p>
        </p:txBody>
      </p:sp>
      <p:sp>
        <p:nvSpPr>
          <p:cNvPr id="4" name="Rectangle 8"/>
          <p:cNvSpPr>
            <a:spLocks noChangeArrowheads="1"/>
          </p:cNvSpPr>
          <p:nvPr/>
        </p:nvSpPr>
        <p:spPr bwMode="auto">
          <a:xfrm>
            <a:off x="321276" y="89148"/>
            <a:ext cx="8517924" cy="46278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WRITING UP THE PROPOSAL</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524932" y="808518"/>
            <a:ext cx="8314267"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en-ZA" sz="2000" dirty="0">
              <a:latin typeface="Arial" panose="020B0604020202020204" pitchFamily="34" charset="0"/>
              <a:cs typeface="Arial" panose="020B0604020202020204" pitchFamily="34" charset="0"/>
            </a:endParaRPr>
          </a:p>
          <a:p>
            <a:pPr marL="0" indent="0" algn="just">
              <a:buNone/>
            </a:pPr>
            <a:endParaRPr lang="en-ZA" sz="20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pic>
        <p:nvPicPr>
          <p:cNvPr id="1028" name="Picture 4" descr="How to Write a Research Paper That Earns an A">
            <a:extLst>
              <a:ext uri="{FF2B5EF4-FFF2-40B4-BE49-F238E27FC236}">
                <a16:creationId xmlns:a16="http://schemas.microsoft.com/office/drawing/2014/main" id="{49D5D852-733C-483F-91E4-A56DBC0C54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334" y="622300"/>
            <a:ext cx="7315200"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7541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29</a:t>
            </a:fld>
            <a:endParaRPr lang="en-US" dirty="0"/>
          </a:p>
        </p:txBody>
      </p:sp>
      <p:sp>
        <p:nvSpPr>
          <p:cNvPr id="4" name="Rectangle 8"/>
          <p:cNvSpPr>
            <a:spLocks noChangeArrowheads="1"/>
          </p:cNvSpPr>
          <p:nvPr/>
        </p:nvSpPr>
        <p:spPr bwMode="auto">
          <a:xfrm>
            <a:off x="805471" y="89148"/>
            <a:ext cx="7530138" cy="46278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REFERENCES</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321276" y="808518"/>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ZA" sz="1800" dirty="0">
                <a:latin typeface="Arial" panose="020B0604020202020204" pitchFamily="34" charset="0"/>
                <a:cs typeface="Arial" panose="020B0604020202020204" pitchFamily="34" charset="0"/>
              </a:rPr>
              <a:t>Botha, M.D. 2021. </a:t>
            </a:r>
            <a:r>
              <a:rPr lang="en-US" sz="1800" i="1" dirty="0">
                <a:latin typeface="Arial" panose="020B0604020202020204" pitchFamily="34" charset="0"/>
                <a:ea typeface="Calibri" panose="020F0502020204030204" pitchFamily="34" charset="0"/>
              </a:rPr>
              <a:t>Developing a framework to evaluate compliance training by investigating the relationship between corporate entrepreneurship and success factors within South African banks. </a:t>
            </a:r>
            <a:r>
              <a:rPr lang="en-US" sz="1800" dirty="0">
                <a:latin typeface="Arial" panose="020B0604020202020204" pitchFamily="34" charset="0"/>
                <a:cs typeface="Arial" panose="020B0604020202020204" pitchFamily="34" charset="0"/>
              </a:rPr>
              <a:t>Potchefstroom: North-West University. (PhD-thesis proposal). </a:t>
            </a:r>
          </a:p>
          <a:p>
            <a:pPr marL="0" indent="0" algn="just">
              <a:buNone/>
            </a:pPr>
            <a:r>
              <a:rPr lang="en-ZA" sz="1800" dirty="0">
                <a:latin typeface="Arial" panose="020B0604020202020204" pitchFamily="34" charset="0"/>
                <a:cs typeface="Arial" panose="020B0604020202020204" pitchFamily="34" charset="0"/>
              </a:rPr>
              <a:t>Braun, V. &amp; Clarke, V. 2006. Using thematic analysis in psychology. </a:t>
            </a:r>
            <a:r>
              <a:rPr lang="en-ZA" sz="1800" i="1" dirty="0">
                <a:latin typeface="Arial" panose="020B0604020202020204" pitchFamily="34" charset="0"/>
                <a:cs typeface="Arial" panose="020B0604020202020204" pitchFamily="34" charset="0"/>
              </a:rPr>
              <a:t>Qualitative Research in Psychology</a:t>
            </a:r>
            <a:r>
              <a:rPr lang="en-ZA" sz="1800" dirty="0">
                <a:latin typeface="Arial" panose="020B0604020202020204" pitchFamily="34" charset="0"/>
                <a:cs typeface="Arial" panose="020B0604020202020204" pitchFamily="34" charset="0"/>
              </a:rPr>
              <a:t>, 3(2):77-101. </a:t>
            </a:r>
          </a:p>
          <a:p>
            <a:pPr marL="0" indent="0" algn="just">
              <a:buNone/>
            </a:pPr>
            <a:r>
              <a:rPr lang="en-ZA" sz="1800" dirty="0">
                <a:latin typeface="Arial" panose="020B0604020202020204" pitchFamily="34" charset="0"/>
                <a:cs typeface="Arial" panose="020B0604020202020204" pitchFamily="34" charset="0"/>
              </a:rPr>
              <a:t>Bryman, A., Bell, E., Hirschsohn, P., Dos Santos, A., Du Toit, J., Masenge, A., Van Aardt, I. &amp; Wagner, C.  2014.  </a:t>
            </a:r>
            <a:r>
              <a:rPr lang="en-US" sz="1800" i="1" dirty="0">
                <a:latin typeface="Arial" panose="020B0604020202020204" pitchFamily="34" charset="0"/>
                <a:cs typeface="Arial" panose="020B0604020202020204" pitchFamily="34" charset="0"/>
              </a:rPr>
              <a:t>Research methodology: Business and management contexts</a:t>
            </a:r>
            <a:r>
              <a:rPr lang="en-US" sz="1800" dirty="0">
                <a:latin typeface="Arial" panose="020B0604020202020204" pitchFamily="34" charset="0"/>
                <a:cs typeface="Arial" panose="020B0604020202020204" pitchFamily="34" charset="0"/>
              </a:rPr>
              <a:t>. Cape Town: Oxford University Press. </a:t>
            </a:r>
          </a:p>
          <a:p>
            <a:pPr marL="0" indent="0" algn="just">
              <a:buNone/>
            </a:pPr>
            <a:r>
              <a:rPr lang="en-US" sz="1800" dirty="0">
                <a:latin typeface="Arial" panose="020B0604020202020204" pitchFamily="34" charset="0"/>
                <a:cs typeface="Arial" panose="020B0604020202020204" pitchFamily="34" charset="0"/>
              </a:rPr>
              <a:t>Gerber, C. 2016. </a:t>
            </a:r>
            <a:r>
              <a:rPr lang="en-US" sz="1800" i="1" dirty="0">
                <a:latin typeface="Arial" panose="020B0604020202020204" pitchFamily="34" charset="0"/>
                <a:cs typeface="Arial" panose="020B0604020202020204" pitchFamily="34" charset="0"/>
              </a:rPr>
              <a:t>Research methodology and assignment: Preliminary reading</a:t>
            </a:r>
            <a:r>
              <a:rPr lang="en-US" sz="1800" dirty="0">
                <a:latin typeface="Arial" panose="020B0604020202020204" pitchFamily="34" charset="0"/>
                <a:cs typeface="Arial" panose="020B0604020202020204" pitchFamily="34" charset="0"/>
              </a:rPr>
              <a:t>. Cape Town: University of Stellenbosch Business School. </a:t>
            </a:r>
          </a:p>
          <a:p>
            <a:pPr marL="0" indent="0" algn="just">
              <a:buNone/>
            </a:pPr>
            <a:r>
              <a:rPr lang="en-US" sz="1800" dirty="0" err="1">
                <a:latin typeface="Arial" panose="020B0604020202020204" pitchFamily="34" charset="0"/>
                <a:cs typeface="Arial" panose="020B0604020202020204" pitchFamily="34" charset="0"/>
              </a:rPr>
              <a:t>Hattingh</a:t>
            </a:r>
            <a:r>
              <a:rPr lang="en-US" sz="1800" dirty="0">
                <a:latin typeface="Arial" panose="020B0604020202020204" pitchFamily="34" charset="0"/>
                <a:cs typeface="Arial" panose="020B0604020202020204" pitchFamily="34" charset="0"/>
              </a:rPr>
              <a:t>, M. 2020. </a:t>
            </a:r>
            <a:r>
              <a:rPr lang="en-US" sz="1800" i="1" dirty="0">
                <a:latin typeface="Arial" panose="020B0604020202020204" pitchFamily="34" charset="0"/>
                <a:cs typeface="Arial" panose="020B0604020202020204" pitchFamily="34" charset="0"/>
              </a:rPr>
              <a:t>Exploring the challenges and opportunities of gap year institutions in selected provinces in South Africa</a:t>
            </a:r>
            <a:r>
              <a:rPr lang="en-US" sz="1800" dirty="0">
                <a:latin typeface="Arial" panose="020B0604020202020204" pitchFamily="34" charset="0"/>
                <a:cs typeface="Arial" panose="020B0604020202020204" pitchFamily="34" charset="0"/>
              </a:rPr>
              <a:t>. Potchefstroom: North-West University. (MBA Mini-dissertation proposal). </a:t>
            </a:r>
          </a:p>
          <a:p>
            <a:pPr marL="0" indent="0" algn="just">
              <a:buNone/>
            </a:pPr>
            <a:endParaRPr lang="en-US" sz="2000" dirty="0">
              <a:latin typeface="Arial" panose="020B0604020202020204" pitchFamily="34" charset="0"/>
              <a:cs typeface="Arial" panose="020B0604020202020204" pitchFamily="34" charset="0"/>
            </a:endParaRPr>
          </a:p>
          <a:p>
            <a:pPr marL="0" indent="0" algn="just">
              <a:buNone/>
            </a:pPr>
            <a:endParaRPr lang="en-ZA" sz="20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097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30</a:t>
            </a:fld>
            <a:endParaRPr lang="en-US" dirty="0"/>
          </a:p>
        </p:txBody>
      </p:sp>
      <p:sp>
        <p:nvSpPr>
          <p:cNvPr id="4" name="Rectangle 8"/>
          <p:cNvSpPr>
            <a:spLocks noChangeArrowheads="1"/>
          </p:cNvSpPr>
          <p:nvPr/>
        </p:nvSpPr>
        <p:spPr bwMode="auto">
          <a:xfrm>
            <a:off x="805471" y="89148"/>
            <a:ext cx="7530138" cy="46278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REFERENCES</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321276" y="808518"/>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US" sz="2000" dirty="0" err="1">
                <a:latin typeface="Arial" panose="020B0604020202020204" pitchFamily="34" charset="0"/>
                <a:cs typeface="Arial" panose="020B0604020202020204" pitchFamily="34" charset="0"/>
              </a:rPr>
              <a:t>Moetsi</a:t>
            </a:r>
            <a:r>
              <a:rPr lang="en-US" sz="2000" dirty="0">
                <a:latin typeface="Arial" panose="020B0604020202020204" pitchFamily="34" charset="0"/>
                <a:cs typeface="Arial" panose="020B0604020202020204" pitchFamily="34" charset="0"/>
              </a:rPr>
              <a:t>, RE. 2020. </a:t>
            </a:r>
            <a:r>
              <a:rPr lang="en-US" sz="2000" i="1" dirty="0">
                <a:latin typeface="Arial" panose="020B0604020202020204" pitchFamily="34" charset="0"/>
                <a:cs typeface="Arial" panose="020B0604020202020204" pitchFamily="34" charset="0"/>
              </a:rPr>
              <a:t>Exploring the unique challenges facing women entrepreneurs in Gauteng</a:t>
            </a:r>
            <a:r>
              <a:rPr lang="en-US" sz="2000" dirty="0">
                <a:latin typeface="Arial" panose="020B0604020202020204" pitchFamily="34" charset="0"/>
                <a:cs typeface="Arial" panose="020B0604020202020204" pitchFamily="34" charset="0"/>
              </a:rPr>
              <a:t>. Potchefstroom: North-West University. (MBA Mini-dissertation). </a:t>
            </a:r>
          </a:p>
          <a:p>
            <a:pPr marL="0" indent="0" algn="just">
              <a:buNone/>
            </a:pPr>
            <a:r>
              <a:rPr lang="en-US" sz="2000" dirty="0" err="1">
                <a:latin typeface="Arial" panose="020B0604020202020204" pitchFamily="34" charset="0"/>
                <a:cs typeface="Arial" panose="020B0604020202020204" pitchFamily="34" charset="0"/>
              </a:rPr>
              <a:t>Polori</a:t>
            </a:r>
            <a:r>
              <a:rPr lang="en-US" sz="2000" dirty="0">
                <a:latin typeface="Arial" panose="020B0604020202020204" pitchFamily="34" charset="0"/>
                <a:cs typeface="Arial" panose="020B0604020202020204" pitchFamily="34" charset="0"/>
              </a:rPr>
              <a:t>, KL. 2021. </a:t>
            </a:r>
            <a:r>
              <a:rPr lang="en-US" sz="2000" i="1" dirty="0">
                <a:latin typeface="Arial" panose="020B0604020202020204" pitchFamily="34" charset="0"/>
                <a:cs typeface="Arial" panose="020B0604020202020204" pitchFamily="34" charset="0"/>
              </a:rPr>
              <a:t>Exploring networking between women entrepreneurs in the business environment in South Africa</a:t>
            </a:r>
            <a:r>
              <a:rPr lang="en-US" sz="2000" dirty="0">
                <a:latin typeface="Arial" panose="020B0604020202020204" pitchFamily="34" charset="0"/>
                <a:cs typeface="Arial" panose="020B0604020202020204" pitchFamily="34" charset="0"/>
              </a:rPr>
              <a:t>. Potchefstroom: North-West University. (MBA Mini-dissertation). </a:t>
            </a:r>
          </a:p>
          <a:p>
            <a:pPr marL="0" indent="0" algn="just">
              <a:buNone/>
            </a:pPr>
            <a:r>
              <a:rPr lang="en-US" sz="2000" dirty="0">
                <a:latin typeface="Arial" panose="020B0604020202020204" pitchFamily="34" charset="0"/>
                <a:cs typeface="Arial" panose="020B0604020202020204" pitchFamily="34" charset="0"/>
              </a:rPr>
              <a:t>Saunders, M.N.K., Lewis, P. &amp; Thornhill, A. 2019. </a:t>
            </a:r>
            <a:r>
              <a:rPr lang="en-US" sz="2000" i="1" dirty="0">
                <a:latin typeface="Arial" panose="020B0604020202020204" pitchFamily="34" charset="0"/>
                <a:cs typeface="Arial" panose="020B0604020202020204" pitchFamily="34" charset="0"/>
              </a:rPr>
              <a:t>Research methods for business students</a:t>
            </a:r>
            <a:r>
              <a:rPr lang="en-US" sz="2000" dirty="0">
                <a:latin typeface="Arial" panose="020B0604020202020204" pitchFamily="34" charset="0"/>
                <a:cs typeface="Arial" panose="020B0604020202020204" pitchFamily="34" charset="0"/>
              </a:rPr>
              <a:t> (Chapter 4). 8</a:t>
            </a:r>
            <a:r>
              <a:rPr lang="en-US" sz="2000" baseline="30000" dirty="0">
                <a:latin typeface="Arial" panose="020B0604020202020204" pitchFamily="34" charset="0"/>
                <a:cs typeface="Arial" panose="020B0604020202020204" pitchFamily="34" charset="0"/>
              </a:rPr>
              <a:t>th</a:t>
            </a:r>
            <a:r>
              <a:rPr lang="en-US" sz="2000" dirty="0">
                <a:latin typeface="Arial" panose="020B0604020202020204" pitchFamily="34" charset="0"/>
                <a:cs typeface="Arial" panose="020B0604020202020204" pitchFamily="34" charset="0"/>
              </a:rPr>
              <a:t> ed. Harlow, UK: Pearson. </a:t>
            </a:r>
          </a:p>
          <a:p>
            <a:pPr marL="0" indent="0" algn="just">
              <a:buNone/>
            </a:pPr>
            <a:r>
              <a:rPr lang="en-US" sz="2000" dirty="0" err="1">
                <a:latin typeface="Arial" panose="020B0604020202020204" pitchFamily="34" charset="0"/>
                <a:cs typeface="Arial" panose="020B0604020202020204" pitchFamily="34" charset="0"/>
              </a:rPr>
              <a:t>Sebetlele</a:t>
            </a:r>
            <a:r>
              <a:rPr lang="en-US" sz="2000" dirty="0">
                <a:latin typeface="Arial" panose="020B0604020202020204" pitchFamily="34" charset="0"/>
                <a:cs typeface="Arial" panose="020B0604020202020204" pitchFamily="34" charset="0"/>
              </a:rPr>
              <a:t>, PBC. 2020. </a:t>
            </a:r>
            <a:r>
              <a:rPr lang="en-US" sz="2000" i="1" dirty="0">
                <a:latin typeface="Arial" panose="020B0604020202020204" pitchFamily="34" charset="0"/>
                <a:cs typeface="Arial" panose="020B0604020202020204" pitchFamily="34" charset="0"/>
              </a:rPr>
              <a:t>An assessment of the relationship between entrepreneurial orientation and business performance in small businesses in selected townships</a:t>
            </a:r>
            <a:r>
              <a:rPr lang="en-US" sz="2000" dirty="0">
                <a:latin typeface="Arial" panose="020B0604020202020204" pitchFamily="34" charset="0"/>
                <a:cs typeface="Arial" panose="020B0604020202020204" pitchFamily="34" charset="0"/>
              </a:rPr>
              <a:t>. Potchefstroom: North-West University. (MBA Mini-dissertation). </a:t>
            </a:r>
          </a:p>
          <a:p>
            <a:pPr marL="0" indent="0">
              <a:buFont typeface="Arial"/>
              <a:buNone/>
            </a:pPr>
            <a:endParaRPr lang="en-ZA"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51212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31</a:t>
            </a:fld>
            <a:endParaRPr lang="en-US" dirty="0"/>
          </a:p>
        </p:txBody>
      </p:sp>
      <p:sp>
        <p:nvSpPr>
          <p:cNvPr id="4" name="Rectangle 8"/>
          <p:cNvSpPr>
            <a:spLocks noChangeArrowheads="1"/>
          </p:cNvSpPr>
          <p:nvPr/>
        </p:nvSpPr>
        <p:spPr bwMode="auto">
          <a:xfrm>
            <a:off x="805471" y="89148"/>
            <a:ext cx="7530138" cy="46278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REFERENCES</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321276" y="808518"/>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US" sz="2000" dirty="0" err="1">
                <a:latin typeface="Arial" panose="020B0604020202020204" pitchFamily="34" charset="0"/>
                <a:cs typeface="Arial" panose="020B0604020202020204" pitchFamily="34" charset="0"/>
              </a:rPr>
              <a:t>Sigauke</a:t>
            </a:r>
            <a:r>
              <a:rPr lang="en-US" sz="2000" dirty="0">
                <a:latin typeface="Arial" panose="020B0604020202020204" pitchFamily="34" charset="0"/>
                <a:cs typeface="Arial" panose="020B0604020202020204" pitchFamily="34" charset="0"/>
              </a:rPr>
              <a:t>, T. 2020. </a:t>
            </a:r>
            <a:r>
              <a:rPr lang="en-US" sz="2000" i="1" dirty="0">
                <a:latin typeface="Arial" panose="020B0604020202020204" pitchFamily="34" charset="0"/>
                <a:cs typeface="Arial" panose="020B0604020202020204" pitchFamily="34" charset="0"/>
              </a:rPr>
              <a:t>Exploring the success factors of affluent women entrepreneurs in South Africa</a:t>
            </a:r>
            <a:r>
              <a:rPr lang="en-US" sz="2000" dirty="0">
                <a:latin typeface="Arial" panose="020B0604020202020204" pitchFamily="34" charset="0"/>
                <a:cs typeface="Arial" panose="020B0604020202020204" pitchFamily="34" charset="0"/>
              </a:rPr>
              <a:t>. Potchefstroom: North-West University. (PhD-Thesis). </a:t>
            </a:r>
          </a:p>
          <a:p>
            <a:pPr marL="0" indent="0" algn="just">
              <a:buNone/>
            </a:pPr>
            <a:r>
              <a:rPr lang="en-US" sz="2000" dirty="0">
                <a:latin typeface="Arial" panose="020B0604020202020204" pitchFamily="34" charset="0"/>
                <a:cs typeface="Arial" panose="020B0604020202020204" pitchFamily="34" charset="0"/>
              </a:rPr>
              <a:t>Van der Merwe, SP. (Jnr). 2019. </a:t>
            </a:r>
            <a:r>
              <a:rPr lang="en-US" sz="2000" i="1" dirty="0">
                <a:latin typeface="Arial" panose="020B0604020202020204" pitchFamily="34" charset="0"/>
                <a:cs typeface="Arial" panose="020B0604020202020204" pitchFamily="34" charset="0"/>
              </a:rPr>
              <a:t>An exploratory study of the challenges and opportunities facing the craft beer industry in central South Africa</a:t>
            </a:r>
            <a:r>
              <a:rPr lang="en-US" sz="2000" dirty="0">
                <a:latin typeface="Arial" panose="020B0604020202020204" pitchFamily="34" charset="0"/>
                <a:cs typeface="Arial" panose="020B0604020202020204" pitchFamily="34" charset="0"/>
              </a:rPr>
              <a:t>. Potchefstroom: North-West University. (MBA Mini-dissertation). </a:t>
            </a:r>
          </a:p>
          <a:p>
            <a:pPr marL="0" indent="0" algn="just">
              <a:buNone/>
            </a:pPr>
            <a:r>
              <a:rPr lang="en-US" sz="2000" dirty="0">
                <a:latin typeface="Arial" panose="020B0604020202020204" pitchFamily="34" charset="0"/>
                <a:cs typeface="Arial" panose="020B0604020202020204" pitchFamily="34" charset="0"/>
              </a:rPr>
              <a:t>Venter, E. 2021. </a:t>
            </a:r>
            <a:r>
              <a:rPr lang="en-US" sz="2000" i="1" dirty="0">
                <a:latin typeface="Arial" panose="020B0604020202020204" pitchFamily="34" charset="0"/>
                <a:cs typeface="Arial" panose="020B0604020202020204" pitchFamily="34" charset="0"/>
              </a:rPr>
              <a:t>Quantitative research: Data collection, data analysis and writing up</a:t>
            </a:r>
            <a:r>
              <a:rPr lang="en-US" sz="2000" dirty="0">
                <a:latin typeface="Arial" panose="020B0604020202020204" pitchFamily="34" charset="0"/>
                <a:cs typeface="Arial" panose="020B0604020202020204" pitchFamily="34" charset="0"/>
              </a:rPr>
              <a:t>. Port Elizabeth: Nelson Mandela University (Presentation at the NWU Business School MBA Research Day on 2 July 2021.) </a:t>
            </a:r>
          </a:p>
          <a:p>
            <a:pPr marL="0" indent="0" algn="just">
              <a:buNone/>
            </a:pPr>
            <a:endParaRPr lang="en-US" sz="2000" dirty="0">
              <a:latin typeface="Arial" panose="020B0604020202020204" pitchFamily="34" charset="0"/>
              <a:cs typeface="Arial" panose="020B0604020202020204" pitchFamily="34" charset="0"/>
            </a:endParaRPr>
          </a:p>
          <a:p>
            <a:pPr marL="0" indent="0" algn="just">
              <a:buNone/>
            </a:pPr>
            <a:endParaRPr lang="en-ZA" sz="20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66790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32</a:t>
            </a:fld>
            <a:endParaRPr lang="en-US" dirty="0"/>
          </a:p>
        </p:txBody>
      </p:sp>
      <p:sp>
        <p:nvSpPr>
          <p:cNvPr id="4" name="Rectangle 8"/>
          <p:cNvSpPr>
            <a:spLocks noChangeArrowheads="1"/>
          </p:cNvSpPr>
          <p:nvPr/>
        </p:nvSpPr>
        <p:spPr bwMode="auto">
          <a:xfrm>
            <a:off x="1193800" y="1872721"/>
            <a:ext cx="6604000" cy="1615546"/>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ASSIGNMENT 2: OPTION 2: RESEARCH WITH NO HUMAN PARTICIPANTS</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27712795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33</a:t>
            </a:fld>
            <a:endParaRPr lang="en-US" dirty="0"/>
          </a:p>
        </p:txBody>
      </p:sp>
      <p:sp>
        <p:nvSpPr>
          <p:cNvPr id="4" name="Rectangle 8"/>
          <p:cNvSpPr>
            <a:spLocks noChangeArrowheads="1"/>
          </p:cNvSpPr>
          <p:nvPr/>
        </p:nvSpPr>
        <p:spPr bwMode="auto">
          <a:xfrm>
            <a:off x="181369" y="89148"/>
            <a:ext cx="8766688" cy="842185"/>
          </a:xfrm>
          <a:prstGeom prst="rect">
            <a:avLst/>
          </a:prstGeom>
          <a:solidFill>
            <a:srgbClr val="7030A0"/>
          </a:solidFill>
          <a:ln>
            <a:noFill/>
          </a:ln>
        </p:spPr>
        <p:txBody>
          <a:bodyPr anchor="ctr"/>
          <a:lstStyle/>
          <a:p>
            <a:pPr algn="ctr"/>
            <a:r>
              <a:rPr lang="en-US" altLang="en-US" sz="2500" dirty="0">
                <a:solidFill>
                  <a:schemeClr val="bg1"/>
                </a:solidFill>
                <a:latin typeface="Arial Black" panose="020B0A04020102020204" pitchFamily="34" charset="0"/>
              </a:rPr>
              <a:t>APPLYING THE CONTENT OF THIS STUDY UNIT: </a:t>
            </a:r>
          </a:p>
          <a:p>
            <a:pPr algn="ctr"/>
            <a:r>
              <a:rPr lang="en-US" altLang="en-US" sz="2000" dirty="0">
                <a:solidFill>
                  <a:schemeClr val="bg1"/>
                </a:solidFill>
                <a:latin typeface="Arial Black" panose="020B0A04020102020204" pitchFamily="34" charset="0"/>
              </a:rPr>
              <a:t>ASSIGNMENT 2</a:t>
            </a:r>
          </a:p>
        </p:txBody>
      </p:sp>
      <p:graphicFrame>
        <p:nvGraphicFramePr>
          <p:cNvPr id="5" name="Table 4">
            <a:extLst>
              <a:ext uri="{FF2B5EF4-FFF2-40B4-BE49-F238E27FC236}">
                <a16:creationId xmlns:a16="http://schemas.microsoft.com/office/drawing/2014/main" id="{3CD883DF-715B-4E49-AF55-4728D7F0A5B6}"/>
              </a:ext>
            </a:extLst>
          </p:cNvPr>
          <p:cNvGraphicFramePr>
            <a:graphicFrameLocks noGrp="1"/>
          </p:cNvGraphicFramePr>
          <p:nvPr>
            <p:extLst>
              <p:ext uri="{D42A27DB-BD31-4B8C-83A1-F6EECF244321}">
                <p14:modId xmlns:p14="http://schemas.microsoft.com/office/powerpoint/2010/main" val="4179507363"/>
              </p:ext>
            </p:extLst>
          </p:nvPr>
        </p:nvGraphicFramePr>
        <p:xfrm>
          <a:off x="347134" y="1176862"/>
          <a:ext cx="8517466" cy="3006931"/>
        </p:xfrm>
        <a:graphic>
          <a:graphicData uri="http://schemas.openxmlformats.org/drawingml/2006/table">
            <a:tbl>
              <a:tblPr firstRow="1" firstCol="1" bandRow="1">
                <a:tableStyleId>{5C22544A-7EE6-4342-B048-85BDC9FD1C3A}</a:tableStyleId>
              </a:tblPr>
              <a:tblGrid>
                <a:gridCol w="3359596">
                  <a:extLst>
                    <a:ext uri="{9D8B030D-6E8A-4147-A177-3AD203B41FA5}">
                      <a16:colId xmlns:a16="http://schemas.microsoft.com/office/drawing/2014/main" val="2232313427"/>
                    </a:ext>
                  </a:extLst>
                </a:gridCol>
                <a:gridCol w="4078060">
                  <a:extLst>
                    <a:ext uri="{9D8B030D-6E8A-4147-A177-3AD203B41FA5}">
                      <a16:colId xmlns:a16="http://schemas.microsoft.com/office/drawing/2014/main" val="2467448566"/>
                    </a:ext>
                  </a:extLst>
                </a:gridCol>
                <a:gridCol w="1079810">
                  <a:extLst>
                    <a:ext uri="{9D8B030D-6E8A-4147-A177-3AD203B41FA5}">
                      <a16:colId xmlns:a16="http://schemas.microsoft.com/office/drawing/2014/main" val="3141092132"/>
                    </a:ext>
                  </a:extLst>
                </a:gridCol>
              </a:tblGrid>
              <a:tr h="304801">
                <a:tc>
                  <a:txBody>
                    <a:bodyPr/>
                    <a:lstStyle/>
                    <a:p>
                      <a:pPr algn="ctr">
                        <a:spcBef>
                          <a:spcPts val="300"/>
                        </a:spcBef>
                        <a:spcAft>
                          <a:spcPts val="300"/>
                        </a:spcAft>
                      </a:pPr>
                      <a:r>
                        <a:rPr lang="en-ZA" sz="1800">
                          <a:solidFill>
                            <a:schemeClr val="tx1"/>
                          </a:solidFill>
                          <a:effectLst/>
                          <a:latin typeface="Arial" panose="020B0604020202020204" pitchFamily="34" charset="0"/>
                          <a:cs typeface="Arial" panose="020B0604020202020204" pitchFamily="34" charset="0"/>
                        </a:rPr>
                        <a:t>REQUIREMENT</a:t>
                      </a:r>
                      <a:endParaRPr lang="en-ZA" sz="18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ctr">
                        <a:spcBef>
                          <a:spcPts val="300"/>
                        </a:spcBef>
                        <a:spcAft>
                          <a:spcPts val="300"/>
                        </a:spcAft>
                      </a:pPr>
                      <a:r>
                        <a:rPr lang="en-ZA" sz="1800">
                          <a:solidFill>
                            <a:schemeClr val="tx1"/>
                          </a:solidFill>
                          <a:effectLst/>
                          <a:latin typeface="Arial" panose="020B0604020202020204" pitchFamily="34" charset="0"/>
                          <a:cs typeface="Arial" panose="020B0604020202020204" pitchFamily="34" charset="0"/>
                        </a:rPr>
                        <a:t>NOTES</a:t>
                      </a:r>
                      <a:endParaRPr lang="en-ZA" sz="18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ctr">
                        <a:spcBef>
                          <a:spcPts val="300"/>
                        </a:spcBef>
                        <a:spcAft>
                          <a:spcPts val="300"/>
                        </a:spcAft>
                      </a:pPr>
                      <a:r>
                        <a:rPr lang="en-ZA" sz="1800" dirty="0">
                          <a:solidFill>
                            <a:schemeClr val="tx1"/>
                          </a:solidFill>
                          <a:effectLst/>
                          <a:latin typeface="Arial" panose="020B0604020202020204" pitchFamily="34" charset="0"/>
                          <a:cs typeface="Arial" panose="020B0604020202020204" pitchFamily="34" charset="0"/>
                        </a:rPr>
                        <a:t>MARKS</a:t>
                      </a:r>
                      <a:endParaRPr lang="en-ZA"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3972347540"/>
                  </a:ext>
                </a:extLst>
              </a:tr>
              <a:tr h="270934">
                <a:tc gridSpan="3">
                  <a:txBody>
                    <a:bodyPr/>
                    <a:lstStyle/>
                    <a:p>
                      <a:pPr algn="ctr">
                        <a:spcBef>
                          <a:spcPts val="300"/>
                        </a:spcBef>
                        <a:spcAft>
                          <a:spcPts val="300"/>
                        </a:spcAft>
                      </a:pPr>
                      <a:r>
                        <a:rPr lang="en-ZA" sz="1600" dirty="0">
                          <a:solidFill>
                            <a:schemeClr val="tx1"/>
                          </a:solidFill>
                          <a:effectLst/>
                          <a:latin typeface="Arial" panose="020B0604020202020204" pitchFamily="34" charset="0"/>
                          <a:cs typeface="Arial" panose="020B0604020202020204" pitchFamily="34" charset="0"/>
                        </a:rPr>
                        <a:t>Title, problem statement and study objectives [15 marks]</a:t>
                      </a:r>
                      <a:endParaRPr lang="en-ZA"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1427147724"/>
                  </a:ext>
                </a:extLst>
              </a:tr>
              <a:tr h="508000">
                <a:tc>
                  <a:txBody>
                    <a:bodyPr/>
                    <a:lstStyle/>
                    <a:p>
                      <a:pPr marL="271463" indent="-271463" algn="just">
                        <a:spcBef>
                          <a:spcPts val="300"/>
                        </a:spcBef>
                        <a:spcAft>
                          <a:spcPts val="300"/>
                        </a:spcAft>
                      </a:pPr>
                      <a:r>
                        <a:rPr lang="en-ZA" sz="1400" dirty="0">
                          <a:solidFill>
                            <a:schemeClr val="tx1"/>
                          </a:solidFill>
                          <a:effectLst/>
                          <a:latin typeface="Arial" panose="020B0604020202020204" pitchFamily="34" charset="0"/>
                          <a:cs typeface="Arial" panose="020B0604020202020204" pitchFamily="34" charset="0"/>
                        </a:rPr>
                        <a:t>1.</a:t>
                      </a:r>
                      <a:r>
                        <a:rPr lang="en-ZA" sz="1400" baseline="0" dirty="0">
                          <a:solidFill>
                            <a:schemeClr val="tx1"/>
                          </a:solidFill>
                          <a:effectLst/>
                          <a:latin typeface="Arial" panose="020B0604020202020204" pitchFamily="34" charset="0"/>
                          <a:cs typeface="Arial" panose="020B0604020202020204" pitchFamily="34" charset="0"/>
                        </a:rPr>
                        <a:t>  </a:t>
                      </a:r>
                      <a:r>
                        <a:rPr lang="en-ZA" sz="1400" dirty="0">
                          <a:solidFill>
                            <a:schemeClr val="tx1"/>
                          </a:solidFill>
                          <a:effectLst/>
                          <a:latin typeface="Arial" panose="020B0604020202020204" pitchFamily="34" charset="0"/>
                          <a:cs typeface="Arial" panose="020B0604020202020204" pitchFamily="34" charset="0"/>
                        </a:rPr>
                        <a:t>Provide the revised research title of the study.</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just">
                        <a:spcBef>
                          <a:spcPts val="300"/>
                        </a:spcBef>
                        <a:spcAft>
                          <a:spcPts val="300"/>
                        </a:spcAft>
                      </a:pPr>
                      <a:r>
                        <a:rPr lang="en-ZA" sz="1400">
                          <a:solidFill>
                            <a:schemeClr val="tx1"/>
                          </a:solidFill>
                          <a:effectLst/>
                          <a:latin typeface="Arial" panose="020B0604020202020204" pitchFamily="34" charset="0"/>
                          <a:cs typeface="Arial" panose="020B0604020202020204" pitchFamily="34" charset="0"/>
                        </a:rPr>
                        <a:t>State the revised title based on feedback, reflections and assignment 1. </a:t>
                      </a:r>
                      <a:endParaRPr lang="en-ZA"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ctr">
                        <a:spcBef>
                          <a:spcPts val="300"/>
                        </a:spcBef>
                        <a:spcAft>
                          <a:spcPts val="300"/>
                        </a:spcAft>
                      </a:pPr>
                      <a:r>
                        <a:rPr lang="en-ZA" sz="1400">
                          <a:solidFill>
                            <a:schemeClr val="tx1"/>
                          </a:solidFill>
                          <a:effectLst/>
                          <a:latin typeface="Arial" panose="020B0604020202020204" pitchFamily="34" charset="0"/>
                          <a:cs typeface="Arial" panose="020B0604020202020204" pitchFamily="34" charset="0"/>
                        </a:rPr>
                        <a:t>/2</a:t>
                      </a:r>
                      <a:endParaRPr lang="en-ZA"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403321158"/>
                  </a:ext>
                </a:extLst>
              </a:tr>
              <a:tr h="711200">
                <a:tc>
                  <a:txBody>
                    <a:bodyPr/>
                    <a:lstStyle/>
                    <a:p>
                      <a:pPr marL="271463" lvl="0" indent="-271463" algn="just">
                        <a:spcBef>
                          <a:spcPts val="300"/>
                        </a:spcBef>
                        <a:spcAft>
                          <a:spcPts val="300"/>
                        </a:spcAft>
                        <a:buFont typeface="+mj-lt"/>
                        <a:buNone/>
                      </a:pPr>
                      <a:r>
                        <a:rPr lang="en-ZA" sz="1400" dirty="0">
                          <a:solidFill>
                            <a:schemeClr val="tx1"/>
                          </a:solidFill>
                          <a:effectLst/>
                          <a:latin typeface="Arial" panose="020B0604020202020204" pitchFamily="34" charset="0"/>
                          <a:cs typeface="Arial" panose="020B0604020202020204" pitchFamily="34" charset="0"/>
                        </a:rPr>
                        <a:t>2.</a:t>
                      </a:r>
                      <a:r>
                        <a:rPr lang="en-ZA" sz="1400" baseline="0" dirty="0">
                          <a:solidFill>
                            <a:schemeClr val="tx1"/>
                          </a:solidFill>
                          <a:effectLst/>
                          <a:latin typeface="Arial" panose="020B0604020202020204" pitchFamily="34" charset="0"/>
                          <a:cs typeface="Arial" panose="020B0604020202020204" pitchFamily="34" charset="0"/>
                        </a:rPr>
                        <a:t> </a:t>
                      </a:r>
                      <a:r>
                        <a:rPr lang="en-ZA" sz="1400" dirty="0">
                          <a:solidFill>
                            <a:schemeClr val="tx1"/>
                          </a:solidFill>
                          <a:effectLst/>
                          <a:latin typeface="Arial" panose="020B0604020202020204" pitchFamily="34" charset="0"/>
                          <a:cs typeface="Arial" panose="020B0604020202020204" pitchFamily="34" charset="0"/>
                        </a:rPr>
                        <a:t>Add or provide the revised introduction and background to the research study.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just">
                        <a:spcBef>
                          <a:spcPts val="300"/>
                        </a:spcBef>
                        <a:spcAft>
                          <a:spcPts val="300"/>
                        </a:spcAft>
                      </a:pPr>
                      <a:r>
                        <a:rPr lang="en-ZA" sz="1400">
                          <a:solidFill>
                            <a:schemeClr val="tx1"/>
                          </a:solidFill>
                          <a:effectLst/>
                          <a:latin typeface="Arial" panose="020B0604020202020204" pitchFamily="34" charset="0"/>
                          <a:cs typeface="Arial" panose="020B0604020202020204" pitchFamily="34" charset="0"/>
                        </a:rPr>
                        <a:t>State the current or revised introduction and background to the study based on feedback, adding the headings and reflections.</a:t>
                      </a:r>
                      <a:endParaRPr lang="en-ZA"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ctr">
                        <a:spcBef>
                          <a:spcPts val="300"/>
                        </a:spcBef>
                        <a:spcAft>
                          <a:spcPts val="300"/>
                        </a:spcAft>
                      </a:pPr>
                      <a:r>
                        <a:rPr lang="en-ZA" sz="1400">
                          <a:solidFill>
                            <a:schemeClr val="tx1"/>
                          </a:solidFill>
                          <a:effectLst/>
                          <a:latin typeface="Arial" panose="020B0604020202020204" pitchFamily="34" charset="0"/>
                          <a:cs typeface="Arial" panose="020B0604020202020204" pitchFamily="34" charset="0"/>
                        </a:rPr>
                        <a:t>/5</a:t>
                      </a:r>
                      <a:endParaRPr lang="en-ZA"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3316173459"/>
                  </a:ext>
                </a:extLst>
              </a:tr>
              <a:tr h="491066">
                <a:tc>
                  <a:txBody>
                    <a:bodyPr/>
                    <a:lstStyle/>
                    <a:p>
                      <a:pPr marL="271463" lvl="0" indent="-271463" algn="just">
                        <a:spcBef>
                          <a:spcPts val="300"/>
                        </a:spcBef>
                        <a:spcAft>
                          <a:spcPts val="300"/>
                        </a:spcAft>
                        <a:buFont typeface="+mj-lt"/>
                        <a:buNone/>
                      </a:pPr>
                      <a:r>
                        <a:rPr lang="en-ZA" sz="1400" dirty="0">
                          <a:solidFill>
                            <a:schemeClr val="tx1"/>
                          </a:solidFill>
                          <a:effectLst/>
                          <a:latin typeface="Arial" panose="020B0604020202020204" pitchFamily="34" charset="0"/>
                          <a:cs typeface="Arial" panose="020B0604020202020204" pitchFamily="34" charset="0"/>
                        </a:rPr>
                        <a:t>3. Provide the revised problem statement.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just">
                        <a:spcBef>
                          <a:spcPts val="300"/>
                        </a:spcBef>
                        <a:spcAft>
                          <a:spcPts val="300"/>
                        </a:spcAft>
                      </a:pPr>
                      <a:r>
                        <a:rPr lang="en-ZA" sz="1400">
                          <a:solidFill>
                            <a:schemeClr val="tx1"/>
                          </a:solidFill>
                          <a:effectLst/>
                          <a:latin typeface="Arial" panose="020B0604020202020204" pitchFamily="34" charset="0"/>
                          <a:cs typeface="Arial" panose="020B0604020202020204" pitchFamily="34" charset="0"/>
                        </a:rPr>
                        <a:t>State the revised problem statement based on feedback, reflections and assignment 1.</a:t>
                      </a:r>
                      <a:endParaRPr lang="en-ZA"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ctr">
                        <a:spcBef>
                          <a:spcPts val="300"/>
                        </a:spcBef>
                        <a:spcAft>
                          <a:spcPts val="300"/>
                        </a:spcAft>
                      </a:pPr>
                      <a:r>
                        <a:rPr lang="en-ZA" sz="1400">
                          <a:solidFill>
                            <a:schemeClr val="tx1"/>
                          </a:solidFill>
                          <a:effectLst/>
                          <a:latin typeface="Arial" panose="020B0604020202020204" pitchFamily="34" charset="0"/>
                          <a:cs typeface="Arial" panose="020B0604020202020204" pitchFamily="34" charset="0"/>
                        </a:rPr>
                        <a:t>/5</a:t>
                      </a:r>
                      <a:endParaRPr lang="en-ZA"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851736714"/>
                  </a:ext>
                </a:extLst>
              </a:tr>
              <a:tr h="720930">
                <a:tc>
                  <a:txBody>
                    <a:bodyPr/>
                    <a:lstStyle/>
                    <a:p>
                      <a:pPr marL="271463" lvl="0" indent="-271463" algn="just">
                        <a:spcBef>
                          <a:spcPts val="300"/>
                        </a:spcBef>
                        <a:spcAft>
                          <a:spcPts val="300"/>
                        </a:spcAft>
                        <a:buFont typeface="+mj-lt"/>
                        <a:buNone/>
                      </a:pPr>
                      <a:r>
                        <a:rPr lang="en-ZA" sz="1400" dirty="0">
                          <a:solidFill>
                            <a:schemeClr val="tx1"/>
                          </a:solidFill>
                          <a:effectLst/>
                          <a:latin typeface="Arial" panose="020B0604020202020204" pitchFamily="34" charset="0"/>
                          <a:cs typeface="Arial" panose="020B0604020202020204" pitchFamily="34" charset="0"/>
                        </a:rPr>
                        <a:t>4.  Provide the revised primary and secondary research objectives.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just">
                        <a:spcBef>
                          <a:spcPts val="300"/>
                        </a:spcBef>
                        <a:spcAft>
                          <a:spcPts val="300"/>
                        </a:spcAft>
                      </a:pPr>
                      <a:r>
                        <a:rPr lang="en-ZA" sz="1400" dirty="0">
                          <a:solidFill>
                            <a:schemeClr val="tx1"/>
                          </a:solidFill>
                          <a:effectLst/>
                          <a:latin typeface="Arial" panose="020B0604020202020204" pitchFamily="34" charset="0"/>
                          <a:cs typeface="Arial" panose="020B0604020202020204" pitchFamily="34" charset="0"/>
                        </a:rPr>
                        <a:t>State the revised primary and secondary objectives based on feedback, reflections and assignment 1.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ctr">
                        <a:spcBef>
                          <a:spcPts val="300"/>
                        </a:spcBef>
                        <a:spcAft>
                          <a:spcPts val="300"/>
                        </a:spcAft>
                      </a:pPr>
                      <a:r>
                        <a:rPr lang="en-ZA" sz="1400" dirty="0">
                          <a:solidFill>
                            <a:schemeClr val="tx1"/>
                          </a:solidFill>
                          <a:effectLst/>
                          <a:latin typeface="Arial" panose="020B0604020202020204" pitchFamily="34" charset="0"/>
                          <a:cs typeface="Arial" panose="020B0604020202020204" pitchFamily="34" charset="0"/>
                        </a:rPr>
                        <a:t>/3</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206881108"/>
                  </a:ext>
                </a:extLst>
              </a:tr>
            </a:tbl>
          </a:graphicData>
        </a:graphic>
      </p:graphicFrame>
    </p:spTree>
    <p:extLst>
      <p:ext uri="{BB962C8B-B14F-4D97-AF65-F5344CB8AC3E}">
        <p14:creationId xmlns:p14="http://schemas.microsoft.com/office/powerpoint/2010/main" val="37518972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34</a:t>
            </a:fld>
            <a:endParaRPr lang="en-US" dirty="0"/>
          </a:p>
        </p:txBody>
      </p:sp>
      <p:sp>
        <p:nvSpPr>
          <p:cNvPr id="4" name="Rectangle 8"/>
          <p:cNvSpPr>
            <a:spLocks noChangeArrowheads="1"/>
          </p:cNvSpPr>
          <p:nvPr/>
        </p:nvSpPr>
        <p:spPr bwMode="auto">
          <a:xfrm>
            <a:off x="181369" y="89148"/>
            <a:ext cx="8766688" cy="842185"/>
          </a:xfrm>
          <a:prstGeom prst="rect">
            <a:avLst/>
          </a:prstGeom>
          <a:solidFill>
            <a:srgbClr val="7030A0"/>
          </a:solidFill>
          <a:ln>
            <a:noFill/>
          </a:ln>
        </p:spPr>
        <p:txBody>
          <a:bodyPr anchor="ctr"/>
          <a:lstStyle/>
          <a:p>
            <a:pPr algn="ctr"/>
            <a:r>
              <a:rPr lang="en-US" altLang="en-US" sz="2500" dirty="0">
                <a:solidFill>
                  <a:schemeClr val="bg1"/>
                </a:solidFill>
                <a:latin typeface="Arial Black" panose="020B0A04020102020204" pitchFamily="34" charset="0"/>
              </a:rPr>
              <a:t>APPLYING THE CONTENT OF THIS STUDY UNIT: </a:t>
            </a:r>
          </a:p>
          <a:p>
            <a:pPr algn="ctr"/>
            <a:r>
              <a:rPr lang="en-US" altLang="en-US" sz="2000" dirty="0">
                <a:solidFill>
                  <a:schemeClr val="bg1"/>
                </a:solidFill>
                <a:latin typeface="Arial Black" panose="020B0A04020102020204" pitchFamily="34" charset="0"/>
              </a:rPr>
              <a:t>ASSIGNMENT 2</a:t>
            </a:r>
          </a:p>
        </p:txBody>
      </p:sp>
      <p:graphicFrame>
        <p:nvGraphicFramePr>
          <p:cNvPr id="5" name="Table 4">
            <a:extLst>
              <a:ext uri="{FF2B5EF4-FFF2-40B4-BE49-F238E27FC236}">
                <a16:creationId xmlns:a16="http://schemas.microsoft.com/office/drawing/2014/main" id="{D38FEA2B-D2BB-4307-9F74-588EFDA362CD}"/>
              </a:ext>
            </a:extLst>
          </p:cNvPr>
          <p:cNvGraphicFramePr>
            <a:graphicFrameLocks noGrp="1"/>
          </p:cNvGraphicFramePr>
          <p:nvPr>
            <p:extLst>
              <p:ext uri="{D42A27DB-BD31-4B8C-83A1-F6EECF244321}">
                <p14:modId xmlns:p14="http://schemas.microsoft.com/office/powerpoint/2010/main" val="3514335213"/>
              </p:ext>
            </p:extLst>
          </p:nvPr>
        </p:nvGraphicFramePr>
        <p:xfrm>
          <a:off x="423333" y="1110911"/>
          <a:ext cx="8297333" cy="4096089"/>
        </p:xfrm>
        <a:graphic>
          <a:graphicData uri="http://schemas.openxmlformats.org/drawingml/2006/table">
            <a:tbl>
              <a:tblPr firstRow="1" firstCol="1" bandRow="1">
                <a:tableStyleId>{5C22544A-7EE6-4342-B048-85BDC9FD1C3A}</a:tableStyleId>
              </a:tblPr>
              <a:tblGrid>
                <a:gridCol w="3272768">
                  <a:extLst>
                    <a:ext uri="{9D8B030D-6E8A-4147-A177-3AD203B41FA5}">
                      <a16:colId xmlns:a16="http://schemas.microsoft.com/office/drawing/2014/main" val="428674530"/>
                    </a:ext>
                  </a:extLst>
                </a:gridCol>
                <a:gridCol w="3972663">
                  <a:extLst>
                    <a:ext uri="{9D8B030D-6E8A-4147-A177-3AD203B41FA5}">
                      <a16:colId xmlns:a16="http://schemas.microsoft.com/office/drawing/2014/main" val="3855932728"/>
                    </a:ext>
                  </a:extLst>
                </a:gridCol>
                <a:gridCol w="1051902">
                  <a:extLst>
                    <a:ext uri="{9D8B030D-6E8A-4147-A177-3AD203B41FA5}">
                      <a16:colId xmlns:a16="http://schemas.microsoft.com/office/drawing/2014/main" val="3899665725"/>
                    </a:ext>
                  </a:extLst>
                </a:gridCol>
              </a:tblGrid>
              <a:tr h="207519">
                <a:tc gridSpan="3">
                  <a:txBody>
                    <a:bodyPr/>
                    <a:lstStyle/>
                    <a:p>
                      <a:pPr marL="201930" indent="-180340" algn="ctr">
                        <a:spcBef>
                          <a:spcPts val="300"/>
                        </a:spcBef>
                        <a:spcAft>
                          <a:spcPts val="300"/>
                        </a:spcAft>
                      </a:pPr>
                      <a:r>
                        <a:rPr lang="en-ZA" sz="1600" dirty="0">
                          <a:solidFill>
                            <a:schemeClr val="tx1"/>
                          </a:solidFill>
                          <a:effectLst/>
                          <a:latin typeface="Arial" panose="020B0604020202020204" pitchFamily="34" charset="0"/>
                          <a:cs typeface="Arial" panose="020B0604020202020204" pitchFamily="34" charset="0"/>
                        </a:rPr>
                        <a:t>Preliminary literature review [10 marks]</a:t>
                      </a:r>
                      <a:endParaRPr lang="en-ZA"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40000"/>
                        <a:lumOff val="60000"/>
                      </a:schemeClr>
                    </a:solidFill>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2676893918"/>
                  </a:ext>
                </a:extLst>
              </a:tr>
              <a:tr h="687494">
                <a:tc>
                  <a:txBody>
                    <a:bodyPr/>
                    <a:lstStyle/>
                    <a:p>
                      <a:pPr marL="271463" lvl="0" indent="-271463" algn="just">
                        <a:lnSpc>
                          <a:spcPct val="115000"/>
                        </a:lnSpc>
                        <a:spcAft>
                          <a:spcPts val="600"/>
                        </a:spcAft>
                        <a:buFont typeface="+mj-lt"/>
                        <a:buNone/>
                      </a:pPr>
                      <a:r>
                        <a:rPr lang="en-ZA" sz="1400" dirty="0">
                          <a:solidFill>
                            <a:schemeClr val="tx1"/>
                          </a:solidFill>
                          <a:effectLst/>
                          <a:latin typeface="Arial" panose="020B0604020202020204" pitchFamily="34" charset="0"/>
                          <a:cs typeface="Arial" panose="020B0604020202020204" pitchFamily="34" charset="0"/>
                        </a:rPr>
                        <a:t>5. Provide the updated preliminary literature review.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just">
                        <a:spcBef>
                          <a:spcPts val="300"/>
                        </a:spcBef>
                        <a:spcAft>
                          <a:spcPts val="300"/>
                        </a:spcAft>
                      </a:pPr>
                      <a:r>
                        <a:rPr lang="en-ZA" sz="1400" dirty="0">
                          <a:solidFill>
                            <a:schemeClr val="tx1"/>
                          </a:solidFill>
                          <a:effectLst/>
                          <a:latin typeface="Arial" panose="020B0604020202020204" pitchFamily="34" charset="0"/>
                          <a:cs typeface="Arial" panose="020B0604020202020204" pitchFamily="34" charset="0"/>
                        </a:rPr>
                        <a:t>Present the revised and updated preliminary literature review based on feedback, reflections and assignment 1 (maximum 1 000 words).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ctr">
                        <a:spcBef>
                          <a:spcPts val="300"/>
                        </a:spcBef>
                        <a:spcAft>
                          <a:spcPts val="300"/>
                        </a:spcAft>
                      </a:pPr>
                      <a:r>
                        <a:rPr lang="en-ZA" sz="1400">
                          <a:solidFill>
                            <a:schemeClr val="tx1"/>
                          </a:solidFill>
                          <a:effectLst/>
                          <a:latin typeface="Arial" panose="020B0604020202020204" pitchFamily="34" charset="0"/>
                          <a:cs typeface="Arial" panose="020B0604020202020204" pitchFamily="34" charset="0"/>
                        </a:rPr>
                        <a:t>/10</a:t>
                      </a:r>
                      <a:endParaRPr lang="en-ZA"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198144781"/>
                  </a:ext>
                </a:extLst>
              </a:tr>
              <a:tr h="207519">
                <a:tc gridSpan="3">
                  <a:txBody>
                    <a:bodyPr/>
                    <a:lstStyle/>
                    <a:p>
                      <a:pPr marL="201930" indent="-180340" algn="ctr">
                        <a:spcBef>
                          <a:spcPts val="300"/>
                        </a:spcBef>
                        <a:spcAft>
                          <a:spcPts val="300"/>
                        </a:spcAft>
                      </a:pPr>
                      <a:r>
                        <a:rPr lang="en-ZA" sz="1600" dirty="0">
                          <a:solidFill>
                            <a:schemeClr val="tx1"/>
                          </a:solidFill>
                          <a:effectLst/>
                          <a:latin typeface="Arial" panose="020B0604020202020204" pitchFamily="34" charset="0"/>
                          <a:cs typeface="Arial" panose="020B0604020202020204" pitchFamily="34" charset="0"/>
                        </a:rPr>
                        <a:t>Research approach and design [5 marks]</a:t>
                      </a:r>
                      <a:endParaRPr lang="en-ZA"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40000"/>
                        <a:lumOff val="60000"/>
                      </a:schemeClr>
                    </a:solidFill>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2143555179"/>
                  </a:ext>
                </a:extLst>
              </a:tr>
              <a:tr h="721360">
                <a:tc>
                  <a:txBody>
                    <a:bodyPr/>
                    <a:lstStyle/>
                    <a:p>
                      <a:pPr marL="271463" lvl="0" indent="-271463" algn="just">
                        <a:lnSpc>
                          <a:spcPct val="115000"/>
                        </a:lnSpc>
                        <a:spcAft>
                          <a:spcPts val="600"/>
                        </a:spcAft>
                        <a:buFont typeface="+mj-lt"/>
                        <a:buNone/>
                      </a:pPr>
                      <a:r>
                        <a:rPr lang="en-ZA" sz="1400" dirty="0">
                          <a:solidFill>
                            <a:schemeClr val="tx1"/>
                          </a:solidFill>
                          <a:effectLst/>
                          <a:latin typeface="Arial" panose="020B0604020202020204" pitchFamily="34" charset="0"/>
                          <a:cs typeface="Arial" panose="020B0604020202020204" pitchFamily="34" charset="0"/>
                        </a:rPr>
                        <a:t>6. Describe the research approach that will be followed in the study.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just">
                        <a:spcBef>
                          <a:spcPts val="300"/>
                        </a:spcBef>
                        <a:spcAft>
                          <a:spcPts val="300"/>
                        </a:spcAft>
                      </a:pPr>
                      <a:r>
                        <a:rPr lang="en-ZA" sz="1400" dirty="0">
                          <a:solidFill>
                            <a:schemeClr val="tx1"/>
                          </a:solidFill>
                          <a:effectLst/>
                          <a:latin typeface="Arial" panose="020B0604020202020204" pitchFamily="34" charset="0"/>
                          <a:cs typeface="Arial" panose="020B0604020202020204" pitchFamily="34" charset="0"/>
                        </a:rPr>
                        <a:t>Explain whether the study will be qualitative, quantitative or mixed-method in nature. Why? Motivate.</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ctr">
                        <a:lnSpc>
                          <a:spcPct val="115000"/>
                        </a:lnSpc>
                        <a:spcAft>
                          <a:spcPts val="1000"/>
                        </a:spcAft>
                      </a:pPr>
                      <a:r>
                        <a:rPr lang="en-ZA" sz="1400">
                          <a:solidFill>
                            <a:schemeClr val="tx1"/>
                          </a:solidFill>
                          <a:effectLst/>
                          <a:latin typeface="Arial" panose="020B0604020202020204" pitchFamily="34" charset="0"/>
                          <a:cs typeface="Arial" panose="020B0604020202020204" pitchFamily="34" charset="0"/>
                        </a:rPr>
                        <a:t>/3</a:t>
                      </a:r>
                      <a:endParaRPr lang="en-ZA"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798403475"/>
                  </a:ext>
                </a:extLst>
              </a:tr>
              <a:tr h="2199555">
                <a:tc>
                  <a:txBody>
                    <a:bodyPr/>
                    <a:lstStyle/>
                    <a:p>
                      <a:pPr marL="271463" lvl="0" indent="-271463" algn="just">
                        <a:lnSpc>
                          <a:spcPct val="115000"/>
                        </a:lnSpc>
                        <a:spcAft>
                          <a:spcPts val="600"/>
                        </a:spcAft>
                        <a:buFont typeface="+mj-lt"/>
                        <a:buNone/>
                      </a:pPr>
                      <a:r>
                        <a:rPr lang="en-ZA" sz="1400" dirty="0">
                          <a:solidFill>
                            <a:schemeClr val="tx1"/>
                          </a:solidFill>
                          <a:effectLst/>
                          <a:latin typeface="Arial" panose="020B0604020202020204" pitchFamily="34" charset="0"/>
                          <a:cs typeface="Arial" panose="020B0604020202020204" pitchFamily="34" charset="0"/>
                        </a:rPr>
                        <a:t>7. Describe the research design of the study. </a:t>
                      </a:r>
                    </a:p>
                    <a:p>
                      <a:pPr marL="201930" indent="-180340" algn="just">
                        <a:spcAft>
                          <a:spcPts val="600"/>
                        </a:spcAft>
                      </a:pPr>
                      <a:r>
                        <a:rPr lang="en-ZA" sz="1400" dirty="0">
                          <a:solidFill>
                            <a:schemeClr val="tx1"/>
                          </a:solidFill>
                          <a:effectLst/>
                          <a:latin typeface="Arial" panose="020B0604020202020204" pitchFamily="34" charset="0"/>
                          <a:cs typeface="Arial" panose="020B0604020202020204" pitchFamily="34" charset="0"/>
                        </a:rPr>
                        <a:t>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just">
                        <a:spcBef>
                          <a:spcPts val="300"/>
                        </a:spcBef>
                        <a:spcAft>
                          <a:spcPts val="300"/>
                        </a:spcAft>
                      </a:pPr>
                      <a:r>
                        <a:rPr lang="en-ZA" sz="1400">
                          <a:solidFill>
                            <a:schemeClr val="tx1"/>
                          </a:solidFill>
                          <a:effectLst/>
                          <a:latin typeface="Arial" panose="020B0604020202020204" pitchFamily="34" charset="0"/>
                          <a:cs typeface="Arial" panose="020B0604020202020204" pitchFamily="34" charset="0"/>
                        </a:rPr>
                        <a:t>Will the study be experimental, cross-sectional or longitudinal? Why? Elaborate. </a:t>
                      </a:r>
                    </a:p>
                    <a:p>
                      <a:pPr algn="just">
                        <a:spcBef>
                          <a:spcPts val="300"/>
                        </a:spcBef>
                        <a:spcAft>
                          <a:spcPts val="300"/>
                        </a:spcAft>
                      </a:pPr>
                      <a:r>
                        <a:rPr lang="en-ZA" sz="1400">
                          <a:solidFill>
                            <a:schemeClr val="tx1"/>
                          </a:solidFill>
                          <a:effectLst/>
                          <a:latin typeface="Arial" panose="020B0604020202020204" pitchFamily="34" charset="0"/>
                          <a:cs typeface="Arial" panose="020B0604020202020204" pitchFamily="34" charset="0"/>
                        </a:rPr>
                        <a:t>In the case of longitudinal research, also provide the time intervals between the data points.</a:t>
                      </a:r>
                    </a:p>
                    <a:p>
                      <a:pPr algn="just">
                        <a:spcBef>
                          <a:spcPts val="300"/>
                        </a:spcBef>
                        <a:spcAft>
                          <a:spcPts val="300"/>
                        </a:spcAft>
                      </a:pPr>
                      <a:r>
                        <a:rPr lang="en-ZA" sz="1400">
                          <a:solidFill>
                            <a:schemeClr val="tx1"/>
                          </a:solidFill>
                          <a:effectLst/>
                          <a:latin typeface="Arial" panose="020B0604020202020204" pitchFamily="34" charset="0"/>
                          <a:cs typeface="Arial" panose="020B0604020202020204" pitchFamily="34" charset="0"/>
                        </a:rPr>
                        <a:t>Will you follow an inductive or deductive design? Explain briefly.</a:t>
                      </a:r>
                    </a:p>
                    <a:p>
                      <a:pPr algn="just">
                        <a:spcBef>
                          <a:spcPts val="300"/>
                        </a:spcBef>
                        <a:spcAft>
                          <a:spcPts val="300"/>
                        </a:spcAft>
                      </a:pPr>
                      <a:r>
                        <a:rPr lang="en-ZA" sz="1400">
                          <a:solidFill>
                            <a:schemeClr val="tx1"/>
                          </a:solidFill>
                          <a:effectLst/>
                          <a:latin typeface="Arial" panose="020B0604020202020204" pitchFamily="34" charset="0"/>
                          <a:cs typeface="Arial" panose="020B0604020202020204" pitchFamily="34" charset="0"/>
                        </a:rPr>
                        <a:t>If you are estimating a model, specify the model to be estimated. Justify the variables you are including. </a:t>
                      </a:r>
                      <a:endParaRPr lang="en-ZA"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ctr">
                        <a:lnSpc>
                          <a:spcPct val="115000"/>
                        </a:lnSpc>
                        <a:spcAft>
                          <a:spcPts val="1000"/>
                        </a:spcAft>
                      </a:pPr>
                      <a:r>
                        <a:rPr lang="en-ZA" sz="1400" dirty="0">
                          <a:solidFill>
                            <a:schemeClr val="tx1"/>
                          </a:solidFill>
                          <a:effectLst/>
                          <a:latin typeface="Arial" panose="020B0604020202020204" pitchFamily="34" charset="0"/>
                          <a:cs typeface="Arial" panose="020B0604020202020204" pitchFamily="34" charset="0"/>
                        </a:rPr>
                        <a:t>/2</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576005245"/>
                  </a:ext>
                </a:extLst>
              </a:tr>
            </a:tbl>
          </a:graphicData>
        </a:graphic>
      </p:graphicFrame>
    </p:spTree>
    <p:extLst>
      <p:ext uri="{BB962C8B-B14F-4D97-AF65-F5344CB8AC3E}">
        <p14:creationId xmlns:p14="http://schemas.microsoft.com/office/powerpoint/2010/main" val="35047363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35</a:t>
            </a:fld>
            <a:endParaRPr lang="en-US" dirty="0"/>
          </a:p>
        </p:txBody>
      </p:sp>
      <p:sp>
        <p:nvSpPr>
          <p:cNvPr id="4" name="Rectangle 8"/>
          <p:cNvSpPr>
            <a:spLocks noChangeArrowheads="1"/>
          </p:cNvSpPr>
          <p:nvPr/>
        </p:nvSpPr>
        <p:spPr bwMode="auto">
          <a:xfrm>
            <a:off x="181369" y="89148"/>
            <a:ext cx="8766688" cy="842185"/>
          </a:xfrm>
          <a:prstGeom prst="rect">
            <a:avLst/>
          </a:prstGeom>
          <a:solidFill>
            <a:srgbClr val="7030A0"/>
          </a:solidFill>
          <a:ln>
            <a:noFill/>
          </a:ln>
        </p:spPr>
        <p:txBody>
          <a:bodyPr anchor="ctr"/>
          <a:lstStyle/>
          <a:p>
            <a:pPr algn="ctr"/>
            <a:r>
              <a:rPr lang="en-US" altLang="en-US" sz="2500" dirty="0">
                <a:solidFill>
                  <a:schemeClr val="bg1"/>
                </a:solidFill>
                <a:latin typeface="Arial Black" panose="020B0A04020102020204" pitchFamily="34" charset="0"/>
              </a:rPr>
              <a:t>APPLYING THE CONTENT OF THIS STUDY UNIT: </a:t>
            </a:r>
          </a:p>
          <a:p>
            <a:pPr algn="ctr"/>
            <a:r>
              <a:rPr lang="en-US" altLang="en-US" sz="2000" dirty="0">
                <a:solidFill>
                  <a:schemeClr val="bg1"/>
                </a:solidFill>
                <a:latin typeface="Arial Black" panose="020B0A04020102020204" pitchFamily="34" charset="0"/>
              </a:rPr>
              <a:t>ASSIGNMENT 2</a:t>
            </a:r>
          </a:p>
        </p:txBody>
      </p:sp>
      <p:graphicFrame>
        <p:nvGraphicFramePr>
          <p:cNvPr id="5" name="Table 4">
            <a:extLst>
              <a:ext uri="{FF2B5EF4-FFF2-40B4-BE49-F238E27FC236}">
                <a16:creationId xmlns:a16="http://schemas.microsoft.com/office/drawing/2014/main" id="{80C26E70-AC4C-4EED-947E-6185B1E800B8}"/>
              </a:ext>
            </a:extLst>
          </p:cNvPr>
          <p:cNvGraphicFramePr>
            <a:graphicFrameLocks noGrp="1"/>
          </p:cNvGraphicFramePr>
          <p:nvPr>
            <p:extLst>
              <p:ext uri="{D42A27DB-BD31-4B8C-83A1-F6EECF244321}">
                <p14:modId xmlns:p14="http://schemas.microsoft.com/office/powerpoint/2010/main" val="2803738301"/>
              </p:ext>
            </p:extLst>
          </p:nvPr>
        </p:nvGraphicFramePr>
        <p:xfrm>
          <a:off x="330200" y="1100667"/>
          <a:ext cx="8617857" cy="3818466"/>
        </p:xfrm>
        <a:graphic>
          <a:graphicData uri="http://schemas.openxmlformats.org/drawingml/2006/table">
            <a:tbl>
              <a:tblPr firstRow="1" firstCol="1" bandRow="1">
                <a:tableStyleId>{5C22544A-7EE6-4342-B048-85BDC9FD1C3A}</a:tableStyleId>
              </a:tblPr>
              <a:tblGrid>
                <a:gridCol w="3399194">
                  <a:extLst>
                    <a:ext uri="{9D8B030D-6E8A-4147-A177-3AD203B41FA5}">
                      <a16:colId xmlns:a16="http://schemas.microsoft.com/office/drawing/2014/main" val="2273977370"/>
                    </a:ext>
                  </a:extLst>
                </a:gridCol>
                <a:gridCol w="4126126">
                  <a:extLst>
                    <a:ext uri="{9D8B030D-6E8A-4147-A177-3AD203B41FA5}">
                      <a16:colId xmlns:a16="http://schemas.microsoft.com/office/drawing/2014/main" val="568367400"/>
                    </a:ext>
                  </a:extLst>
                </a:gridCol>
                <a:gridCol w="1092537">
                  <a:extLst>
                    <a:ext uri="{9D8B030D-6E8A-4147-A177-3AD203B41FA5}">
                      <a16:colId xmlns:a16="http://schemas.microsoft.com/office/drawing/2014/main" val="2503262179"/>
                    </a:ext>
                  </a:extLst>
                </a:gridCol>
              </a:tblGrid>
              <a:tr h="196876">
                <a:tc gridSpan="3">
                  <a:txBody>
                    <a:bodyPr/>
                    <a:lstStyle/>
                    <a:p>
                      <a:pPr algn="ctr">
                        <a:spcBef>
                          <a:spcPts val="300"/>
                        </a:spcBef>
                        <a:spcAft>
                          <a:spcPts val="300"/>
                        </a:spcAft>
                      </a:pPr>
                      <a:r>
                        <a:rPr lang="en-ZA" sz="1600" dirty="0">
                          <a:solidFill>
                            <a:schemeClr val="tx1"/>
                          </a:solidFill>
                          <a:effectLst/>
                          <a:latin typeface="Arial" panose="020B0604020202020204" pitchFamily="34" charset="0"/>
                          <a:cs typeface="Arial" panose="020B0604020202020204" pitchFamily="34" charset="0"/>
                        </a:rPr>
                        <a:t>Data source [30 marks]</a:t>
                      </a:r>
                      <a:endParaRPr lang="en-ZA"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40000"/>
                        <a:lumOff val="60000"/>
                      </a:schemeClr>
                    </a:solidFill>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1531619955"/>
                  </a:ext>
                </a:extLst>
              </a:tr>
              <a:tr h="3574626">
                <a:tc>
                  <a:txBody>
                    <a:bodyPr/>
                    <a:lstStyle/>
                    <a:p>
                      <a:pPr marL="271463" lvl="0" indent="-271463" algn="just">
                        <a:spcBef>
                          <a:spcPts val="300"/>
                        </a:spcBef>
                        <a:spcAft>
                          <a:spcPts val="600"/>
                        </a:spcAft>
                        <a:buFont typeface="+mj-lt"/>
                        <a:buNone/>
                      </a:pPr>
                      <a:r>
                        <a:rPr lang="en-GB" sz="1400" dirty="0">
                          <a:solidFill>
                            <a:schemeClr val="tx1"/>
                          </a:solidFill>
                          <a:effectLst/>
                          <a:latin typeface="Arial" panose="020B0604020202020204" pitchFamily="34" charset="0"/>
                          <a:cs typeface="Arial" panose="020B0604020202020204" pitchFamily="34" charset="0"/>
                        </a:rPr>
                        <a:t>8. Describe the nature of the data/information that will be used in the study.</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marL="342900" lvl="0" indent="-342900" algn="just">
                        <a:spcBef>
                          <a:spcPts val="300"/>
                        </a:spcBef>
                        <a:spcAft>
                          <a:spcPts val="3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Explain the nature of the data/information used in the study (content analysis, a systematic review or other secondary data). </a:t>
                      </a:r>
                    </a:p>
                    <a:p>
                      <a:pPr marL="342900" lvl="0" indent="-342900" algn="just">
                        <a:spcBef>
                          <a:spcPts val="300"/>
                        </a:spcBef>
                        <a:spcAft>
                          <a:spcPts val="3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Where will the data/information be sourced from? </a:t>
                      </a:r>
                    </a:p>
                    <a:p>
                      <a:pPr marL="342900" lvl="0" indent="-342900" algn="just">
                        <a:spcBef>
                          <a:spcPts val="300"/>
                        </a:spcBef>
                        <a:spcAft>
                          <a:spcPts val="3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Is this data/information publicly available?</a:t>
                      </a:r>
                    </a:p>
                    <a:p>
                      <a:pPr marL="342900" lvl="0" indent="-342900" algn="just">
                        <a:spcAft>
                          <a:spcPts val="600"/>
                        </a:spcAft>
                        <a:buFont typeface="Symbol" panose="05050102010706020507" pitchFamily="18" charset="2"/>
                        <a:buChar char=""/>
                      </a:pPr>
                      <a:r>
                        <a:rPr lang="en-GB" sz="1400" dirty="0">
                          <a:solidFill>
                            <a:schemeClr val="tx1"/>
                          </a:solidFill>
                          <a:effectLst/>
                          <a:latin typeface="Arial" panose="020B0604020202020204" pitchFamily="34" charset="0"/>
                          <a:cs typeface="Arial" panose="020B0604020202020204" pitchFamily="34" charset="0"/>
                        </a:rPr>
                        <a:t>If using secondary data – how many observations are available? E.g. Weekly time-series data on stock market prices ranging between 2010 and 2020. Or: Panel data on countries’ GDP for 20 developing countries between 1990 and 2019.</a:t>
                      </a:r>
                      <a:endParaRPr lang="en-ZA" sz="1400" dirty="0">
                        <a:solidFill>
                          <a:schemeClr val="tx1"/>
                        </a:solidFill>
                        <a:effectLst/>
                        <a:latin typeface="Arial" panose="020B0604020202020204" pitchFamily="34" charset="0"/>
                        <a:cs typeface="Arial" panose="020B0604020202020204" pitchFamily="34" charset="0"/>
                      </a:endParaRPr>
                    </a:p>
                    <a:p>
                      <a:pPr marL="342900" lvl="0" indent="-342900" algn="just">
                        <a:spcBef>
                          <a:spcPts val="300"/>
                        </a:spcBef>
                        <a:spcAft>
                          <a:spcPts val="3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If estimating a model, will your observations allow for enough degrees of freedom, given the model you would like to estimate?</a:t>
                      </a:r>
                      <a:endParaRPr lang="en-ZA"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4">
                        <a:lumMod val="20000"/>
                        <a:lumOff val="80000"/>
                      </a:schemeClr>
                    </a:solidFill>
                  </a:tcPr>
                </a:tc>
                <a:tc>
                  <a:txBody>
                    <a:bodyPr/>
                    <a:lstStyle/>
                    <a:p>
                      <a:pPr marL="8890" algn="ctr">
                        <a:lnSpc>
                          <a:spcPct val="115000"/>
                        </a:lnSpc>
                        <a:spcBef>
                          <a:spcPts val="300"/>
                        </a:spcBef>
                        <a:spcAft>
                          <a:spcPts val="300"/>
                        </a:spcAft>
                      </a:pPr>
                      <a:r>
                        <a:rPr lang="en-ZA" sz="1400" dirty="0">
                          <a:effectLst/>
                          <a:latin typeface="Arial" panose="020B0604020202020204" pitchFamily="34" charset="0"/>
                          <a:cs typeface="Arial" panose="020B0604020202020204" pitchFamily="34" charset="0"/>
                        </a:rPr>
                        <a:t>/10</a:t>
                      </a:r>
                      <a:endParaRPr lang="en-ZA"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3655605239"/>
                  </a:ext>
                </a:extLst>
              </a:tr>
            </a:tbl>
          </a:graphicData>
        </a:graphic>
      </p:graphicFrame>
    </p:spTree>
    <p:extLst>
      <p:ext uri="{BB962C8B-B14F-4D97-AF65-F5344CB8AC3E}">
        <p14:creationId xmlns:p14="http://schemas.microsoft.com/office/powerpoint/2010/main" val="3823264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36</a:t>
            </a:fld>
            <a:endParaRPr lang="en-US" dirty="0"/>
          </a:p>
        </p:txBody>
      </p:sp>
      <p:sp>
        <p:nvSpPr>
          <p:cNvPr id="4" name="Rectangle 8"/>
          <p:cNvSpPr>
            <a:spLocks noChangeArrowheads="1"/>
          </p:cNvSpPr>
          <p:nvPr/>
        </p:nvSpPr>
        <p:spPr bwMode="auto">
          <a:xfrm>
            <a:off x="181369" y="89148"/>
            <a:ext cx="8766688" cy="842185"/>
          </a:xfrm>
          <a:prstGeom prst="rect">
            <a:avLst/>
          </a:prstGeom>
          <a:solidFill>
            <a:srgbClr val="7030A0"/>
          </a:solidFill>
          <a:ln>
            <a:noFill/>
          </a:ln>
        </p:spPr>
        <p:txBody>
          <a:bodyPr anchor="ctr"/>
          <a:lstStyle/>
          <a:p>
            <a:pPr algn="ctr"/>
            <a:r>
              <a:rPr lang="en-US" altLang="en-US" sz="2500" dirty="0">
                <a:solidFill>
                  <a:schemeClr val="bg1"/>
                </a:solidFill>
                <a:latin typeface="Arial Black" panose="020B0A04020102020204" pitchFamily="34" charset="0"/>
              </a:rPr>
              <a:t>APPLYING THE CONTENT OF THIS STUDY UNIT: </a:t>
            </a:r>
          </a:p>
          <a:p>
            <a:pPr algn="ctr"/>
            <a:r>
              <a:rPr lang="en-US" altLang="en-US" sz="2000" dirty="0">
                <a:solidFill>
                  <a:schemeClr val="bg1"/>
                </a:solidFill>
                <a:latin typeface="Arial Black" panose="020B0A04020102020204" pitchFamily="34" charset="0"/>
              </a:rPr>
              <a:t>ASSIGNMENT 2</a:t>
            </a:r>
          </a:p>
        </p:txBody>
      </p:sp>
      <p:graphicFrame>
        <p:nvGraphicFramePr>
          <p:cNvPr id="2" name="Table 1">
            <a:extLst>
              <a:ext uri="{FF2B5EF4-FFF2-40B4-BE49-F238E27FC236}">
                <a16:creationId xmlns:a16="http://schemas.microsoft.com/office/drawing/2014/main" id="{F8D878F0-DDBE-444F-9DB0-53FB69A59AF6}"/>
              </a:ext>
            </a:extLst>
          </p:cNvPr>
          <p:cNvGraphicFramePr>
            <a:graphicFrameLocks noGrp="1"/>
          </p:cNvGraphicFramePr>
          <p:nvPr>
            <p:extLst>
              <p:ext uri="{D42A27DB-BD31-4B8C-83A1-F6EECF244321}">
                <p14:modId xmlns:p14="http://schemas.microsoft.com/office/powerpoint/2010/main" val="4204103287"/>
              </p:ext>
            </p:extLst>
          </p:nvPr>
        </p:nvGraphicFramePr>
        <p:xfrm>
          <a:off x="448733" y="1159933"/>
          <a:ext cx="8178799" cy="4072467"/>
        </p:xfrm>
        <a:graphic>
          <a:graphicData uri="http://schemas.openxmlformats.org/drawingml/2006/table">
            <a:tbl>
              <a:tblPr firstRow="1" firstCol="1" bandRow="1">
                <a:tableStyleId>{5C22544A-7EE6-4342-B048-85BDC9FD1C3A}</a:tableStyleId>
              </a:tblPr>
              <a:tblGrid>
                <a:gridCol w="3226014">
                  <a:extLst>
                    <a:ext uri="{9D8B030D-6E8A-4147-A177-3AD203B41FA5}">
                      <a16:colId xmlns:a16="http://schemas.microsoft.com/office/drawing/2014/main" val="959218214"/>
                    </a:ext>
                  </a:extLst>
                </a:gridCol>
                <a:gridCol w="3915910">
                  <a:extLst>
                    <a:ext uri="{9D8B030D-6E8A-4147-A177-3AD203B41FA5}">
                      <a16:colId xmlns:a16="http://schemas.microsoft.com/office/drawing/2014/main" val="800757520"/>
                    </a:ext>
                  </a:extLst>
                </a:gridCol>
                <a:gridCol w="1036875">
                  <a:extLst>
                    <a:ext uri="{9D8B030D-6E8A-4147-A177-3AD203B41FA5}">
                      <a16:colId xmlns:a16="http://schemas.microsoft.com/office/drawing/2014/main" val="3781730655"/>
                    </a:ext>
                  </a:extLst>
                </a:gridCol>
              </a:tblGrid>
              <a:tr h="1022766">
                <a:tc>
                  <a:txBody>
                    <a:bodyPr/>
                    <a:lstStyle/>
                    <a:p>
                      <a:pPr marL="271463" lvl="0" indent="-271463" algn="just">
                        <a:spcAft>
                          <a:spcPts val="300"/>
                        </a:spcAft>
                        <a:buFont typeface="+mj-lt"/>
                        <a:buNone/>
                      </a:pPr>
                      <a:r>
                        <a:rPr lang="en-GB" sz="1400" dirty="0">
                          <a:solidFill>
                            <a:schemeClr val="tx1"/>
                          </a:solidFill>
                          <a:effectLst/>
                          <a:latin typeface="Arial" panose="020B0604020202020204" pitchFamily="34" charset="0"/>
                          <a:cs typeface="Arial" panose="020B0604020202020204" pitchFamily="34" charset="0"/>
                        </a:rPr>
                        <a:t>9. Describe whether the study will require permission from a gatekeeper/entity/organisation to access the data/information?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marL="342900" lvl="0" indent="-342900" algn="just">
                        <a:spcAft>
                          <a:spcPts val="600"/>
                        </a:spcAft>
                        <a:buFont typeface="Symbol" panose="05050102010706020507" pitchFamily="18" charset="2"/>
                        <a:buChar char=""/>
                      </a:pPr>
                      <a:r>
                        <a:rPr lang="en-ZA" sz="1400" b="0" dirty="0">
                          <a:solidFill>
                            <a:schemeClr val="tx1"/>
                          </a:solidFill>
                          <a:effectLst/>
                          <a:latin typeface="Arial" panose="020B0604020202020204" pitchFamily="34" charset="0"/>
                          <a:cs typeface="Arial" panose="020B0604020202020204" pitchFamily="34" charset="0"/>
                        </a:rPr>
                        <a:t>Will the study require permission from a gatekeeper/entity/organisation?</a:t>
                      </a:r>
                    </a:p>
                    <a:p>
                      <a:pPr marL="342900" lvl="0" indent="-342900" algn="just">
                        <a:spcAft>
                          <a:spcPts val="600"/>
                        </a:spcAft>
                        <a:buFont typeface="Symbol" panose="05050102010706020507" pitchFamily="18" charset="2"/>
                        <a:buChar char=""/>
                      </a:pPr>
                      <a:r>
                        <a:rPr lang="en-ZA" sz="1400" b="0" dirty="0">
                          <a:solidFill>
                            <a:schemeClr val="tx1"/>
                          </a:solidFill>
                          <a:effectLst/>
                          <a:latin typeface="Arial" panose="020B0604020202020204" pitchFamily="34" charset="0"/>
                          <a:cs typeface="Arial" panose="020B0604020202020204" pitchFamily="34" charset="0"/>
                        </a:rPr>
                        <a:t>If yes, explain the nature of the access required. </a:t>
                      </a:r>
                      <a:endParaRPr lang="en-ZA"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marL="8890" algn="ctr">
                        <a:lnSpc>
                          <a:spcPct val="115000"/>
                        </a:lnSpc>
                        <a:spcBef>
                          <a:spcPts val="300"/>
                        </a:spcBef>
                        <a:spcAft>
                          <a:spcPts val="300"/>
                        </a:spcAft>
                      </a:pPr>
                      <a:r>
                        <a:rPr lang="en-ZA" sz="1400">
                          <a:solidFill>
                            <a:schemeClr val="tx1"/>
                          </a:solidFill>
                          <a:effectLst/>
                          <a:latin typeface="Arial" panose="020B0604020202020204" pitchFamily="34" charset="0"/>
                          <a:cs typeface="Arial" panose="020B0604020202020204" pitchFamily="34" charset="0"/>
                        </a:rPr>
                        <a:t>/5</a:t>
                      </a:r>
                      <a:endParaRPr lang="en-ZA"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344210346"/>
                  </a:ext>
                </a:extLst>
              </a:tr>
              <a:tr h="3049701">
                <a:tc>
                  <a:txBody>
                    <a:bodyPr/>
                    <a:lstStyle/>
                    <a:p>
                      <a:pPr marL="271463" lvl="0" indent="-271463" algn="just">
                        <a:lnSpc>
                          <a:spcPct val="115000"/>
                        </a:lnSpc>
                        <a:spcAft>
                          <a:spcPts val="600"/>
                        </a:spcAft>
                        <a:buFont typeface="+mj-lt"/>
                        <a:buNone/>
                      </a:pPr>
                      <a:r>
                        <a:rPr lang="en-GB" sz="1400" dirty="0">
                          <a:solidFill>
                            <a:schemeClr val="tx1"/>
                          </a:solidFill>
                          <a:effectLst/>
                          <a:latin typeface="Arial" panose="020B0604020202020204" pitchFamily="34" charset="0"/>
                          <a:cs typeface="Arial" panose="020B0604020202020204" pitchFamily="34" charset="0"/>
                        </a:rPr>
                        <a:t>10. In the case of using secondary data, describe how data will be obtained from the source.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just">
                        <a:spcAft>
                          <a:spcPts val="600"/>
                        </a:spcAft>
                      </a:pPr>
                      <a:r>
                        <a:rPr lang="en-ZA" sz="1400" b="1" dirty="0">
                          <a:solidFill>
                            <a:schemeClr val="tx1"/>
                          </a:solidFill>
                          <a:effectLst/>
                          <a:latin typeface="Arial" panose="020B0604020202020204" pitchFamily="34" charset="0"/>
                          <a:cs typeface="Arial" panose="020B0604020202020204" pitchFamily="34" charset="0"/>
                        </a:rPr>
                        <a:t>Explain in full the following: </a:t>
                      </a:r>
                    </a:p>
                    <a:p>
                      <a:pPr marL="342900" lvl="0" indent="-342900" algn="just">
                        <a:spcAft>
                          <a:spcPts val="6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How will the data be obtained from the source (the process of getting access to the data)? </a:t>
                      </a:r>
                    </a:p>
                    <a:p>
                      <a:pPr marL="342900" lvl="0" indent="-342900" algn="just">
                        <a:spcAft>
                          <a:spcPts val="600"/>
                        </a:spcAft>
                        <a:buFont typeface="Symbol" panose="05050102010706020507" pitchFamily="18" charset="2"/>
                        <a:buChar char=""/>
                      </a:pPr>
                      <a:r>
                        <a:rPr lang="en-GB" sz="1400" dirty="0">
                          <a:solidFill>
                            <a:schemeClr val="tx1"/>
                          </a:solidFill>
                          <a:effectLst/>
                          <a:latin typeface="Arial" panose="020B0604020202020204" pitchFamily="34" charset="0"/>
                          <a:cs typeface="Arial" panose="020B0604020202020204" pitchFamily="34" charset="0"/>
                        </a:rPr>
                        <a:t>Is it clear how the source from which you are collecting data from has obtained their data? Is it a reliable source? E.g. </a:t>
                      </a:r>
                      <a:r>
                        <a:rPr lang="en-GB" sz="1400" dirty="0" err="1">
                          <a:solidFill>
                            <a:schemeClr val="tx1"/>
                          </a:solidFill>
                          <a:effectLst/>
                          <a:latin typeface="Arial" panose="020B0604020202020204" pitchFamily="34" charset="0"/>
                          <a:cs typeface="Arial" panose="020B0604020202020204" pitchFamily="34" charset="0"/>
                        </a:rPr>
                        <a:t>StatsSA</a:t>
                      </a:r>
                      <a:r>
                        <a:rPr lang="en-GB" sz="1400" dirty="0">
                          <a:solidFill>
                            <a:schemeClr val="tx1"/>
                          </a:solidFill>
                          <a:effectLst/>
                          <a:latin typeface="Arial" panose="020B0604020202020204" pitchFamily="34" charset="0"/>
                          <a:cs typeface="Arial" panose="020B0604020202020204" pitchFamily="34" charset="0"/>
                        </a:rPr>
                        <a:t> uses consumer surveys to obtain data on consumer prices in the economy and provide access to full methodology papers on their website so that it is possible to verify the exact method used to generate data.</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marL="8890" algn="ctr">
                        <a:lnSpc>
                          <a:spcPct val="115000"/>
                        </a:lnSpc>
                        <a:spcBef>
                          <a:spcPts val="300"/>
                        </a:spcBef>
                        <a:spcAft>
                          <a:spcPts val="300"/>
                        </a:spcAft>
                      </a:pPr>
                      <a:r>
                        <a:rPr lang="en-ZA" sz="1400" dirty="0">
                          <a:solidFill>
                            <a:schemeClr val="tx1"/>
                          </a:solidFill>
                          <a:effectLst/>
                          <a:latin typeface="Arial" panose="020B0604020202020204" pitchFamily="34" charset="0"/>
                          <a:cs typeface="Arial" panose="020B0604020202020204" pitchFamily="34" charset="0"/>
                        </a:rPr>
                        <a:t>/15</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816905762"/>
                  </a:ext>
                </a:extLst>
              </a:tr>
            </a:tbl>
          </a:graphicData>
        </a:graphic>
      </p:graphicFrame>
    </p:spTree>
    <p:extLst>
      <p:ext uri="{BB962C8B-B14F-4D97-AF65-F5344CB8AC3E}">
        <p14:creationId xmlns:p14="http://schemas.microsoft.com/office/powerpoint/2010/main" val="34743363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37</a:t>
            </a:fld>
            <a:endParaRPr lang="en-US" dirty="0"/>
          </a:p>
        </p:txBody>
      </p:sp>
      <p:sp>
        <p:nvSpPr>
          <p:cNvPr id="4" name="Rectangle 8"/>
          <p:cNvSpPr>
            <a:spLocks noChangeArrowheads="1"/>
          </p:cNvSpPr>
          <p:nvPr/>
        </p:nvSpPr>
        <p:spPr bwMode="auto">
          <a:xfrm>
            <a:off x="181369" y="89148"/>
            <a:ext cx="8766688" cy="842185"/>
          </a:xfrm>
          <a:prstGeom prst="rect">
            <a:avLst/>
          </a:prstGeom>
          <a:solidFill>
            <a:srgbClr val="7030A0"/>
          </a:solidFill>
          <a:ln>
            <a:noFill/>
          </a:ln>
        </p:spPr>
        <p:txBody>
          <a:bodyPr anchor="ctr"/>
          <a:lstStyle/>
          <a:p>
            <a:pPr algn="ctr"/>
            <a:r>
              <a:rPr lang="en-US" altLang="en-US" sz="2500" dirty="0">
                <a:solidFill>
                  <a:schemeClr val="bg1"/>
                </a:solidFill>
                <a:latin typeface="Arial Black" panose="020B0A04020102020204" pitchFamily="34" charset="0"/>
              </a:rPr>
              <a:t>APPLYING THE CONTENT OF THIS STUDY UNIT: </a:t>
            </a:r>
          </a:p>
          <a:p>
            <a:pPr algn="ctr"/>
            <a:r>
              <a:rPr lang="en-US" altLang="en-US" sz="2000" dirty="0">
                <a:solidFill>
                  <a:schemeClr val="bg1"/>
                </a:solidFill>
                <a:latin typeface="Arial Black" panose="020B0A04020102020204" pitchFamily="34" charset="0"/>
              </a:rPr>
              <a:t>ASSIGNMENT 2</a:t>
            </a:r>
          </a:p>
        </p:txBody>
      </p:sp>
      <p:graphicFrame>
        <p:nvGraphicFramePr>
          <p:cNvPr id="7" name="Table 6">
            <a:extLst>
              <a:ext uri="{FF2B5EF4-FFF2-40B4-BE49-F238E27FC236}">
                <a16:creationId xmlns:a16="http://schemas.microsoft.com/office/drawing/2014/main" id="{1A2E4B24-06F1-4B5E-90BA-C327EB1F2381}"/>
              </a:ext>
            </a:extLst>
          </p:cNvPr>
          <p:cNvGraphicFramePr>
            <a:graphicFrameLocks noGrp="1"/>
          </p:cNvGraphicFramePr>
          <p:nvPr>
            <p:extLst>
              <p:ext uri="{D42A27DB-BD31-4B8C-83A1-F6EECF244321}">
                <p14:modId xmlns:p14="http://schemas.microsoft.com/office/powerpoint/2010/main" val="1360451580"/>
              </p:ext>
            </p:extLst>
          </p:nvPr>
        </p:nvGraphicFramePr>
        <p:xfrm>
          <a:off x="355599" y="1193801"/>
          <a:ext cx="8432801" cy="3585894"/>
        </p:xfrm>
        <a:graphic>
          <a:graphicData uri="http://schemas.openxmlformats.org/drawingml/2006/table">
            <a:tbl>
              <a:tblPr firstRow="1" firstCol="1" bandRow="1">
                <a:tableStyleId>{5C22544A-7EE6-4342-B048-85BDC9FD1C3A}</a:tableStyleId>
              </a:tblPr>
              <a:tblGrid>
                <a:gridCol w="3326202">
                  <a:extLst>
                    <a:ext uri="{9D8B030D-6E8A-4147-A177-3AD203B41FA5}">
                      <a16:colId xmlns:a16="http://schemas.microsoft.com/office/drawing/2014/main" val="41733020"/>
                    </a:ext>
                  </a:extLst>
                </a:gridCol>
                <a:gridCol w="4037523">
                  <a:extLst>
                    <a:ext uri="{9D8B030D-6E8A-4147-A177-3AD203B41FA5}">
                      <a16:colId xmlns:a16="http://schemas.microsoft.com/office/drawing/2014/main" val="1223839126"/>
                    </a:ext>
                  </a:extLst>
                </a:gridCol>
                <a:gridCol w="1069076">
                  <a:extLst>
                    <a:ext uri="{9D8B030D-6E8A-4147-A177-3AD203B41FA5}">
                      <a16:colId xmlns:a16="http://schemas.microsoft.com/office/drawing/2014/main" val="157254607"/>
                    </a:ext>
                  </a:extLst>
                </a:gridCol>
              </a:tblGrid>
              <a:tr h="266906">
                <a:tc gridSpan="3">
                  <a:txBody>
                    <a:bodyPr/>
                    <a:lstStyle/>
                    <a:p>
                      <a:pPr marL="8890" algn="ctr">
                        <a:lnSpc>
                          <a:spcPct val="115000"/>
                        </a:lnSpc>
                        <a:spcBef>
                          <a:spcPts val="300"/>
                        </a:spcBef>
                        <a:spcAft>
                          <a:spcPts val="300"/>
                        </a:spcAft>
                      </a:pPr>
                      <a:r>
                        <a:rPr lang="en-ZA" sz="1600" dirty="0">
                          <a:solidFill>
                            <a:schemeClr val="tx1"/>
                          </a:solidFill>
                          <a:effectLst/>
                          <a:latin typeface="Arial" panose="020B0604020202020204" pitchFamily="34" charset="0"/>
                          <a:cs typeface="Arial" panose="020B0604020202020204" pitchFamily="34" charset="0"/>
                        </a:rPr>
                        <a:t>Data analysis [20 marks]</a:t>
                      </a:r>
                      <a:endParaRPr lang="en-ZA"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40000"/>
                        <a:lumOff val="60000"/>
                      </a:schemeClr>
                    </a:solidFill>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4046493406"/>
                  </a:ext>
                </a:extLst>
              </a:tr>
              <a:tr h="2273093">
                <a:tc>
                  <a:txBody>
                    <a:bodyPr/>
                    <a:lstStyle/>
                    <a:p>
                      <a:pPr marL="271463" lvl="0" indent="-271463" algn="just">
                        <a:lnSpc>
                          <a:spcPct val="115000"/>
                        </a:lnSpc>
                        <a:spcAft>
                          <a:spcPts val="600"/>
                        </a:spcAft>
                        <a:buFont typeface="+mj-lt"/>
                        <a:buNone/>
                      </a:pPr>
                      <a:r>
                        <a:rPr lang="en-ZA" sz="1400" dirty="0">
                          <a:solidFill>
                            <a:schemeClr val="tx1"/>
                          </a:solidFill>
                          <a:effectLst/>
                          <a:latin typeface="Arial" panose="020B0604020202020204" pitchFamily="34" charset="0"/>
                          <a:cs typeface="Arial" panose="020B0604020202020204" pitchFamily="34" charset="0"/>
                        </a:rPr>
                        <a:t>11. Describe in as much detail as possible the data analysis and further processing of data.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just">
                        <a:spcBef>
                          <a:spcPts val="300"/>
                        </a:spcBef>
                        <a:spcAft>
                          <a:spcPts val="600"/>
                        </a:spcAft>
                      </a:pPr>
                      <a:r>
                        <a:rPr lang="en-ZA" sz="1400" dirty="0">
                          <a:solidFill>
                            <a:schemeClr val="tx1"/>
                          </a:solidFill>
                          <a:effectLst/>
                          <a:latin typeface="Arial" panose="020B0604020202020204" pitchFamily="34" charset="0"/>
                          <a:cs typeface="Arial" panose="020B0604020202020204" pitchFamily="34" charset="0"/>
                        </a:rPr>
                        <a:t>Explain the data analysis or further processing of data by referring to the following: </a:t>
                      </a:r>
                    </a:p>
                    <a:p>
                      <a:pPr marL="342900" lvl="0" indent="-342900" algn="just">
                        <a:spcBef>
                          <a:spcPts val="300"/>
                        </a:spcBef>
                        <a:spcAft>
                          <a:spcPts val="3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Indicating the data analysis techniques and methods to be used. </a:t>
                      </a:r>
                    </a:p>
                    <a:p>
                      <a:pPr marL="342900" lvl="0" indent="-342900" algn="just">
                        <a:spcBef>
                          <a:spcPts val="300"/>
                        </a:spcBef>
                        <a:spcAft>
                          <a:spcPts val="3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Indicate the formulas or other techniques to be used to draw conclusions from your data.</a:t>
                      </a:r>
                    </a:p>
                    <a:p>
                      <a:pPr marL="342900" lvl="0" indent="-342900" algn="just">
                        <a:spcBef>
                          <a:spcPts val="300"/>
                        </a:spcBef>
                        <a:spcAft>
                          <a:spcPts val="3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Also provide details regarding possible software programs to be used (where applicable).</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marL="8890" algn="ctr">
                        <a:lnSpc>
                          <a:spcPct val="115000"/>
                        </a:lnSpc>
                        <a:spcBef>
                          <a:spcPts val="300"/>
                        </a:spcBef>
                        <a:spcAft>
                          <a:spcPts val="300"/>
                        </a:spcAft>
                      </a:pPr>
                      <a:r>
                        <a:rPr lang="en-ZA" sz="1400" dirty="0">
                          <a:solidFill>
                            <a:schemeClr val="tx1"/>
                          </a:solidFill>
                          <a:effectLst/>
                          <a:latin typeface="Arial" panose="020B0604020202020204" pitchFamily="34" charset="0"/>
                          <a:cs typeface="Arial" panose="020B0604020202020204" pitchFamily="34" charset="0"/>
                        </a:rPr>
                        <a:t>/15</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078535431"/>
                  </a:ext>
                </a:extLst>
              </a:tr>
              <a:tr h="1045895">
                <a:tc>
                  <a:txBody>
                    <a:bodyPr/>
                    <a:lstStyle/>
                    <a:p>
                      <a:pPr marL="271463" lvl="0" indent="-271463" algn="just">
                        <a:lnSpc>
                          <a:spcPct val="115000"/>
                        </a:lnSpc>
                        <a:spcAft>
                          <a:spcPts val="600"/>
                        </a:spcAft>
                        <a:buFont typeface="+mj-lt"/>
                        <a:buNone/>
                      </a:pPr>
                      <a:r>
                        <a:rPr lang="en-ZA" sz="1400" dirty="0">
                          <a:solidFill>
                            <a:schemeClr val="tx1"/>
                          </a:solidFill>
                          <a:effectLst/>
                          <a:latin typeface="Arial" panose="020B0604020202020204" pitchFamily="34" charset="0"/>
                          <a:cs typeface="Arial" panose="020B0604020202020204" pitchFamily="34" charset="0"/>
                        </a:rPr>
                        <a:t>12. Explain the process that you will follow to ensure the rigour of your research.</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just">
                        <a:lnSpc>
                          <a:spcPct val="115000"/>
                        </a:lnSpc>
                        <a:spcAft>
                          <a:spcPts val="600"/>
                        </a:spcAft>
                      </a:pPr>
                      <a:r>
                        <a:rPr lang="en-ZA" sz="1400">
                          <a:solidFill>
                            <a:schemeClr val="tx1"/>
                          </a:solidFill>
                          <a:effectLst/>
                          <a:latin typeface="Arial" panose="020B0604020202020204" pitchFamily="34" charset="0"/>
                          <a:cs typeface="Arial" panose="020B0604020202020204" pitchFamily="34" charset="0"/>
                        </a:rPr>
                        <a:t>Explain how you will build in the reliability and validity (quantitative research) and trustworthiness (qualitative research) of your data and findings.</a:t>
                      </a:r>
                      <a:endParaRPr lang="en-ZA"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marL="8890" algn="ctr">
                        <a:lnSpc>
                          <a:spcPct val="115000"/>
                        </a:lnSpc>
                        <a:spcBef>
                          <a:spcPts val="300"/>
                        </a:spcBef>
                        <a:spcAft>
                          <a:spcPts val="300"/>
                        </a:spcAft>
                      </a:pPr>
                      <a:r>
                        <a:rPr lang="en-ZA" sz="1400" dirty="0">
                          <a:solidFill>
                            <a:schemeClr val="tx1"/>
                          </a:solidFill>
                          <a:effectLst/>
                          <a:latin typeface="Arial" panose="020B0604020202020204" pitchFamily="34" charset="0"/>
                          <a:cs typeface="Arial" panose="020B0604020202020204" pitchFamily="34" charset="0"/>
                        </a:rPr>
                        <a:t>/5</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183386459"/>
                  </a:ext>
                </a:extLst>
              </a:tr>
            </a:tbl>
          </a:graphicData>
        </a:graphic>
      </p:graphicFrame>
    </p:spTree>
    <p:extLst>
      <p:ext uri="{BB962C8B-B14F-4D97-AF65-F5344CB8AC3E}">
        <p14:creationId xmlns:p14="http://schemas.microsoft.com/office/powerpoint/2010/main" val="22811467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38</a:t>
            </a:fld>
            <a:endParaRPr lang="en-US" dirty="0"/>
          </a:p>
        </p:txBody>
      </p:sp>
      <p:sp>
        <p:nvSpPr>
          <p:cNvPr id="4" name="Rectangle 8"/>
          <p:cNvSpPr>
            <a:spLocks noChangeArrowheads="1"/>
          </p:cNvSpPr>
          <p:nvPr/>
        </p:nvSpPr>
        <p:spPr bwMode="auto">
          <a:xfrm>
            <a:off x="181369" y="89148"/>
            <a:ext cx="8766688" cy="842185"/>
          </a:xfrm>
          <a:prstGeom prst="rect">
            <a:avLst/>
          </a:prstGeom>
          <a:solidFill>
            <a:srgbClr val="7030A0"/>
          </a:solidFill>
          <a:ln>
            <a:noFill/>
          </a:ln>
        </p:spPr>
        <p:txBody>
          <a:bodyPr anchor="ctr"/>
          <a:lstStyle/>
          <a:p>
            <a:pPr algn="ctr"/>
            <a:r>
              <a:rPr lang="en-US" altLang="en-US" sz="2500" dirty="0">
                <a:solidFill>
                  <a:schemeClr val="bg1"/>
                </a:solidFill>
                <a:latin typeface="Arial Black" panose="020B0A04020102020204" pitchFamily="34" charset="0"/>
              </a:rPr>
              <a:t>APPLYING THE CONTENT OF THIS STUDY UNIT: </a:t>
            </a:r>
          </a:p>
          <a:p>
            <a:pPr algn="ctr"/>
            <a:r>
              <a:rPr lang="en-US" altLang="en-US" sz="2000" dirty="0">
                <a:solidFill>
                  <a:schemeClr val="bg1"/>
                </a:solidFill>
                <a:latin typeface="Arial Black" panose="020B0A04020102020204" pitchFamily="34" charset="0"/>
              </a:rPr>
              <a:t>ASSIGNMENT 2</a:t>
            </a:r>
          </a:p>
        </p:txBody>
      </p:sp>
      <p:graphicFrame>
        <p:nvGraphicFramePr>
          <p:cNvPr id="2" name="Table 1">
            <a:extLst>
              <a:ext uri="{FF2B5EF4-FFF2-40B4-BE49-F238E27FC236}">
                <a16:creationId xmlns:a16="http://schemas.microsoft.com/office/drawing/2014/main" id="{D749DB3E-0B93-4514-B24E-C6544F7C273E}"/>
              </a:ext>
            </a:extLst>
          </p:cNvPr>
          <p:cNvGraphicFramePr>
            <a:graphicFrameLocks noGrp="1"/>
          </p:cNvGraphicFramePr>
          <p:nvPr>
            <p:extLst>
              <p:ext uri="{D42A27DB-BD31-4B8C-83A1-F6EECF244321}">
                <p14:modId xmlns:p14="http://schemas.microsoft.com/office/powerpoint/2010/main" val="4238025774"/>
              </p:ext>
            </p:extLst>
          </p:nvPr>
        </p:nvGraphicFramePr>
        <p:xfrm>
          <a:off x="321733" y="1092200"/>
          <a:ext cx="8449734" cy="4447540"/>
        </p:xfrm>
        <a:graphic>
          <a:graphicData uri="http://schemas.openxmlformats.org/drawingml/2006/table">
            <a:tbl>
              <a:tblPr firstRow="1" firstCol="1" bandRow="1">
                <a:tableStyleId>{5C22544A-7EE6-4342-B048-85BDC9FD1C3A}</a:tableStyleId>
              </a:tblPr>
              <a:tblGrid>
                <a:gridCol w="3332881">
                  <a:extLst>
                    <a:ext uri="{9D8B030D-6E8A-4147-A177-3AD203B41FA5}">
                      <a16:colId xmlns:a16="http://schemas.microsoft.com/office/drawing/2014/main" val="3998095199"/>
                    </a:ext>
                  </a:extLst>
                </a:gridCol>
                <a:gridCol w="4045630">
                  <a:extLst>
                    <a:ext uri="{9D8B030D-6E8A-4147-A177-3AD203B41FA5}">
                      <a16:colId xmlns:a16="http://schemas.microsoft.com/office/drawing/2014/main" val="1136669935"/>
                    </a:ext>
                  </a:extLst>
                </a:gridCol>
                <a:gridCol w="1071223">
                  <a:extLst>
                    <a:ext uri="{9D8B030D-6E8A-4147-A177-3AD203B41FA5}">
                      <a16:colId xmlns:a16="http://schemas.microsoft.com/office/drawing/2014/main" val="1568419993"/>
                    </a:ext>
                  </a:extLst>
                </a:gridCol>
              </a:tblGrid>
              <a:tr h="163093">
                <a:tc gridSpan="3">
                  <a:txBody>
                    <a:bodyPr/>
                    <a:lstStyle/>
                    <a:p>
                      <a:pPr marL="8890" algn="ctr">
                        <a:lnSpc>
                          <a:spcPct val="115000"/>
                        </a:lnSpc>
                        <a:spcBef>
                          <a:spcPts val="300"/>
                        </a:spcBef>
                        <a:spcAft>
                          <a:spcPts val="300"/>
                        </a:spcAft>
                      </a:pPr>
                      <a:r>
                        <a:rPr lang="en-ZA" sz="1600" dirty="0">
                          <a:solidFill>
                            <a:schemeClr val="tx1"/>
                          </a:solidFill>
                          <a:effectLst/>
                          <a:latin typeface="Arial" panose="020B0604020202020204" pitchFamily="34" charset="0"/>
                          <a:cs typeface="Arial" panose="020B0604020202020204" pitchFamily="34" charset="0"/>
                        </a:rPr>
                        <a:t>Ethical issues [10 marks]</a:t>
                      </a:r>
                      <a:endParaRPr lang="en-ZA"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4467" marR="54467" marT="0" marB="0">
                    <a:solidFill>
                      <a:schemeClr val="accent4">
                        <a:lumMod val="40000"/>
                        <a:lumOff val="60000"/>
                      </a:schemeClr>
                    </a:solidFill>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3535433949"/>
                  </a:ext>
                </a:extLst>
              </a:tr>
              <a:tr h="4025716">
                <a:tc>
                  <a:txBody>
                    <a:bodyPr/>
                    <a:lstStyle/>
                    <a:p>
                      <a:pPr marL="271463" lvl="0" indent="-271463" algn="just">
                        <a:lnSpc>
                          <a:spcPct val="115000"/>
                        </a:lnSpc>
                        <a:spcAft>
                          <a:spcPts val="600"/>
                        </a:spcAft>
                        <a:buFont typeface="+mj-lt"/>
                        <a:buNone/>
                      </a:pPr>
                      <a:r>
                        <a:rPr lang="en-ZA" sz="1200" dirty="0">
                          <a:solidFill>
                            <a:schemeClr val="tx1"/>
                          </a:solidFill>
                          <a:effectLst/>
                          <a:latin typeface="Arial" panose="020B0604020202020204" pitchFamily="34" charset="0"/>
                          <a:cs typeface="Arial" panose="020B0604020202020204" pitchFamily="34" charset="0"/>
                        </a:rPr>
                        <a:t>13. Describe in as much detail as possible how you will deal with the ethical issues in the study. </a:t>
                      </a:r>
                      <a:endParaRPr lang="en-ZA"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4467" marR="54467" marT="0" marB="0">
                    <a:solidFill>
                      <a:schemeClr val="accent4">
                        <a:lumMod val="20000"/>
                        <a:lumOff val="80000"/>
                      </a:schemeClr>
                    </a:solidFill>
                  </a:tcPr>
                </a:tc>
                <a:tc>
                  <a:txBody>
                    <a:bodyPr/>
                    <a:lstStyle/>
                    <a:p>
                      <a:pPr algn="just">
                        <a:spcBef>
                          <a:spcPts val="300"/>
                        </a:spcBef>
                        <a:spcAft>
                          <a:spcPts val="300"/>
                        </a:spcAft>
                      </a:pPr>
                      <a:r>
                        <a:rPr lang="en-ZA" sz="1200" dirty="0">
                          <a:solidFill>
                            <a:schemeClr val="tx1"/>
                          </a:solidFill>
                          <a:effectLst/>
                          <a:latin typeface="Arial" panose="020B0604020202020204" pitchFamily="34" charset="0"/>
                          <a:cs typeface="Arial" panose="020B0604020202020204" pitchFamily="34" charset="0"/>
                        </a:rPr>
                        <a:t>Explain in full the following: </a:t>
                      </a:r>
                    </a:p>
                    <a:p>
                      <a:pPr marL="342900" lvl="0" indent="-342900" algn="just">
                        <a:spcBef>
                          <a:spcPts val="300"/>
                        </a:spcBef>
                        <a:spcAft>
                          <a:spcPts val="300"/>
                        </a:spcAft>
                        <a:buFont typeface="Symbol" panose="05050102010706020507" pitchFamily="18" charset="2"/>
                        <a:buChar char=""/>
                      </a:pPr>
                      <a:r>
                        <a:rPr lang="en-ZA" sz="1200" dirty="0">
                          <a:solidFill>
                            <a:schemeClr val="tx1"/>
                          </a:solidFill>
                          <a:effectLst/>
                          <a:latin typeface="Arial" panose="020B0604020202020204" pitchFamily="34" charset="0"/>
                          <a:cs typeface="Arial" panose="020B0604020202020204" pitchFamily="34" charset="0"/>
                        </a:rPr>
                        <a:t>Ethical issues anticipated before beginning the proposed study (i.e., selection of worthy topic, non-intrusive topic).</a:t>
                      </a:r>
                    </a:p>
                    <a:p>
                      <a:pPr marL="342900" lvl="0" indent="-342900" algn="just">
                        <a:spcBef>
                          <a:spcPts val="300"/>
                        </a:spcBef>
                        <a:spcAft>
                          <a:spcPts val="300"/>
                        </a:spcAft>
                        <a:buFont typeface="Symbol" panose="05050102010706020507" pitchFamily="18" charset="2"/>
                        <a:buChar char=""/>
                      </a:pPr>
                      <a:r>
                        <a:rPr lang="en-ZA" sz="1200" dirty="0">
                          <a:solidFill>
                            <a:schemeClr val="tx1"/>
                          </a:solidFill>
                          <a:effectLst/>
                          <a:latin typeface="Arial" panose="020B0604020202020204" pitchFamily="34" charset="0"/>
                          <a:cs typeface="Arial" panose="020B0604020202020204" pitchFamily="34" charset="0"/>
                        </a:rPr>
                        <a:t>Ethical issues anticipated before beginning the proposed study (i.e., the source of the data, public available data).</a:t>
                      </a:r>
                    </a:p>
                    <a:p>
                      <a:pPr marL="342900" lvl="0" indent="-342900" algn="just">
                        <a:spcBef>
                          <a:spcPts val="300"/>
                        </a:spcBef>
                        <a:spcAft>
                          <a:spcPts val="300"/>
                        </a:spcAft>
                        <a:buFont typeface="Symbol" panose="05050102010706020507" pitchFamily="18" charset="2"/>
                        <a:buChar char=""/>
                      </a:pPr>
                      <a:r>
                        <a:rPr lang="en-ZA" sz="1200" dirty="0">
                          <a:solidFill>
                            <a:schemeClr val="tx1"/>
                          </a:solidFill>
                          <a:effectLst/>
                          <a:latin typeface="Arial" panose="020B0604020202020204" pitchFamily="34" charset="0"/>
                          <a:cs typeface="Arial" panose="020B0604020202020204" pitchFamily="34" charset="0"/>
                        </a:rPr>
                        <a:t>Evaluating ethical issues during the collection of the data be used (i.e., ethics approval, consent, POPIA Act). </a:t>
                      </a:r>
                    </a:p>
                    <a:p>
                      <a:pPr marL="342900" lvl="0" indent="-342900" algn="just">
                        <a:spcBef>
                          <a:spcPts val="300"/>
                        </a:spcBef>
                        <a:spcAft>
                          <a:spcPts val="300"/>
                        </a:spcAft>
                        <a:buFont typeface="Symbol" panose="05050102010706020507" pitchFamily="18" charset="2"/>
                        <a:buChar char=""/>
                      </a:pPr>
                      <a:r>
                        <a:rPr lang="en-ZA" sz="1200" dirty="0">
                          <a:solidFill>
                            <a:schemeClr val="tx1"/>
                          </a:solidFill>
                          <a:effectLst/>
                          <a:latin typeface="Arial" panose="020B0604020202020204" pitchFamily="34" charset="0"/>
                          <a:cs typeface="Arial" panose="020B0604020202020204" pitchFamily="34" charset="0"/>
                        </a:rPr>
                        <a:t>Ethical issues anticipated during data analysis (i.e., competence of the researcher).</a:t>
                      </a:r>
                    </a:p>
                    <a:p>
                      <a:pPr marL="342900" lvl="0" indent="-342900" algn="just">
                        <a:spcBef>
                          <a:spcPts val="300"/>
                        </a:spcBef>
                        <a:spcAft>
                          <a:spcPts val="300"/>
                        </a:spcAft>
                        <a:buFont typeface="Symbol" panose="05050102010706020507" pitchFamily="18" charset="2"/>
                        <a:buChar char=""/>
                      </a:pPr>
                      <a:r>
                        <a:rPr lang="en-ZA" sz="1200" dirty="0">
                          <a:solidFill>
                            <a:schemeClr val="tx1"/>
                          </a:solidFill>
                          <a:effectLst/>
                          <a:latin typeface="Arial" panose="020B0604020202020204" pitchFamily="34" charset="0"/>
                          <a:cs typeface="Arial" panose="020B0604020202020204" pitchFamily="34" charset="0"/>
                        </a:rPr>
                        <a:t>Ethical issues anticipated when reporting, sharing, and storing data (especially when organisations have access to the data) (i.e., peer review also matters here).</a:t>
                      </a:r>
                    </a:p>
                    <a:p>
                      <a:pPr marL="342900" lvl="0" indent="-342900" algn="just">
                        <a:spcBef>
                          <a:spcPts val="300"/>
                        </a:spcBef>
                        <a:spcAft>
                          <a:spcPts val="300"/>
                        </a:spcAft>
                        <a:buFont typeface="Symbol" panose="05050102010706020507" pitchFamily="18" charset="2"/>
                        <a:buChar char=""/>
                      </a:pPr>
                      <a:r>
                        <a:rPr lang="en-ZA" sz="1200" dirty="0">
                          <a:solidFill>
                            <a:schemeClr val="tx1"/>
                          </a:solidFill>
                          <a:effectLst/>
                          <a:latin typeface="Arial" panose="020B0604020202020204" pitchFamily="34" charset="0"/>
                          <a:cs typeface="Arial" panose="020B0604020202020204" pitchFamily="34" charset="0"/>
                        </a:rPr>
                        <a:t>Provide ways in which to mitigate ethical risks during each phase of the proposed study.</a:t>
                      </a:r>
                    </a:p>
                    <a:p>
                      <a:pPr marL="342900" lvl="0" indent="-342900" algn="just">
                        <a:spcBef>
                          <a:spcPts val="300"/>
                        </a:spcBef>
                        <a:spcAft>
                          <a:spcPts val="300"/>
                        </a:spcAft>
                        <a:buFont typeface="Symbol" panose="05050102010706020507" pitchFamily="18" charset="2"/>
                        <a:buChar char=""/>
                      </a:pPr>
                      <a:r>
                        <a:rPr lang="en-ZA" sz="1200" dirty="0">
                          <a:solidFill>
                            <a:schemeClr val="tx1"/>
                          </a:solidFill>
                          <a:effectLst/>
                          <a:latin typeface="Arial" panose="020B0604020202020204" pitchFamily="34" charset="0"/>
                          <a:cs typeface="Arial" panose="020B0604020202020204" pitchFamily="34" charset="0"/>
                        </a:rPr>
                        <a:t>Explain how you will comply with the applicable issues in the POPIA Act. </a:t>
                      </a:r>
                      <a:endParaRPr lang="en-ZA"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4467" marR="54467" marT="0" marB="0">
                    <a:solidFill>
                      <a:schemeClr val="accent4">
                        <a:lumMod val="20000"/>
                        <a:lumOff val="80000"/>
                      </a:schemeClr>
                    </a:solidFill>
                  </a:tcPr>
                </a:tc>
                <a:tc>
                  <a:txBody>
                    <a:bodyPr/>
                    <a:lstStyle/>
                    <a:p>
                      <a:pPr marL="8890" algn="ctr">
                        <a:lnSpc>
                          <a:spcPct val="115000"/>
                        </a:lnSpc>
                        <a:spcBef>
                          <a:spcPts val="300"/>
                        </a:spcBef>
                        <a:spcAft>
                          <a:spcPts val="300"/>
                        </a:spcAft>
                      </a:pPr>
                      <a:r>
                        <a:rPr lang="en-ZA" sz="1200" dirty="0">
                          <a:solidFill>
                            <a:schemeClr val="tx1"/>
                          </a:solidFill>
                          <a:effectLst/>
                          <a:latin typeface="Arial" panose="020B0604020202020204" pitchFamily="34" charset="0"/>
                          <a:cs typeface="Arial" panose="020B0604020202020204" pitchFamily="34" charset="0"/>
                        </a:rPr>
                        <a:t>/10</a:t>
                      </a:r>
                      <a:endParaRPr lang="en-ZA"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4467" marR="54467" marT="0" marB="0">
                    <a:solidFill>
                      <a:schemeClr val="accent4">
                        <a:lumMod val="20000"/>
                        <a:lumOff val="80000"/>
                      </a:schemeClr>
                    </a:solidFill>
                  </a:tcPr>
                </a:tc>
                <a:extLst>
                  <a:ext uri="{0D108BD9-81ED-4DB2-BD59-A6C34878D82A}">
                    <a16:rowId xmlns:a16="http://schemas.microsoft.com/office/drawing/2014/main" val="1790451333"/>
                  </a:ext>
                </a:extLst>
              </a:tr>
            </a:tbl>
          </a:graphicData>
        </a:graphic>
      </p:graphicFrame>
    </p:spTree>
    <p:extLst>
      <p:ext uri="{BB962C8B-B14F-4D97-AF65-F5344CB8AC3E}">
        <p14:creationId xmlns:p14="http://schemas.microsoft.com/office/powerpoint/2010/main" val="1942257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a:t>
            </a:fld>
            <a:endParaRPr lang="en-US" dirty="0"/>
          </a:p>
        </p:txBody>
      </p:sp>
      <p:sp>
        <p:nvSpPr>
          <p:cNvPr id="4" name="Rectangle 8"/>
          <p:cNvSpPr>
            <a:spLocks noChangeArrowheads="1"/>
          </p:cNvSpPr>
          <p:nvPr/>
        </p:nvSpPr>
        <p:spPr bwMode="auto">
          <a:xfrm>
            <a:off x="438307" y="89148"/>
            <a:ext cx="8169144" cy="900822"/>
          </a:xfrm>
          <a:prstGeom prst="rect">
            <a:avLst/>
          </a:prstGeom>
          <a:solidFill>
            <a:srgbClr val="7030A0"/>
          </a:solidFill>
          <a:ln>
            <a:noFill/>
          </a:ln>
        </p:spPr>
        <p:txBody>
          <a:bodyPr anchor="ctr"/>
          <a:lstStyle/>
          <a:p>
            <a:pPr algn="ctr"/>
            <a:r>
              <a:rPr lang="en-US" altLang="en-US" sz="2800" b="1" dirty="0">
                <a:solidFill>
                  <a:schemeClr val="bg1"/>
                </a:solidFill>
                <a:latin typeface="Arial Black" panose="020B0A04020102020204" pitchFamily="34" charset="0"/>
                <a:cs typeface="Arial" panose="020B0604020202020204" pitchFamily="34" charset="0"/>
              </a:rPr>
              <a:t>THE COMPONENTS OF A </a:t>
            </a:r>
            <a:br>
              <a:rPr lang="en-US" altLang="en-US" sz="2800" b="1" dirty="0">
                <a:solidFill>
                  <a:schemeClr val="bg1"/>
                </a:solidFill>
                <a:latin typeface="Arial Black" panose="020B0A04020102020204" pitchFamily="34" charset="0"/>
                <a:cs typeface="Arial" panose="020B0604020202020204" pitchFamily="34" charset="0"/>
              </a:rPr>
            </a:br>
            <a:r>
              <a:rPr lang="en-US" altLang="en-US" sz="2800" b="1" dirty="0">
                <a:solidFill>
                  <a:schemeClr val="bg1"/>
                </a:solidFill>
                <a:latin typeface="Arial Black" panose="020B0A04020102020204" pitchFamily="34" charset="0"/>
                <a:cs typeface="Arial" panose="020B0604020202020204" pitchFamily="34" charset="0"/>
              </a:rPr>
              <a:t>RESEARCH PROPOSAL</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197707" y="1082412"/>
            <a:ext cx="8750349" cy="4403988"/>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Clr>
                <a:srgbClr val="7030A0"/>
              </a:buClr>
              <a:buFont typeface="Wingdings" panose="05000000000000000000" pitchFamily="2" charset="2"/>
              <a:buChar char="§"/>
            </a:pPr>
            <a:r>
              <a:rPr lang="en-ZA" altLang="en-US" sz="1700" b="1" dirty="0">
                <a:latin typeface="Arial" panose="020B0604020202020204" pitchFamily="34" charset="0"/>
                <a:cs typeface="Arial" panose="020B0604020202020204" pitchFamily="34" charset="0"/>
              </a:rPr>
              <a:t>Title and title page</a:t>
            </a:r>
          </a:p>
          <a:p>
            <a:pPr algn="just">
              <a:buClr>
                <a:srgbClr val="7030A0"/>
              </a:buClr>
              <a:buFont typeface="Wingdings" panose="05000000000000000000" pitchFamily="2" charset="2"/>
              <a:buChar char="§"/>
            </a:pPr>
            <a:r>
              <a:rPr lang="en-ZA" altLang="en-US" sz="1700" b="1" dirty="0">
                <a:latin typeface="Arial" panose="020B0604020202020204" pitchFamily="34" charset="0"/>
                <a:cs typeface="Arial" panose="020B0604020202020204" pitchFamily="34" charset="0"/>
              </a:rPr>
              <a:t>Table of contents</a:t>
            </a:r>
          </a:p>
          <a:p>
            <a:pPr algn="just">
              <a:buClr>
                <a:srgbClr val="7030A0"/>
              </a:buClr>
              <a:buFont typeface="Wingdings" panose="05000000000000000000" pitchFamily="2" charset="2"/>
              <a:buChar char="§"/>
            </a:pPr>
            <a:r>
              <a:rPr lang="en-ZA" altLang="en-US" sz="1700" b="1" dirty="0">
                <a:latin typeface="Arial" panose="020B0604020202020204" pitchFamily="34" charset="0"/>
                <a:cs typeface="Arial" panose="020B0604020202020204" pitchFamily="34" charset="0"/>
              </a:rPr>
              <a:t>Introduction &amp; background</a:t>
            </a:r>
          </a:p>
          <a:p>
            <a:pPr algn="just">
              <a:buClr>
                <a:srgbClr val="7030A0"/>
              </a:buClr>
              <a:buFont typeface="Wingdings" panose="05000000000000000000" pitchFamily="2" charset="2"/>
              <a:buChar char="§"/>
            </a:pPr>
            <a:r>
              <a:rPr lang="en-ZA" altLang="en-US" sz="1700" b="1" dirty="0">
                <a:latin typeface="Arial" panose="020B0604020202020204" pitchFamily="34" charset="0"/>
                <a:cs typeface="Arial" panose="020B0604020202020204" pitchFamily="34" charset="0"/>
              </a:rPr>
              <a:t>Definition of key terms &amp; literature review</a:t>
            </a:r>
          </a:p>
          <a:p>
            <a:pPr algn="just">
              <a:buClr>
                <a:srgbClr val="7030A0"/>
              </a:buClr>
              <a:buFont typeface="Wingdings" panose="05000000000000000000" pitchFamily="2" charset="2"/>
              <a:buChar char="§"/>
            </a:pPr>
            <a:r>
              <a:rPr lang="en-ZA" altLang="en-US" sz="1700" b="1" dirty="0">
                <a:latin typeface="Arial" panose="020B0604020202020204" pitchFamily="34" charset="0"/>
                <a:cs typeface="Arial" panose="020B0604020202020204" pitchFamily="34" charset="0"/>
              </a:rPr>
              <a:t>Problem statement</a:t>
            </a:r>
          </a:p>
          <a:p>
            <a:pPr algn="just">
              <a:buClr>
                <a:srgbClr val="7030A0"/>
              </a:buClr>
              <a:buFont typeface="Wingdings" panose="05000000000000000000" pitchFamily="2" charset="2"/>
              <a:buChar char="§"/>
            </a:pPr>
            <a:r>
              <a:rPr lang="en-ZA" altLang="en-US" sz="1700" b="1" dirty="0">
                <a:latin typeface="Arial" panose="020B0604020202020204" pitchFamily="34" charset="0"/>
                <a:cs typeface="Arial" panose="020B0604020202020204" pitchFamily="34" charset="0"/>
              </a:rPr>
              <a:t>Research objectives/questions</a:t>
            </a:r>
          </a:p>
          <a:p>
            <a:pPr algn="just">
              <a:buClr>
                <a:srgbClr val="7030A0"/>
              </a:buClr>
              <a:buFont typeface="Wingdings" panose="05000000000000000000" pitchFamily="2" charset="2"/>
              <a:buChar char="§"/>
            </a:pPr>
            <a:r>
              <a:rPr lang="en-ZA" altLang="en-US" sz="1700" b="1" dirty="0">
                <a:latin typeface="Arial" panose="020B0604020202020204" pitchFamily="34" charset="0"/>
                <a:cs typeface="Arial" panose="020B0604020202020204" pitchFamily="34" charset="0"/>
              </a:rPr>
              <a:t>Scope of the study (delimitations)</a:t>
            </a:r>
          </a:p>
          <a:p>
            <a:pPr algn="just">
              <a:buClr>
                <a:srgbClr val="7030A0"/>
              </a:buClr>
              <a:buFont typeface="Wingdings" panose="05000000000000000000" pitchFamily="2" charset="2"/>
              <a:buChar char="§"/>
            </a:pPr>
            <a:r>
              <a:rPr lang="en-ZA" altLang="en-US" sz="1700" b="1" dirty="0">
                <a:latin typeface="Arial" panose="020B0604020202020204" pitchFamily="34" charset="0"/>
                <a:cs typeface="Arial" panose="020B0604020202020204" pitchFamily="34" charset="0"/>
              </a:rPr>
              <a:t>Research design and methods</a:t>
            </a:r>
          </a:p>
          <a:p>
            <a:pPr algn="just">
              <a:buClr>
                <a:srgbClr val="7030A0"/>
              </a:buClr>
              <a:buFont typeface="Wingdings" panose="05000000000000000000" pitchFamily="2" charset="2"/>
              <a:buChar char="§"/>
            </a:pPr>
            <a:r>
              <a:rPr lang="en-ZA" altLang="en-US" sz="1700" b="1" dirty="0">
                <a:latin typeface="Arial" panose="020B0604020202020204" pitchFamily="34" charset="0"/>
                <a:cs typeface="Arial" panose="020B0604020202020204" pitchFamily="34" charset="0"/>
              </a:rPr>
              <a:t>Demonstrating research rigour (validity/reliability)</a:t>
            </a:r>
          </a:p>
          <a:p>
            <a:pPr algn="just">
              <a:buClr>
                <a:srgbClr val="7030A0"/>
              </a:buClr>
              <a:buFont typeface="Wingdings" panose="05000000000000000000" pitchFamily="2" charset="2"/>
              <a:buChar char="§"/>
            </a:pPr>
            <a:r>
              <a:rPr lang="en-ZA" altLang="en-US" sz="1700" b="1" dirty="0">
                <a:latin typeface="Arial" panose="020B0604020202020204" pitchFamily="34" charset="0"/>
                <a:cs typeface="Arial" panose="020B0604020202020204" pitchFamily="34" charset="0"/>
              </a:rPr>
              <a:t>Research ethics</a:t>
            </a:r>
          </a:p>
          <a:p>
            <a:pPr algn="just">
              <a:buClr>
                <a:srgbClr val="7030A0"/>
              </a:buClr>
              <a:buFont typeface="Wingdings" panose="05000000000000000000" pitchFamily="2" charset="2"/>
              <a:buChar char="§"/>
            </a:pPr>
            <a:r>
              <a:rPr lang="en-ZA" altLang="en-US" sz="1700" b="1" dirty="0">
                <a:latin typeface="Arial" panose="020B0604020202020204" pitchFamily="34" charset="0"/>
                <a:cs typeface="Arial" panose="020B0604020202020204" pitchFamily="34" charset="0"/>
              </a:rPr>
              <a:t>Contribution of the study</a:t>
            </a:r>
          </a:p>
          <a:p>
            <a:pPr algn="just">
              <a:buClr>
                <a:srgbClr val="7030A0"/>
              </a:buClr>
              <a:buFont typeface="Wingdings" panose="05000000000000000000" pitchFamily="2" charset="2"/>
              <a:buChar char="§"/>
            </a:pPr>
            <a:r>
              <a:rPr lang="en-ZA" altLang="en-US" sz="1700" b="1" dirty="0">
                <a:latin typeface="Arial" panose="020B0604020202020204" pitchFamily="34" charset="0"/>
                <a:cs typeface="Arial" panose="020B0604020202020204" pitchFamily="34" charset="0"/>
              </a:rPr>
              <a:t>Limitations of the study</a:t>
            </a:r>
          </a:p>
          <a:p>
            <a:pPr algn="just">
              <a:buClr>
                <a:srgbClr val="7030A0"/>
              </a:buClr>
              <a:buFont typeface="Wingdings" panose="05000000000000000000" pitchFamily="2" charset="2"/>
              <a:buChar char="§"/>
            </a:pPr>
            <a:r>
              <a:rPr lang="en-ZA" altLang="en-US" sz="1700" b="1" dirty="0">
                <a:latin typeface="Arial" panose="020B0604020202020204" pitchFamily="34" charset="0"/>
                <a:cs typeface="Arial" panose="020B0604020202020204" pitchFamily="34" charset="0"/>
              </a:rPr>
              <a:t>Layout of the study and timeframe </a:t>
            </a:r>
          </a:p>
          <a:p>
            <a:pPr algn="just">
              <a:buClr>
                <a:srgbClr val="7030A0"/>
              </a:buClr>
              <a:buFont typeface="Wingdings" panose="05000000000000000000" pitchFamily="2" charset="2"/>
              <a:buChar char="§"/>
            </a:pPr>
            <a:r>
              <a:rPr lang="en-ZA" altLang="en-US" sz="1700" b="1" dirty="0">
                <a:latin typeface="Arial" panose="020B0604020202020204" pitchFamily="34" charset="0"/>
                <a:cs typeface="Arial" panose="020B0604020202020204" pitchFamily="34" charset="0"/>
              </a:rPr>
              <a:t>Reference lis</a:t>
            </a:r>
            <a:r>
              <a:rPr lang="en-ZA" altLang="en-US" sz="1800" b="1" dirty="0">
                <a:latin typeface="Arial" panose="020B0604020202020204" pitchFamily="34" charset="0"/>
                <a:cs typeface="Arial" panose="020B0604020202020204" pitchFamily="34" charset="0"/>
              </a:rPr>
              <a:t>t</a:t>
            </a:r>
          </a:p>
          <a:p>
            <a:pPr marL="0" indent="0">
              <a:buFont typeface="Arial"/>
              <a:buNone/>
            </a:pPr>
            <a:endParaRPr lang="en-ZA" sz="22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0407" y="1205220"/>
            <a:ext cx="3051685" cy="3700676"/>
          </a:xfrm>
          <a:prstGeom prst="rect">
            <a:avLst/>
          </a:prstGeom>
        </p:spPr>
      </p:pic>
    </p:spTree>
    <p:extLst>
      <p:ext uri="{BB962C8B-B14F-4D97-AF65-F5344CB8AC3E}">
        <p14:creationId xmlns:p14="http://schemas.microsoft.com/office/powerpoint/2010/main" val="35961903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39</a:t>
            </a:fld>
            <a:endParaRPr lang="en-US" dirty="0"/>
          </a:p>
        </p:txBody>
      </p:sp>
      <p:sp>
        <p:nvSpPr>
          <p:cNvPr id="4" name="Rectangle 8"/>
          <p:cNvSpPr>
            <a:spLocks noChangeArrowheads="1"/>
          </p:cNvSpPr>
          <p:nvPr/>
        </p:nvSpPr>
        <p:spPr bwMode="auto">
          <a:xfrm>
            <a:off x="181369" y="89148"/>
            <a:ext cx="8766688" cy="842185"/>
          </a:xfrm>
          <a:prstGeom prst="rect">
            <a:avLst/>
          </a:prstGeom>
          <a:solidFill>
            <a:srgbClr val="7030A0"/>
          </a:solidFill>
          <a:ln>
            <a:noFill/>
          </a:ln>
        </p:spPr>
        <p:txBody>
          <a:bodyPr anchor="ctr"/>
          <a:lstStyle/>
          <a:p>
            <a:pPr algn="ctr"/>
            <a:r>
              <a:rPr lang="en-US" altLang="en-US" sz="2500" dirty="0">
                <a:solidFill>
                  <a:schemeClr val="bg1"/>
                </a:solidFill>
                <a:latin typeface="Arial Black" panose="020B0A04020102020204" pitchFamily="34" charset="0"/>
              </a:rPr>
              <a:t>APPLYING THE CONTENT OF THIS STUDY UNIT: </a:t>
            </a:r>
          </a:p>
          <a:p>
            <a:pPr algn="ctr"/>
            <a:r>
              <a:rPr lang="en-US" altLang="en-US" sz="2000" dirty="0">
                <a:solidFill>
                  <a:schemeClr val="bg1"/>
                </a:solidFill>
                <a:latin typeface="Arial Black" panose="020B0A04020102020204" pitchFamily="34" charset="0"/>
              </a:rPr>
              <a:t>ASSIGNMENT 2</a:t>
            </a:r>
          </a:p>
        </p:txBody>
      </p:sp>
      <p:graphicFrame>
        <p:nvGraphicFramePr>
          <p:cNvPr id="2" name="Table 1">
            <a:extLst>
              <a:ext uri="{FF2B5EF4-FFF2-40B4-BE49-F238E27FC236}">
                <a16:creationId xmlns:a16="http://schemas.microsoft.com/office/drawing/2014/main" id="{B05FAB49-2B3D-4800-BB4B-1875FA2A37AA}"/>
              </a:ext>
            </a:extLst>
          </p:cNvPr>
          <p:cNvGraphicFramePr>
            <a:graphicFrameLocks noGrp="1"/>
          </p:cNvGraphicFramePr>
          <p:nvPr>
            <p:extLst>
              <p:ext uri="{D42A27DB-BD31-4B8C-83A1-F6EECF244321}">
                <p14:modId xmlns:p14="http://schemas.microsoft.com/office/powerpoint/2010/main" val="1013342191"/>
              </p:ext>
            </p:extLst>
          </p:nvPr>
        </p:nvGraphicFramePr>
        <p:xfrm>
          <a:off x="364067" y="1157985"/>
          <a:ext cx="8415866" cy="3219282"/>
        </p:xfrm>
        <a:graphic>
          <a:graphicData uri="http://schemas.openxmlformats.org/drawingml/2006/table">
            <a:tbl>
              <a:tblPr firstRow="1" firstCol="1" bandRow="1">
                <a:tableStyleId>{5C22544A-7EE6-4342-B048-85BDC9FD1C3A}</a:tableStyleId>
              </a:tblPr>
              <a:tblGrid>
                <a:gridCol w="3319522">
                  <a:extLst>
                    <a:ext uri="{9D8B030D-6E8A-4147-A177-3AD203B41FA5}">
                      <a16:colId xmlns:a16="http://schemas.microsoft.com/office/drawing/2014/main" val="1675141151"/>
                    </a:ext>
                  </a:extLst>
                </a:gridCol>
                <a:gridCol w="4029415">
                  <a:extLst>
                    <a:ext uri="{9D8B030D-6E8A-4147-A177-3AD203B41FA5}">
                      <a16:colId xmlns:a16="http://schemas.microsoft.com/office/drawing/2014/main" val="2981232077"/>
                    </a:ext>
                  </a:extLst>
                </a:gridCol>
                <a:gridCol w="1066929">
                  <a:extLst>
                    <a:ext uri="{9D8B030D-6E8A-4147-A177-3AD203B41FA5}">
                      <a16:colId xmlns:a16="http://schemas.microsoft.com/office/drawing/2014/main" val="358486237"/>
                    </a:ext>
                  </a:extLst>
                </a:gridCol>
              </a:tblGrid>
              <a:tr h="330935">
                <a:tc gridSpan="3">
                  <a:txBody>
                    <a:bodyPr/>
                    <a:lstStyle/>
                    <a:p>
                      <a:pPr algn="ctr">
                        <a:lnSpc>
                          <a:spcPct val="100000"/>
                        </a:lnSpc>
                        <a:spcBef>
                          <a:spcPts val="300"/>
                        </a:spcBef>
                        <a:spcAft>
                          <a:spcPts val="300"/>
                        </a:spcAft>
                      </a:pPr>
                      <a:r>
                        <a:rPr lang="en-ZA" sz="1600" dirty="0">
                          <a:solidFill>
                            <a:schemeClr val="tx1"/>
                          </a:solidFill>
                          <a:effectLst/>
                          <a:latin typeface="Arial" panose="020B0604020202020204" pitchFamily="34" charset="0"/>
                          <a:cs typeface="Arial" panose="020B0604020202020204" pitchFamily="34" charset="0"/>
                        </a:rPr>
                        <a:t>Technical aspects [10 marks]</a:t>
                      </a:r>
                      <a:endParaRPr lang="en-ZA"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40000"/>
                        <a:lumOff val="60000"/>
                      </a:schemeClr>
                    </a:solidFill>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242852698"/>
                  </a:ext>
                </a:extLst>
              </a:tr>
              <a:tr h="1136227">
                <a:tc>
                  <a:txBody>
                    <a:bodyPr/>
                    <a:lstStyle/>
                    <a:p>
                      <a:pPr marL="271463" lvl="0" indent="-271463" algn="just">
                        <a:lnSpc>
                          <a:spcPct val="100000"/>
                        </a:lnSpc>
                        <a:spcBef>
                          <a:spcPts val="300"/>
                        </a:spcBef>
                        <a:spcAft>
                          <a:spcPts val="300"/>
                        </a:spcAft>
                        <a:buFont typeface="+mj-lt"/>
                        <a:buNone/>
                      </a:pPr>
                      <a:r>
                        <a:rPr lang="en-ZA" sz="1400" dirty="0">
                          <a:solidFill>
                            <a:schemeClr val="tx1"/>
                          </a:solidFill>
                          <a:effectLst/>
                          <a:latin typeface="Arial" panose="020B0604020202020204" pitchFamily="34" charset="0"/>
                          <a:cs typeface="Arial" panose="020B0604020202020204" pitchFamily="34" charset="0"/>
                        </a:rPr>
                        <a:t>14. Technical aspects.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marL="342900" lvl="0" indent="-342900" algn="l">
                        <a:lnSpc>
                          <a:spcPct val="100000"/>
                        </a:lnSpc>
                        <a:spcBef>
                          <a:spcPts val="300"/>
                        </a:spcBef>
                        <a:spcAft>
                          <a:spcPts val="3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Layout (font, spacing, headings, logical flow)</a:t>
                      </a:r>
                    </a:p>
                    <a:p>
                      <a:pPr marL="342900" lvl="0" indent="-342900" algn="l">
                        <a:lnSpc>
                          <a:spcPct val="100000"/>
                        </a:lnSpc>
                        <a:spcBef>
                          <a:spcPts val="300"/>
                        </a:spcBef>
                        <a:spcAft>
                          <a:spcPts val="3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Language (grammar, sentences, spelling).</a:t>
                      </a:r>
                    </a:p>
                    <a:p>
                      <a:pPr marL="342900" lvl="0" indent="-342900" algn="l">
                        <a:lnSpc>
                          <a:spcPct val="100000"/>
                        </a:lnSpc>
                        <a:spcBef>
                          <a:spcPts val="300"/>
                        </a:spcBef>
                        <a:spcAft>
                          <a:spcPts val="3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Referencing – NWU Referencing Guide (2020, Harvard) (in-text and reference list).</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marL="8890" algn="ctr">
                        <a:lnSpc>
                          <a:spcPct val="100000"/>
                        </a:lnSpc>
                        <a:spcBef>
                          <a:spcPts val="300"/>
                        </a:spcBef>
                        <a:spcAft>
                          <a:spcPts val="300"/>
                        </a:spcAft>
                      </a:pPr>
                      <a:r>
                        <a:rPr lang="en-ZA" sz="1400" dirty="0">
                          <a:solidFill>
                            <a:schemeClr val="tx1"/>
                          </a:solidFill>
                          <a:effectLst/>
                          <a:latin typeface="Arial" panose="020B0604020202020204" pitchFamily="34" charset="0"/>
                          <a:cs typeface="Arial" panose="020B0604020202020204" pitchFamily="34" charset="0"/>
                        </a:rPr>
                        <a:t>/5</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223235183"/>
                  </a:ext>
                </a:extLst>
              </a:tr>
              <a:tr h="1752120">
                <a:tc>
                  <a:txBody>
                    <a:bodyPr/>
                    <a:lstStyle/>
                    <a:p>
                      <a:pPr marL="271463" lvl="0" indent="-271463" algn="just">
                        <a:lnSpc>
                          <a:spcPct val="100000"/>
                        </a:lnSpc>
                        <a:spcBef>
                          <a:spcPts val="300"/>
                        </a:spcBef>
                        <a:spcAft>
                          <a:spcPts val="300"/>
                        </a:spcAft>
                        <a:buFont typeface="+mj-lt"/>
                        <a:buNone/>
                      </a:pPr>
                      <a:r>
                        <a:rPr lang="en-ZA" sz="1400" dirty="0">
                          <a:solidFill>
                            <a:schemeClr val="tx1"/>
                          </a:solidFill>
                          <a:effectLst/>
                          <a:latin typeface="Arial" panose="020B0604020202020204" pitchFamily="34" charset="0"/>
                          <a:cs typeface="Arial" panose="020B0604020202020204" pitchFamily="34" charset="0"/>
                        </a:rPr>
                        <a:t>15. Application of the technical care sheet.</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marL="342900" lvl="0" indent="-342900" algn="just">
                        <a:lnSpc>
                          <a:spcPct val="100000"/>
                        </a:lnSpc>
                        <a:spcBef>
                          <a:spcPts val="300"/>
                        </a:spcBef>
                        <a:spcAft>
                          <a:spcPts val="3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Refer to the technical care sheet and indicate whether you followed all the guidelines. </a:t>
                      </a:r>
                    </a:p>
                    <a:p>
                      <a:pPr marL="342900" lvl="0" indent="-342900" algn="just">
                        <a:lnSpc>
                          <a:spcPct val="100000"/>
                        </a:lnSpc>
                        <a:spcBef>
                          <a:spcPts val="300"/>
                        </a:spcBef>
                        <a:spcAft>
                          <a:spcPts val="3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Marks will be allocated for comprehensive, correct and honest ticks. </a:t>
                      </a:r>
                    </a:p>
                    <a:p>
                      <a:pPr marL="342900" lvl="0" indent="-342900" algn="just">
                        <a:lnSpc>
                          <a:spcPct val="100000"/>
                        </a:lnSpc>
                        <a:spcBef>
                          <a:spcPts val="300"/>
                        </a:spcBef>
                        <a:spcAft>
                          <a:spcPts val="300"/>
                        </a:spcAft>
                        <a:buFont typeface="Symbol" panose="05050102010706020507" pitchFamily="18" charset="2"/>
                        <a:buChar char=""/>
                      </a:pPr>
                      <a:r>
                        <a:rPr lang="en-ZA" sz="1400" dirty="0">
                          <a:solidFill>
                            <a:schemeClr val="tx1"/>
                          </a:solidFill>
                          <a:effectLst/>
                          <a:latin typeface="Arial" panose="020B0604020202020204" pitchFamily="34" charset="0"/>
                          <a:cs typeface="Arial" panose="020B0604020202020204" pitchFamily="34" charset="0"/>
                        </a:rPr>
                        <a:t>Include the signed care sheet as an appendix.</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marL="8890" algn="ctr">
                        <a:lnSpc>
                          <a:spcPct val="100000"/>
                        </a:lnSpc>
                        <a:spcBef>
                          <a:spcPts val="300"/>
                        </a:spcBef>
                        <a:spcAft>
                          <a:spcPts val="300"/>
                        </a:spcAft>
                      </a:pPr>
                      <a:r>
                        <a:rPr lang="en-ZA" sz="1400" dirty="0">
                          <a:solidFill>
                            <a:schemeClr val="tx1"/>
                          </a:solidFill>
                          <a:effectLst/>
                          <a:latin typeface="Arial" panose="020B0604020202020204" pitchFamily="34" charset="0"/>
                          <a:cs typeface="Arial" panose="020B0604020202020204" pitchFamily="34" charset="0"/>
                        </a:rPr>
                        <a:t>/5</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4212809004"/>
                  </a:ext>
                </a:extLst>
              </a:tr>
            </a:tbl>
          </a:graphicData>
        </a:graphic>
      </p:graphicFrame>
    </p:spTree>
    <p:extLst>
      <p:ext uri="{BB962C8B-B14F-4D97-AF65-F5344CB8AC3E}">
        <p14:creationId xmlns:p14="http://schemas.microsoft.com/office/powerpoint/2010/main" val="17477153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p:spPr>
        <p:txBody>
          <a:bodyPr>
            <a:normAutofit/>
          </a:bodyPr>
          <a:lstStyle/>
          <a:p>
            <a:r>
              <a:rPr lang="en-US" sz="3600" dirty="0">
                <a:solidFill>
                  <a:schemeClr val="bg1"/>
                </a:solidFill>
                <a:latin typeface="Arial Black" panose="020B0A04020102020204" pitchFamily="34" charset="0"/>
              </a:rPr>
              <a:t>Thank you</a:t>
            </a:r>
          </a:p>
        </p:txBody>
      </p:sp>
    </p:spTree>
    <p:extLst>
      <p:ext uri="{BB962C8B-B14F-4D97-AF65-F5344CB8AC3E}">
        <p14:creationId xmlns:p14="http://schemas.microsoft.com/office/powerpoint/2010/main" val="3983818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4</a:t>
            </a:fld>
            <a:endParaRPr lang="en-US" dirty="0"/>
          </a:p>
        </p:txBody>
      </p:sp>
      <p:sp>
        <p:nvSpPr>
          <p:cNvPr id="4" name="Rectangle 8"/>
          <p:cNvSpPr>
            <a:spLocks noChangeArrowheads="1"/>
          </p:cNvSpPr>
          <p:nvPr/>
        </p:nvSpPr>
        <p:spPr bwMode="auto">
          <a:xfrm>
            <a:off x="1631093" y="1647568"/>
            <a:ext cx="5700584" cy="968631"/>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THE CONTENT OF THE RESEARCH PROPOSAL</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1599836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a:t>
            </a:fld>
            <a:endParaRPr lang="en-US" dirty="0"/>
          </a:p>
        </p:txBody>
      </p:sp>
      <p:sp>
        <p:nvSpPr>
          <p:cNvPr id="4" name="Rectangle 8"/>
          <p:cNvSpPr>
            <a:spLocks noChangeArrowheads="1"/>
          </p:cNvSpPr>
          <p:nvPr/>
        </p:nvSpPr>
        <p:spPr bwMode="auto">
          <a:xfrm>
            <a:off x="805471" y="89148"/>
            <a:ext cx="7530138" cy="553199"/>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TITLE PAGE</a:t>
            </a:r>
            <a:endParaRPr lang="en-US" altLang="en-US" sz="2500" dirty="0">
              <a:solidFill>
                <a:schemeClr val="bg1"/>
              </a:solidFill>
              <a:latin typeface="Arial Black" pitchFamily="34" charset="0"/>
            </a:endParaRPr>
          </a:p>
        </p:txBody>
      </p:sp>
      <p:sp>
        <p:nvSpPr>
          <p:cNvPr id="5" name="Rectangle 4"/>
          <p:cNvSpPr/>
          <p:nvPr/>
        </p:nvSpPr>
        <p:spPr>
          <a:xfrm>
            <a:off x="509286" y="832437"/>
            <a:ext cx="8122508" cy="2677656"/>
          </a:xfrm>
          <a:prstGeom prst="rect">
            <a:avLst/>
          </a:prstGeom>
        </p:spPr>
        <p:txBody>
          <a:bodyPr wrap="square">
            <a:spAutoFit/>
          </a:bodyPr>
          <a:lstStyle/>
          <a:p>
            <a:pPr algn="just"/>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8821BC90-E0A5-418D-A8E6-BB61681A8531}"/>
              </a:ext>
            </a:extLst>
          </p:cNvPr>
          <p:cNvSpPr/>
          <p:nvPr/>
        </p:nvSpPr>
        <p:spPr>
          <a:xfrm>
            <a:off x="448733" y="1642224"/>
            <a:ext cx="8183062" cy="1446550"/>
          </a:xfrm>
          <a:prstGeom prst="rect">
            <a:avLst/>
          </a:prstGeom>
        </p:spPr>
        <p:txBody>
          <a:bodyPr wrap="square">
            <a:spAutoFit/>
          </a:bodyPr>
          <a:lstStyle/>
          <a:p>
            <a:pPr algn="ctr">
              <a:buClr>
                <a:srgbClr val="7030A0"/>
              </a:buClr>
            </a:pPr>
            <a:r>
              <a:rPr lang="en-US" sz="2200" b="1" dirty="0">
                <a:solidFill>
                  <a:srgbClr val="7030A0"/>
                </a:solidFill>
                <a:latin typeface="Arial" panose="020B0604020202020204" pitchFamily="34" charset="0"/>
                <a:cs typeface="Arial" panose="020B0604020202020204" pitchFamily="34" charset="0"/>
              </a:rPr>
              <a:t>Refer to the title page loaded on the </a:t>
            </a:r>
            <a:r>
              <a:rPr lang="en-US" sz="2200" b="1" dirty="0" err="1">
                <a:solidFill>
                  <a:srgbClr val="7030A0"/>
                </a:solidFill>
                <a:latin typeface="Arial" panose="020B0604020202020204" pitchFamily="34" charset="0"/>
                <a:cs typeface="Arial" panose="020B0604020202020204" pitchFamily="34" charset="0"/>
              </a:rPr>
              <a:t>eFundi</a:t>
            </a:r>
            <a:r>
              <a:rPr lang="en-US" sz="2200" b="1" dirty="0">
                <a:solidFill>
                  <a:srgbClr val="7030A0"/>
                </a:solidFill>
                <a:latin typeface="Arial" panose="020B0604020202020204" pitchFamily="34" charset="0"/>
                <a:cs typeface="Arial" panose="020B0604020202020204" pitchFamily="34" charset="0"/>
              </a:rPr>
              <a:t> site. </a:t>
            </a:r>
          </a:p>
          <a:p>
            <a:pPr algn="ctr">
              <a:buClr>
                <a:srgbClr val="7030A0"/>
              </a:buClr>
            </a:pPr>
            <a:endParaRPr lang="en-US" sz="2200" b="1" dirty="0">
              <a:solidFill>
                <a:srgbClr val="7030A0"/>
              </a:solidFill>
              <a:latin typeface="Arial" panose="020B0604020202020204" pitchFamily="34" charset="0"/>
              <a:cs typeface="Arial" panose="020B0604020202020204" pitchFamily="34" charset="0"/>
            </a:endParaRPr>
          </a:p>
          <a:p>
            <a:pPr algn="ctr">
              <a:buClr>
                <a:srgbClr val="7030A0"/>
              </a:buClr>
            </a:pPr>
            <a:r>
              <a:rPr lang="en-US" sz="2200" b="1" dirty="0">
                <a:solidFill>
                  <a:srgbClr val="7030A0"/>
                </a:solidFill>
                <a:latin typeface="Arial" panose="020B0604020202020204" pitchFamily="34" charset="0"/>
                <a:cs typeface="Arial" panose="020B0604020202020204" pitchFamily="34" charset="0"/>
              </a:rPr>
              <a:t>This is also the official title page for the mini-dissertation (just replace “Proposal” with “Mini-dissertation”). </a:t>
            </a:r>
          </a:p>
        </p:txBody>
      </p:sp>
    </p:spTree>
    <p:extLst>
      <p:ext uri="{BB962C8B-B14F-4D97-AF65-F5344CB8AC3E}">
        <p14:creationId xmlns:p14="http://schemas.microsoft.com/office/powerpoint/2010/main" val="3235684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a:t>
            </a:fld>
            <a:endParaRPr lang="en-US" dirty="0"/>
          </a:p>
        </p:txBody>
      </p:sp>
      <p:sp>
        <p:nvSpPr>
          <p:cNvPr id="4" name="Rectangle 8"/>
          <p:cNvSpPr>
            <a:spLocks noChangeArrowheads="1"/>
          </p:cNvSpPr>
          <p:nvPr/>
        </p:nvSpPr>
        <p:spPr bwMode="auto">
          <a:xfrm>
            <a:off x="805471" y="89148"/>
            <a:ext cx="7530138" cy="553199"/>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TABLE OF CONTENTS</a:t>
            </a:r>
            <a:endParaRPr lang="en-US" altLang="en-US" sz="2500" dirty="0">
              <a:solidFill>
                <a:schemeClr val="bg1"/>
              </a:solidFill>
              <a:latin typeface="Arial Black" pitchFamily="34" charset="0"/>
            </a:endParaRPr>
          </a:p>
        </p:txBody>
      </p:sp>
      <p:sp>
        <p:nvSpPr>
          <p:cNvPr id="5" name="Rectangle 4"/>
          <p:cNvSpPr/>
          <p:nvPr/>
        </p:nvSpPr>
        <p:spPr>
          <a:xfrm>
            <a:off x="333955" y="832437"/>
            <a:ext cx="8460188" cy="4001095"/>
          </a:xfrm>
          <a:prstGeom prst="rect">
            <a:avLst/>
          </a:prstGeom>
        </p:spPr>
        <p:txBody>
          <a:bodyPr wrap="square">
            <a:spAutoFit/>
          </a:bodyPr>
          <a:lstStyle/>
          <a:p>
            <a:pPr algn="just"/>
            <a:endParaRPr lang="en-GB" sz="2200" b="1" dirty="0">
              <a:solidFill>
                <a:srgbClr val="7030A0"/>
              </a:solidFill>
              <a:latin typeface="Arial" panose="020B0604020202020204" pitchFamily="34" charset="0"/>
              <a:cs typeface="Arial" panose="020B0604020202020204" pitchFamily="34" charset="0"/>
            </a:endParaRPr>
          </a:p>
          <a:p>
            <a:pPr algn="just"/>
            <a:endParaRPr lang="en-GB" sz="2200" b="1" dirty="0">
              <a:solidFill>
                <a:srgbClr val="7030A0"/>
              </a:solidFill>
              <a:latin typeface="Arial" panose="020B0604020202020204" pitchFamily="34" charset="0"/>
              <a:cs typeface="Arial" panose="020B0604020202020204" pitchFamily="34" charset="0"/>
            </a:endParaRPr>
          </a:p>
          <a:p>
            <a:pPr algn="just"/>
            <a:endParaRPr lang="en-GB" sz="2200" b="1" dirty="0">
              <a:solidFill>
                <a:srgbClr val="7030A0"/>
              </a:solidFill>
              <a:latin typeface="Arial" panose="020B0604020202020204" pitchFamily="34" charset="0"/>
              <a:cs typeface="Arial" panose="020B0604020202020204" pitchFamily="34" charset="0"/>
            </a:endParaRPr>
          </a:p>
          <a:p>
            <a:pPr algn="ctr"/>
            <a:r>
              <a:rPr lang="en-GB" sz="2200" b="1" dirty="0">
                <a:solidFill>
                  <a:srgbClr val="7030A0"/>
                </a:solidFill>
                <a:latin typeface="Arial" panose="020B0604020202020204" pitchFamily="34" charset="0"/>
                <a:cs typeface="Arial" panose="020B0604020202020204" pitchFamily="34" charset="0"/>
              </a:rPr>
              <a:t>Include a Table of Contents (remember to include the page numbers).  </a:t>
            </a:r>
            <a:endParaRPr lang="en-ZA" sz="2200" b="1" dirty="0">
              <a:solidFill>
                <a:srgbClr val="7030A0"/>
              </a:solidFill>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algn="just"/>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4503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a:t>
            </a:fld>
            <a:endParaRPr lang="en-US" dirty="0"/>
          </a:p>
        </p:txBody>
      </p:sp>
      <p:sp>
        <p:nvSpPr>
          <p:cNvPr id="4" name="Rectangle 8"/>
          <p:cNvSpPr>
            <a:spLocks noChangeArrowheads="1"/>
          </p:cNvSpPr>
          <p:nvPr/>
        </p:nvSpPr>
        <p:spPr bwMode="auto">
          <a:xfrm>
            <a:off x="355600" y="89148"/>
            <a:ext cx="8439700" cy="469652"/>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PROPOSED CONTENT OF THE PROPOSAL</a:t>
            </a:r>
            <a:endParaRPr lang="en-US" altLang="en-US" sz="2500" dirty="0">
              <a:solidFill>
                <a:schemeClr val="bg1"/>
              </a:solidFill>
              <a:latin typeface="Arial Black" pitchFamily="34" charset="0"/>
            </a:endParaRPr>
          </a:p>
        </p:txBody>
      </p:sp>
      <p:sp>
        <p:nvSpPr>
          <p:cNvPr id="5" name="Rectangle 4"/>
          <p:cNvSpPr/>
          <p:nvPr/>
        </p:nvSpPr>
        <p:spPr>
          <a:xfrm>
            <a:off x="440267" y="734156"/>
            <a:ext cx="8439700" cy="4524315"/>
          </a:xfrm>
          <a:prstGeom prst="rect">
            <a:avLst/>
          </a:prstGeom>
        </p:spPr>
        <p:txBody>
          <a:bodyPr wrap="square">
            <a:spAutoFit/>
          </a:bodyPr>
          <a:lstStyle/>
          <a:p>
            <a:pPr marL="457200" indent="-457200" algn="just">
              <a:buClr>
                <a:srgbClr val="7030A0"/>
              </a:buClr>
              <a:buAutoNum type="arabicPeriod"/>
            </a:pPr>
            <a:r>
              <a:rPr lang="en-US" altLang="en-US" sz="2400" dirty="0">
                <a:latin typeface="Arial" panose="020B0604020202020204" pitchFamily="34" charset="0"/>
                <a:cs typeface="Arial" panose="020B0604020202020204" pitchFamily="34" charset="0"/>
              </a:rPr>
              <a:t>Introduction</a:t>
            </a:r>
          </a:p>
          <a:p>
            <a:pPr marL="457200" indent="-457200" algn="just">
              <a:buClr>
                <a:srgbClr val="7030A0"/>
              </a:buClr>
              <a:buAutoNum type="arabicPeriod"/>
            </a:pPr>
            <a:r>
              <a:rPr lang="en-US" altLang="en-US" sz="2400" dirty="0">
                <a:latin typeface="Arial" panose="020B0604020202020204" pitchFamily="34" charset="0"/>
                <a:cs typeface="Arial" panose="020B0604020202020204" pitchFamily="34" charset="0"/>
              </a:rPr>
              <a:t>Background to the study (optional)</a:t>
            </a:r>
          </a:p>
          <a:p>
            <a:pPr marL="457200" indent="-457200" algn="just">
              <a:buClr>
                <a:srgbClr val="7030A0"/>
              </a:buClr>
              <a:buAutoNum type="arabicPeriod"/>
            </a:pPr>
            <a:r>
              <a:rPr lang="en-US" altLang="en-US" sz="2400" dirty="0">
                <a:latin typeface="Arial" panose="020B0604020202020204" pitchFamily="34" charset="0"/>
                <a:cs typeface="Arial" panose="020B0604020202020204" pitchFamily="34" charset="0"/>
              </a:rPr>
              <a:t>Literature review (including Definition of the terms).</a:t>
            </a:r>
          </a:p>
          <a:p>
            <a:pPr marL="457200" indent="-457200" algn="just">
              <a:buClr>
                <a:srgbClr val="7030A0"/>
              </a:buClr>
              <a:buAutoNum type="arabicPeriod"/>
            </a:pPr>
            <a:r>
              <a:rPr lang="en-US" altLang="en-US" sz="2400" dirty="0">
                <a:latin typeface="Arial" panose="020B0604020202020204" pitchFamily="34" charset="0"/>
                <a:cs typeface="Arial" panose="020B0604020202020204" pitchFamily="34" charset="0"/>
              </a:rPr>
              <a:t>Problem statement</a:t>
            </a:r>
          </a:p>
          <a:p>
            <a:pPr marL="457200" indent="-457200" algn="just">
              <a:buClr>
                <a:srgbClr val="7030A0"/>
              </a:buClr>
              <a:buAutoNum type="arabicPeriod"/>
            </a:pPr>
            <a:r>
              <a:rPr lang="en-US" altLang="en-US" sz="2400" dirty="0">
                <a:latin typeface="Arial" panose="020B0604020202020204" pitchFamily="34" charset="0"/>
                <a:cs typeface="Arial" panose="020B0604020202020204" pitchFamily="34" charset="0"/>
              </a:rPr>
              <a:t>Research objectives</a:t>
            </a:r>
          </a:p>
          <a:p>
            <a:pPr algn="just">
              <a:buClr>
                <a:srgbClr val="7030A0"/>
              </a:buClr>
            </a:pPr>
            <a:r>
              <a:rPr lang="en-US" altLang="en-US" sz="2400" dirty="0">
                <a:latin typeface="Arial" panose="020B0604020202020204" pitchFamily="34" charset="0"/>
                <a:cs typeface="Arial" panose="020B0604020202020204" pitchFamily="34" charset="0"/>
              </a:rPr>
              <a:t>5.1  Primary objective (one primary objective)</a:t>
            </a:r>
          </a:p>
          <a:p>
            <a:pPr algn="just">
              <a:buClr>
                <a:srgbClr val="7030A0"/>
              </a:buClr>
            </a:pPr>
            <a:r>
              <a:rPr lang="en-US" altLang="en-US" sz="2400" dirty="0">
                <a:latin typeface="Arial" panose="020B0604020202020204" pitchFamily="34" charset="0"/>
                <a:cs typeface="Arial" panose="020B0604020202020204" pitchFamily="34" charset="0"/>
              </a:rPr>
              <a:t>5.2  Secondary objectives (3-5 secondary objectives)</a:t>
            </a:r>
          </a:p>
          <a:p>
            <a:pPr marL="457200" indent="-457200" algn="just">
              <a:buClr>
                <a:srgbClr val="7030A0"/>
              </a:buClr>
              <a:buAutoNum type="arabicPeriod" startAt="6"/>
            </a:pPr>
            <a:r>
              <a:rPr lang="en-US" altLang="en-US" sz="2400" dirty="0">
                <a:latin typeface="Arial" panose="020B0604020202020204" pitchFamily="34" charset="0"/>
                <a:cs typeface="Arial" panose="020B0604020202020204" pitchFamily="34" charset="0"/>
              </a:rPr>
              <a:t>Research questions (optional – could be a duplication – discuss with your supervisor)</a:t>
            </a:r>
          </a:p>
          <a:p>
            <a:pPr marL="457200" indent="-457200" algn="just">
              <a:buClr>
                <a:srgbClr val="7030A0"/>
              </a:buClr>
              <a:buAutoNum type="arabicPeriod" startAt="6"/>
            </a:pPr>
            <a:endParaRPr lang="en-US" altLang="en-US" sz="2400" dirty="0">
              <a:latin typeface="Arial" panose="020B0604020202020204" pitchFamily="34" charset="0"/>
              <a:cs typeface="Arial" panose="020B0604020202020204" pitchFamily="34" charset="0"/>
            </a:endParaRPr>
          </a:p>
          <a:p>
            <a:pPr marL="457200" indent="-457200" algn="just">
              <a:buClr>
                <a:srgbClr val="7030A0"/>
              </a:buClr>
              <a:buAutoNum type="arabicPeriod" startAt="6"/>
            </a:pPr>
            <a:endParaRPr lang="en-US" altLang="en-US" sz="2400" dirty="0">
              <a:latin typeface="Arial" panose="020B0604020202020204" pitchFamily="34" charset="0"/>
              <a:cs typeface="Arial" panose="020B0604020202020204" pitchFamily="34" charset="0"/>
            </a:endParaRPr>
          </a:p>
          <a:p>
            <a:pPr marL="457200" indent="-457200" algn="just">
              <a:buClr>
                <a:srgbClr val="7030A0"/>
              </a:buClr>
              <a:buAutoNum type="arabicPeriod"/>
            </a:pPr>
            <a:endParaRPr lang="en-US"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411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8</a:t>
            </a:fld>
            <a:endParaRPr lang="en-US" dirty="0"/>
          </a:p>
        </p:txBody>
      </p:sp>
      <p:sp>
        <p:nvSpPr>
          <p:cNvPr id="5" name="Rectangle 4"/>
          <p:cNvSpPr/>
          <p:nvPr/>
        </p:nvSpPr>
        <p:spPr>
          <a:xfrm>
            <a:off x="440267" y="844227"/>
            <a:ext cx="8439700" cy="3785652"/>
          </a:xfrm>
          <a:prstGeom prst="rect">
            <a:avLst/>
          </a:prstGeom>
        </p:spPr>
        <p:txBody>
          <a:bodyPr wrap="square">
            <a:spAutoFit/>
          </a:bodyPr>
          <a:lstStyle/>
          <a:p>
            <a:pPr marL="457200" indent="-457200" algn="just">
              <a:buClr>
                <a:srgbClr val="7030A0"/>
              </a:buClr>
              <a:buAutoNum type="arabicPeriod" startAt="7"/>
            </a:pPr>
            <a:r>
              <a:rPr lang="en-US" altLang="en-US" sz="2400" dirty="0">
                <a:latin typeface="Arial" panose="020B0604020202020204" pitchFamily="34" charset="0"/>
                <a:cs typeface="Arial" panose="020B0604020202020204" pitchFamily="34" charset="0"/>
              </a:rPr>
              <a:t>Scope of the study (delimitations – could be optional)</a:t>
            </a:r>
          </a:p>
          <a:p>
            <a:pPr algn="just">
              <a:buClr>
                <a:srgbClr val="7030A0"/>
              </a:buClr>
            </a:pPr>
            <a:r>
              <a:rPr lang="en-US" altLang="en-US" sz="2400" dirty="0">
                <a:latin typeface="Arial" panose="020B0604020202020204" pitchFamily="34" charset="0"/>
                <a:cs typeface="Arial" panose="020B0604020202020204" pitchFamily="34" charset="0"/>
              </a:rPr>
              <a:t>7.1	 Field of the study</a:t>
            </a:r>
          </a:p>
          <a:p>
            <a:pPr algn="just">
              <a:buClr>
                <a:srgbClr val="7030A0"/>
              </a:buClr>
            </a:pPr>
            <a:r>
              <a:rPr lang="en-US" altLang="en-US" sz="2400" dirty="0">
                <a:latin typeface="Arial" panose="020B0604020202020204" pitchFamily="34" charset="0"/>
                <a:cs typeface="Arial" panose="020B0604020202020204" pitchFamily="34" charset="0"/>
              </a:rPr>
              <a:t>7.2  Sector/industry/business under investigation</a:t>
            </a:r>
          </a:p>
          <a:p>
            <a:pPr algn="just">
              <a:buClr>
                <a:srgbClr val="7030A0"/>
              </a:buClr>
            </a:pPr>
            <a:r>
              <a:rPr lang="en-US" altLang="en-US" sz="2400" dirty="0">
                <a:latin typeface="Arial" panose="020B0604020202020204" pitchFamily="34" charset="0"/>
                <a:cs typeface="Arial" panose="020B0604020202020204" pitchFamily="34" charset="0"/>
              </a:rPr>
              <a:t>7.3  Geographical demarcation</a:t>
            </a:r>
          </a:p>
          <a:p>
            <a:pPr marL="457200" indent="-457200" algn="just">
              <a:buClr>
                <a:srgbClr val="7030A0"/>
              </a:buClr>
              <a:buAutoNum type="arabicPeriod" startAt="8"/>
            </a:pPr>
            <a:r>
              <a:rPr lang="en-US" altLang="en-US" sz="2400" dirty="0">
                <a:latin typeface="Arial" panose="020B0604020202020204" pitchFamily="34" charset="0"/>
                <a:cs typeface="Arial" panose="020B0604020202020204" pitchFamily="34" charset="0"/>
              </a:rPr>
              <a:t>Research design and methods (Research methodology)</a:t>
            </a:r>
          </a:p>
          <a:p>
            <a:pPr algn="just">
              <a:buClr>
                <a:srgbClr val="7030A0"/>
              </a:buClr>
            </a:pPr>
            <a:r>
              <a:rPr lang="en-US" altLang="en-US" sz="2400" dirty="0">
                <a:latin typeface="Arial" panose="020B0604020202020204" pitchFamily="34" charset="0"/>
                <a:cs typeface="Arial" panose="020B0604020202020204" pitchFamily="34" charset="0"/>
              </a:rPr>
              <a:t>8.1  Literature review</a:t>
            </a:r>
          </a:p>
          <a:p>
            <a:pPr algn="just">
              <a:buClr>
                <a:srgbClr val="7030A0"/>
              </a:buClr>
            </a:pPr>
            <a:r>
              <a:rPr lang="en-US" altLang="en-US" sz="2400" dirty="0">
                <a:latin typeface="Arial" panose="020B0604020202020204" pitchFamily="34" charset="0"/>
                <a:cs typeface="Arial" panose="020B0604020202020204" pitchFamily="34" charset="0"/>
              </a:rPr>
              <a:t>8.2  Empirical study (see next slide)</a:t>
            </a:r>
          </a:p>
          <a:p>
            <a:pPr algn="just">
              <a:buClr>
                <a:srgbClr val="7030A0"/>
              </a:buClr>
            </a:pPr>
            <a:endParaRPr lang="en-US" altLang="en-US" sz="2400" dirty="0">
              <a:latin typeface="Arial" panose="020B0604020202020204" pitchFamily="34" charset="0"/>
              <a:cs typeface="Arial" panose="020B0604020202020204" pitchFamily="34" charset="0"/>
            </a:endParaRPr>
          </a:p>
          <a:p>
            <a:pPr marL="457200" indent="-457200" algn="just">
              <a:buClr>
                <a:srgbClr val="7030A0"/>
              </a:buClr>
              <a:buAutoNum type="arabicPeriod" startAt="6"/>
            </a:pPr>
            <a:endParaRPr lang="en-US" altLang="en-US" sz="2400" dirty="0">
              <a:latin typeface="Arial" panose="020B0604020202020204" pitchFamily="34" charset="0"/>
              <a:cs typeface="Arial" panose="020B0604020202020204" pitchFamily="34" charset="0"/>
            </a:endParaRPr>
          </a:p>
          <a:p>
            <a:pPr marL="457200" indent="-457200" algn="just">
              <a:buClr>
                <a:srgbClr val="7030A0"/>
              </a:buClr>
              <a:buAutoNum type="arabicPeriod"/>
            </a:pPr>
            <a:endParaRPr lang="en-US" altLang="en-US" sz="2400" dirty="0">
              <a:latin typeface="Arial" panose="020B0604020202020204" pitchFamily="34" charset="0"/>
              <a:cs typeface="Arial" panose="020B0604020202020204" pitchFamily="34" charset="0"/>
            </a:endParaRPr>
          </a:p>
        </p:txBody>
      </p:sp>
      <p:sp>
        <p:nvSpPr>
          <p:cNvPr id="6" name="Rectangle 8">
            <a:extLst>
              <a:ext uri="{FF2B5EF4-FFF2-40B4-BE49-F238E27FC236}">
                <a16:creationId xmlns:a16="http://schemas.microsoft.com/office/drawing/2014/main" id="{365F36C1-F46F-4FB9-A7E0-5CE033AD1487}"/>
              </a:ext>
            </a:extLst>
          </p:cNvPr>
          <p:cNvSpPr>
            <a:spLocks noChangeArrowheads="1"/>
          </p:cNvSpPr>
          <p:nvPr/>
        </p:nvSpPr>
        <p:spPr bwMode="auto">
          <a:xfrm>
            <a:off x="355600" y="89148"/>
            <a:ext cx="8439700" cy="469652"/>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PROPOSED CONTENT OF THE PROPOSAL</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17023482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volution">
      <a:majorFont>
        <a:latin typeface="Trebuchet MS"/>
        <a:ea typeface=""/>
        <a:cs typeface=""/>
        <a:font script="Jpan" typeface="ＭＳ ゴシック"/>
      </a:majorFont>
      <a:minorFont>
        <a:latin typeface="Trebuchet MS"/>
        <a:ea typeface=""/>
        <a:cs typeface=""/>
        <a:font script="Jpan" typeface="ＭＳ 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11401</TotalTime>
  <Words>3028</Words>
  <Application>Microsoft Office PowerPoint</Application>
  <PresentationFormat>On-screen Show (16:10)</PresentationFormat>
  <Paragraphs>357</Paragraphs>
  <Slides>41</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Arial Black</vt:lpstr>
      <vt:lpstr>Calibri</vt:lpstr>
      <vt:lpstr>Symbol</vt:lpstr>
      <vt:lpstr>Trebuchet MS</vt:lpstr>
      <vt:lpstr>Wingdings</vt:lpstr>
      <vt:lpstr>Office Theme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Karina Nortje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Karina Nortje</dc:creator>
  <cp:lastModifiedBy>MARA BONESCHANS</cp:lastModifiedBy>
  <cp:revision>189</cp:revision>
  <dcterms:created xsi:type="dcterms:W3CDTF">2020-08-03T09:06:40Z</dcterms:created>
  <dcterms:modified xsi:type="dcterms:W3CDTF">2021-07-27T13:09:24Z</dcterms:modified>
</cp:coreProperties>
</file>