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  <p:sldMasterId id="2147483655" r:id="rId2"/>
  </p:sldMasterIdLst>
  <p:notesMasterIdLst>
    <p:notesMasterId r:id="rId10"/>
  </p:notesMasterIdLst>
  <p:handoutMasterIdLst>
    <p:handoutMasterId r:id="rId11"/>
  </p:handoutMasterIdLst>
  <p:sldIdLst>
    <p:sldId id="264" r:id="rId3"/>
    <p:sldId id="257" r:id="rId4"/>
    <p:sldId id="266" r:id="rId5"/>
    <p:sldId id="270" r:id="rId6"/>
    <p:sldId id="273" r:id="rId7"/>
    <p:sldId id="267" r:id="rId8"/>
    <p:sldId id="272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82C2"/>
    <a:srgbClr val="4C1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201" autoAdjust="0"/>
  </p:normalViewPr>
  <p:slideViewPr>
    <p:cSldViewPr snapToGrid="0" snapToObjects="1">
      <p:cViewPr varScale="1">
        <p:scale>
          <a:sx n="48" d="100"/>
          <a:sy n="48" d="100"/>
        </p:scale>
        <p:origin x="60" y="4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C081F0-8602-4C4A-B4EA-976F0ACCE89B}" type="datetime1">
              <a:rPr lang="en-ZA" smtClean="0"/>
              <a:t>2021/04/09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DA72C7-118D-8541-80B5-DC48299D23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22336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A8E3F2-1D26-1D4F-892F-F4E2278F37E6}" type="datetime1">
              <a:rPr lang="en-ZA" smtClean="0"/>
              <a:t>2021/04/09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043D5-AE62-D641-BED9-69F8E3637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58406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653819" y="425361"/>
            <a:ext cx="7333655" cy="711349"/>
          </a:xfrm>
        </p:spPr>
        <p:txBody>
          <a:bodyPr/>
          <a:lstStyle/>
          <a:p>
            <a:r>
              <a:rPr lang="en-GB" dirty="0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653818" y="1142112"/>
            <a:ext cx="7333655" cy="63399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Presentation Subtitle</a:t>
            </a:r>
            <a:endParaRPr lang="en-US" dirty="0"/>
          </a:p>
        </p:txBody>
      </p:sp>
      <p:pic>
        <p:nvPicPr>
          <p:cNvPr id="7" name="Picture 6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44266" cy="6858000"/>
          </a:xfrm>
          <a:prstGeom prst="rect">
            <a:avLst/>
          </a:prstGeom>
        </p:spPr>
      </p:pic>
      <p:pic>
        <p:nvPicPr>
          <p:cNvPr id="9" name="Picture 8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637" y="2627744"/>
            <a:ext cx="6123672" cy="2380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663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667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951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3676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0181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493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048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188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53593" y="1502514"/>
            <a:ext cx="4033206" cy="4525963"/>
          </a:xfrm>
        </p:spPr>
        <p:txBody>
          <a:bodyPr>
            <a:normAutofit/>
          </a:bodyPr>
          <a:lstStyle>
            <a:lvl1pPr marL="514350" indent="-514350">
              <a:lnSpc>
                <a:spcPct val="150000"/>
              </a:lnSpc>
              <a:buAutoNum type="arabicPeriod"/>
              <a:defRPr sz="2400" baseline="0"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Introduction</a:t>
            </a:r>
          </a:p>
          <a:p>
            <a:pPr lvl="0"/>
            <a:r>
              <a:rPr lang="en-US" dirty="0" smtClean="0"/>
              <a:t>Topic 1</a:t>
            </a:r>
          </a:p>
          <a:p>
            <a:pPr lvl="0"/>
            <a:r>
              <a:rPr lang="en-US" dirty="0" smtClean="0"/>
              <a:t>Topic 2</a:t>
            </a:r>
          </a:p>
          <a:p>
            <a:pPr lvl="0"/>
            <a:r>
              <a:rPr lang="en-US" dirty="0" smtClean="0"/>
              <a:t>Topic 3</a:t>
            </a:r>
          </a:p>
          <a:p>
            <a:pPr lvl="0"/>
            <a:r>
              <a:rPr lang="en-US" dirty="0" smtClean="0"/>
              <a:t>Topic 4</a:t>
            </a:r>
          </a:p>
          <a:p>
            <a:pPr lvl="0"/>
            <a:r>
              <a:rPr lang="en-US" dirty="0" smtClean="0"/>
              <a:t>Examples</a:t>
            </a:r>
          </a:p>
          <a:p>
            <a:pPr lvl="0"/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3010627" y="355222"/>
            <a:ext cx="5443993" cy="1062416"/>
          </a:xfrm>
          <a:prstGeom prst="rect">
            <a:avLst/>
          </a:prstGeom>
          <a:solidFill>
            <a:srgbClr val="4C19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10626" y="532832"/>
            <a:ext cx="5443993" cy="763727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Table of Content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3873" y="617378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 descr="africa blok_Artboard 4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" y="0"/>
            <a:ext cx="4263831" cy="6698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377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NWU Business School logo - Finaal (Kleur)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83" y="5806536"/>
            <a:ext cx="1811704" cy="70439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" y="532832"/>
            <a:ext cx="9144000" cy="76372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GB" dirty="0" smtClean="0"/>
              <a:t>Content Title</a:t>
            </a:r>
            <a:endParaRPr lang="en-US" dirty="0"/>
          </a:p>
        </p:txBody>
      </p:sp>
      <p:pic>
        <p:nvPicPr>
          <p:cNvPr id="6" name="Picture 5" descr="africa-06.png"/>
          <p:cNvPicPr>
            <a:picLocks noChangeAspect="1"/>
          </p:cNvPicPr>
          <p:nvPr userDrawn="1"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471" y="-186492"/>
            <a:ext cx="3447288" cy="3624072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3873" y="617378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995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pic>
        <p:nvPicPr>
          <p:cNvPr id="9" name="Picture 8" descr="africa-06.png"/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471" y="-186492"/>
            <a:ext cx="3447288" cy="3624072"/>
          </a:xfrm>
          <a:prstGeom prst="rect">
            <a:avLst/>
          </a:prstGeom>
        </p:spPr>
      </p:pic>
      <p:pic>
        <p:nvPicPr>
          <p:cNvPr id="6" name="Picture 5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83" y="5806536"/>
            <a:ext cx="1811704" cy="704390"/>
          </a:xfrm>
          <a:prstGeom prst="rect">
            <a:avLst/>
          </a:prstGeom>
        </p:spPr>
      </p:pic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3873" y="617378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963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82390" y="891977"/>
            <a:ext cx="6247859" cy="1143000"/>
          </a:xfrm>
        </p:spPr>
        <p:txBody>
          <a:bodyPr/>
          <a:lstStyle/>
          <a:p>
            <a:r>
              <a:rPr lang="en-GB" dirty="0" smtClean="0"/>
              <a:t>Thank you!</a:t>
            </a:r>
            <a:endParaRPr lang="en-US" dirty="0"/>
          </a:p>
        </p:txBody>
      </p:sp>
      <p:pic>
        <p:nvPicPr>
          <p:cNvPr id="7" name="Picture 6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44266" cy="6858000"/>
          </a:xfrm>
          <a:prstGeom prst="rect">
            <a:avLst/>
          </a:prstGeom>
        </p:spPr>
      </p:pic>
      <p:pic>
        <p:nvPicPr>
          <p:cNvPr id="8" name="Picture 7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2391" y="3504521"/>
            <a:ext cx="6247858" cy="2429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676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633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103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179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996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3484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pic>
        <p:nvPicPr>
          <p:cNvPr id="7" name="Picture 6" descr="dun strepie langer-05.pn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05838"/>
            <a:ext cx="9161762" cy="260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974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959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2482C2"/>
                </a:solidFill>
              </a:rPr>
              <a:t>Faculty of Economic and</a:t>
            </a:r>
            <a:br>
              <a:rPr lang="en-US" b="1" dirty="0" smtClean="0">
                <a:solidFill>
                  <a:srgbClr val="2482C2"/>
                </a:solidFill>
              </a:rPr>
            </a:br>
            <a:r>
              <a:rPr lang="en-US" b="1" dirty="0" smtClean="0">
                <a:solidFill>
                  <a:srgbClr val="2482C2"/>
                </a:solidFill>
              </a:rPr>
              <a:t>Management Sciences</a:t>
            </a:r>
            <a:endParaRPr lang="en-US" b="1" dirty="0">
              <a:solidFill>
                <a:srgbClr val="2482C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3819" y="1625437"/>
            <a:ext cx="7333655" cy="1156952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4C1966"/>
                </a:solidFill>
              </a:rPr>
              <a:t>STRATEGIC THINKING</a:t>
            </a:r>
          </a:p>
          <a:p>
            <a:r>
              <a:rPr lang="en-US" sz="3600" b="1" dirty="0" smtClean="0">
                <a:solidFill>
                  <a:srgbClr val="4C1966"/>
                </a:solidFill>
              </a:rPr>
              <a:t>The Company Project</a:t>
            </a:r>
            <a:endParaRPr lang="en-US" sz="3600" b="1" dirty="0">
              <a:solidFill>
                <a:srgbClr val="4C1966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653819" y="5169877"/>
            <a:ext cx="7150212" cy="9606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solidFill>
                  <a:srgbClr val="2482C2"/>
                </a:solidFill>
              </a:rPr>
              <a:t>Contact 5: 11 April 2021</a:t>
            </a:r>
            <a:endParaRPr lang="en-ZA" b="1" dirty="0" smtClean="0">
              <a:solidFill>
                <a:srgbClr val="2482C2"/>
              </a:solidFill>
            </a:endParaRPr>
          </a:p>
          <a:p>
            <a:endParaRPr lang="en-US" dirty="0">
              <a:solidFill>
                <a:srgbClr val="2482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60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Outcomes of Contact </a:t>
            </a:r>
            <a:r>
              <a:rPr lang="en-US" dirty="0"/>
              <a:t>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1</a:t>
            </a:fld>
            <a:endParaRPr lang="en-US"/>
          </a:p>
        </p:txBody>
      </p:sp>
      <p:sp>
        <p:nvSpPr>
          <p:cNvPr id="6" name="Rectangle 22"/>
          <p:cNvSpPr>
            <a:spLocks noGrp="1" noChangeArrowheads="1"/>
          </p:cNvSpPr>
          <p:nvPr>
            <p:ph idx="1"/>
          </p:nvPr>
        </p:nvSpPr>
        <p:spPr bwMode="auto">
          <a:xfrm>
            <a:off x="3010626" y="1037493"/>
            <a:ext cx="5976847" cy="5820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en-US" sz="2400" b="1" dirty="0"/>
              <a:t>		</a:t>
            </a:r>
            <a:endParaRPr lang="en-US" sz="2200" b="1" i="1" dirty="0" smtClean="0"/>
          </a:p>
          <a:p>
            <a:pPr lvl="0"/>
            <a:r>
              <a:rPr lang="en-US" sz="2200" b="1" i="1" dirty="0" smtClean="0"/>
              <a:t>Writing </a:t>
            </a:r>
            <a:r>
              <a:rPr lang="en-US" sz="2200" b="1" i="1" dirty="0"/>
              <a:t>a case study </a:t>
            </a:r>
            <a:r>
              <a:rPr lang="en-US" sz="2200" b="1" i="1" dirty="0" smtClean="0"/>
              <a:t>– Discussion</a:t>
            </a:r>
          </a:p>
          <a:p>
            <a:pPr lvl="0"/>
            <a:r>
              <a:rPr lang="af-ZA" b="1" i="1" dirty="0" err="1"/>
              <a:t>Internal</a:t>
            </a:r>
            <a:r>
              <a:rPr lang="af-ZA" b="1" i="1" dirty="0"/>
              <a:t> </a:t>
            </a:r>
            <a:r>
              <a:rPr lang="af-ZA" b="1" i="1" dirty="0" err="1"/>
              <a:t>Analysis</a:t>
            </a:r>
            <a:r>
              <a:rPr lang="af-ZA" b="1" i="1" dirty="0"/>
              <a:t> </a:t>
            </a:r>
            <a:r>
              <a:rPr lang="en-ZA" sz="2200" b="1" dirty="0" smtClean="0"/>
              <a:t> </a:t>
            </a:r>
          </a:p>
          <a:p>
            <a:pPr marL="0" lvl="0" indent="0">
              <a:buNone/>
            </a:pPr>
            <a:r>
              <a:rPr lang="en-GB" b="1" i="1" dirty="0" smtClean="0"/>
              <a:t>	2.1 Internal </a:t>
            </a:r>
            <a:r>
              <a:rPr lang="en-GB" b="1" i="1" dirty="0"/>
              <a:t>Resource Analysis U161</a:t>
            </a:r>
            <a:endParaRPr lang="en-ZA" dirty="0"/>
          </a:p>
          <a:p>
            <a:pPr marL="0" lvl="0" indent="0">
              <a:buNone/>
            </a:pPr>
            <a:r>
              <a:rPr lang="en-GB" b="1" i="1" dirty="0" smtClean="0"/>
              <a:t>	2.2 Core </a:t>
            </a:r>
            <a:r>
              <a:rPr lang="en-GB" b="1" i="1" dirty="0"/>
              <a:t>Capabilities U163</a:t>
            </a:r>
            <a:endParaRPr lang="en-ZA" dirty="0"/>
          </a:p>
          <a:p>
            <a:pPr marL="0" lvl="0" indent="0">
              <a:buNone/>
            </a:pPr>
            <a:r>
              <a:rPr lang="en-GB" b="1" i="1" dirty="0" smtClean="0"/>
              <a:t>	2.3 Core </a:t>
            </a:r>
            <a:r>
              <a:rPr lang="en-GB" b="1" i="1" dirty="0"/>
              <a:t>Competence Analysis U168/9</a:t>
            </a:r>
            <a:endParaRPr lang="en-ZA" dirty="0"/>
          </a:p>
          <a:p>
            <a:pPr marL="0" lvl="0" indent="0">
              <a:buNone/>
            </a:pPr>
            <a:r>
              <a:rPr lang="en-GB" b="1" i="1" dirty="0" smtClean="0"/>
              <a:t>	2.4 Internal </a:t>
            </a:r>
            <a:r>
              <a:rPr lang="en-GB" b="1" i="1" dirty="0"/>
              <a:t>Value chain Analysis U170/1</a:t>
            </a:r>
            <a:endParaRPr lang="en-ZA" dirty="0"/>
          </a:p>
          <a:p>
            <a:pPr marL="0" lvl="0" indent="0">
              <a:buNone/>
            </a:pPr>
            <a:r>
              <a:rPr lang="en-GB" b="1" i="1" dirty="0" smtClean="0"/>
              <a:t>	2.5 Culture </a:t>
            </a:r>
            <a:r>
              <a:rPr lang="en-GB" b="1" i="1" dirty="0"/>
              <a:t>U179</a:t>
            </a:r>
            <a:endParaRPr lang="en-ZA" dirty="0"/>
          </a:p>
          <a:p>
            <a:pPr marL="0" lvl="0" indent="0">
              <a:buNone/>
            </a:pPr>
            <a:r>
              <a:rPr lang="en-GB" b="1" i="1" dirty="0" smtClean="0"/>
              <a:t>	2.6 Financial </a:t>
            </a:r>
            <a:r>
              <a:rPr lang="en-GB" b="1" i="1" dirty="0"/>
              <a:t>Analysis U182-185</a:t>
            </a:r>
            <a:endParaRPr lang="en-ZA" dirty="0"/>
          </a:p>
          <a:p>
            <a:pPr marL="0" lvl="0" indent="0">
              <a:buNone/>
            </a:pPr>
            <a:r>
              <a:rPr lang="en-GB" b="1" i="1" dirty="0" smtClean="0"/>
              <a:t>	2.7 Risk </a:t>
            </a:r>
            <a:r>
              <a:rPr lang="en-GB" b="1" i="1" dirty="0"/>
              <a:t>Analysis U184</a:t>
            </a:r>
            <a:endParaRPr lang="en-ZA" dirty="0"/>
          </a:p>
          <a:p>
            <a:pPr marL="0" lvl="0" indent="0">
              <a:buNone/>
            </a:pPr>
            <a:r>
              <a:rPr lang="en-GB" b="1" i="1" dirty="0" smtClean="0"/>
              <a:t>	2.8 Integrated </a:t>
            </a:r>
            <a:r>
              <a:rPr lang="en-GB" b="1" i="1" dirty="0"/>
              <a:t>Swot U259-264 </a:t>
            </a:r>
            <a:endParaRPr lang="en-ZA" dirty="0"/>
          </a:p>
          <a:p>
            <a:pPr marL="0" lvl="0" indent="0">
              <a:buNone/>
            </a:pPr>
            <a:endParaRPr lang="en-ZA" sz="2200" b="1" dirty="0"/>
          </a:p>
        </p:txBody>
      </p:sp>
    </p:spTree>
    <p:extLst>
      <p:ext uri="{BB962C8B-B14F-4D97-AF65-F5344CB8AC3E}">
        <p14:creationId xmlns:p14="http://schemas.microsoft.com/office/powerpoint/2010/main" val="353630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 smtClean="0"/>
              <a:t>Flip-Class 1</a:t>
            </a:r>
            <a:endParaRPr lang="en-ZA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2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57809" y="1296558"/>
            <a:ext cx="7971182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GB" sz="2800" b="1" dirty="0" smtClean="0"/>
          </a:p>
          <a:p>
            <a:pPr lvl="0"/>
            <a:r>
              <a:rPr lang="en-GB" sz="3600" b="1" dirty="0" smtClean="0"/>
              <a:t>2.1 </a:t>
            </a:r>
            <a:r>
              <a:rPr lang="en-GB" sz="3600" b="1" dirty="0"/>
              <a:t>Internal Resource Analysis </a:t>
            </a:r>
            <a:r>
              <a:rPr lang="en-GB" sz="3600" b="1" dirty="0" smtClean="0"/>
              <a:t>U161</a:t>
            </a:r>
          </a:p>
          <a:p>
            <a:pPr lvl="0"/>
            <a:endParaRPr lang="en-GB" sz="2800" b="1" dirty="0"/>
          </a:p>
          <a:p>
            <a:pPr marL="342900" lvl="0" indent="-342900">
              <a:buFontTx/>
              <a:buChar char="-"/>
            </a:pPr>
            <a:r>
              <a:rPr lang="en-GB" sz="2800" b="1" dirty="0" smtClean="0"/>
              <a:t>Physical Capital Resources/Tangible Resources</a:t>
            </a:r>
          </a:p>
          <a:p>
            <a:pPr marL="342900" lvl="0" indent="-342900">
              <a:buFontTx/>
              <a:buChar char="-"/>
            </a:pPr>
            <a:endParaRPr lang="en-GB" sz="2800" b="1" dirty="0"/>
          </a:p>
          <a:p>
            <a:pPr marL="342900" lvl="0" indent="-342900">
              <a:buFontTx/>
              <a:buChar char="-"/>
            </a:pPr>
            <a:r>
              <a:rPr lang="en-GB" sz="2800" b="1" dirty="0" smtClean="0"/>
              <a:t>Human Capital Resources</a:t>
            </a:r>
          </a:p>
          <a:p>
            <a:pPr marL="342900" lvl="0" indent="-342900">
              <a:buFontTx/>
              <a:buChar char="-"/>
            </a:pPr>
            <a:endParaRPr lang="en-GB" sz="2800" b="1" dirty="0"/>
          </a:p>
          <a:p>
            <a:pPr marL="342900" lvl="0" indent="-342900">
              <a:buFontTx/>
              <a:buChar char="-"/>
            </a:pPr>
            <a:r>
              <a:rPr lang="en-GB" sz="2800" b="1" dirty="0" smtClean="0"/>
              <a:t>Organisational Capital Resources</a:t>
            </a:r>
          </a:p>
          <a:p>
            <a:pPr marL="342900" lvl="0" indent="-342900">
              <a:buFontTx/>
              <a:buChar char="-"/>
            </a:pP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2680831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 smtClean="0"/>
              <a:t>Flip-Class </a:t>
            </a:r>
            <a:r>
              <a:rPr lang="en-ZA" b="1" dirty="0" smtClean="0"/>
              <a:t>2</a:t>
            </a:r>
            <a:endParaRPr lang="en-ZA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3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56591" y="1848678"/>
            <a:ext cx="8430882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b="1" dirty="0" smtClean="0"/>
              <a:t>2.3 </a:t>
            </a:r>
            <a:r>
              <a:rPr lang="en-GB" sz="3600" b="1" dirty="0"/>
              <a:t>Core </a:t>
            </a:r>
            <a:r>
              <a:rPr lang="en-GB" sz="3600" b="1" dirty="0" smtClean="0"/>
              <a:t>Competence Analysis U167</a:t>
            </a:r>
          </a:p>
          <a:p>
            <a:endParaRPr lang="en-GB" sz="3200" b="1" dirty="0"/>
          </a:p>
          <a:p>
            <a:r>
              <a:rPr lang="en-ZA" sz="3200" dirty="0" smtClean="0"/>
              <a:t>	-	Customer value description</a:t>
            </a:r>
          </a:p>
          <a:p>
            <a:endParaRPr lang="en-ZA" sz="3200" dirty="0"/>
          </a:p>
          <a:p>
            <a:r>
              <a:rPr lang="en-ZA" sz="3200" dirty="0" smtClean="0"/>
              <a:t>	-	Uniqueness description</a:t>
            </a:r>
          </a:p>
          <a:p>
            <a:endParaRPr lang="en-ZA" sz="3200" dirty="0"/>
          </a:p>
          <a:p>
            <a:r>
              <a:rPr lang="en-ZA" sz="3200" dirty="0" smtClean="0"/>
              <a:t>	-   Leveragability</a:t>
            </a:r>
          </a:p>
          <a:p>
            <a:endParaRPr lang="en-ZA" sz="3200" dirty="0"/>
          </a:p>
          <a:p>
            <a:pPr lvl="0"/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2179273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 smtClean="0"/>
              <a:t>Flip-Class </a:t>
            </a:r>
            <a:r>
              <a:rPr lang="en-ZA" b="1" dirty="0"/>
              <a:t>3</a:t>
            </a:r>
            <a:endParaRPr lang="en-ZA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4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8417" y="1848678"/>
            <a:ext cx="872905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b="1" dirty="0" smtClean="0"/>
              <a:t>2.4 Internal Value Chain Analysis U170</a:t>
            </a:r>
          </a:p>
          <a:p>
            <a:endParaRPr lang="en-GB" sz="3200" b="1" dirty="0"/>
          </a:p>
          <a:p>
            <a:r>
              <a:rPr lang="en-ZA" sz="3200" dirty="0" smtClean="0"/>
              <a:t>	-	Primary Activities</a:t>
            </a:r>
          </a:p>
          <a:p>
            <a:endParaRPr lang="en-ZA" sz="3200" dirty="0"/>
          </a:p>
          <a:p>
            <a:r>
              <a:rPr lang="en-ZA" sz="3200" dirty="0" smtClean="0"/>
              <a:t>	-	Support Activities</a:t>
            </a:r>
            <a:endParaRPr lang="en-ZA" sz="3200" dirty="0"/>
          </a:p>
          <a:p>
            <a:endParaRPr lang="en-ZA" sz="3200" dirty="0"/>
          </a:p>
          <a:p>
            <a:pPr lvl="0"/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233274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 smtClean="0"/>
              <a:t>Flip-Class </a:t>
            </a:r>
            <a:r>
              <a:rPr lang="en-ZA" b="1" dirty="0"/>
              <a:t>4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5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37321" y="1296559"/>
            <a:ext cx="8189843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b="1" dirty="0" smtClean="0"/>
          </a:p>
          <a:p>
            <a:r>
              <a:rPr lang="en-GB" sz="3600" b="1" dirty="0" smtClean="0"/>
              <a:t>2.5  Culture U179</a:t>
            </a:r>
          </a:p>
          <a:p>
            <a:endParaRPr lang="en-GB" sz="3200" b="1" dirty="0"/>
          </a:p>
          <a:p>
            <a:endParaRPr lang="en-GB" b="1" dirty="0"/>
          </a:p>
          <a:p>
            <a:r>
              <a:rPr lang="en-ZA" dirty="0"/>
              <a:t>	</a:t>
            </a:r>
            <a:r>
              <a:rPr lang="en-ZA" sz="2800" dirty="0" smtClean="0"/>
              <a:t>-	Describe the Culture as you have  </a:t>
            </a:r>
          </a:p>
          <a:p>
            <a:r>
              <a:rPr lang="en-ZA" sz="2800" dirty="0"/>
              <a:t> </a:t>
            </a:r>
            <a:r>
              <a:rPr lang="en-ZA" sz="2800" dirty="0" smtClean="0"/>
              <a:t>        experienced it in your selected Company.</a:t>
            </a:r>
          </a:p>
          <a:p>
            <a:endParaRPr lang="en-ZA" sz="2800" dirty="0" smtClean="0"/>
          </a:p>
          <a:p>
            <a:r>
              <a:rPr lang="en-ZA" sz="2800" dirty="0"/>
              <a:t>	</a:t>
            </a:r>
            <a:r>
              <a:rPr lang="en-ZA" sz="2800" dirty="0" smtClean="0"/>
              <a:t>- 	Do you consider it to be an Asset or a </a:t>
            </a:r>
          </a:p>
          <a:p>
            <a:r>
              <a:rPr lang="en-ZA" sz="2800" dirty="0"/>
              <a:t> </a:t>
            </a:r>
            <a:r>
              <a:rPr lang="en-ZA" sz="2800" dirty="0" smtClean="0"/>
              <a:t>        Liability?</a:t>
            </a:r>
            <a:endParaRPr lang="en-ZA" sz="2800" dirty="0"/>
          </a:p>
        </p:txBody>
      </p:sp>
    </p:spTree>
    <p:extLst>
      <p:ext uri="{BB962C8B-B14F-4D97-AF65-F5344CB8AC3E}">
        <p14:creationId xmlns:p14="http://schemas.microsoft.com/office/powerpoint/2010/main" val="1994018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 smtClean="0"/>
              <a:t>Flip-Class 1</a:t>
            </a:r>
            <a:endParaRPr lang="en-ZA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6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57809" y="1296558"/>
            <a:ext cx="7633251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GB" sz="2800" b="1" dirty="0"/>
          </a:p>
          <a:p>
            <a:pPr lvl="0"/>
            <a:r>
              <a:rPr lang="en-GB" sz="3600" b="1" dirty="0" smtClean="0"/>
              <a:t>2.6 	Financial Analysis </a:t>
            </a:r>
          </a:p>
          <a:p>
            <a:pPr lvl="0"/>
            <a:endParaRPr lang="en-GB" sz="3600" b="1" dirty="0"/>
          </a:p>
          <a:p>
            <a:pPr lvl="0"/>
            <a:r>
              <a:rPr lang="en-GB" sz="3600" b="1" dirty="0" smtClean="0"/>
              <a:t>	</a:t>
            </a:r>
            <a:r>
              <a:rPr lang="en-GB" sz="3200" b="1" dirty="0" smtClean="0"/>
              <a:t>- Profitability</a:t>
            </a:r>
          </a:p>
          <a:p>
            <a:pPr lvl="0"/>
            <a:r>
              <a:rPr lang="en-GB" sz="3200" b="1" dirty="0"/>
              <a:t>	</a:t>
            </a:r>
            <a:r>
              <a:rPr lang="en-GB" sz="3200" b="1" dirty="0" smtClean="0"/>
              <a:t>- Liquidity</a:t>
            </a:r>
          </a:p>
          <a:p>
            <a:pPr lvl="0"/>
            <a:r>
              <a:rPr lang="en-GB" sz="3200" b="1" dirty="0"/>
              <a:t>	</a:t>
            </a:r>
            <a:r>
              <a:rPr lang="en-GB" sz="3200" b="1" dirty="0" smtClean="0"/>
              <a:t>- Leverage</a:t>
            </a:r>
          </a:p>
          <a:p>
            <a:pPr lvl="0"/>
            <a:r>
              <a:rPr lang="en-GB" sz="3200" b="1" dirty="0"/>
              <a:t>	</a:t>
            </a:r>
            <a:r>
              <a:rPr lang="en-GB" sz="3200" b="1" dirty="0" smtClean="0"/>
              <a:t>- Activity</a:t>
            </a:r>
          </a:p>
          <a:p>
            <a:pPr lvl="0"/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1678973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wu 2">
      <a:dk1>
        <a:srgbClr val="000000"/>
      </a:dk1>
      <a:lt1>
        <a:sysClr val="window" lastClr="FFFFFF"/>
      </a:lt1>
      <a:dk2>
        <a:srgbClr val="263B86"/>
      </a:dk2>
      <a:lt2>
        <a:srgbClr val="76B6F2"/>
      </a:lt2>
      <a:accent1>
        <a:srgbClr val="FBC01E"/>
      </a:accent1>
      <a:accent2>
        <a:srgbClr val="EFE1A2"/>
      </a:accent2>
      <a:accent3>
        <a:srgbClr val="FA8716"/>
      </a:accent3>
      <a:accent4>
        <a:srgbClr val="BE0204"/>
      </a:accent4>
      <a:accent5>
        <a:srgbClr val="640F10"/>
      </a:accent5>
      <a:accent6>
        <a:srgbClr val="7E13E3"/>
      </a:accent6>
      <a:hlink>
        <a:srgbClr val="D2D200"/>
      </a:hlink>
      <a:folHlink>
        <a:srgbClr val="D0B9F8"/>
      </a:folHlink>
    </a:clrScheme>
    <a:fontScheme name="Revolution">
      <a:majorFont>
        <a:latin typeface="Trebuchet MS"/>
        <a:ea typeface=""/>
        <a:cs typeface=""/>
        <a:font script="Jpan" typeface="ＭＳ ゴシック"/>
      </a:majorFont>
      <a:minorFont>
        <a:latin typeface="Trebuchet MS"/>
        <a:ea typeface=""/>
        <a:cs typeface=""/>
        <a:font script="Jpan" typeface="ＭＳ 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65</Words>
  <Application>Microsoft Office PowerPoint</Application>
  <PresentationFormat>On-screen Show (4:3)</PresentationFormat>
  <Paragraphs>63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Trebuchet MS</vt:lpstr>
      <vt:lpstr>Office Theme</vt:lpstr>
      <vt:lpstr>Custom Design</vt:lpstr>
      <vt:lpstr>Faculty of Economic and Management Sciences</vt:lpstr>
      <vt:lpstr>Outcomes of Contact 5</vt:lpstr>
      <vt:lpstr>Flip-Class 1</vt:lpstr>
      <vt:lpstr>Flip-Class 2</vt:lpstr>
      <vt:lpstr>Flip-Class 3</vt:lpstr>
      <vt:lpstr>Flip-Class 4</vt:lpstr>
      <vt:lpstr>Flip-Class 1</vt:lpstr>
    </vt:vector>
  </TitlesOfParts>
  <Company>Karina Nortje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Karina Nortje</dc:creator>
  <cp:lastModifiedBy>10059377</cp:lastModifiedBy>
  <cp:revision>64</cp:revision>
  <dcterms:created xsi:type="dcterms:W3CDTF">2020-08-03T09:06:40Z</dcterms:created>
  <dcterms:modified xsi:type="dcterms:W3CDTF">2021-04-09T12:27:36Z</dcterms:modified>
</cp:coreProperties>
</file>