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  <p:sldMasterId id="2147483655" r:id="rId2"/>
  </p:sldMasterIdLst>
  <p:notesMasterIdLst>
    <p:notesMasterId r:id="rId8"/>
  </p:notesMasterIdLst>
  <p:handoutMasterIdLst>
    <p:handoutMasterId r:id="rId9"/>
  </p:handoutMasterIdLst>
  <p:sldIdLst>
    <p:sldId id="264" r:id="rId3"/>
    <p:sldId id="257" r:id="rId4"/>
    <p:sldId id="272" r:id="rId5"/>
    <p:sldId id="273" r:id="rId6"/>
    <p:sldId id="275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82C2"/>
    <a:srgbClr val="4C1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201" autoAdjust="0"/>
  </p:normalViewPr>
  <p:slideViewPr>
    <p:cSldViewPr snapToGrid="0" snapToObjects="1">
      <p:cViewPr varScale="1">
        <p:scale>
          <a:sx n="71" d="100"/>
          <a:sy n="71" d="100"/>
        </p:scale>
        <p:origin x="135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C081F0-8602-4C4A-B4EA-976F0ACCE89B}" type="datetime1">
              <a:rPr lang="en-ZA" smtClean="0"/>
              <a:t>2021/04/23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DA72C7-118D-8541-80B5-DC48299D23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2233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A8E3F2-1D26-1D4F-892F-F4E2278F37E6}" type="datetime1">
              <a:rPr lang="en-ZA" smtClean="0"/>
              <a:t>2021/04/23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043D5-AE62-D641-BED9-69F8E3637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58406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53819" y="425361"/>
            <a:ext cx="7333655" cy="711349"/>
          </a:xfrm>
        </p:spPr>
        <p:txBody>
          <a:bodyPr/>
          <a:lstStyle/>
          <a:p>
            <a:r>
              <a:rPr lang="en-GB" dirty="0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53818" y="1142112"/>
            <a:ext cx="7333655" cy="63399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Presentation Subtitle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44266" cy="6858000"/>
          </a:xfrm>
          <a:prstGeom prst="rect">
            <a:avLst/>
          </a:prstGeom>
        </p:spPr>
      </p:pic>
      <p:pic>
        <p:nvPicPr>
          <p:cNvPr id="9" name="Picture 8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637" y="2627744"/>
            <a:ext cx="6123672" cy="2380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663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667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951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3676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018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493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048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188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53593" y="1502514"/>
            <a:ext cx="4033206" cy="4525963"/>
          </a:xfrm>
        </p:spPr>
        <p:txBody>
          <a:bodyPr>
            <a:normAutofit/>
          </a:bodyPr>
          <a:lstStyle>
            <a:lvl1pPr marL="514350" indent="-514350">
              <a:lnSpc>
                <a:spcPct val="150000"/>
              </a:lnSpc>
              <a:buAutoNum type="arabicPeriod"/>
              <a:defRPr sz="240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Introduction</a:t>
            </a:r>
          </a:p>
          <a:p>
            <a:pPr lvl="0"/>
            <a:r>
              <a:rPr lang="en-US" dirty="0" smtClean="0"/>
              <a:t>Topic 1</a:t>
            </a:r>
          </a:p>
          <a:p>
            <a:pPr lvl="0"/>
            <a:r>
              <a:rPr lang="en-US" dirty="0" smtClean="0"/>
              <a:t>Topic 2</a:t>
            </a:r>
          </a:p>
          <a:p>
            <a:pPr lvl="0"/>
            <a:r>
              <a:rPr lang="en-US" dirty="0" smtClean="0"/>
              <a:t>Topic 3</a:t>
            </a:r>
          </a:p>
          <a:p>
            <a:pPr lvl="0"/>
            <a:r>
              <a:rPr lang="en-US" dirty="0" smtClean="0"/>
              <a:t>Topic 4</a:t>
            </a:r>
          </a:p>
          <a:p>
            <a:pPr lvl="0"/>
            <a:r>
              <a:rPr lang="en-US" dirty="0" smtClean="0"/>
              <a:t>Examples</a:t>
            </a:r>
          </a:p>
          <a:p>
            <a:pPr lvl="0"/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3010627" y="355222"/>
            <a:ext cx="5443993" cy="1062416"/>
          </a:xfrm>
          <a:prstGeom prst="rect">
            <a:avLst/>
          </a:prstGeom>
          <a:solidFill>
            <a:srgbClr val="4C19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10626" y="532832"/>
            <a:ext cx="5443993" cy="763727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Table of Content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3873" y="617378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 descr="africa blok_Artboard 4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0"/>
            <a:ext cx="4263831" cy="669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377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NWU Business School logo - Finaal (Kleur)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83" y="5806536"/>
            <a:ext cx="1811704" cy="70439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" y="532832"/>
            <a:ext cx="9144000" cy="76372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Content Title</a:t>
            </a:r>
            <a:endParaRPr lang="en-US" dirty="0"/>
          </a:p>
        </p:txBody>
      </p:sp>
      <p:pic>
        <p:nvPicPr>
          <p:cNvPr id="6" name="Picture 5" descr="africa-06.png"/>
          <p:cNvPicPr>
            <a:picLocks noChangeAspect="1"/>
          </p:cNvPicPr>
          <p:nvPr userDrawn="1"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471" y="-186492"/>
            <a:ext cx="3447288" cy="3624072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3873" y="617378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995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pic>
        <p:nvPicPr>
          <p:cNvPr id="9" name="Picture 8" descr="africa-06.png"/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471" y="-186492"/>
            <a:ext cx="3447288" cy="3624072"/>
          </a:xfrm>
          <a:prstGeom prst="rect">
            <a:avLst/>
          </a:prstGeom>
        </p:spPr>
      </p:pic>
      <p:pic>
        <p:nvPicPr>
          <p:cNvPr id="6" name="Picture 5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83" y="5806536"/>
            <a:ext cx="1811704" cy="704390"/>
          </a:xfrm>
          <a:prstGeom prst="rect">
            <a:avLst/>
          </a:prstGeom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3873" y="617378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963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82390" y="891977"/>
            <a:ext cx="6247859" cy="1143000"/>
          </a:xfrm>
        </p:spPr>
        <p:txBody>
          <a:bodyPr/>
          <a:lstStyle/>
          <a:p>
            <a:r>
              <a:rPr lang="en-GB" dirty="0" smtClean="0"/>
              <a:t>Thank you!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44266" cy="6858000"/>
          </a:xfrm>
          <a:prstGeom prst="rect">
            <a:avLst/>
          </a:prstGeom>
        </p:spPr>
      </p:pic>
      <p:pic>
        <p:nvPicPr>
          <p:cNvPr id="8" name="Picture 7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2391" y="3504521"/>
            <a:ext cx="6247858" cy="2429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76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633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103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179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996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3484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pic>
        <p:nvPicPr>
          <p:cNvPr id="7" name="Picture 6" descr="dun strepie langer-05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05838"/>
            <a:ext cx="9161762" cy="26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74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959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2482C2"/>
                </a:solidFill>
              </a:rPr>
              <a:t>Faculty of Economic and</a:t>
            </a:r>
            <a:br>
              <a:rPr lang="en-US" b="1" dirty="0" smtClean="0">
                <a:solidFill>
                  <a:srgbClr val="2482C2"/>
                </a:solidFill>
              </a:rPr>
            </a:br>
            <a:r>
              <a:rPr lang="en-US" b="1" dirty="0" smtClean="0">
                <a:solidFill>
                  <a:srgbClr val="2482C2"/>
                </a:solidFill>
              </a:rPr>
              <a:t>Management Sciences</a:t>
            </a:r>
            <a:endParaRPr lang="en-US" b="1" dirty="0">
              <a:solidFill>
                <a:srgbClr val="2482C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3819" y="1625437"/>
            <a:ext cx="7333655" cy="1156952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4C1966"/>
                </a:solidFill>
              </a:rPr>
              <a:t>STRATEGIC THINKING</a:t>
            </a:r>
          </a:p>
          <a:p>
            <a:r>
              <a:rPr lang="en-US" sz="3600" b="1" dirty="0" smtClean="0">
                <a:solidFill>
                  <a:srgbClr val="4C1966"/>
                </a:solidFill>
              </a:rPr>
              <a:t>The Company Project</a:t>
            </a:r>
            <a:endParaRPr lang="en-US" sz="3600" b="1" dirty="0">
              <a:solidFill>
                <a:srgbClr val="4C1966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653819" y="5169877"/>
            <a:ext cx="7150212" cy="960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rgbClr val="2482C2"/>
                </a:solidFill>
              </a:rPr>
              <a:t>Contact </a:t>
            </a:r>
            <a:r>
              <a:rPr lang="en-US" b="1" dirty="0" smtClean="0">
                <a:solidFill>
                  <a:srgbClr val="2482C2"/>
                </a:solidFill>
              </a:rPr>
              <a:t>6: 24 </a:t>
            </a:r>
            <a:r>
              <a:rPr lang="en-US" b="1" dirty="0" smtClean="0">
                <a:solidFill>
                  <a:srgbClr val="2482C2"/>
                </a:solidFill>
              </a:rPr>
              <a:t>April 2021</a:t>
            </a:r>
            <a:endParaRPr lang="en-ZA" b="1" dirty="0" smtClean="0">
              <a:solidFill>
                <a:srgbClr val="2482C2"/>
              </a:solidFill>
            </a:endParaRPr>
          </a:p>
          <a:p>
            <a:endParaRPr lang="en-US" dirty="0">
              <a:solidFill>
                <a:srgbClr val="2482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60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Outcomes of Contact </a:t>
            </a:r>
            <a:r>
              <a:rPr lang="en-US" dirty="0"/>
              <a:t>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1</a:t>
            </a:fld>
            <a:endParaRPr 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idx="1"/>
          </p:nvPr>
        </p:nvSpPr>
        <p:spPr bwMode="auto">
          <a:xfrm>
            <a:off x="2796988" y="1037493"/>
            <a:ext cx="6347012" cy="5501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sz="2400" b="1" dirty="0"/>
              <a:t>		</a:t>
            </a:r>
            <a:endParaRPr lang="en-US" sz="2200" b="1" i="1" dirty="0" smtClean="0"/>
          </a:p>
          <a:p>
            <a:pPr lvl="0"/>
            <a:r>
              <a:rPr lang="en-ZA" sz="2200" b="1" i="1" dirty="0" smtClean="0"/>
              <a:t>Writing a case study – Discussion</a:t>
            </a:r>
          </a:p>
          <a:p>
            <a:pPr lvl="0"/>
            <a:r>
              <a:rPr lang="en-ZA" b="1" i="1" dirty="0" smtClean="0"/>
              <a:t>Internal Analysis (leftover)</a:t>
            </a:r>
            <a:r>
              <a:rPr lang="en-ZA" sz="2200" b="1" dirty="0" smtClean="0"/>
              <a:t> </a:t>
            </a:r>
          </a:p>
          <a:p>
            <a:pPr marL="0" lvl="0" indent="0">
              <a:buNone/>
            </a:pPr>
            <a:r>
              <a:rPr lang="en-ZA" b="1" i="1" dirty="0" smtClean="0"/>
              <a:t>	</a:t>
            </a:r>
            <a:r>
              <a:rPr lang="en-ZA" sz="2000" b="1" i="1" dirty="0" smtClean="0"/>
              <a:t>2.6 Financial Analysis U182-185</a:t>
            </a:r>
            <a:endParaRPr lang="en-ZA" sz="2000" dirty="0" smtClean="0"/>
          </a:p>
          <a:p>
            <a:pPr marL="0" lvl="0" indent="0">
              <a:buNone/>
            </a:pPr>
            <a:r>
              <a:rPr lang="en-ZA" sz="2000" b="1" i="1" dirty="0" smtClean="0"/>
              <a:t>	2.7 Risk Analysis U184</a:t>
            </a:r>
            <a:endParaRPr lang="en-ZA" sz="2000" dirty="0" smtClean="0"/>
          </a:p>
          <a:p>
            <a:pPr marL="0" lvl="0" indent="0">
              <a:buNone/>
            </a:pPr>
            <a:r>
              <a:rPr lang="en-ZA" sz="2000" b="1" i="1" dirty="0" smtClean="0"/>
              <a:t>	2.8 Integrated Swot U259-264 </a:t>
            </a:r>
          </a:p>
          <a:p>
            <a:pPr lvl="0">
              <a:buAutoNum type="arabicPeriod" startAt="3"/>
            </a:pPr>
            <a:r>
              <a:rPr lang="en-ZA" b="1" i="1" dirty="0" smtClean="0"/>
              <a:t>Strategic Analysis and Direction</a:t>
            </a:r>
          </a:p>
          <a:p>
            <a:pPr marL="0" lvl="0" indent="0">
              <a:buNone/>
            </a:pPr>
            <a:r>
              <a:rPr lang="en-ZA" sz="2200" b="1" dirty="0" smtClean="0"/>
              <a:t>	</a:t>
            </a:r>
            <a:r>
              <a:rPr lang="en-ZA" sz="2000" b="1" i="1" dirty="0" smtClean="0"/>
              <a:t>3.1 In the Driving Seat – Brand Pretorius</a:t>
            </a:r>
          </a:p>
          <a:p>
            <a:pPr marL="0" lvl="0" indent="0">
              <a:buNone/>
            </a:pPr>
            <a:r>
              <a:rPr lang="en-ZA" sz="2000" b="1" i="1" dirty="0" smtClean="0"/>
              <a:t>	3.2	Welcome to the Board – Riaan </a:t>
            </a:r>
            <a:r>
              <a:rPr lang="en-ZA" sz="2000" b="1" i="1" dirty="0" err="1" smtClean="0"/>
              <a:t>Oelofse</a:t>
            </a:r>
            <a:endParaRPr lang="en-ZA" sz="2000" b="1" i="1" dirty="0"/>
          </a:p>
        </p:txBody>
      </p:sp>
    </p:spTree>
    <p:extLst>
      <p:ext uri="{BB962C8B-B14F-4D97-AF65-F5344CB8AC3E}">
        <p14:creationId xmlns:p14="http://schemas.microsoft.com/office/powerpoint/2010/main" val="353630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/>
              <a:t>Flip-Class 1</a:t>
            </a:r>
            <a:endParaRPr lang="en-ZA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2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57809" y="1296558"/>
            <a:ext cx="763325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GB" sz="2800" b="1" dirty="0"/>
          </a:p>
          <a:p>
            <a:pPr lvl="0"/>
            <a:r>
              <a:rPr lang="en-GB" sz="3600" b="1" dirty="0" smtClean="0"/>
              <a:t>2.6 	Financial Analysis </a:t>
            </a:r>
          </a:p>
          <a:p>
            <a:pPr lvl="0"/>
            <a:endParaRPr lang="en-GB" sz="3600" b="1" dirty="0"/>
          </a:p>
          <a:p>
            <a:pPr lvl="1"/>
            <a:r>
              <a:rPr lang="en-GB" sz="3600" b="1" dirty="0" smtClean="0"/>
              <a:t>	</a:t>
            </a:r>
            <a:r>
              <a:rPr lang="en-GB" sz="3200" b="1" dirty="0" smtClean="0"/>
              <a:t>- Profitability</a:t>
            </a:r>
          </a:p>
          <a:p>
            <a:pPr lvl="1"/>
            <a:r>
              <a:rPr lang="en-GB" sz="3200" b="1" dirty="0"/>
              <a:t>	</a:t>
            </a:r>
            <a:r>
              <a:rPr lang="en-GB" sz="3200" b="1" dirty="0" smtClean="0"/>
              <a:t>- Liquidity</a:t>
            </a:r>
          </a:p>
          <a:p>
            <a:pPr lvl="1"/>
            <a:r>
              <a:rPr lang="en-GB" sz="3200" b="1" dirty="0"/>
              <a:t>	</a:t>
            </a:r>
            <a:r>
              <a:rPr lang="en-GB" sz="3200" b="1" dirty="0" smtClean="0"/>
              <a:t>- Leverage</a:t>
            </a:r>
          </a:p>
          <a:p>
            <a:pPr lvl="1"/>
            <a:r>
              <a:rPr lang="en-GB" sz="3200" b="1" dirty="0"/>
              <a:t>	</a:t>
            </a:r>
            <a:r>
              <a:rPr lang="en-GB" sz="3200" b="1" dirty="0" smtClean="0"/>
              <a:t>- Activity</a:t>
            </a:r>
          </a:p>
          <a:p>
            <a:pPr lvl="0"/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16789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/>
              <a:t>Flip-Class </a:t>
            </a:r>
            <a:r>
              <a:rPr lang="en-ZA" b="1" dirty="0" smtClean="0"/>
              <a:t>2</a:t>
            </a:r>
            <a:endParaRPr lang="en-ZA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3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24435" y="1021976"/>
            <a:ext cx="8463038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GB" sz="2800" b="1" dirty="0"/>
          </a:p>
          <a:p>
            <a:pPr lvl="0"/>
            <a:r>
              <a:rPr lang="en-GB" sz="3600" b="1" dirty="0" smtClean="0"/>
              <a:t>2.8 </a:t>
            </a:r>
            <a:r>
              <a:rPr lang="en-GB" sz="3600" b="1" dirty="0" smtClean="0"/>
              <a:t>	</a:t>
            </a:r>
            <a:r>
              <a:rPr lang="en-GB" sz="3600" b="1" dirty="0" smtClean="0"/>
              <a:t>Integrated Swot</a:t>
            </a:r>
            <a:r>
              <a:rPr lang="en-GB" sz="3600" b="1" dirty="0" smtClean="0"/>
              <a:t> </a:t>
            </a:r>
          </a:p>
          <a:p>
            <a:pPr lvl="0"/>
            <a:endParaRPr lang="en-GB" b="1" dirty="0" smtClean="0"/>
          </a:p>
          <a:p>
            <a:pPr lvl="0"/>
            <a:r>
              <a:rPr lang="en-GB" sz="3600" b="1" dirty="0" smtClean="0"/>
              <a:t>	-	</a:t>
            </a:r>
            <a:r>
              <a:rPr lang="en-GB" sz="3000" b="1" dirty="0" smtClean="0"/>
              <a:t>What is the difference between a SWOT 			analysis and an Integrated SWOT 	analysis 		with specific reference to your chosen 			company?</a:t>
            </a:r>
          </a:p>
          <a:p>
            <a:pPr lvl="0"/>
            <a:r>
              <a:rPr lang="en-GB" sz="3000" b="1" dirty="0"/>
              <a:t>	</a:t>
            </a:r>
            <a:r>
              <a:rPr lang="en-GB" sz="3000" b="1" dirty="0" smtClean="0"/>
              <a:t>-	Identify the single most important 					Strength, Weakness, Opportunity and 				Threat in your company and say why.</a:t>
            </a:r>
          </a:p>
          <a:p>
            <a:pPr lvl="0"/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400394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/>
              <a:t>Flip-Class </a:t>
            </a:r>
            <a:r>
              <a:rPr lang="en-ZA" b="1" dirty="0"/>
              <a:t>3</a:t>
            </a:r>
            <a:endParaRPr lang="en-ZA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4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57809" y="1296558"/>
            <a:ext cx="830911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GB" sz="2800" b="1" dirty="0"/>
          </a:p>
          <a:p>
            <a:r>
              <a:rPr lang="en-GB" sz="3600" b="1" dirty="0" smtClean="0"/>
              <a:t>	</a:t>
            </a:r>
            <a:r>
              <a:rPr lang="en-GB" sz="3600" b="1" dirty="0"/>
              <a:t> Strategic Analysis and Direction</a:t>
            </a:r>
            <a:endParaRPr lang="en-ZA" sz="3600" dirty="0"/>
          </a:p>
          <a:p>
            <a:pPr lvl="0"/>
            <a:endParaRPr lang="en-GB" sz="3600" b="1" dirty="0" smtClean="0"/>
          </a:p>
          <a:p>
            <a:pPr lvl="0"/>
            <a:r>
              <a:rPr lang="en-GB" sz="3600" b="1" dirty="0" smtClean="0"/>
              <a:t>	-	</a:t>
            </a:r>
            <a:r>
              <a:rPr lang="en-GB" sz="2800" b="1" dirty="0" smtClean="0"/>
              <a:t>What is your impression of the 		  				Leadership Style and specifically Ethical 			Leadership in your chosen company?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303918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nwu 2">
      <a:dk1>
        <a:srgbClr val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</TotalTime>
  <Words>31</Words>
  <Application>Microsoft Office PowerPoint</Application>
  <PresentationFormat>On-screen Show (4:3)</PresentationFormat>
  <Paragraphs>37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Trebuchet MS</vt:lpstr>
      <vt:lpstr>Office Theme</vt:lpstr>
      <vt:lpstr>Custom Design</vt:lpstr>
      <vt:lpstr>Faculty of Economic and Management Sciences</vt:lpstr>
      <vt:lpstr>Outcomes of Contact 6</vt:lpstr>
      <vt:lpstr>Flip-Class 1</vt:lpstr>
      <vt:lpstr>Flip-Class 2</vt:lpstr>
      <vt:lpstr>Flip-Class 3</vt:lpstr>
    </vt:vector>
  </TitlesOfParts>
  <Company>Karina Nortje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Karina Nortje</dc:creator>
  <cp:lastModifiedBy>10059377</cp:lastModifiedBy>
  <cp:revision>71</cp:revision>
  <dcterms:created xsi:type="dcterms:W3CDTF">2020-08-03T09:06:40Z</dcterms:created>
  <dcterms:modified xsi:type="dcterms:W3CDTF">2021-04-23T08:36:51Z</dcterms:modified>
</cp:coreProperties>
</file>