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sldIdLst>
    <p:sldId id="256" r:id="rId2"/>
    <p:sldId id="257" r:id="rId3"/>
    <p:sldId id="283" r:id="rId4"/>
    <p:sldId id="284" r:id="rId5"/>
    <p:sldId id="324" r:id="rId6"/>
    <p:sldId id="319" r:id="rId7"/>
    <p:sldId id="285" r:id="rId8"/>
    <p:sldId id="286" r:id="rId9"/>
    <p:sldId id="258" r:id="rId10"/>
    <p:sldId id="281" r:id="rId11"/>
    <p:sldId id="320" r:id="rId12"/>
    <p:sldId id="260" r:id="rId13"/>
    <p:sldId id="287" r:id="rId14"/>
    <p:sldId id="271" r:id="rId15"/>
    <p:sldId id="265" r:id="rId16"/>
    <p:sldId id="261" r:id="rId17"/>
    <p:sldId id="263" r:id="rId18"/>
    <p:sldId id="264" r:id="rId19"/>
    <p:sldId id="289" r:id="rId20"/>
    <p:sldId id="280" r:id="rId21"/>
    <p:sldId id="259" r:id="rId22"/>
    <p:sldId id="290" r:id="rId23"/>
    <p:sldId id="262" r:id="rId24"/>
    <p:sldId id="291" r:id="rId25"/>
    <p:sldId id="266" r:id="rId26"/>
    <p:sldId id="267" r:id="rId27"/>
    <p:sldId id="323" r:id="rId28"/>
    <p:sldId id="274" r:id="rId29"/>
    <p:sldId id="292" r:id="rId30"/>
    <p:sldId id="293" r:id="rId31"/>
    <p:sldId id="268" r:id="rId32"/>
    <p:sldId id="269" r:id="rId33"/>
    <p:sldId id="270" r:id="rId34"/>
    <p:sldId id="294" r:id="rId35"/>
    <p:sldId id="295" r:id="rId36"/>
    <p:sldId id="272" r:id="rId37"/>
    <p:sldId id="273" r:id="rId38"/>
    <p:sldId id="275" r:id="rId39"/>
    <p:sldId id="296" r:id="rId40"/>
    <p:sldId id="297" r:id="rId41"/>
    <p:sldId id="298" r:id="rId42"/>
    <p:sldId id="299" r:id="rId43"/>
    <p:sldId id="301" r:id="rId44"/>
    <p:sldId id="278" r:id="rId45"/>
    <p:sldId id="318" r:id="rId46"/>
    <p:sldId id="277" r:id="rId47"/>
    <p:sldId id="300" r:id="rId48"/>
    <p:sldId id="279" r:id="rId49"/>
    <p:sldId id="302" r:id="rId50"/>
    <p:sldId id="303" r:id="rId51"/>
    <p:sldId id="304" r:id="rId52"/>
    <p:sldId id="322" r:id="rId53"/>
    <p:sldId id="305" r:id="rId54"/>
    <p:sldId id="308" r:id="rId55"/>
    <p:sldId id="307" r:id="rId56"/>
    <p:sldId id="306" r:id="rId57"/>
    <p:sldId id="309" r:id="rId58"/>
    <p:sldId id="310" r:id="rId59"/>
    <p:sldId id="311" r:id="rId60"/>
    <p:sldId id="312" r:id="rId61"/>
    <p:sldId id="313" r:id="rId62"/>
    <p:sldId id="315" r:id="rId63"/>
    <p:sldId id="314" r:id="rId64"/>
    <p:sldId id="316" r:id="rId65"/>
    <p:sldId id="321"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846"/>
    <p:restoredTop sz="94694"/>
  </p:normalViewPr>
  <p:slideViewPr>
    <p:cSldViewPr snapToGrid="0" snapToObjects="1">
      <p:cViewPr varScale="1">
        <p:scale>
          <a:sx n="110" d="100"/>
          <a:sy n="110" d="100"/>
        </p:scale>
        <p:origin x="200" y="416"/>
      </p:cViewPr>
      <p:guideLst/>
    </p:cSldViewPr>
  </p:slideViewPr>
  <p:notesTextViewPr>
    <p:cViewPr>
      <p:scale>
        <a:sx n="1" d="1"/>
        <a:sy n="1" d="1"/>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Users/leonjackson/Documents/2010/NWDC/GLR%20Transfer%202021%20Feb%20/Transfer_Interviews%20with%20Resort%20managers/Questionnaire_managers_GLR.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Porters Five Forces: GLR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Sheet4!$A$2</c:f>
              <c:strCache>
                <c:ptCount val="1"/>
                <c:pt idx="0">
                  <c:v>GLR 1</c:v>
                </c:pt>
              </c:strCache>
            </c:strRef>
          </c:tx>
          <c:spPr>
            <a:solidFill>
              <a:schemeClr val="accent1"/>
            </a:solidFill>
            <a:ln>
              <a:noFill/>
            </a:ln>
            <a:effectLst/>
            <a:sp3d/>
          </c:spPr>
          <c:invertIfNegative val="0"/>
          <c:cat>
            <c:strRef>
              <c:f>Sheet4!$B$1:$F$1</c:f>
              <c:strCache>
                <c:ptCount val="5"/>
                <c:pt idx="0">
                  <c:v>Treat of substitudes</c:v>
                </c:pt>
                <c:pt idx="1">
                  <c:v>Supplier power</c:v>
                </c:pt>
                <c:pt idx="2">
                  <c:v>Buyers power</c:v>
                </c:pt>
                <c:pt idx="3">
                  <c:v>Rivalry </c:v>
                </c:pt>
                <c:pt idx="4">
                  <c:v>New entrants</c:v>
                </c:pt>
              </c:strCache>
            </c:strRef>
          </c:cat>
          <c:val>
            <c:numRef>
              <c:f>Sheet4!$B$2:$F$2</c:f>
              <c:numCache>
                <c:formatCode>General</c:formatCode>
                <c:ptCount val="5"/>
                <c:pt idx="0">
                  <c:v>3</c:v>
                </c:pt>
                <c:pt idx="1">
                  <c:v>2.8</c:v>
                </c:pt>
                <c:pt idx="2">
                  <c:v>2.8</c:v>
                </c:pt>
                <c:pt idx="3">
                  <c:v>3.3</c:v>
                </c:pt>
                <c:pt idx="4">
                  <c:v>3.5</c:v>
                </c:pt>
              </c:numCache>
            </c:numRef>
          </c:val>
          <c:extLst>
            <c:ext xmlns:c16="http://schemas.microsoft.com/office/drawing/2014/chart" uri="{C3380CC4-5D6E-409C-BE32-E72D297353CC}">
              <c16:uniqueId val="{00000000-77DB-9A49-91B6-03AFBBBDC265}"/>
            </c:ext>
          </c:extLst>
        </c:ser>
        <c:ser>
          <c:idx val="1"/>
          <c:order val="1"/>
          <c:tx>
            <c:strRef>
              <c:f>Sheet4!$A$3</c:f>
              <c:strCache>
                <c:ptCount val="1"/>
                <c:pt idx="0">
                  <c:v>GLR 2</c:v>
                </c:pt>
              </c:strCache>
            </c:strRef>
          </c:tx>
          <c:spPr>
            <a:solidFill>
              <a:schemeClr val="accent2"/>
            </a:solidFill>
            <a:ln>
              <a:noFill/>
            </a:ln>
            <a:effectLst/>
            <a:sp3d/>
          </c:spPr>
          <c:invertIfNegative val="0"/>
          <c:cat>
            <c:strRef>
              <c:f>Sheet4!$B$1:$F$1</c:f>
              <c:strCache>
                <c:ptCount val="5"/>
                <c:pt idx="0">
                  <c:v>Treat of substitudes</c:v>
                </c:pt>
                <c:pt idx="1">
                  <c:v>Supplier power</c:v>
                </c:pt>
                <c:pt idx="2">
                  <c:v>Buyers power</c:v>
                </c:pt>
                <c:pt idx="3">
                  <c:v>Rivalry </c:v>
                </c:pt>
                <c:pt idx="4">
                  <c:v>New entrants</c:v>
                </c:pt>
              </c:strCache>
            </c:strRef>
          </c:cat>
          <c:val>
            <c:numRef>
              <c:f>Sheet4!$B$3:$F$3</c:f>
              <c:numCache>
                <c:formatCode>General</c:formatCode>
                <c:ptCount val="5"/>
                <c:pt idx="0">
                  <c:v>3.75</c:v>
                </c:pt>
                <c:pt idx="1">
                  <c:v>3.4</c:v>
                </c:pt>
                <c:pt idx="2">
                  <c:v>3.8</c:v>
                </c:pt>
                <c:pt idx="3">
                  <c:v>4.0999999999999996</c:v>
                </c:pt>
                <c:pt idx="4">
                  <c:v>3.9</c:v>
                </c:pt>
              </c:numCache>
            </c:numRef>
          </c:val>
          <c:extLst>
            <c:ext xmlns:c16="http://schemas.microsoft.com/office/drawing/2014/chart" uri="{C3380CC4-5D6E-409C-BE32-E72D297353CC}">
              <c16:uniqueId val="{00000001-77DB-9A49-91B6-03AFBBBDC265}"/>
            </c:ext>
          </c:extLst>
        </c:ser>
        <c:ser>
          <c:idx val="2"/>
          <c:order val="2"/>
          <c:tx>
            <c:strRef>
              <c:f>Sheet4!$A$4</c:f>
              <c:strCache>
                <c:ptCount val="1"/>
                <c:pt idx="0">
                  <c:v>GLR 3</c:v>
                </c:pt>
              </c:strCache>
            </c:strRef>
          </c:tx>
          <c:spPr>
            <a:solidFill>
              <a:schemeClr val="accent3"/>
            </a:solidFill>
            <a:ln>
              <a:noFill/>
            </a:ln>
            <a:effectLst/>
            <a:sp3d/>
          </c:spPr>
          <c:invertIfNegative val="0"/>
          <c:cat>
            <c:strRef>
              <c:f>Sheet4!$B$1:$F$1</c:f>
              <c:strCache>
                <c:ptCount val="5"/>
                <c:pt idx="0">
                  <c:v>Treat of substitudes</c:v>
                </c:pt>
                <c:pt idx="1">
                  <c:v>Supplier power</c:v>
                </c:pt>
                <c:pt idx="2">
                  <c:v>Buyers power</c:v>
                </c:pt>
                <c:pt idx="3">
                  <c:v>Rivalry </c:v>
                </c:pt>
                <c:pt idx="4">
                  <c:v>New entrants</c:v>
                </c:pt>
              </c:strCache>
            </c:strRef>
          </c:cat>
          <c:val>
            <c:numRef>
              <c:f>Sheet4!$B$4:$F$4</c:f>
              <c:numCache>
                <c:formatCode>General</c:formatCode>
                <c:ptCount val="5"/>
                <c:pt idx="0">
                  <c:v>3.5</c:v>
                </c:pt>
                <c:pt idx="1">
                  <c:v>5</c:v>
                </c:pt>
                <c:pt idx="2">
                  <c:v>2</c:v>
                </c:pt>
                <c:pt idx="3">
                  <c:v>4</c:v>
                </c:pt>
                <c:pt idx="4">
                  <c:v>3</c:v>
                </c:pt>
              </c:numCache>
            </c:numRef>
          </c:val>
          <c:extLst>
            <c:ext xmlns:c16="http://schemas.microsoft.com/office/drawing/2014/chart" uri="{C3380CC4-5D6E-409C-BE32-E72D297353CC}">
              <c16:uniqueId val="{00000002-77DB-9A49-91B6-03AFBBBDC265}"/>
            </c:ext>
          </c:extLst>
        </c:ser>
        <c:ser>
          <c:idx val="3"/>
          <c:order val="3"/>
          <c:tx>
            <c:strRef>
              <c:f>Sheet4!$A$5</c:f>
              <c:strCache>
                <c:ptCount val="1"/>
                <c:pt idx="0">
                  <c:v>GLR AVE</c:v>
                </c:pt>
              </c:strCache>
            </c:strRef>
          </c:tx>
          <c:spPr>
            <a:solidFill>
              <a:schemeClr val="accent4"/>
            </a:solidFill>
            <a:ln>
              <a:noFill/>
            </a:ln>
            <a:effectLst/>
            <a:sp3d/>
          </c:spPr>
          <c:invertIfNegative val="0"/>
          <c:cat>
            <c:strRef>
              <c:f>Sheet4!$B$1:$F$1</c:f>
              <c:strCache>
                <c:ptCount val="5"/>
                <c:pt idx="0">
                  <c:v>Treat of substitudes</c:v>
                </c:pt>
                <c:pt idx="1">
                  <c:v>Supplier power</c:v>
                </c:pt>
                <c:pt idx="2">
                  <c:v>Buyers power</c:v>
                </c:pt>
                <c:pt idx="3">
                  <c:v>Rivalry </c:v>
                </c:pt>
                <c:pt idx="4">
                  <c:v>New entrants</c:v>
                </c:pt>
              </c:strCache>
            </c:strRef>
          </c:cat>
          <c:val>
            <c:numRef>
              <c:f>Sheet4!$B$5:$F$5</c:f>
              <c:numCache>
                <c:formatCode>General</c:formatCode>
                <c:ptCount val="5"/>
                <c:pt idx="0">
                  <c:v>3.42</c:v>
                </c:pt>
                <c:pt idx="1">
                  <c:v>3.7</c:v>
                </c:pt>
                <c:pt idx="2">
                  <c:v>2.9</c:v>
                </c:pt>
                <c:pt idx="3">
                  <c:v>3.8</c:v>
                </c:pt>
                <c:pt idx="4">
                  <c:v>3.5</c:v>
                </c:pt>
              </c:numCache>
            </c:numRef>
          </c:val>
          <c:extLst>
            <c:ext xmlns:c16="http://schemas.microsoft.com/office/drawing/2014/chart" uri="{C3380CC4-5D6E-409C-BE32-E72D297353CC}">
              <c16:uniqueId val="{00000003-77DB-9A49-91B6-03AFBBBDC265}"/>
            </c:ext>
          </c:extLst>
        </c:ser>
        <c:dLbls>
          <c:showLegendKey val="0"/>
          <c:showVal val="0"/>
          <c:showCatName val="0"/>
          <c:showSerName val="0"/>
          <c:showPercent val="0"/>
          <c:showBubbleSize val="0"/>
        </c:dLbls>
        <c:gapWidth val="150"/>
        <c:shape val="box"/>
        <c:axId val="2013922992"/>
        <c:axId val="2013458592"/>
        <c:axId val="0"/>
      </c:bar3DChart>
      <c:catAx>
        <c:axId val="20139229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3458592"/>
        <c:crosses val="autoZero"/>
        <c:auto val="1"/>
        <c:lblAlgn val="ctr"/>
        <c:lblOffset val="100"/>
        <c:noMultiLvlLbl val="0"/>
      </c:catAx>
      <c:valAx>
        <c:axId val="2013458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3922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Critical success factors: Resorts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Sheet1!$V$8</c:f>
              <c:strCache>
                <c:ptCount val="1"/>
                <c:pt idx="0">
                  <c:v>Madikwe</c:v>
                </c:pt>
              </c:strCache>
            </c:strRef>
          </c:tx>
          <c:spPr>
            <a:solidFill>
              <a:schemeClr val="accent1"/>
            </a:solidFill>
            <a:ln>
              <a:noFill/>
            </a:ln>
            <a:effectLst/>
            <a:sp3d/>
          </c:spPr>
          <c:invertIfNegative val="0"/>
          <c:cat>
            <c:strRef>
              <c:f>Sheet1!$W$7:$AG$7</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Sheet1!$W$8:$AG$8</c:f>
              <c:numCache>
                <c:formatCode>General</c:formatCode>
                <c:ptCount val="11"/>
                <c:pt idx="0">
                  <c:v>3</c:v>
                </c:pt>
                <c:pt idx="1">
                  <c:v>3</c:v>
                </c:pt>
                <c:pt idx="2">
                  <c:v>5</c:v>
                </c:pt>
                <c:pt idx="3">
                  <c:v>5</c:v>
                </c:pt>
                <c:pt idx="4">
                  <c:v>5</c:v>
                </c:pt>
                <c:pt idx="5">
                  <c:v>5</c:v>
                </c:pt>
                <c:pt idx="6">
                  <c:v>5</c:v>
                </c:pt>
                <c:pt idx="7">
                  <c:v>3</c:v>
                </c:pt>
                <c:pt idx="8">
                  <c:v>4</c:v>
                </c:pt>
                <c:pt idx="9">
                  <c:v>3</c:v>
                </c:pt>
                <c:pt idx="10">
                  <c:v>3</c:v>
                </c:pt>
              </c:numCache>
            </c:numRef>
          </c:val>
          <c:extLst>
            <c:ext xmlns:c16="http://schemas.microsoft.com/office/drawing/2014/chart" uri="{C3380CC4-5D6E-409C-BE32-E72D297353CC}">
              <c16:uniqueId val="{00000000-0940-244A-ABF6-0D6110ACC5F3}"/>
            </c:ext>
          </c:extLst>
        </c:ser>
        <c:ser>
          <c:idx val="1"/>
          <c:order val="1"/>
          <c:tx>
            <c:strRef>
              <c:f>Sheet1!$V$9</c:f>
              <c:strCache>
                <c:ptCount val="1"/>
                <c:pt idx="0">
                  <c:v>Bagatla</c:v>
                </c:pt>
              </c:strCache>
            </c:strRef>
          </c:tx>
          <c:spPr>
            <a:solidFill>
              <a:schemeClr val="accent2"/>
            </a:solidFill>
            <a:ln>
              <a:noFill/>
            </a:ln>
            <a:effectLst/>
            <a:sp3d/>
          </c:spPr>
          <c:invertIfNegative val="0"/>
          <c:cat>
            <c:strRef>
              <c:f>Sheet1!$W$7:$AG$7</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Sheet1!$W$9:$AG$9</c:f>
              <c:numCache>
                <c:formatCode>General</c:formatCode>
                <c:ptCount val="11"/>
                <c:pt idx="0">
                  <c:v>4</c:v>
                </c:pt>
                <c:pt idx="1">
                  <c:v>4</c:v>
                </c:pt>
                <c:pt idx="2">
                  <c:v>3</c:v>
                </c:pt>
                <c:pt idx="3">
                  <c:v>4</c:v>
                </c:pt>
                <c:pt idx="4">
                  <c:v>3</c:v>
                </c:pt>
                <c:pt idx="5">
                  <c:v>4</c:v>
                </c:pt>
                <c:pt idx="6">
                  <c:v>3</c:v>
                </c:pt>
                <c:pt idx="7">
                  <c:v>4</c:v>
                </c:pt>
                <c:pt idx="8">
                  <c:v>4</c:v>
                </c:pt>
                <c:pt idx="9">
                  <c:v>4</c:v>
                </c:pt>
                <c:pt idx="10">
                  <c:v>4</c:v>
                </c:pt>
              </c:numCache>
            </c:numRef>
          </c:val>
          <c:extLst>
            <c:ext xmlns:c16="http://schemas.microsoft.com/office/drawing/2014/chart" uri="{C3380CC4-5D6E-409C-BE32-E72D297353CC}">
              <c16:uniqueId val="{00000001-0940-244A-ABF6-0D6110ACC5F3}"/>
            </c:ext>
          </c:extLst>
        </c:ser>
        <c:ser>
          <c:idx val="2"/>
          <c:order val="2"/>
          <c:tx>
            <c:strRef>
              <c:f>Sheet1!$V$10</c:f>
              <c:strCache>
                <c:ptCount val="1"/>
                <c:pt idx="0">
                  <c:v>Cookes Lake</c:v>
                </c:pt>
              </c:strCache>
            </c:strRef>
          </c:tx>
          <c:spPr>
            <a:solidFill>
              <a:schemeClr val="accent3"/>
            </a:solidFill>
            <a:ln>
              <a:noFill/>
            </a:ln>
            <a:effectLst/>
            <a:sp3d/>
          </c:spPr>
          <c:invertIfNegative val="0"/>
          <c:cat>
            <c:strRef>
              <c:f>Sheet1!$W$7:$AG$7</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Sheet1!$W$10:$AG$10</c:f>
              <c:numCache>
                <c:formatCode>General</c:formatCode>
                <c:ptCount val="11"/>
                <c:pt idx="0">
                  <c:v>3</c:v>
                </c:pt>
                <c:pt idx="1">
                  <c:v>3</c:v>
                </c:pt>
                <c:pt idx="2">
                  <c:v>4</c:v>
                </c:pt>
                <c:pt idx="3">
                  <c:v>4</c:v>
                </c:pt>
                <c:pt idx="4">
                  <c:v>4</c:v>
                </c:pt>
                <c:pt idx="5">
                  <c:v>4</c:v>
                </c:pt>
                <c:pt idx="6">
                  <c:v>3</c:v>
                </c:pt>
                <c:pt idx="7">
                  <c:v>3</c:v>
                </c:pt>
                <c:pt idx="8">
                  <c:v>4</c:v>
                </c:pt>
                <c:pt idx="9">
                  <c:v>3</c:v>
                </c:pt>
                <c:pt idx="10">
                  <c:v>2</c:v>
                </c:pt>
              </c:numCache>
            </c:numRef>
          </c:val>
          <c:extLst>
            <c:ext xmlns:c16="http://schemas.microsoft.com/office/drawing/2014/chart" uri="{C3380CC4-5D6E-409C-BE32-E72D297353CC}">
              <c16:uniqueId val="{00000002-0940-244A-ABF6-0D6110ACC5F3}"/>
            </c:ext>
          </c:extLst>
        </c:ser>
        <c:ser>
          <c:idx val="3"/>
          <c:order val="3"/>
          <c:tx>
            <c:strRef>
              <c:f>Sheet1!$V$11</c:f>
              <c:strCache>
                <c:ptCount val="1"/>
                <c:pt idx="0">
                  <c:v>Resorts Ave</c:v>
                </c:pt>
              </c:strCache>
            </c:strRef>
          </c:tx>
          <c:spPr>
            <a:solidFill>
              <a:schemeClr val="accent4"/>
            </a:solidFill>
            <a:ln>
              <a:noFill/>
            </a:ln>
            <a:effectLst/>
            <a:sp3d/>
          </c:spPr>
          <c:invertIfNegative val="0"/>
          <c:cat>
            <c:strRef>
              <c:f>Sheet1!$W$7:$AG$7</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Sheet1!$W$11:$AG$11</c:f>
              <c:numCache>
                <c:formatCode>General</c:formatCode>
                <c:ptCount val="11"/>
                <c:pt idx="0">
                  <c:v>3.3</c:v>
                </c:pt>
                <c:pt idx="1">
                  <c:v>3.3</c:v>
                </c:pt>
                <c:pt idx="2">
                  <c:v>4</c:v>
                </c:pt>
                <c:pt idx="3">
                  <c:v>4.3</c:v>
                </c:pt>
                <c:pt idx="4">
                  <c:v>4</c:v>
                </c:pt>
                <c:pt idx="5">
                  <c:v>4.3</c:v>
                </c:pt>
                <c:pt idx="6">
                  <c:v>3.7</c:v>
                </c:pt>
                <c:pt idx="7">
                  <c:v>3.3</c:v>
                </c:pt>
                <c:pt idx="8">
                  <c:v>4</c:v>
                </c:pt>
                <c:pt idx="9">
                  <c:v>3.3</c:v>
                </c:pt>
                <c:pt idx="10">
                  <c:v>3</c:v>
                </c:pt>
              </c:numCache>
            </c:numRef>
          </c:val>
          <c:extLst>
            <c:ext xmlns:c16="http://schemas.microsoft.com/office/drawing/2014/chart" uri="{C3380CC4-5D6E-409C-BE32-E72D297353CC}">
              <c16:uniqueId val="{00000003-0940-244A-ABF6-0D6110ACC5F3}"/>
            </c:ext>
          </c:extLst>
        </c:ser>
        <c:dLbls>
          <c:showLegendKey val="0"/>
          <c:showVal val="0"/>
          <c:showCatName val="0"/>
          <c:showSerName val="0"/>
          <c:showPercent val="0"/>
          <c:showBubbleSize val="0"/>
        </c:dLbls>
        <c:gapWidth val="150"/>
        <c:shape val="box"/>
        <c:axId val="2020497168"/>
        <c:axId val="2020499360"/>
        <c:axId val="0"/>
      </c:bar3DChart>
      <c:catAx>
        <c:axId val="20204971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20499360"/>
        <c:crosses val="autoZero"/>
        <c:auto val="1"/>
        <c:lblAlgn val="ctr"/>
        <c:lblOffset val="100"/>
        <c:noMultiLvlLbl val="0"/>
      </c:catAx>
      <c:valAx>
        <c:axId val="20204993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20497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Internal value chain</a:t>
            </a:r>
            <a:r>
              <a:rPr lang="en-GB" baseline="0"/>
              <a:t> analysis: GLR</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cked"/>
        <c:varyColors val="0"/>
        <c:ser>
          <c:idx val="0"/>
          <c:order val="0"/>
          <c:tx>
            <c:strRef>
              <c:f>Sheet1!$A$2</c:f>
              <c:strCache>
                <c:ptCount val="1"/>
                <c:pt idx="0">
                  <c:v>GLR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Sheet1!$B$2:$T$2</c:f>
              <c:numCache>
                <c:formatCode>General</c:formatCode>
                <c:ptCount val="19"/>
                <c:pt idx="0">
                  <c:v>1</c:v>
                </c:pt>
                <c:pt idx="1">
                  <c:v>3</c:v>
                </c:pt>
                <c:pt idx="2">
                  <c:v>3</c:v>
                </c:pt>
                <c:pt idx="3">
                  <c:v>2</c:v>
                </c:pt>
                <c:pt idx="4">
                  <c:v>2</c:v>
                </c:pt>
                <c:pt idx="5">
                  <c:v>3</c:v>
                </c:pt>
                <c:pt idx="6">
                  <c:v>1</c:v>
                </c:pt>
                <c:pt idx="7">
                  <c:v>2</c:v>
                </c:pt>
                <c:pt idx="8">
                  <c:v>2</c:v>
                </c:pt>
                <c:pt idx="9">
                  <c:v>1</c:v>
                </c:pt>
                <c:pt idx="10">
                  <c:v>1</c:v>
                </c:pt>
                <c:pt idx="11">
                  <c:v>2</c:v>
                </c:pt>
                <c:pt idx="12">
                  <c:v>1</c:v>
                </c:pt>
                <c:pt idx="13">
                  <c:v>1</c:v>
                </c:pt>
                <c:pt idx="14">
                  <c:v>3</c:v>
                </c:pt>
                <c:pt idx="15">
                  <c:v>1</c:v>
                </c:pt>
                <c:pt idx="16">
                  <c:v>1</c:v>
                </c:pt>
                <c:pt idx="17">
                  <c:v>2</c:v>
                </c:pt>
                <c:pt idx="18">
                  <c:v>2</c:v>
                </c:pt>
              </c:numCache>
            </c:numRef>
          </c:val>
          <c:smooth val="0"/>
          <c:extLst>
            <c:ext xmlns:c16="http://schemas.microsoft.com/office/drawing/2014/chart" uri="{C3380CC4-5D6E-409C-BE32-E72D297353CC}">
              <c16:uniqueId val="{00000000-3832-0A44-A16F-F730FAE8E4AB}"/>
            </c:ext>
          </c:extLst>
        </c:ser>
        <c:ser>
          <c:idx val="1"/>
          <c:order val="1"/>
          <c:tx>
            <c:strRef>
              <c:f>Sheet1!$A$3</c:f>
              <c:strCache>
                <c:ptCount val="1"/>
                <c:pt idx="0">
                  <c:v>GLR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Sheet1!$B$3:$T$3</c:f>
              <c:numCache>
                <c:formatCode>General</c:formatCode>
                <c:ptCount val="19"/>
                <c:pt idx="0">
                  <c:v>3</c:v>
                </c:pt>
                <c:pt idx="1">
                  <c:v>3</c:v>
                </c:pt>
                <c:pt idx="2">
                  <c:v>3</c:v>
                </c:pt>
                <c:pt idx="3">
                  <c:v>2</c:v>
                </c:pt>
                <c:pt idx="4">
                  <c:v>3</c:v>
                </c:pt>
                <c:pt idx="5">
                  <c:v>3</c:v>
                </c:pt>
                <c:pt idx="6">
                  <c:v>2</c:v>
                </c:pt>
                <c:pt idx="7">
                  <c:v>3</c:v>
                </c:pt>
                <c:pt idx="8">
                  <c:v>3</c:v>
                </c:pt>
                <c:pt idx="9">
                  <c:v>2</c:v>
                </c:pt>
                <c:pt idx="10">
                  <c:v>3</c:v>
                </c:pt>
                <c:pt idx="11">
                  <c:v>3</c:v>
                </c:pt>
                <c:pt idx="12">
                  <c:v>3</c:v>
                </c:pt>
                <c:pt idx="13">
                  <c:v>3</c:v>
                </c:pt>
                <c:pt idx="14">
                  <c:v>3</c:v>
                </c:pt>
                <c:pt idx="15">
                  <c:v>3</c:v>
                </c:pt>
                <c:pt idx="16">
                  <c:v>2</c:v>
                </c:pt>
                <c:pt idx="17">
                  <c:v>3</c:v>
                </c:pt>
                <c:pt idx="18">
                  <c:v>3</c:v>
                </c:pt>
              </c:numCache>
            </c:numRef>
          </c:val>
          <c:smooth val="0"/>
          <c:extLst>
            <c:ext xmlns:c16="http://schemas.microsoft.com/office/drawing/2014/chart" uri="{C3380CC4-5D6E-409C-BE32-E72D297353CC}">
              <c16:uniqueId val="{00000001-3832-0A44-A16F-F730FAE8E4AB}"/>
            </c:ext>
          </c:extLst>
        </c:ser>
        <c:ser>
          <c:idx val="2"/>
          <c:order val="2"/>
          <c:tx>
            <c:strRef>
              <c:f>Sheet1!$A$4</c:f>
              <c:strCache>
                <c:ptCount val="1"/>
                <c:pt idx="0">
                  <c:v>GLR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Sheet1!$B$4:$T$4</c:f>
              <c:numCache>
                <c:formatCode>General</c:formatCode>
                <c:ptCount val="19"/>
                <c:pt idx="0">
                  <c:v>2</c:v>
                </c:pt>
                <c:pt idx="1">
                  <c:v>2</c:v>
                </c:pt>
                <c:pt idx="2">
                  <c:v>1</c:v>
                </c:pt>
                <c:pt idx="3">
                  <c:v>1</c:v>
                </c:pt>
                <c:pt idx="4">
                  <c:v>1</c:v>
                </c:pt>
                <c:pt idx="5">
                  <c:v>1</c:v>
                </c:pt>
                <c:pt idx="6">
                  <c:v>1</c:v>
                </c:pt>
                <c:pt idx="7">
                  <c:v>1</c:v>
                </c:pt>
                <c:pt idx="8">
                  <c:v>1</c:v>
                </c:pt>
                <c:pt idx="9">
                  <c:v>1</c:v>
                </c:pt>
                <c:pt idx="10">
                  <c:v>2</c:v>
                </c:pt>
                <c:pt idx="11">
                  <c:v>2</c:v>
                </c:pt>
                <c:pt idx="12">
                  <c:v>2</c:v>
                </c:pt>
                <c:pt idx="13">
                  <c:v>2</c:v>
                </c:pt>
                <c:pt idx="14">
                  <c:v>2</c:v>
                </c:pt>
                <c:pt idx="15">
                  <c:v>1</c:v>
                </c:pt>
                <c:pt idx="16">
                  <c:v>2</c:v>
                </c:pt>
                <c:pt idx="17">
                  <c:v>2</c:v>
                </c:pt>
                <c:pt idx="18">
                  <c:v>2</c:v>
                </c:pt>
              </c:numCache>
            </c:numRef>
          </c:val>
          <c:smooth val="0"/>
          <c:extLst>
            <c:ext xmlns:c16="http://schemas.microsoft.com/office/drawing/2014/chart" uri="{C3380CC4-5D6E-409C-BE32-E72D297353CC}">
              <c16:uniqueId val="{00000002-3832-0A44-A16F-F730FAE8E4AB}"/>
            </c:ext>
          </c:extLst>
        </c:ser>
        <c:ser>
          <c:idx val="3"/>
          <c:order val="3"/>
          <c:tx>
            <c:strRef>
              <c:f>Sheet1!$A$5</c:f>
              <c:strCache>
                <c:ptCount val="1"/>
                <c:pt idx="0">
                  <c:v>GLR_Ave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Sheet1!$B$5:$T$5</c:f>
              <c:numCache>
                <c:formatCode>General</c:formatCode>
                <c:ptCount val="19"/>
                <c:pt idx="0">
                  <c:v>2</c:v>
                </c:pt>
                <c:pt idx="1">
                  <c:v>2.7</c:v>
                </c:pt>
                <c:pt idx="2">
                  <c:v>2.2999999999999998</c:v>
                </c:pt>
                <c:pt idx="3">
                  <c:v>2.2999999999999998</c:v>
                </c:pt>
                <c:pt idx="4">
                  <c:v>2</c:v>
                </c:pt>
                <c:pt idx="5">
                  <c:v>2.2999999999999998</c:v>
                </c:pt>
                <c:pt idx="6">
                  <c:v>2</c:v>
                </c:pt>
                <c:pt idx="7">
                  <c:v>2</c:v>
                </c:pt>
                <c:pt idx="8">
                  <c:v>2</c:v>
                </c:pt>
                <c:pt idx="9">
                  <c:v>1.3</c:v>
                </c:pt>
                <c:pt idx="10">
                  <c:v>2</c:v>
                </c:pt>
                <c:pt idx="11">
                  <c:v>2.2999999999999998</c:v>
                </c:pt>
                <c:pt idx="12">
                  <c:v>2</c:v>
                </c:pt>
                <c:pt idx="13">
                  <c:v>2</c:v>
                </c:pt>
                <c:pt idx="14">
                  <c:v>2.7</c:v>
                </c:pt>
                <c:pt idx="15">
                  <c:v>1.7</c:v>
                </c:pt>
                <c:pt idx="16">
                  <c:v>1.7</c:v>
                </c:pt>
                <c:pt idx="17">
                  <c:v>2.2999999999999998</c:v>
                </c:pt>
                <c:pt idx="18">
                  <c:v>2.2999999999999998</c:v>
                </c:pt>
              </c:numCache>
            </c:numRef>
          </c:val>
          <c:smooth val="0"/>
          <c:extLst>
            <c:ext xmlns:c16="http://schemas.microsoft.com/office/drawing/2014/chart" uri="{C3380CC4-5D6E-409C-BE32-E72D297353CC}">
              <c16:uniqueId val="{00000003-3832-0A44-A16F-F730FAE8E4AB}"/>
            </c:ext>
          </c:extLst>
        </c:ser>
        <c:ser>
          <c:idx val="4"/>
          <c:order val="4"/>
          <c:tx>
            <c:strRef>
              <c:f>Sheet1!$A$6</c:f>
              <c:strCache>
                <c:ptCount val="1"/>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Sheet1!$B$6:$T$6</c:f>
              <c:numCache>
                <c:formatCode>General</c:formatCode>
                <c:ptCount val="19"/>
              </c:numCache>
            </c:numRef>
          </c:val>
          <c:smooth val="0"/>
          <c:extLst>
            <c:ext xmlns:c16="http://schemas.microsoft.com/office/drawing/2014/chart" uri="{C3380CC4-5D6E-409C-BE32-E72D297353CC}">
              <c16:uniqueId val="{00000004-3832-0A44-A16F-F730FAE8E4AB}"/>
            </c:ext>
          </c:extLst>
        </c:ser>
        <c:dLbls>
          <c:showLegendKey val="0"/>
          <c:showVal val="0"/>
          <c:showCatName val="0"/>
          <c:showSerName val="0"/>
          <c:showPercent val="0"/>
          <c:showBubbleSize val="0"/>
        </c:dLbls>
        <c:marker val="1"/>
        <c:smooth val="0"/>
        <c:axId val="1978831584"/>
        <c:axId val="2034356192"/>
      </c:lineChart>
      <c:catAx>
        <c:axId val="1978831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4356192"/>
        <c:crosses val="autoZero"/>
        <c:auto val="1"/>
        <c:lblAlgn val="ctr"/>
        <c:lblOffset val="100"/>
        <c:noMultiLvlLbl val="0"/>
      </c:catAx>
      <c:valAx>
        <c:axId val="2034356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8831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Internal value chain analysis: GLR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Sheet1!$A$2</c:f>
              <c:strCache>
                <c:ptCount val="1"/>
                <c:pt idx="0">
                  <c:v>GLR 1</c:v>
                </c:pt>
              </c:strCache>
            </c:strRef>
          </c:tx>
          <c:spPr>
            <a:solidFill>
              <a:schemeClr val="accent1"/>
            </a:solidFill>
            <a:ln>
              <a:noFill/>
            </a:ln>
            <a:effectLst/>
            <a:sp3d/>
          </c:spPr>
          <c:invertIfNegative val="0"/>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Sheet1!$B$2:$T$2</c:f>
              <c:numCache>
                <c:formatCode>General</c:formatCode>
                <c:ptCount val="19"/>
                <c:pt idx="0">
                  <c:v>1</c:v>
                </c:pt>
                <c:pt idx="1">
                  <c:v>3</c:v>
                </c:pt>
                <c:pt idx="2">
                  <c:v>3</c:v>
                </c:pt>
                <c:pt idx="3">
                  <c:v>2</c:v>
                </c:pt>
                <c:pt idx="4">
                  <c:v>2</c:v>
                </c:pt>
                <c:pt idx="5">
                  <c:v>3</c:v>
                </c:pt>
                <c:pt idx="6">
                  <c:v>1</c:v>
                </c:pt>
                <c:pt idx="7">
                  <c:v>2</c:v>
                </c:pt>
                <c:pt idx="8">
                  <c:v>2</c:v>
                </c:pt>
                <c:pt idx="9">
                  <c:v>1</c:v>
                </c:pt>
                <c:pt idx="10">
                  <c:v>1</c:v>
                </c:pt>
                <c:pt idx="11">
                  <c:v>2</c:v>
                </c:pt>
                <c:pt idx="12">
                  <c:v>1</c:v>
                </c:pt>
                <c:pt idx="13">
                  <c:v>1</c:v>
                </c:pt>
                <c:pt idx="14">
                  <c:v>3</c:v>
                </c:pt>
                <c:pt idx="15">
                  <c:v>1</c:v>
                </c:pt>
                <c:pt idx="16">
                  <c:v>1</c:v>
                </c:pt>
                <c:pt idx="17">
                  <c:v>2</c:v>
                </c:pt>
                <c:pt idx="18">
                  <c:v>2</c:v>
                </c:pt>
              </c:numCache>
            </c:numRef>
          </c:val>
          <c:extLst>
            <c:ext xmlns:c16="http://schemas.microsoft.com/office/drawing/2014/chart" uri="{C3380CC4-5D6E-409C-BE32-E72D297353CC}">
              <c16:uniqueId val="{00000000-1F13-6C49-ABC5-0CFB36CD67C2}"/>
            </c:ext>
          </c:extLst>
        </c:ser>
        <c:ser>
          <c:idx val="1"/>
          <c:order val="1"/>
          <c:tx>
            <c:strRef>
              <c:f>Sheet1!$A$3</c:f>
              <c:strCache>
                <c:ptCount val="1"/>
                <c:pt idx="0">
                  <c:v>GLR 2</c:v>
                </c:pt>
              </c:strCache>
            </c:strRef>
          </c:tx>
          <c:spPr>
            <a:solidFill>
              <a:schemeClr val="accent2"/>
            </a:solidFill>
            <a:ln>
              <a:noFill/>
            </a:ln>
            <a:effectLst/>
            <a:sp3d/>
          </c:spPr>
          <c:invertIfNegative val="0"/>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Sheet1!$B$3:$T$3</c:f>
              <c:numCache>
                <c:formatCode>General</c:formatCode>
                <c:ptCount val="19"/>
                <c:pt idx="0">
                  <c:v>3</c:v>
                </c:pt>
                <c:pt idx="1">
                  <c:v>3</c:v>
                </c:pt>
                <c:pt idx="2">
                  <c:v>3</c:v>
                </c:pt>
                <c:pt idx="3">
                  <c:v>2</c:v>
                </c:pt>
                <c:pt idx="4">
                  <c:v>3</c:v>
                </c:pt>
                <c:pt idx="5">
                  <c:v>3</c:v>
                </c:pt>
                <c:pt idx="6">
                  <c:v>2</c:v>
                </c:pt>
                <c:pt idx="7">
                  <c:v>3</c:v>
                </c:pt>
                <c:pt idx="8">
                  <c:v>3</c:v>
                </c:pt>
                <c:pt idx="9">
                  <c:v>2</c:v>
                </c:pt>
                <c:pt idx="10">
                  <c:v>3</c:v>
                </c:pt>
                <c:pt idx="11">
                  <c:v>3</c:v>
                </c:pt>
                <c:pt idx="12">
                  <c:v>3</c:v>
                </c:pt>
                <c:pt idx="13">
                  <c:v>3</c:v>
                </c:pt>
                <c:pt idx="14">
                  <c:v>3</c:v>
                </c:pt>
                <c:pt idx="15">
                  <c:v>3</c:v>
                </c:pt>
                <c:pt idx="16">
                  <c:v>2</c:v>
                </c:pt>
                <c:pt idx="17">
                  <c:v>3</c:v>
                </c:pt>
                <c:pt idx="18">
                  <c:v>3</c:v>
                </c:pt>
              </c:numCache>
            </c:numRef>
          </c:val>
          <c:extLst>
            <c:ext xmlns:c16="http://schemas.microsoft.com/office/drawing/2014/chart" uri="{C3380CC4-5D6E-409C-BE32-E72D297353CC}">
              <c16:uniqueId val="{00000001-1F13-6C49-ABC5-0CFB36CD67C2}"/>
            </c:ext>
          </c:extLst>
        </c:ser>
        <c:ser>
          <c:idx val="2"/>
          <c:order val="2"/>
          <c:tx>
            <c:strRef>
              <c:f>Sheet1!$A$4</c:f>
              <c:strCache>
                <c:ptCount val="1"/>
                <c:pt idx="0">
                  <c:v>GLR 3</c:v>
                </c:pt>
              </c:strCache>
            </c:strRef>
          </c:tx>
          <c:spPr>
            <a:solidFill>
              <a:schemeClr val="accent3"/>
            </a:solidFill>
            <a:ln>
              <a:noFill/>
            </a:ln>
            <a:effectLst/>
            <a:sp3d/>
          </c:spPr>
          <c:invertIfNegative val="0"/>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Sheet1!$B$4:$T$4</c:f>
              <c:numCache>
                <c:formatCode>General</c:formatCode>
                <c:ptCount val="19"/>
                <c:pt idx="0">
                  <c:v>2</c:v>
                </c:pt>
                <c:pt idx="1">
                  <c:v>2</c:v>
                </c:pt>
                <c:pt idx="2">
                  <c:v>1</c:v>
                </c:pt>
                <c:pt idx="3">
                  <c:v>1</c:v>
                </c:pt>
                <c:pt idx="4">
                  <c:v>1</c:v>
                </c:pt>
                <c:pt idx="5">
                  <c:v>1</c:v>
                </c:pt>
                <c:pt idx="6">
                  <c:v>1</c:v>
                </c:pt>
                <c:pt idx="7">
                  <c:v>1</c:v>
                </c:pt>
                <c:pt idx="8">
                  <c:v>1</c:v>
                </c:pt>
                <c:pt idx="9">
                  <c:v>1</c:v>
                </c:pt>
                <c:pt idx="10">
                  <c:v>2</c:v>
                </c:pt>
                <c:pt idx="11">
                  <c:v>2</c:v>
                </c:pt>
                <c:pt idx="12">
                  <c:v>2</c:v>
                </c:pt>
                <c:pt idx="13">
                  <c:v>2</c:v>
                </c:pt>
                <c:pt idx="14">
                  <c:v>2</c:v>
                </c:pt>
                <c:pt idx="15">
                  <c:v>1</c:v>
                </c:pt>
                <c:pt idx="16">
                  <c:v>2</c:v>
                </c:pt>
                <c:pt idx="17">
                  <c:v>2</c:v>
                </c:pt>
                <c:pt idx="18">
                  <c:v>2</c:v>
                </c:pt>
              </c:numCache>
            </c:numRef>
          </c:val>
          <c:extLst>
            <c:ext xmlns:c16="http://schemas.microsoft.com/office/drawing/2014/chart" uri="{C3380CC4-5D6E-409C-BE32-E72D297353CC}">
              <c16:uniqueId val="{00000002-1F13-6C49-ABC5-0CFB36CD67C2}"/>
            </c:ext>
          </c:extLst>
        </c:ser>
        <c:ser>
          <c:idx val="3"/>
          <c:order val="3"/>
          <c:tx>
            <c:strRef>
              <c:f>Sheet1!$A$5</c:f>
              <c:strCache>
                <c:ptCount val="1"/>
                <c:pt idx="0">
                  <c:v>GLR_Ave</c:v>
                </c:pt>
              </c:strCache>
            </c:strRef>
          </c:tx>
          <c:spPr>
            <a:solidFill>
              <a:schemeClr val="accent4"/>
            </a:solidFill>
            <a:ln>
              <a:noFill/>
            </a:ln>
            <a:effectLst/>
            <a:sp3d/>
          </c:spPr>
          <c:invertIfNegative val="0"/>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Sheet1!$B$5:$T$5</c:f>
              <c:numCache>
                <c:formatCode>General</c:formatCode>
                <c:ptCount val="19"/>
                <c:pt idx="0">
                  <c:v>2</c:v>
                </c:pt>
                <c:pt idx="1">
                  <c:v>2.7</c:v>
                </c:pt>
                <c:pt idx="2">
                  <c:v>2.2999999999999998</c:v>
                </c:pt>
                <c:pt idx="3">
                  <c:v>2.2999999999999998</c:v>
                </c:pt>
                <c:pt idx="4">
                  <c:v>2</c:v>
                </c:pt>
                <c:pt idx="5">
                  <c:v>2.2999999999999998</c:v>
                </c:pt>
                <c:pt idx="6">
                  <c:v>2</c:v>
                </c:pt>
                <c:pt idx="7">
                  <c:v>2</c:v>
                </c:pt>
                <c:pt idx="8">
                  <c:v>2</c:v>
                </c:pt>
                <c:pt idx="9">
                  <c:v>1.3</c:v>
                </c:pt>
                <c:pt idx="10">
                  <c:v>2</c:v>
                </c:pt>
                <c:pt idx="11">
                  <c:v>2.2999999999999998</c:v>
                </c:pt>
                <c:pt idx="12">
                  <c:v>2</c:v>
                </c:pt>
                <c:pt idx="13">
                  <c:v>2</c:v>
                </c:pt>
                <c:pt idx="14">
                  <c:v>2.7</c:v>
                </c:pt>
                <c:pt idx="15">
                  <c:v>1.7</c:v>
                </c:pt>
                <c:pt idx="16">
                  <c:v>1.7</c:v>
                </c:pt>
                <c:pt idx="17">
                  <c:v>2.2999999999999998</c:v>
                </c:pt>
                <c:pt idx="18">
                  <c:v>2.2999999999999998</c:v>
                </c:pt>
              </c:numCache>
            </c:numRef>
          </c:val>
          <c:extLst>
            <c:ext xmlns:c16="http://schemas.microsoft.com/office/drawing/2014/chart" uri="{C3380CC4-5D6E-409C-BE32-E72D297353CC}">
              <c16:uniqueId val="{00000003-1F13-6C49-ABC5-0CFB36CD67C2}"/>
            </c:ext>
          </c:extLst>
        </c:ser>
        <c:ser>
          <c:idx val="4"/>
          <c:order val="4"/>
          <c:tx>
            <c:strRef>
              <c:f>Sheet1!$A$6</c:f>
              <c:strCache>
                <c:ptCount val="1"/>
              </c:strCache>
            </c:strRef>
          </c:tx>
          <c:spPr>
            <a:solidFill>
              <a:schemeClr val="accent5"/>
            </a:solidFill>
            <a:ln>
              <a:noFill/>
            </a:ln>
            <a:effectLst/>
            <a:sp3d/>
          </c:spPr>
          <c:invertIfNegative val="0"/>
          <c:cat>
            <c:strRef>
              <c:f>Sheet1!$B$1:$T$1</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Sheet1!$B$6:$T$6</c:f>
              <c:numCache>
                <c:formatCode>General</c:formatCode>
                <c:ptCount val="19"/>
              </c:numCache>
            </c:numRef>
          </c:val>
          <c:extLst>
            <c:ext xmlns:c16="http://schemas.microsoft.com/office/drawing/2014/chart" uri="{C3380CC4-5D6E-409C-BE32-E72D297353CC}">
              <c16:uniqueId val="{00000004-1F13-6C49-ABC5-0CFB36CD67C2}"/>
            </c:ext>
          </c:extLst>
        </c:ser>
        <c:dLbls>
          <c:showLegendKey val="0"/>
          <c:showVal val="0"/>
          <c:showCatName val="0"/>
          <c:showSerName val="0"/>
          <c:showPercent val="0"/>
          <c:showBubbleSize val="0"/>
        </c:dLbls>
        <c:gapWidth val="150"/>
        <c:shape val="box"/>
        <c:axId val="2036530672"/>
        <c:axId val="1946889696"/>
        <c:axId val="0"/>
      </c:bar3DChart>
      <c:catAx>
        <c:axId val="20365306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6889696"/>
        <c:crosses val="autoZero"/>
        <c:auto val="1"/>
        <c:lblAlgn val="ctr"/>
        <c:lblOffset val="100"/>
        <c:noMultiLvlLbl val="0"/>
      </c:catAx>
      <c:valAx>
        <c:axId val="1946889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6530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Internal value chain</a:t>
            </a:r>
            <a:r>
              <a:rPr lang="en-GB" baseline="0"/>
              <a:t> analysis: Resorts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cked"/>
        <c:varyColors val="0"/>
        <c:ser>
          <c:idx val="0"/>
          <c:order val="0"/>
          <c:tx>
            <c:strRef>
              <c:f>Sheet1!$A$8</c:f>
              <c:strCache>
                <c:ptCount val="1"/>
                <c:pt idx="0">
                  <c:v>Madikwe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Sheet1!$B$7:$T$7</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Sheet1!$B$8:$T$8</c:f>
              <c:numCache>
                <c:formatCode>General</c:formatCode>
                <c:ptCount val="19"/>
                <c:pt idx="0">
                  <c:v>4</c:v>
                </c:pt>
                <c:pt idx="1">
                  <c:v>4</c:v>
                </c:pt>
                <c:pt idx="2">
                  <c:v>3</c:v>
                </c:pt>
                <c:pt idx="3">
                  <c:v>4</c:v>
                </c:pt>
                <c:pt idx="4">
                  <c:v>5</c:v>
                </c:pt>
                <c:pt idx="5">
                  <c:v>4</c:v>
                </c:pt>
                <c:pt idx="6">
                  <c:v>3</c:v>
                </c:pt>
                <c:pt idx="7">
                  <c:v>5</c:v>
                </c:pt>
                <c:pt idx="8">
                  <c:v>3</c:v>
                </c:pt>
                <c:pt idx="9">
                  <c:v>3</c:v>
                </c:pt>
                <c:pt idx="10">
                  <c:v>2.6</c:v>
                </c:pt>
                <c:pt idx="11">
                  <c:v>3</c:v>
                </c:pt>
                <c:pt idx="12">
                  <c:v>3</c:v>
                </c:pt>
                <c:pt idx="13">
                  <c:v>2</c:v>
                </c:pt>
                <c:pt idx="14">
                  <c:v>3</c:v>
                </c:pt>
                <c:pt idx="15">
                  <c:v>2</c:v>
                </c:pt>
                <c:pt idx="16">
                  <c:v>2</c:v>
                </c:pt>
                <c:pt idx="17">
                  <c:v>2</c:v>
                </c:pt>
                <c:pt idx="18">
                  <c:v>4</c:v>
                </c:pt>
              </c:numCache>
            </c:numRef>
          </c:val>
          <c:smooth val="0"/>
          <c:extLst>
            <c:ext xmlns:c16="http://schemas.microsoft.com/office/drawing/2014/chart" uri="{C3380CC4-5D6E-409C-BE32-E72D297353CC}">
              <c16:uniqueId val="{00000000-81C1-1A45-B0EA-9D2AA56F3242}"/>
            </c:ext>
          </c:extLst>
        </c:ser>
        <c:ser>
          <c:idx val="1"/>
          <c:order val="1"/>
          <c:tx>
            <c:strRef>
              <c:f>Sheet1!$A$9</c:f>
              <c:strCache>
                <c:ptCount val="1"/>
                <c:pt idx="0">
                  <c:v>Bagatla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Sheet1!$B$7:$T$7</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Sheet1!$B$9:$T$9</c:f>
              <c:numCache>
                <c:formatCode>General</c:formatCode>
                <c:ptCount val="19"/>
                <c:pt idx="0">
                  <c:v>1</c:v>
                </c:pt>
                <c:pt idx="1">
                  <c:v>3</c:v>
                </c:pt>
                <c:pt idx="2">
                  <c:v>4</c:v>
                </c:pt>
                <c:pt idx="3">
                  <c:v>4</c:v>
                </c:pt>
                <c:pt idx="4">
                  <c:v>4</c:v>
                </c:pt>
                <c:pt idx="5">
                  <c:v>3</c:v>
                </c:pt>
                <c:pt idx="6">
                  <c:v>4</c:v>
                </c:pt>
                <c:pt idx="7">
                  <c:v>4</c:v>
                </c:pt>
                <c:pt idx="8">
                  <c:v>1</c:v>
                </c:pt>
                <c:pt idx="9">
                  <c:v>3</c:v>
                </c:pt>
                <c:pt idx="10">
                  <c:v>3.6</c:v>
                </c:pt>
                <c:pt idx="11">
                  <c:v>4</c:v>
                </c:pt>
                <c:pt idx="12">
                  <c:v>4</c:v>
                </c:pt>
                <c:pt idx="13">
                  <c:v>3</c:v>
                </c:pt>
                <c:pt idx="14">
                  <c:v>4</c:v>
                </c:pt>
                <c:pt idx="15">
                  <c:v>3</c:v>
                </c:pt>
                <c:pt idx="16">
                  <c:v>4</c:v>
                </c:pt>
                <c:pt idx="17">
                  <c:v>3</c:v>
                </c:pt>
                <c:pt idx="18">
                  <c:v>4</c:v>
                </c:pt>
              </c:numCache>
            </c:numRef>
          </c:val>
          <c:smooth val="0"/>
          <c:extLst>
            <c:ext xmlns:c16="http://schemas.microsoft.com/office/drawing/2014/chart" uri="{C3380CC4-5D6E-409C-BE32-E72D297353CC}">
              <c16:uniqueId val="{00000001-81C1-1A45-B0EA-9D2AA56F3242}"/>
            </c:ext>
          </c:extLst>
        </c:ser>
        <c:ser>
          <c:idx val="2"/>
          <c:order val="2"/>
          <c:tx>
            <c:strRef>
              <c:f>Sheet1!$A$10</c:f>
              <c:strCache>
                <c:ptCount val="1"/>
                <c:pt idx="0">
                  <c:v>Cookes Lake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Sheet1!$B$7:$T$7</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Sheet1!$B$10:$T$10</c:f>
              <c:numCache>
                <c:formatCode>General</c:formatCode>
                <c:ptCount val="19"/>
                <c:pt idx="0">
                  <c:v>5</c:v>
                </c:pt>
                <c:pt idx="1">
                  <c:v>4</c:v>
                </c:pt>
                <c:pt idx="2">
                  <c:v>4</c:v>
                </c:pt>
                <c:pt idx="3">
                  <c:v>3</c:v>
                </c:pt>
                <c:pt idx="4">
                  <c:v>4</c:v>
                </c:pt>
                <c:pt idx="5">
                  <c:v>4</c:v>
                </c:pt>
                <c:pt idx="6">
                  <c:v>3</c:v>
                </c:pt>
                <c:pt idx="7">
                  <c:v>4</c:v>
                </c:pt>
                <c:pt idx="8">
                  <c:v>3</c:v>
                </c:pt>
                <c:pt idx="9">
                  <c:v>2</c:v>
                </c:pt>
                <c:pt idx="10">
                  <c:v>3</c:v>
                </c:pt>
                <c:pt idx="11">
                  <c:v>4</c:v>
                </c:pt>
                <c:pt idx="12">
                  <c:v>3</c:v>
                </c:pt>
                <c:pt idx="13">
                  <c:v>3</c:v>
                </c:pt>
                <c:pt idx="14">
                  <c:v>3</c:v>
                </c:pt>
                <c:pt idx="15">
                  <c:v>3</c:v>
                </c:pt>
                <c:pt idx="16">
                  <c:v>2</c:v>
                </c:pt>
                <c:pt idx="17">
                  <c:v>3</c:v>
                </c:pt>
                <c:pt idx="18">
                  <c:v>3</c:v>
                </c:pt>
              </c:numCache>
            </c:numRef>
          </c:val>
          <c:smooth val="0"/>
          <c:extLst>
            <c:ext xmlns:c16="http://schemas.microsoft.com/office/drawing/2014/chart" uri="{C3380CC4-5D6E-409C-BE32-E72D297353CC}">
              <c16:uniqueId val="{00000002-81C1-1A45-B0EA-9D2AA56F3242}"/>
            </c:ext>
          </c:extLst>
        </c:ser>
        <c:ser>
          <c:idx val="3"/>
          <c:order val="3"/>
          <c:tx>
            <c:strRef>
              <c:f>Sheet1!$A$11</c:f>
              <c:strCache>
                <c:ptCount val="1"/>
                <c:pt idx="0">
                  <c:v>Resort Ave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Sheet1!$B$7:$T$7</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Sheet1!$B$11:$T$11</c:f>
              <c:numCache>
                <c:formatCode>General</c:formatCode>
                <c:ptCount val="19"/>
                <c:pt idx="0">
                  <c:v>3.3</c:v>
                </c:pt>
                <c:pt idx="1">
                  <c:v>3.7</c:v>
                </c:pt>
                <c:pt idx="2">
                  <c:v>3.3</c:v>
                </c:pt>
                <c:pt idx="3">
                  <c:v>3.7</c:v>
                </c:pt>
                <c:pt idx="4">
                  <c:v>4.3</c:v>
                </c:pt>
                <c:pt idx="5">
                  <c:v>3.7</c:v>
                </c:pt>
                <c:pt idx="6">
                  <c:v>3.3</c:v>
                </c:pt>
                <c:pt idx="7">
                  <c:v>4.3</c:v>
                </c:pt>
                <c:pt idx="8">
                  <c:v>2.2999999999999998</c:v>
                </c:pt>
                <c:pt idx="9">
                  <c:v>2.7</c:v>
                </c:pt>
                <c:pt idx="10">
                  <c:v>3.1</c:v>
                </c:pt>
                <c:pt idx="11">
                  <c:v>3.7</c:v>
                </c:pt>
                <c:pt idx="12">
                  <c:v>3.3</c:v>
                </c:pt>
                <c:pt idx="13">
                  <c:v>2.7</c:v>
                </c:pt>
                <c:pt idx="14">
                  <c:v>3.3</c:v>
                </c:pt>
                <c:pt idx="15">
                  <c:v>2.7</c:v>
                </c:pt>
                <c:pt idx="16">
                  <c:v>2.7</c:v>
                </c:pt>
                <c:pt idx="17">
                  <c:v>2.7</c:v>
                </c:pt>
                <c:pt idx="18">
                  <c:v>3.7</c:v>
                </c:pt>
              </c:numCache>
            </c:numRef>
          </c:val>
          <c:smooth val="0"/>
          <c:extLst>
            <c:ext xmlns:c16="http://schemas.microsoft.com/office/drawing/2014/chart" uri="{C3380CC4-5D6E-409C-BE32-E72D297353CC}">
              <c16:uniqueId val="{00000003-81C1-1A45-B0EA-9D2AA56F3242}"/>
            </c:ext>
          </c:extLst>
        </c:ser>
        <c:dLbls>
          <c:showLegendKey val="0"/>
          <c:showVal val="0"/>
          <c:showCatName val="0"/>
          <c:showSerName val="0"/>
          <c:showPercent val="0"/>
          <c:showBubbleSize val="0"/>
        </c:dLbls>
        <c:marker val="1"/>
        <c:smooth val="0"/>
        <c:axId val="1974904256"/>
        <c:axId val="2034345792"/>
      </c:lineChart>
      <c:catAx>
        <c:axId val="1974904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4345792"/>
        <c:crosses val="autoZero"/>
        <c:auto val="1"/>
        <c:lblAlgn val="ctr"/>
        <c:lblOffset val="100"/>
        <c:noMultiLvlLbl val="0"/>
      </c:catAx>
      <c:valAx>
        <c:axId val="20343457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4904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internal value chain analysis:</a:t>
            </a:r>
            <a:r>
              <a:rPr lang="en-GB" baseline="0"/>
              <a:t> Resorts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Sheet1!$A$8</c:f>
              <c:strCache>
                <c:ptCount val="1"/>
                <c:pt idx="0">
                  <c:v>Madikwe</c:v>
                </c:pt>
              </c:strCache>
            </c:strRef>
          </c:tx>
          <c:spPr>
            <a:solidFill>
              <a:schemeClr val="accent1"/>
            </a:solidFill>
            <a:ln>
              <a:noFill/>
            </a:ln>
            <a:effectLst/>
            <a:sp3d/>
          </c:spPr>
          <c:invertIfNegative val="0"/>
          <c:cat>
            <c:strRef>
              <c:f>Sheet1!$B$7:$T$7</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Sheet1!$B$8:$T$8</c:f>
              <c:numCache>
                <c:formatCode>General</c:formatCode>
                <c:ptCount val="19"/>
                <c:pt idx="0">
                  <c:v>4</c:v>
                </c:pt>
                <c:pt idx="1">
                  <c:v>4</c:v>
                </c:pt>
                <c:pt idx="2">
                  <c:v>3</c:v>
                </c:pt>
                <c:pt idx="3">
                  <c:v>4</c:v>
                </c:pt>
                <c:pt idx="4">
                  <c:v>5</c:v>
                </c:pt>
                <c:pt idx="5">
                  <c:v>4</c:v>
                </c:pt>
                <c:pt idx="6">
                  <c:v>3</c:v>
                </c:pt>
                <c:pt idx="7">
                  <c:v>5</c:v>
                </c:pt>
                <c:pt idx="8">
                  <c:v>3</c:v>
                </c:pt>
                <c:pt idx="9">
                  <c:v>3</c:v>
                </c:pt>
                <c:pt idx="10">
                  <c:v>2.6</c:v>
                </c:pt>
                <c:pt idx="11">
                  <c:v>3</c:v>
                </c:pt>
                <c:pt idx="12">
                  <c:v>3</c:v>
                </c:pt>
                <c:pt idx="13">
                  <c:v>2</c:v>
                </c:pt>
                <c:pt idx="14">
                  <c:v>3</c:v>
                </c:pt>
                <c:pt idx="15">
                  <c:v>2</c:v>
                </c:pt>
                <c:pt idx="16">
                  <c:v>2</c:v>
                </c:pt>
                <c:pt idx="17">
                  <c:v>2</c:v>
                </c:pt>
                <c:pt idx="18">
                  <c:v>4</c:v>
                </c:pt>
              </c:numCache>
            </c:numRef>
          </c:val>
          <c:extLst>
            <c:ext xmlns:c16="http://schemas.microsoft.com/office/drawing/2014/chart" uri="{C3380CC4-5D6E-409C-BE32-E72D297353CC}">
              <c16:uniqueId val="{00000000-0F20-3746-BFEA-F1B045852DB9}"/>
            </c:ext>
          </c:extLst>
        </c:ser>
        <c:ser>
          <c:idx val="1"/>
          <c:order val="1"/>
          <c:tx>
            <c:strRef>
              <c:f>Sheet1!$A$9</c:f>
              <c:strCache>
                <c:ptCount val="1"/>
                <c:pt idx="0">
                  <c:v>Bagatla</c:v>
                </c:pt>
              </c:strCache>
            </c:strRef>
          </c:tx>
          <c:spPr>
            <a:solidFill>
              <a:schemeClr val="accent2"/>
            </a:solidFill>
            <a:ln>
              <a:noFill/>
            </a:ln>
            <a:effectLst/>
            <a:sp3d/>
          </c:spPr>
          <c:invertIfNegative val="0"/>
          <c:cat>
            <c:strRef>
              <c:f>Sheet1!$B$7:$T$7</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Sheet1!$B$9:$T$9</c:f>
              <c:numCache>
                <c:formatCode>General</c:formatCode>
                <c:ptCount val="19"/>
                <c:pt idx="0">
                  <c:v>1</c:v>
                </c:pt>
                <c:pt idx="1">
                  <c:v>3</c:v>
                </c:pt>
                <c:pt idx="2">
                  <c:v>4</c:v>
                </c:pt>
                <c:pt idx="3">
                  <c:v>4</c:v>
                </c:pt>
                <c:pt idx="4">
                  <c:v>4</c:v>
                </c:pt>
                <c:pt idx="5">
                  <c:v>3</c:v>
                </c:pt>
                <c:pt idx="6">
                  <c:v>4</c:v>
                </c:pt>
                <c:pt idx="7">
                  <c:v>4</c:v>
                </c:pt>
                <c:pt idx="8">
                  <c:v>1</c:v>
                </c:pt>
                <c:pt idx="9">
                  <c:v>3</c:v>
                </c:pt>
                <c:pt idx="10">
                  <c:v>3.6</c:v>
                </c:pt>
                <c:pt idx="11">
                  <c:v>4</c:v>
                </c:pt>
                <c:pt idx="12">
                  <c:v>4</c:v>
                </c:pt>
                <c:pt idx="13">
                  <c:v>3</c:v>
                </c:pt>
                <c:pt idx="14">
                  <c:v>4</c:v>
                </c:pt>
                <c:pt idx="15">
                  <c:v>3</c:v>
                </c:pt>
                <c:pt idx="16">
                  <c:v>4</c:v>
                </c:pt>
                <c:pt idx="17">
                  <c:v>3</c:v>
                </c:pt>
                <c:pt idx="18">
                  <c:v>4</c:v>
                </c:pt>
              </c:numCache>
            </c:numRef>
          </c:val>
          <c:extLst>
            <c:ext xmlns:c16="http://schemas.microsoft.com/office/drawing/2014/chart" uri="{C3380CC4-5D6E-409C-BE32-E72D297353CC}">
              <c16:uniqueId val="{00000001-0F20-3746-BFEA-F1B045852DB9}"/>
            </c:ext>
          </c:extLst>
        </c:ser>
        <c:ser>
          <c:idx val="2"/>
          <c:order val="2"/>
          <c:tx>
            <c:strRef>
              <c:f>Sheet1!$A$10</c:f>
              <c:strCache>
                <c:ptCount val="1"/>
                <c:pt idx="0">
                  <c:v>Cookes Lake</c:v>
                </c:pt>
              </c:strCache>
            </c:strRef>
          </c:tx>
          <c:spPr>
            <a:solidFill>
              <a:schemeClr val="accent3"/>
            </a:solidFill>
            <a:ln>
              <a:noFill/>
            </a:ln>
            <a:effectLst/>
            <a:sp3d/>
          </c:spPr>
          <c:invertIfNegative val="0"/>
          <c:cat>
            <c:strRef>
              <c:f>Sheet1!$B$7:$T$7</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Sheet1!$B$10:$T$10</c:f>
              <c:numCache>
                <c:formatCode>General</c:formatCode>
                <c:ptCount val="19"/>
                <c:pt idx="0">
                  <c:v>5</c:v>
                </c:pt>
                <c:pt idx="1">
                  <c:v>4</c:v>
                </c:pt>
                <c:pt idx="2">
                  <c:v>4</c:v>
                </c:pt>
                <c:pt idx="3">
                  <c:v>3</c:v>
                </c:pt>
                <c:pt idx="4">
                  <c:v>4</c:v>
                </c:pt>
                <c:pt idx="5">
                  <c:v>4</c:v>
                </c:pt>
                <c:pt idx="6">
                  <c:v>3</c:v>
                </c:pt>
                <c:pt idx="7">
                  <c:v>4</c:v>
                </c:pt>
                <c:pt idx="8">
                  <c:v>3</c:v>
                </c:pt>
                <c:pt idx="9">
                  <c:v>2</c:v>
                </c:pt>
                <c:pt idx="10">
                  <c:v>3</c:v>
                </c:pt>
                <c:pt idx="11">
                  <c:v>4</c:v>
                </c:pt>
                <c:pt idx="12">
                  <c:v>3</c:v>
                </c:pt>
                <c:pt idx="13">
                  <c:v>3</c:v>
                </c:pt>
                <c:pt idx="14">
                  <c:v>3</c:v>
                </c:pt>
                <c:pt idx="15">
                  <c:v>3</c:v>
                </c:pt>
                <c:pt idx="16">
                  <c:v>2</c:v>
                </c:pt>
                <c:pt idx="17">
                  <c:v>3</c:v>
                </c:pt>
                <c:pt idx="18">
                  <c:v>3</c:v>
                </c:pt>
              </c:numCache>
            </c:numRef>
          </c:val>
          <c:extLst>
            <c:ext xmlns:c16="http://schemas.microsoft.com/office/drawing/2014/chart" uri="{C3380CC4-5D6E-409C-BE32-E72D297353CC}">
              <c16:uniqueId val="{00000002-0F20-3746-BFEA-F1B045852DB9}"/>
            </c:ext>
          </c:extLst>
        </c:ser>
        <c:ser>
          <c:idx val="3"/>
          <c:order val="3"/>
          <c:tx>
            <c:strRef>
              <c:f>Sheet1!$A$11</c:f>
              <c:strCache>
                <c:ptCount val="1"/>
                <c:pt idx="0">
                  <c:v>Resort Ave</c:v>
                </c:pt>
              </c:strCache>
            </c:strRef>
          </c:tx>
          <c:spPr>
            <a:solidFill>
              <a:schemeClr val="accent4"/>
            </a:solidFill>
            <a:ln>
              <a:noFill/>
            </a:ln>
            <a:effectLst/>
            <a:sp3d/>
          </c:spPr>
          <c:invertIfNegative val="0"/>
          <c:cat>
            <c:strRef>
              <c:f>Sheet1!$B$7:$T$7</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Sheet1!$B$11:$T$11</c:f>
              <c:numCache>
                <c:formatCode>General</c:formatCode>
                <c:ptCount val="19"/>
                <c:pt idx="0">
                  <c:v>3.3</c:v>
                </c:pt>
                <c:pt idx="1">
                  <c:v>3.7</c:v>
                </c:pt>
                <c:pt idx="2">
                  <c:v>3.3</c:v>
                </c:pt>
                <c:pt idx="3">
                  <c:v>3.7</c:v>
                </c:pt>
                <c:pt idx="4">
                  <c:v>4.3</c:v>
                </c:pt>
                <c:pt idx="5">
                  <c:v>3.7</c:v>
                </c:pt>
                <c:pt idx="6">
                  <c:v>3.3</c:v>
                </c:pt>
                <c:pt idx="7">
                  <c:v>4.3</c:v>
                </c:pt>
                <c:pt idx="8">
                  <c:v>2.2999999999999998</c:v>
                </c:pt>
                <c:pt idx="9">
                  <c:v>2.7</c:v>
                </c:pt>
                <c:pt idx="10">
                  <c:v>3.1</c:v>
                </c:pt>
                <c:pt idx="11">
                  <c:v>3.7</c:v>
                </c:pt>
                <c:pt idx="12">
                  <c:v>3.3</c:v>
                </c:pt>
                <c:pt idx="13">
                  <c:v>2.7</c:v>
                </c:pt>
                <c:pt idx="14">
                  <c:v>3.3</c:v>
                </c:pt>
                <c:pt idx="15">
                  <c:v>2.7</c:v>
                </c:pt>
                <c:pt idx="16">
                  <c:v>2.7</c:v>
                </c:pt>
                <c:pt idx="17">
                  <c:v>2.7</c:v>
                </c:pt>
                <c:pt idx="18">
                  <c:v>3.7</c:v>
                </c:pt>
              </c:numCache>
            </c:numRef>
          </c:val>
          <c:extLst>
            <c:ext xmlns:c16="http://schemas.microsoft.com/office/drawing/2014/chart" uri="{C3380CC4-5D6E-409C-BE32-E72D297353CC}">
              <c16:uniqueId val="{00000003-0F20-3746-BFEA-F1B045852DB9}"/>
            </c:ext>
          </c:extLst>
        </c:ser>
        <c:ser>
          <c:idx val="4"/>
          <c:order val="4"/>
          <c:tx>
            <c:strRef>
              <c:f>Sheet1!$A$12</c:f>
              <c:strCache>
                <c:ptCount val="1"/>
              </c:strCache>
            </c:strRef>
          </c:tx>
          <c:spPr>
            <a:solidFill>
              <a:schemeClr val="accent5"/>
            </a:solidFill>
            <a:ln>
              <a:noFill/>
            </a:ln>
            <a:effectLst/>
            <a:sp3d/>
          </c:spPr>
          <c:invertIfNegative val="0"/>
          <c:cat>
            <c:strRef>
              <c:f>Sheet1!$B$7:$T$7</c:f>
              <c:strCache>
                <c:ptCount val="19"/>
                <c:pt idx="0">
                  <c:v>Receiving / goods handling</c:v>
                </c:pt>
                <c:pt idx="1">
                  <c:v>Inventory control</c:v>
                </c:pt>
                <c:pt idx="2">
                  <c:v>Operations: Transforming supplies</c:v>
                </c:pt>
                <c:pt idx="3">
                  <c:v>Equipment / Facilities maintenance</c:v>
                </c:pt>
                <c:pt idx="4">
                  <c:v>Quality assurance</c:v>
                </c:pt>
                <c:pt idx="5">
                  <c:v>Logistics: Collecting, storing and distribution of goods</c:v>
                </c:pt>
                <c:pt idx="6">
                  <c:v>Marketing / sales: Brand awareness, how products can be purchased</c:v>
                </c:pt>
                <c:pt idx="7">
                  <c:v>After-sales service</c:v>
                </c:pt>
                <c:pt idx="8">
                  <c:v>Technology development: Enhance firms products</c:v>
                </c:pt>
                <c:pt idx="9">
                  <c:v>Human Capital: recruitment, selection, traing, compensation</c:v>
                </c:pt>
                <c:pt idx="10">
                  <c:v>Company Infrastructure</c:v>
                </c:pt>
                <c:pt idx="11">
                  <c:v>General Management</c:v>
                </c:pt>
                <c:pt idx="12">
                  <c:v>Accounting and finance</c:v>
                </c:pt>
                <c:pt idx="13">
                  <c:v>Legal / regulatory affairs</c:v>
                </c:pt>
                <c:pt idx="14">
                  <c:v>Safety and security</c:v>
                </c:pt>
                <c:pt idx="15">
                  <c:v>Information Technology and communication</c:v>
                </c:pt>
                <c:pt idx="16">
                  <c:v>Strategic Partnerships and alliance management</c:v>
                </c:pt>
                <c:pt idx="17">
                  <c:v>Stakeholder management and engagement</c:v>
                </c:pt>
                <c:pt idx="18">
                  <c:v>Administration</c:v>
                </c:pt>
              </c:strCache>
            </c:strRef>
          </c:cat>
          <c:val>
            <c:numRef>
              <c:f>Sheet1!$B$12:$T$12</c:f>
              <c:numCache>
                <c:formatCode>General</c:formatCode>
                <c:ptCount val="19"/>
              </c:numCache>
            </c:numRef>
          </c:val>
          <c:extLst>
            <c:ext xmlns:c16="http://schemas.microsoft.com/office/drawing/2014/chart" uri="{C3380CC4-5D6E-409C-BE32-E72D297353CC}">
              <c16:uniqueId val="{00000004-0F20-3746-BFEA-F1B045852DB9}"/>
            </c:ext>
          </c:extLst>
        </c:ser>
        <c:dLbls>
          <c:showLegendKey val="0"/>
          <c:showVal val="0"/>
          <c:showCatName val="0"/>
          <c:showSerName val="0"/>
          <c:showPercent val="0"/>
          <c:showBubbleSize val="0"/>
        </c:dLbls>
        <c:gapWidth val="150"/>
        <c:shape val="box"/>
        <c:axId val="2031948160"/>
        <c:axId val="2031207200"/>
        <c:axId val="0"/>
      </c:bar3DChart>
      <c:catAx>
        <c:axId val="2031948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1207200"/>
        <c:crosses val="autoZero"/>
        <c:auto val="1"/>
        <c:lblAlgn val="ctr"/>
        <c:lblOffset val="100"/>
        <c:noMultiLvlLbl val="0"/>
      </c:catAx>
      <c:valAx>
        <c:axId val="2031207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1948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Poters</a:t>
            </a:r>
            <a:r>
              <a:rPr lang="en-GB" baseline="0"/>
              <a:t> five Forces: Resorts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Sheet4!$A$8</c:f>
              <c:strCache>
                <c:ptCount val="1"/>
                <c:pt idx="0">
                  <c:v>Madikwe</c:v>
                </c:pt>
              </c:strCache>
            </c:strRef>
          </c:tx>
          <c:spPr>
            <a:solidFill>
              <a:schemeClr val="accent1"/>
            </a:solidFill>
            <a:ln>
              <a:noFill/>
            </a:ln>
            <a:effectLst/>
            <a:sp3d/>
          </c:spPr>
          <c:invertIfNegative val="0"/>
          <c:cat>
            <c:strRef>
              <c:f>Sheet4!$B$7:$F$7</c:f>
              <c:strCache>
                <c:ptCount val="5"/>
                <c:pt idx="0">
                  <c:v>Treat of substitudes</c:v>
                </c:pt>
                <c:pt idx="1">
                  <c:v>Supplier power</c:v>
                </c:pt>
                <c:pt idx="2">
                  <c:v>Buyers power</c:v>
                </c:pt>
                <c:pt idx="3">
                  <c:v>Rivalry </c:v>
                </c:pt>
                <c:pt idx="4">
                  <c:v>New entrants</c:v>
                </c:pt>
              </c:strCache>
            </c:strRef>
          </c:cat>
          <c:val>
            <c:numRef>
              <c:f>Sheet4!$B$8:$F$8</c:f>
              <c:numCache>
                <c:formatCode>General</c:formatCode>
                <c:ptCount val="5"/>
                <c:pt idx="0">
                  <c:v>3</c:v>
                </c:pt>
                <c:pt idx="1">
                  <c:v>3.4</c:v>
                </c:pt>
                <c:pt idx="2">
                  <c:v>3.2</c:v>
                </c:pt>
                <c:pt idx="3">
                  <c:v>3.6</c:v>
                </c:pt>
                <c:pt idx="4">
                  <c:v>3.6</c:v>
                </c:pt>
              </c:numCache>
            </c:numRef>
          </c:val>
          <c:extLst>
            <c:ext xmlns:c16="http://schemas.microsoft.com/office/drawing/2014/chart" uri="{C3380CC4-5D6E-409C-BE32-E72D297353CC}">
              <c16:uniqueId val="{00000000-E7DD-4941-A578-3AA814E3E40F}"/>
            </c:ext>
          </c:extLst>
        </c:ser>
        <c:ser>
          <c:idx val="1"/>
          <c:order val="1"/>
          <c:tx>
            <c:strRef>
              <c:f>Sheet4!$A$9</c:f>
              <c:strCache>
                <c:ptCount val="1"/>
                <c:pt idx="0">
                  <c:v>Bagatla</c:v>
                </c:pt>
              </c:strCache>
            </c:strRef>
          </c:tx>
          <c:spPr>
            <a:solidFill>
              <a:schemeClr val="accent2"/>
            </a:solidFill>
            <a:ln>
              <a:noFill/>
            </a:ln>
            <a:effectLst/>
            <a:sp3d/>
          </c:spPr>
          <c:invertIfNegative val="0"/>
          <c:cat>
            <c:strRef>
              <c:f>Sheet4!$B$7:$F$7</c:f>
              <c:strCache>
                <c:ptCount val="5"/>
                <c:pt idx="0">
                  <c:v>Treat of substitudes</c:v>
                </c:pt>
                <c:pt idx="1">
                  <c:v>Supplier power</c:v>
                </c:pt>
                <c:pt idx="2">
                  <c:v>Buyers power</c:v>
                </c:pt>
                <c:pt idx="3">
                  <c:v>Rivalry </c:v>
                </c:pt>
                <c:pt idx="4">
                  <c:v>New entrants</c:v>
                </c:pt>
              </c:strCache>
            </c:strRef>
          </c:cat>
          <c:val>
            <c:numRef>
              <c:f>Sheet4!$B$9:$F$9</c:f>
              <c:numCache>
                <c:formatCode>General</c:formatCode>
                <c:ptCount val="5"/>
                <c:pt idx="0">
                  <c:v>2.5</c:v>
                </c:pt>
                <c:pt idx="1">
                  <c:v>3</c:v>
                </c:pt>
                <c:pt idx="2">
                  <c:v>2.8</c:v>
                </c:pt>
                <c:pt idx="3">
                  <c:v>3</c:v>
                </c:pt>
                <c:pt idx="4">
                  <c:v>2.8</c:v>
                </c:pt>
              </c:numCache>
            </c:numRef>
          </c:val>
          <c:extLst>
            <c:ext xmlns:c16="http://schemas.microsoft.com/office/drawing/2014/chart" uri="{C3380CC4-5D6E-409C-BE32-E72D297353CC}">
              <c16:uniqueId val="{00000001-E7DD-4941-A578-3AA814E3E40F}"/>
            </c:ext>
          </c:extLst>
        </c:ser>
        <c:ser>
          <c:idx val="2"/>
          <c:order val="2"/>
          <c:tx>
            <c:strRef>
              <c:f>Sheet4!$A$10</c:f>
              <c:strCache>
                <c:ptCount val="1"/>
                <c:pt idx="0">
                  <c:v>Cookes Lake</c:v>
                </c:pt>
              </c:strCache>
            </c:strRef>
          </c:tx>
          <c:spPr>
            <a:solidFill>
              <a:schemeClr val="accent3"/>
            </a:solidFill>
            <a:ln>
              <a:noFill/>
            </a:ln>
            <a:effectLst/>
            <a:sp3d/>
          </c:spPr>
          <c:invertIfNegative val="0"/>
          <c:cat>
            <c:strRef>
              <c:f>Sheet4!$B$7:$F$7</c:f>
              <c:strCache>
                <c:ptCount val="5"/>
                <c:pt idx="0">
                  <c:v>Treat of substitudes</c:v>
                </c:pt>
                <c:pt idx="1">
                  <c:v>Supplier power</c:v>
                </c:pt>
                <c:pt idx="2">
                  <c:v>Buyers power</c:v>
                </c:pt>
                <c:pt idx="3">
                  <c:v>Rivalry </c:v>
                </c:pt>
                <c:pt idx="4">
                  <c:v>New entrants</c:v>
                </c:pt>
              </c:strCache>
            </c:strRef>
          </c:cat>
          <c:val>
            <c:numRef>
              <c:f>Sheet4!$B$10:$F$10</c:f>
              <c:numCache>
                <c:formatCode>General</c:formatCode>
                <c:ptCount val="5"/>
                <c:pt idx="0">
                  <c:v>2.6</c:v>
                </c:pt>
                <c:pt idx="1">
                  <c:v>3.8</c:v>
                </c:pt>
                <c:pt idx="2">
                  <c:v>2.8</c:v>
                </c:pt>
                <c:pt idx="3">
                  <c:v>3.7</c:v>
                </c:pt>
                <c:pt idx="4">
                  <c:v>2.9</c:v>
                </c:pt>
              </c:numCache>
            </c:numRef>
          </c:val>
          <c:extLst>
            <c:ext xmlns:c16="http://schemas.microsoft.com/office/drawing/2014/chart" uri="{C3380CC4-5D6E-409C-BE32-E72D297353CC}">
              <c16:uniqueId val="{00000002-E7DD-4941-A578-3AA814E3E40F}"/>
            </c:ext>
          </c:extLst>
        </c:ser>
        <c:ser>
          <c:idx val="3"/>
          <c:order val="3"/>
          <c:tx>
            <c:strRef>
              <c:f>Sheet4!$A$11</c:f>
              <c:strCache>
                <c:ptCount val="1"/>
                <c:pt idx="0">
                  <c:v>Resorts AVE</c:v>
                </c:pt>
              </c:strCache>
            </c:strRef>
          </c:tx>
          <c:spPr>
            <a:solidFill>
              <a:schemeClr val="accent4"/>
            </a:solidFill>
            <a:ln>
              <a:noFill/>
            </a:ln>
            <a:effectLst/>
            <a:sp3d/>
          </c:spPr>
          <c:invertIfNegative val="0"/>
          <c:cat>
            <c:strRef>
              <c:f>Sheet4!$B$7:$F$7</c:f>
              <c:strCache>
                <c:ptCount val="5"/>
                <c:pt idx="0">
                  <c:v>Treat of substitudes</c:v>
                </c:pt>
                <c:pt idx="1">
                  <c:v>Supplier power</c:v>
                </c:pt>
                <c:pt idx="2">
                  <c:v>Buyers power</c:v>
                </c:pt>
                <c:pt idx="3">
                  <c:v>Rivalry </c:v>
                </c:pt>
                <c:pt idx="4">
                  <c:v>New entrants</c:v>
                </c:pt>
              </c:strCache>
            </c:strRef>
          </c:cat>
          <c:val>
            <c:numRef>
              <c:f>Sheet4!$B$11:$F$11</c:f>
              <c:numCache>
                <c:formatCode>General</c:formatCode>
                <c:ptCount val="5"/>
                <c:pt idx="0">
                  <c:v>2.7</c:v>
                </c:pt>
                <c:pt idx="1">
                  <c:v>3.4</c:v>
                </c:pt>
                <c:pt idx="2">
                  <c:v>2.9</c:v>
                </c:pt>
                <c:pt idx="3">
                  <c:v>3.4</c:v>
                </c:pt>
                <c:pt idx="4">
                  <c:v>3.1</c:v>
                </c:pt>
              </c:numCache>
            </c:numRef>
          </c:val>
          <c:extLst>
            <c:ext xmlns:c16="http://schemas.microsoft.com/office/drawing/2014/chart" uri="{C3380CC4-5D6E-409C-BE32-E72D297353CC}">
              <c16:uniqueId val="{00000003-E7DD-4941-A578-3AA814E3E40F}"/>
            </c:ext>
          </c:extLst>
        </c:ser>
        <c:dLbls>
          <c:showLegendKey val="0"/>
          <c:showVal val="0"/>
          <c:showCatName val="0"/>
          <c:showSerName val="0"/>
          <c:showPercent val="0"/>
          <c:showBubbleSize val="0"/>
        </c:dLbls>
        <c:gapWidth val="150"/>
        <c:shape val="box"/>
        <c:axId val="2013377776"/>
        <c:axId val="1973880272"/>
        <c:axId val="0"/>
      </c:bar3DChart>
      <c:catAx>
        <c:axId val="20133777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3880272"/>
        <c:crosses val="autoZero"/>
        <c:auto val="1"/>
        <c:lblAlgn val="ctr"/>
        <c:lblOffset val="100"/>
        <c:noMultiLvlLbl val="0"/>
      </c:catAx>
      <c:valAx>
        <c:axId val="1973880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3377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i="0" baseline="0">
                <a:effectLst/>
              </a:rPr>
              <a:t>Distinctive capabilities: GLR</a:t>
            </a:r>
            <a:endParaRPr lang="en-GB" sz="110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cked"/>
        <c:varyColors val="0"/>
        <c:ser>
          <c:idx val="0"/>
          <c:order val="0"/>
          <c:tx>
            <c:strRef>
              <c:f>Sheet1!$AH$2</c:f>
              <c:strCache>
                <c:ptCount val="1"/>
                <c:pt idx="0">
                  <c:v>GLR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Sheet1!$AI$1:$AO$1</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Sheet1!$AI$2:$AO$2</c:f>
              <c:numCache>
                <c:formatCode>General</c:formatCode>
                <c:ptCount val="7"/>
                <c:pt idx="0">
                  <c:v>3</c:v>
                </c:pt>
                <c:pt idx="1">
                  <c:v>2</c:v>
                </c:pt>
                <c:pt idx="2">
                  <c:v>1</c:v>
                </c:pt>
                <c:pt idx="3">
                  <c:v>4</c:v>
                </c:pt>
                <c:pt idx="4">
                  <c:v>3</c:v>
                </c:pt>
                <c:pt idx="5">
                  <c:v>1</c:v>
                </c:pt>
                <c:pt idx="6">
                  <c:v>1</c:v>
                </c:pt>
              </c:numCache>
            </c:numRef>
          </c:val>
          <c:smooth val="0"/>
          <c:extLst>
            <c:ext xmlns:c16="http://schemas.microsoft.com/office/drawing/2014/chart" uri="{C3380CC4-5D6E-409C-BE32-E72D297353CC}">
              <c16:uniqueId val="{00000000-D515-554E-A244-EE583E57A1BE}"/>
            </c:ext>
          </c:extLst>
        </c:ser>
        <c:ser>
          <c:idx val="1"/>
          <c:order val="1"/>
          <c:tx>
            <c:strRef>
              <c:f>Sheet1!$AH$3</c:f>
              <c:strCache>
                <c:ptCount val="1"/>
                <c:pt idx="0">
                  <c:v>GLR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Sheet1!$AI$1:$AO$1</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Sheet1!$AI$3:$AO$3</c:f>
              <c:numCache>
                <c:formatCode>General</c:formatCode>
                <c:ptCount val="7"/>
                <c:pt idx="0">
                  <c:v>4</c:v>
                </c:pt>
                <c:pt idx="1">
                  <c:v>3</c:v>
                </c:pt>
                <c:pt idx="2">
                  <c:v>3</c:v>
                </c:pt>
                <c:pt idx="3">
                  <c:v>2</c:v>
                </c:pt>
                <c:pt idx="4">
                  <c:v>3</c:v>
                </c:pt>
                <c:pt idx="5">
                  <c:v>2</c:v>
                </c:pt>
                <c:pt idx="6">
                  <c:v>3</c:v>
                </c:pt>
              </c:numCache>
            </c:numRef>
          </c:val>
          <c:smooth val="0"/>
          <c:extLst>
            <c:ext xmlns:c16="http://schemas.microsoft.com/office/drawing/2014/chart" uri="{C3380CC4-5D6E-409C-BE32-E72D297353CC}">
              <c16:uniqueId val="{00000001-D515-554E-A244-EE583E57A1BE}"/>
            </c:ext>
          </c:extLst>
        </c:ser>
        <c:ser>
          <c:idx val="2"/>
          <c:order val="2"/>
          <c:tx>
            <c:strRef>
              <c:f>Sheet1!$AH$4</c:f>
              <c:strCache>
                <c:ptCount val="1"/>
                <c:pt idx="0">
                  <c:v>GLR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Sheet1!$AI$1:$AO$1</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Sheet1!$AI$4:$AO$4</c:f>
              <c:numCache>
                <c:formatCode>General</c:formatCode>
                <c:ptCount val="7"/>
                <c:pt idx="0">
                  <c:v>1</c:v>
                </c:pt>
                <c:pt idx="1">
                  <c:v>1</c:v>
                </c:pt>
                <c:pt idx="2">
                  <c:v>1</c:v>
                </c:pt>
                <c:pt idx="3">
                  <c:v>3</c:v>
                </c:pt>
                <c:pt idx="4">
                  <c:v>2</c:v>
                </c:pt>
                <c:pt idx="5">
                  <c:v>2</c:v>
                </c:pt>
                <c:pt idx="6">
                  <c:v>1</c:v>
                </c:pt>
              </c:numCache>
            </c:numRef>
          </c:val>
          <c:smooth val="0"/>
          <c:extLst>
            <c:ext xmlns:c16="http://schemas.microsoft.com/office/drawing/2014/chart" uri="{C3380CC4-5D6E-409C-BE32-E72D297353CC}">
              <c16:uniqueId val="{00000002-D515-554E-A244-EE583E57A1BE}"/>
            </c:ext>
          </c:extLst>
        </c:ser>
        <c:ser>
          <c:idx val="3"/>
          <c:order val="3"/>
          <c:tx>
            <c:strRef>
              <c:f>Sheet1!$AH$5</c:f>
              <c:strCache>
                <c:ptCount val="1"/>
                <c:pt idx="0">
                  <c:v>GLR_Ave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Sheet1!$AI$1:$AO$1</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Sheet1!$AI$5:$AO$5</c:f>
              <c:numCache>
                <c:formatCode>General</c:formatCode>
                <c:ptCount val="7"/>
                <c:pt idx="0">
                  <c:v>2.7</c:v>
                </c:pt>
                <c:pt idx="1">
                  <c:v>2</c:v>
                </c:pt>
                <c:pt idx="2">
                  <c:v>1.7</c:v>
                </c:pt>
                <c:pt idx="3">
                  <c:v>3</c:v>
                </c:pt>
                <c:pt idx="4">
                  <c:v>2.7</c:v>
                </c:pt>
                <c:pt idx="5">
                  <c:v>1.7</c:v>
                </c:pt>
                <c:pt idx="6">
                  <c:v>1.3</c:v>
                </c:pt>
              </c:numCache>
            </c:numRef>
          </c:val>
          <c:smooth val="0"/>
          <c:extLst>
            <c:ext xmlns:c16="http://schemas.microsoft.com/office/drawing/2014/chart" uri="{C3380CC4-5D6E-409C-BE32-E72D297353CC}">
              <c16:uniqueId val="{00000003-D515-554E-A244-EE583E57A1BE}"/>
            </c:ext>
          </c:extLst>
        </c:ser>
        <c:dLbls>
          <c:showLegendKey val="0"/>
          <c:showVal val="0"/>
          <c:showCatName val="0"/>
          <c:showSerName val="0"/>
          <c:showPercent val="0"/>
          <c:showBubbleSize val="0"/>
        </c:dLbls>
        <c:marker val="1"/>
        <c:smooth val="0"/>
        <c:axId val="1588035823"/>
        <c:axId val="1588179679"/>
      </c:lineChart>
      <c:catAx>
        <c:axId val="1588035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88179679"/>
        <c:crosses val="autoZero"/>
        <c:auto val="1"/>
        <c:lblAlgn val="ctr"/>
        <c:lblOffset val="100"/>
        <c:noMultiLvlLbl val="0"/>
      </c:catAx>
      <c:valAx>
        <c:axId val="15881796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880358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Distinctive capabilities: GLR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Sheet1!$AH$2</c:f>
              <c:strCache>
                <c:ptCount val="1"/>
                <c:pt idx="0">
                  <c:v>GLR 1</c:v>
                </c:pt>
              </c:strCache>
            </c:strRef>
          </c:tx>
          <c:spPr>
            <a:solidFill>
              <a:schemeClr val="accent1"/>
            </a:solidFill>
            <a:ln>
              <a:noFill/>
            </a:ln>
            <a:effectLst/>
            <a:sp3d/>
          </c:spPr>
          <c:invertIfNegative val="0"/>
          <c:cat>
            <c:strRef>
              <c:f>Sheet1!$AI$1:$AO$1</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Sheet1!$AI$2:$AO$2</c:f>
              <c:numCache>
                <c:formatCode>General</c:formatCode>
                <c:ptCount val="7"/>
                <c:pt idx="0">
                  <c:v>3</c:v>
                </c:pt>
                <c:pt idx="1">
                  <c:v>2</c:v>
                </c:pt>
                <c:pt idx="2">
                  <c:v>1</c:v>
                </c:pt>
                <c:pt idx="3">
                  <c:v>4</c:v>
                </c:pt>
                <c:pt idx="4">
                  <c:v>3</c:v>
                </c:pt>
                <c:pt idx="5">
                  <c:v>1</c:v>
                </c:pt>
                <c:pt idx="6">
                  <c:v>1</c:v>
                </c:pt>
              </c:numCache>
            </c:numRef>
          </c:val>
          <c:extLst>
            <c:ext xmlns:c16="http://schemas.microsoft.com/office/drawing/2014/chart" uri="{C3380CC4-5D6E-409C-BE32-E72D297353CC}">
              <c16:uniqueId val="{00000000-3FE6-4E40-A8F2-89FD1438E6CF}"/>
            </c:ext>
          </c:extLst>
        </c:ser>
        <c:ser>
          <c:idx val="1"/>
          <c:order val="1"/>
          <c:tx>
            <c:strRef>
              <c:f>Sheet1!$AH$3</c:f>
              <c:strCache>
                <c:ptCount val="1"/>
                <c:pt idx="0">
                  <c:v>GLR 2</c:v>
                </c:pt>
              </c:strCache>
            </c:strRef>
          </c:tx>
          <c:spPr>
            <a:solidFill>
              <a:schemeClr val="accent2"/>
            </a:solidFill>
            <a:ln>
              <a:noFill/>
            </a:ln>
            <a:effectLst/>
            <a:sp3d/>
          </c:spPr>
          <c:invertIfNegative val="0"/>
          <c:cat>
            <c:strRef>
              <c:f>Sheet1!$AI$1:$AO$1</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Sheet1!$AI$3:$AO$3</c:f>
              <c:numCache>
                <c:formatCode>General</c:formatCode>
                <c:ptCount val="7"/>
                <c:pt idx="0">
                  <c:v>4</c:v>
                </c:pt>
                <c:pt idx="1">
                  <c:v>3</c:v>
                </c:pt>
                <c:pt idx="2">
                  <c:v>3</c:v>
                </c:pt>
                <c:pt idx="3">
                  <c:v>2</c:v>
                </c:pt>
                <c:pt idx="4">
                  <c:v>3</c:v>
                </c:pt>
                <c:pt idx="5">
                  <c:v>2</c:v>
                </c:pt>
                <c:pt idx="6">
                  <c:v>3</c:v>
                </c:pt>
              </c:numCache>
            </c:numRef>
          </c:val>
          <c:extLst>
            <c:ext xmlns:c16="http://schemas.microsoft.com/office/drawing/2014/chart" uri="{C3380CC4-5D6E-409C-BE32-E72D297353CC}">
              <c16:uniqueId val="{00000001-3FE6-4E40-A8F2-89FD1438E6CF}"/>
            </c:ext>
          </c:extLst>
        </c:ser>
        <c:ser>
          <c:idx val="2"/>
          <c:order val="2"/>
          <c:tx>
            <c:strRef>
              <c:f>Sheet1!$AH$4</c:f>
              <c:strCache>
                <c:ptCount val="1"/>
                <c:pt idx="0">
                  <c:v>GLR 3</c:v>
                </c:pt>
              </c:strCache>
            </c:strRef>
          </c:tx>
          <c:spPr>
            <a:solidFill>
              <a:schemeClr val="accent3"/>
            </a:solidFill>
            <a:ln>
              <a:noFill/>
            </a:ln>
            <a:effectLst/>
            <a:sp3d/>
          </c:spPr>
          <c:invertIfNegative val="0"/>
          <c:cat>
            <c:strRef>
              <c:f>Sheet1!$AI$1:$AO$1</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Sheet1!$AI$4:$AO$4</c:f>
              <c:numCache>
                <c:formatCode>General</c:formatCode>
                <c:ptCount val="7"/>
                <c:pt idx="0">
                  <c:v>1</c:v>
                </c:pt>
                <c:pt idx="1">
                  <c:v>1</c:v>
                </c:pt>
                <c:pt idx="2">
                  <c:v>1</c:v>
                </c:pt>
                <c:pt idx="3">
                  <c:v>3</c:v>
                </c:pt>
                <c:pt idx="4">
                  <c:v>2</c:v>
                </c:pt>
                <c:pt idx="5">
                  <c:v>2</c:v>
                </c:pt>
                <c:pt idx="6">
                  <c:v>1</c:v>
                </c:pt>
              </c:numCache>
            </c:numRef>
          </c:val>
          <c:extLst>
            <c:ext xmlns:c16="http://schemas.microsoft.com/office/drawing/2014/chart" uri="{C3380CC4-5D6E-409C-BE32-E72D297353CC}">
              <c16:uniqueId val="{00000002-3FE6-4E40-A8F2-89FD1438E6CF}"/>
            </c:ext>
          </c:extLst>
        </c:ser>
        <c:ser>
          <c:idx val="3"/>
          <c:order val="3"/>
          <c:tx>
            <c:strRef>
              <c:f>Sheet1!$AH$5</c:f>
              <c:strCache>
                <c:ptCount val="1"/>
                <c:pt idx="0">
                  <c:v>GLR_Ave</c:v>
                </c:pt>
              </c:strCache>
            </c:strRef>
          </c:tx>
          <c:spPr>
            <a:solidFill>
              <a:schemeClr val="accent4"/>
            </a:solidFill>
            <a:ln>
              <a:noFill/>
            </a:ln>
            <a:effectLst/>
            <a:sp3d/>
          </c:spPr>
          <c:invertIfNegative val="0"/>
          <c:cat>
            <c:strRef>
              <c:f>Sheet1!$AI$1:$AO$1</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Sheet1!$AI$5:$AO$5</c:f>
              <c:numCache>
                <c:formatCode>General</c:formatCode>
                <c:ptCount val="7"/>
                <c:pt idx="0">
                  <c:v>2.7</c:v>
                </c:pt>
                <c:pt idx="1">
                  <c:v>2</c:v>
                </c:pt>
                <c:pt idx="2">
                  <c:v>1.7</c:v>
                </c:pt>
                <c:pt idx="3">
                  <c:v>3</c:v>
                </c:pt>
                <c:pt idx="4">
                  <c:v>2.7</c:v>
                </c:pt>
                <c:pt idx="5">
                  <c:v>1.7</c:v>
                </c:pt>
                <c:pt idx="6">
                  <c:v>1.3</c:v>
                </c:pt>
              </c:numCache>
            </c:numRef>
          </c:val>
          <c:extLst>
            <c:ext xmlns:c16="http://schemas.microsoft.com/office/drawing/2014/chart" uri="{C3380CC4-5D6E-409C-BE32-E72D297353CC}">
              <c16:uniqueId val="{00000003-3FE6-4E40-A8F2-89FD1438E6CF}"/>
            </c:ext>
          </c:extLst>
        </c:ser>
        <c:dLbls>
          <c:showLegendKey val="0"/>
          <c:showVal val="0"/>
          <c:showCatName val="0"/>
          <c:showSerName val="0"/>
          <c:showPercent val="0"/>
          <c:showBubbleSize val="0"/>
        </c:dLbls>
        <c:gapWidth val="150"/>
        <c:shape val="box"/>
        <c:axId val="1536840239"/>
        <c:axId val="1540600207"/>
        <c:axId val="0"/>
      </c:bar3DChart>
      <c:catAx>
        <c:axId val="153684023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0600207"/>
        <c:crosses val="autoZero"/>
        <c:auto val="1"/>
        <c:lblAlgn val="ctr"/>
        <c:lblOffset val="100"/>
        <c:noMultiLvlLbl val="0"/>
      </c:catAx>
      <c:valAx>
        <c:axId val="15406002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368402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Distinctive capabilities: Resorts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cked"/>
        <c:varyColors val="0"/>
        <c:ser>
          <c:idx val="0"/>
          <c:order val="0"/>
          <c:tx>
            <c:strRef>
              <c:f>Sheet1!$AH$8</c:f>
              <c:strCache>
                <c:ptCount val="1"/>
                <c:pt idx="0">
                  <c:v>Madikwe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Sheet1!$AI$7:$AO$7</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Sheet1!$AI$8:$AO$8</c:f>
              <c:numCache>
                <c:formatCode>General</c:formatCode>
                <c:ptCount val="7"/>
                <c:pt idx="0">
                  <c:v>4</c:v>
                </c:pt>
                <c:pt idx="1">
                  <c:v>3</c:v>
                </c:pt>
                <c:pt idx="2">
                  <c:v>3</c:v>
                </c:pt>
                <c:pt idx="3">
                  <c:v>4</c:v>
                </c:pt>
                <c:pt idx="4">
                  <c:v>4</c:v>
                </c:pt>
                <c:pt idx="5">
                  <c:v>3</c:v>
                </c:pt>
                <c:pt idx="6">
                  <c:v>1</c:v>
                </c:pt>
              </c:numCache>
            </c:numRef>
          </c:val>
          <c:smooth val="0"/>
          <c:extLst>
            <c:ext xmlns:c16="http://schemas.microsoft.com/office/drawing/2014/chart" uri="{C3380CC4-5D6E-409C-BE32-E72D297353CC}">
              <c16:uniqueId val="{00000000-B279-F64B-8336-D87B8E311E91}"/>
            </c:ext>
          </c:extLst>
        </c:ser>
        <c:ser>
          <c:idx val="1"/>
          <c:order val="1"/>
          <c:tx>
            <c:strRef>
              <c:f>Sheet1!$AH$9</c:f>
              <c:strCache>
                <c:ptCount val="1"/>
                <c:pt idx="0">
                  <c:v>Bagatla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Sheet1!$AI$7:$AO$7</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Sheet1!$AI$9:$AO$9</c:f>
              <c:numCache>
                <c:formatCode>General</c:formatCode>
                <c:ptCount val="7"/>
                <c:pt idx="0">
                  <c:v>4</c:v>
                </c:pt>
                <c:pt idx="1">
                  <c:v>3</c:v>
                </c:pt>
                <c:pt idx="2">
                  <c:v>2</c:v>
                </c:pt>
                <c:pt idx="3">
                  <c:v>4</c:v>
                </c:pt>
                <c:pt idx="4">
                  <c:v>3</c:v>
                </c:pt>
                <c:pt idx="5">
                  <c:v>1</c:v>
                </c:pt>
                <c:pt idx="6">
                  <c:v>1</c:v>
                </c:pt>
              </c:numCache>
            </c:numRef>
          </c:val>
          <c:smooth val="0"/>
          <c:extLst>
            <c:ext xmlns:c16="http://schemas.microsoft.com/office/drawing/2014/chart" uri="{C3380CC4-5D6E-409C-BE32-E72D297353CC}">
              <c16:uniqueId val="{00000001-B279-F64B-8336-D87B8E311E91}"/>
            </c:ext>
          </c:extLst>
        </c:ser>
        <c:ser>
          <c:idx val="2"/>
          <c:order val="2"/>
          <c:tx>
            <c:strRef>
              <c:f>Sheet1!$AH$10</c:f>
              <c:strCache>
                <c:ptCount val="1"/>
                <c:pt idx="0">
                  <c:v>Cookes Lake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Sheet1!$AI$7:$AO$7</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Sheet1!$AI$10:$AO$10</c:f>
              <c:numCache>
                <c:formatCode>General</c:formatCode>
                <c:ptCount val="7"/>
                <c:pt idx="0">
                  <c:v>4</c:v>
                </c:pt>
                <c:pt idx="1">
                  <c:v>2</c:v>
                </c:pt>
                <c:pt idx="2">
                  <c:v>2</c:v>
                </c:pt>
                <c:pt idx="3">
                  <c:v>3</c:v>
                </c:pt>
                <c:pt idx="4">
                  <c:v>3</c:v>
                </c:pt>
                <c:pt idx="5">
                  <c:v>3</c:v>
                </c:pt>
                <c:pt idx="6">
                  <c:v>4</c:v>
                </c:pt>
              </c:numCache>
            </c:numRef>
          </c:val>
          <c:smooth val="0"/>
          <c:extLst>
            <c:ext xmlns:c16="http://schemas.microsoft.com/office/drawing/2014/chart" uri="{C3380CC4-5D6E-409C-BE32-E72D297353CC}">
              <c16:uniqueId val="{00000002-B279-F64B-8336-D87B8E311E91}"/>
            </c:ext>
          </c:extLst>
        </c:ser>
        <c:dLbls>
          <c:showLegendKey val="0"/>
          <c:showVal val="0"/>
          <c:showCatName val="0"/>
          <c:showSerName val="0"/>
          <c:showPercent val="0"/>
          <c:showBubbleSize val="0"/>
        </c:dLbls>
        <c:marker val="1"/>
        <c:smooth val="0"/>
        <c:axId val="1827343328"/>
        <c:axId val="2019835824"/>
      </c:lineChart>
      <c:catAx>
        <c:axId val="1827343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9835824"/>
        <c:crosses val="autoZero"/>
        <c:auto val="1"/>
        <c:lblAlgn val="ctr"/>
        <c:lblOffset val="100"/>
        <c:noMultiLvlLbl val="0"/>
      </c:catAx>
      <c:valAx>
        <c:axId val="2019835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7343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Distinctive capabilities: Resorts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Sheet1!$AH$8</c:f>
              <c:strCache>
                <c:ptCount val="1"/>
                <c:pt idx="0">
                  <c:v>Madikwe</c:v>
                </c:pt>
              </c:strCache>
            </c:strRef>
          </c:tx>
          <c:spPr>
            <a:solidFill>
              <a:schemeClr val="accent1"/>
            </a:solidFill>
            <a:ln>
              <a:noFill/>
            </a:ln>
            <a:effectLst/>
          </c:spPr>
          <c:invertIfNegative val="0"/>
          <c:cat>
            <c:strRef>
              <c:f>Sheet1!$AI$7:$AO$7</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Sheet1!$AI$8:$AO$8</c:f>
              <c:numCache>
                <c:formatCode>General</c:formatCode>
                <c:ptCount val="7"/>
                <c:pt idx="0">
                  <c:v>4</c:v>
                </c:pt>
                <c:pt idx="1">
                  <c:v>3</c:v>
                </c:pt>
                <c:pt idx="2">
                  <c:v>3</c:v>
                </c:pt>
                <c:pt idx="3">
                  <c:v>4</c:v>
                </c:pt>
                <c:pt idx="4">
                  <c:v>4</c:v>
                </c:pt>
                <c:pt idx="5">
                  <c:v>3</c:v>
                </c:pt>
                <c:pt idx="6">
                  <c:v>1</c:v>
                </c:pt>
              </c:numCache>
            </c:numRef>
          </c:val>
          <c:extLst>
            <c:ext xmlns:c16="http://schemas.microsoft.com/office/drawing/2014/chart" uri="{C3380CC4-5D6E-409C-BE32-E72D297353CC}">
              <c16:uniqueId val="{00000000-7E2D-8041-A2A1-913739833F17}"/>
            </c:ext>
          </c:extLst>
        </c:ser>
        <c:ser>
          <c:idx val="1"/>
          <c:order val="1"/>
          <c:tx>
            <c:strRef>
              <c:f>Sheet1!$AH$9</c:f>
              <c:strCache>
                <c:ptCount val="1"/>
                <c:pt idx="0">
                  <c:v>Bagatla</c:v>
                </c:pt>
              </c:strCache>
            </c:strRef>
          </c:tx>
          <c:spPr>
            <a:solidFill>
              <a:schemeClr val="accent2"/>
            </a:solidFill>
            <a:ln>
              <a:noFill/>
            </a:ln>
            <a:effectLst/>
          </c:spPr>
          <c:invertIfNegative val="0"/>
          <c:cat>
            <c:strRef>
              <c:f>Sheet1!$AI$7:$AO$7</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Sheet1!$AI$9:$AO$9</c:f>
              <c:numCache>
                <c:formatCode>General</c:formatCode>
                <c:ptCount val="7"/>
                <c:pt idx="0">
                  <c:v>4</c:v>
                </c:pt>
                <c:pt idx="1">
                  <c:v>3</c:v>
                </c:pt>
                <c:pt idx="2">
                  <c:v>2</c:v>
                </c:pt>
                <c:pt idx="3">
                  <c:v>4</c:v>
                </c:pt>
                <c:pt idx="4">
                  <c:v>3</c:v>
                </c:pt>
                <c:pt idx="5">
                  <c:v>1</c:v>
                </c:pt>
                <c:pt idx="6">
                  <c:v>1</c:v>
                </c:pt>
              </c:numCache>
            </c:numRef>
          </c:val>
          <c:extLst>
            <c:ext xmlns:c16="http://schemas.microsoft.com/office/drawing/2014/chart" uri="{C3380CC4-5D6E-409C-BE32-E72D297353CC}">
              <c16:uniqueId val="{00000001-7E2D-8041-A2A1-913739833F17}"/>
            </c:ext>
          </c:extLst>
        </c:ser>
        <c:ser>
          <c:idx val="2"/>
          <c:order val="2"/>
          <c:tx>
            <c:strRef>
              <c:f>Sheet1!$AH$10</c:f>
              <c:strCache>
                <c:ptCount val="1"/>
                <c:pt idx="0">
                  <c:v>Cookes Lake</c:v>
                </c:pt>
              </c:strCache>
            </c:strRef>
          </c:tx>
          <c:spPr>
            <a:solidFill>
              <a:schemeClr val="accent3"/>
            </a:solidFill>
            <a:ln>
              <a:noFill/>
            </a:ln>
            <a:effectLst/>
          </c:spPr>
          <c:invertIfNegative val="0"/>
          <c:cat>
            <c:strRef>
              <c:f>Sheet1!$AI$7:$AO$7</c:f>
              <c:strCache>
                <c:ptCount val="7"/>
                <c:pt idx="0">
                  <c:v>Reputation</c:v>
                </c:pt>
                <c:pt idx="1">
                  <c:v>Architechture</c:v>
                </c:pt>
                <c:pt idx="2">
                  <c:v>Innovation</c:v>
                </c:pt>
                <c:pt idx="3">
                  <c:v>Attraction</c:v>
                </c:pt>
                <c:pt idx="4">
                  <c:v>Accommodation</c:v>
                </c:pt>
                <c:pt idx="5">
                  <c:v>Internet / WiFi</c:v>
                </c:pt>
                <c:pt idx="6">
                  <c:v>Virtual conference facilities</c:v>
                </c:pt>
              </c:strCache>
            </c:strRef>
          </c:cat>
          <c:val>
            <c:numRef>
              <c:f>Sheet1!$AI$10:$AO$10</c:f>
              <c:numCache>
                <c:formatCode>General</c:formatCode>
                <c:ptCount val="7"/>
                <c:pt idx="0">
                  <c:v>4</c:v>
                </c:pt>
                <c:pt idx="1">
                  <c:v>2</c:v>
                </c:pt>
                <c:pt idx="2">
                  <c:v>2</c:v>
                </c:pt>
                <c:pt idx="3">
                  <c:v>3</c:v>
                </c:pt>
                <c:pt idx="4">
                  <c:v>3</c:v>
                </c:pt>
                <c:pt idx="5">
                  <c:v>3</c:v>
                </c:pt>
                <c:pt idx="6">
                  <c:v>4</c:v>
                </c:pt>
              </c:numCache>
            </c:numRef>
          </c:val>
          <c:extLst>
            <c:ext xmlns:c16="http://schemas.microsoft.com/office/drawing/2014/chart" uri="{C3380CC4-5D6E-409C-BE32-E72D297353CC}">
              <c16:uniqueId val="{00000002-7E2D-8041-A2A1-913739833F17}"/>
            </c:ext>
          </c:extLst>
        </c:ser>
        <c:dLbls>
          <c:showLegendKey val="0"/>
          <c:showVal val="0"/>
          <c:showCatName val="0"/>
          <c:showSerName val="0"/>
          <c:showPercent val="0"/>
          <c:showBubbleSize val="0"/>
        </c:dLbls>
        <c:gapWidth val="219"/>
        <c:overlap val="-27"/>
        <c:axId val="1586315503"/>
        <c:axId val="1587985103"/>
      </c:barChart>
      <c:catAx>
        <c:axId val="1586315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87985103"/>
        <c:crosses val="autoZero"/>
        <c:auto val="1"/>
        <c:lblAlgn val="ctr"/>
        <c:lblOffset val="100"/>
        <c:noMultiLvlLbl val="0"/>
      </c:catAx>
      <c:valAx>
        <c:axId val="15879851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863155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Critical success factors :</a:t>
            </a:r>
            <a:r>
              <a:rPr lang="en-GB" baseline="0"/>
              <a:t> GLR</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Sheet1!$V$2</c:f>
              <c:strCache>
                <c:ptCount val="1"/>
                <c:pt idx="0">
                  <c:v>GLR 1</c:v>
                </c:pt>
              </c:strCache>
            </c:strRef>
          </c:tx>
          <c:spPr>
            <a:solidFill>
              <a:schemeClr val="accent1"/>
            </a:solidFill>
            <a:ln>
              <a:noFill/>
            </a:ln>
            <a:effectLst/>
            <a:sp3d/>
          </c:spPr>
          <c:invertIfNegative val="0"/>
          <c:cat>
            <c:strRef>
              <c:f>Sheet1!$W$1:$AG$1</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Sheet1!$W$2:$AG$2</c:f>
              <c:numCache>
                <c:formatCode>General</c:formatCode>
                <c:ptCount val="11"/>
                <c:pt idx="0">
                  <c:v>1</c:v>
                </c:pt>
                <c:pt idx="1">
                  <c:v>2</c:v>
                </c:pt>
                <c:pt idx="2">
                  <c:v>4</c:v>
                </c:pt>
                <c:pt idx="3">
                  <c:v>2</c:v>
                </c:pt>
                <c:pt idx="4">
                  <c:v>2</c:v>
                </c:pt>
                <c:pt idx="5">
                  <c:v>2</c:v>
                </c:pt>
                <c:pt idx="6">
                  <c:v>2</c:v>
                </c:pt>
                <c:pt idx="7">
                  <c:v>2</c:v>
                </c:pt>
                <c:pt idx="8">
                  <c:v>4</c:v>
                </c:pt>
                <c:pt idx="9">
                  <c:v>1</c:v>
                </c:pt>
                <c:pt idx="10">
                  <c:v>1</c:v>
                </c:pt>
              </c:numCache>
            </c:numRef>
          </c:val>
          <c:extLst>
            <c:ext xmlns:c16="http://schemas.microsoft.com/office/drawing/2014/chart" uri="{C3380CC4-5D6E-409C-BE32-E72D297353CC}">
              <c16:uniqueId val="{00000000-C60D-4D42-A21A-FBFFCF53ADB9}"/>
            </c:ext>
          </c:extLst>
        </c:ser>
        <c:ser>
          <c:idx val="1"/>
          <c:order val="1"/>
          <c:tx>
            <c:strRef>
              <c:f>Sheet1!$V$3</c:f>
              <c:strCache>
                <c:ptCount val="1"/>
                <c:pt idx="0">
                  <c:v>GLR 2</c:v>
                </c:pt>
              </c:strCache>
            </c:strRef>
          </c:tx>
          <c:spPr>
            <a:solidFill>
              <a:schemeClr val="accent2"/>
            </a:solidFill>
            <a:ln>
              <a:noFill/>
            </a:ln>
            <a:effectLst/>
            <a:sp3d/>
          </c:spPr>
          <c:invertIfNegative val="0"/>
          <c:cat>
            <c:strRef>
              <c:f>Sheet1!$W$1:$AG$1</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Sheet1!$W$3:$AG$3</c:f>
              <c:numCache>
                <c:formatCode>General</c:formatCode>
                <c:ptCount val="11"/>
                <c:pt idx="0">
                  <c:v>2</c:v>
                </c:pt>
                <c:pt idx="1">
                  <c:v>3</c:v>
                </c:pt>
                <c:pt idx="2">
                  <c:v>4</c:v>
                </c:pt>
                <c:pt idx="3">
                  <c:v>3</c:v>
                </c:pt>
                <c:pt idx="4">
                  <c:v>4</c:v>
                </c:pt>
                <c:pt idx="5">
                  <c:v>3</c:v>
                </c:pt>
                <c:pt idx="6">
                  <c:v>4</c:v>
                </c:pt>
                <c:pt idx="7">
                  <c:v>3</c:v>
                </c:pt>
                <c:pt idx="8">
                  <c:v>3</c:v>
                </c:pt>
                <c:pt idx="9">
                  <c:v>3</c:v>
                </c:pt>
                <c:pt idx="10">
                  <c:v>3</c:v>
                </c:pt>
              </c:numCache>
            </c:numRef>
          </c:val>
          <c:extLst>
            <c:ext xmlns:c16="http://schemas.microsoft.com/office/drawing/2014/chart" uri="{C3380CC4-5D6E-409C-BE32-E72D297353CC}">
              <c16:uniqueId val="{00000001-C60D-4D42-A21A-FBFFCF53ADB9}"/>
            </c:ext>
          </c:extLst>
        </c:ser>
        <c:ser>
          <c:idx val="2"/>
          <c:order val="2"/>
          <c:tx>
            <c:strRef>
              <c:f>Sheet1!$V$4</c:f>
              <c:strCache>
                <c:ptCount val="1"/>
                <c:pt idx="0">
                  <c:v>GLR 3</c:v>
                </c:pt>
              </c:strCache>
            </c:strRef>
          </c:tx>
          <c:spPr>
            <a:solidFill>
              <a:schemeClr val="accent3"/>
            </a:solidFill>
            <a:ln>
              <a:noFill/>
            </a:ln>
            <a:effectLst/>
            <a:sp3d/>
          </c:spPr>
          <c:invertIfNegative val="0"/>
          <c:cat>
            <c:strRef>
              <c:f>Sheet1!$W$1:$AG$1</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Sheet1!$W$4:$AG$4</c:f>
              <c:numCache>
                <c:formatCode>General</c:formatCode>
                <c:ptCount val="11"/>
                <c:pt idx="0">
                  <c:v>1</c:v>
                </c:pt>
                <c:pt idx="1">
                  <c:v>1</c:v>
                </c:pt>
                <c:pt idx="2">
                  <c:v>3</c:v>
                </c:pt>
                <c:pt idx="3">
                  <c:v>2</c:v>
                </c:pt>
                <c:pt idx="4">
                  <c:v>2</c:v>
                </c:pt>
                <c:pt idx="5">
                  <c:v>1</c:v>
                </c:pt>
                <c:pt idx="6">
                  <c:v>2</c:v>
                </c:pt>
                <c:pt idx="7">
                  <c:v>2</c:v>
                </c:pt>
                <c:pt idx="8">
                  <c:v>1</c:v>
                </c:pt>
                <c:pt idx="9">
                  <c:v>1</c:v>
                </c:pt>
                <c:pt idx="10">
                  <c:v>2</c:v>
                </c:pt>
              </c:numCache>
            </c:numRef>
          </c:val>
          <c:extLst>
            <c:ext xmlns:c16="http://schemas.microsoft.com/office/drawing/2014/chart" uri="{C3380CC4-5D6E-409C-BE32-E72D297353CC}">
              <c16:uniqueId val="{00000002-C60D-4D42-A21A-FBFFCF53ADB9}"/>
            </c:ext>
          </c:extLst>
        </c:ser>
        <c:ser>
          <c:idx val="3"/>
          <c:order val="3"/>
          <c:tx>
            <c:strRef>
              <c:f>Sheet1!$V$5</c:f>
              <c:strCache>
                <c:ptCount val="1"/>
                <c:pt idx="0">
                  <c:v>GLR_Ave</c:v>
                </c:pt>
              </c:strCache>
            </c:strRef>
          </c:tx>
          <c:spPr>
            <a:solidFill>
              <a:schemeClr val="accent4"/>
            </a:solidFill>
            <a:ln>
              <a:noFill/>
            </a:ln>
            <a:effectLst/>
            <a:sp3d/>
          </c:spPr>
          <c:invertIfNegative val="0"/>
          <c:cat>
            <c:strRef>
              <c:f>Sheet1!$W$1:$AG$1</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Sheet1!$W$5:$AG$5</c:f>
              <c:numCache>
                <c:formatCode>General</c:formatCode>
                <c:ptCount val="11"/>
                <c:pt idx="0">
                  <c:v>1.3</c:v>
                </c:pt>
                <c:pt idx="1">
                  <c:v>2</c:v>
                </c:pt>
                <c:pt idx="2">
                  <c:v>3.7</c:v>
                </c:pt>
                <c:pt idx="3">
                  <c:v>2.2999999999999998</c:v>
                </c:pt>
                <c:pt idx="4">
                  <c:v>2.7</c:v>
                </c:pt>
                <c:pt idx="5">
                  <c:v>2</c:v>
                </c:pt>
                <c:pt idx="6">
                  <c:v>2.7</c:v>
                </c:pt>
                <c:pt idx="7">
                  <c:v>2.2999999999999998</c:v>
                </c:pt>
                <c:pt idx="8">
                  <c:v>2.7</c:v>
                </c:pt>
                <c:pt idx="9">
                  <c:v>1.7</c:v>
                </c:pt>
                <c:pt idx="10">
                  <c:v>2</c:v>
                </c:pt>
              </c:numCache>
            </c:numRef>
          </c:val>
          <c:extLst>
            <c:ext xmlns:c16="http://schemas.microsoft.com/office/drawing/2014/chart" uri="{C3380CC4-5D6E-409C-BE32-E72D297353CC}">
              <c16:uniqueId val="{00000003-C60D-4D42-A21A-FBFFCF53ADB9}"/>
            </c:ext>
          </c:extLst>
        </c:ser>
        <c:dLbls>
          <c:showLegendKey val="0"/>
          <c:showVal val="0"/>
          <c:showCatName val="0"/>
          <c:showSerName val="0"/>
          <c:showPercent val="0"/>
          <c:showBubbleSize val="0"/>
        </c:dLbls>
        <c:gapWidth val="150"/>
        <c:shape val="box"/>
        <c:axId val="2032403648"/>
        <c:axId val="1974449728"/>
        <c:axId val="0"/>
      </c:bar3DChart>
      <c:catAx>
        <c:axId val="20324036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4449728"/>
        <c:crosses val="autoZero"/>
        <c:auto val="1"/>
        <c:lblAlgn val="ctr"/>
        <c:lblOffset val="100"/>
        <c:noMultiLvlLbl val="0"/>
      </c:catAx>
      <c:valAx>
        <c:axId val="1974449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2403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i="0" u="none" strike="noStrike" baseline="0">
                <a:effectLst/>
              </a:rPr>
              <a:t>Critical success factors: GLR</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cked"/>
        <c:varyColors val="0"/>
        <c:ser>
          <c:idx val="0"/>
          <c:order val="0"/>
          <c:tx>
            <c:strRef>
              <c:f>Sheet1!$V$2</c:f>
              <c:strCache>
                <c:ptCount val="1"/>
                <c:pt idx="0">
                  <c:v>GLR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Sheet1!$W$1:$AG$1</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Sheet1!$W$2:$AG$2</c:f>
              <c:numCache>
                <c:formatCode>General</c:formatCode>
                <c:ptCount val="11"/>
                <c:pt idx="0">
                  <c:v>1</c:v>
                </c:pt>
                <c:pt idx="1">
                  <c:v>2</c:v>
                </c:pt>
                <c:pt idx="2">
                  <c:v>4</c:v>
                </c:pt>
                <c:pt idx="3">
                  <c:v>2</c:v>
                </c:pt>
                <c:pt idx="4">
                  <c:v>2</c:v>
                </c:pt>
                <c:pt idx="5">
                  <c:v>2</c:v>
                </c:pt>
                <c:pt idx="6">
                  <c:v>2</c:v>
                </c:pt>
                <c:pt idx="7">
                  <c:v>2</c:v>
                </c:pt>
                <c:pt idx="8">
                  <c:v>4</c:v>
                </c:pt>
                <c:pt idx="9">
                  <c:v>1</c:v>
                </c:pt>
                <c:pt idx="10">
                  <c:v>1</c:v>
                </c:pt>
              </c:numCache>
            </c:numRef>
          </c:val>
          <c:smooth val="0"/>
          <c:extLst>
            <c:ext xmlns:c16="http://schemas.microsoft.com/office/drawing/2014/chart" uri="{C3380CC4-5D6E-409C-BE32-E72D297353CC}">
              <c16:uniqueId val="{00000000-F29C-914E-92B6-FF241691D148}"/>
            </c:ext>
          </c:extLst>
        </c:ser>
        <c:ser>
          <c:idx val="1"/>
          <c:order val="1"/>
          <c:tx>
            <c:strRef>
              <c:f>Sheet1!$V$3</c:f>
              <c:strCache>
                <c:ptCount val="1"/>
                <c:pt idx="0">
                  <c:v>GLR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Sheet1!$W$1:$AG$1</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Sheet1!$W$3:$AG$3</c:f>
              <c:numCache>
                <c:formatCode>General</c:formatCode>
                <c:ptCount val="11"/>
                <c:pt idx="0">
                  <c:v>2</c:v>
                </c:pt>
                <c:pt idx="1">
                  <c:v>3</c:v>
                </c:pt>
                <c:pt idx="2">
                  <c:v>4</c:v>
                </c:pt>
                <c:pt idx="3">
                  <c:v>3</c:v>
                </c:pt>
                <c:pt idx="4">
                  <c:v>4</c:v>
                </c:pt>
                <c:pt idx="5">
                  <c:v>3</c:v>
                </c:pt>
                <c:pt idx="6">
                  <c:v>4</c:v>
                </c:pt>
                <c:pt idx="7">
                  <c:v>3</c:v>
                </c:pt>
                <c:pt idx="8">
                  <c:v>3</c:v>
                </c:pt>
                <c:pt idx="9">
                  <c:v>3</c:v>
                </c:pt>
                <c:pt idx="10">
                  <c:v>3</c:v>
                </c:pt>
              </c:numCache>
            </c:numRef>
          </c:val>
          <c:smooth val="0"/>
          <c:extLst>
            <c:ext xmlns:c16="http://schemas.microsoft.com/office/drawing/2014/chart" uri="{C3380CC4-5D6E-409C-BE32-E72D297353CC}">
              <c16:uniqueId val="{00000001-F29C-914E-92B6-FF241691D148}"/>
            </c:ext>
          </c:extLst>
        </c:ser>
        <c:ser>
          <c:idx val="2"/>
          <c:order val="2"/>
          <c:tx>
            <c:strRef>
              <c:f>Sheet1!$V$4</c:f>
              <c:strCache>
                <c:ptCount val="1"/>
                <c:pt idx="0">
                  <c:v>GLR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Sheet1!$W$1:$AG$1</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Sheet1!$W$4:$AG$4</c:f>
              <c:numCache>
                <c:formatCode>General</c:formatCode>
                <c:ptCount val="11"/>
                <c:pt idx="0">
                  <c:v>1</c:v>
                </c:pt>
                <c:pt idx="1">
                  <c:v>1</c:v>
                </c:pt>
                <c:pt idx="2">
                  <c:v>3</c:v>
                </c:pt>
                <c:pt idx="3">
                  <c:v>2</c:v>
                </c:pt>
                <c:pt idx="4">
                  <c:v>2</c:v>
                </c:pt>
                <c:pt idx="5">
                  <c:v>1</c:v>
                </c:pt>
                <c:pt idx="6">
                  <c:v>2</c:v>
                </c:pt>
                <c:pt idx="7">
                  <c:v>2</c:v>
                </c:pt>
                <c:pt idx="8">
                  <c:v>1</c:v>
                </c:pt>
                <c:pt idx="9">
                  <c:v>1</c:v>
                </c:pt>
                <c:pt idx="10">
                  <c:v>2</c:v>
                </c:pt>
              </c:numCache>
            </c:numRef>
          </c:val>
          <c:smooth val="0"/>
          <c:extLst>
            <c:ext xmlns:c16="http://schemas.microsoft.com/office/drawing/2014/chart" uri="{C3380CC4-5D6E-409C-BE32-E72D297353CC}">
              <c16:uniqueId val="{00000002-F29C-914E-92B6-FF241691D148}"/>
            </c:ext>
          </c:extLst>
        </c:ser>
        <c:ser>
          <c:idx val="3"/>
          <c:order val="3"/>
          <c:tx>
            <c:strRef>
              <c:f>Sheet1!$V$5</c:f>
              <c:strCache>
                <c:ptCount val="1"/>
                <c:pt idx="0">
                  <c:v>GLR_Ave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Sheet1!$W$1:$AG$1</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Sheet1!$W$5:$AG$5</c:f>
              <c:numCache>
                <c:formatCode>General</c:formatCode>
                <c:ptCount val="11"/>
                <c:pt idx="0">
                  <c:v>1.3</c:v>
                </c:pt>
                <c:pt idx="1">
                  <c:v>2</c:v>
                </c:pt>
                <c:pt idx="2">
                  <c:v>3.7</c:v>
                </c:pt>
                <c:pt idx="3">
                  <c:v>2.2999999999999998</c:v>
                </c:pt>
                <c:pt idx="4">
                  <c:v>2.7</c:v>
                </c:pt>
                <c:pt idx="5">
                  <c:v>2</c:v>
                </c:pt>
                <c:pt idx="6">
                  <c:v>2.7</c:v>
                </c:pt>
                <c:pt idx="7">
                  <c:v>2.2999999999999998</c:v>
                </c:pt>
                <c:pt idx="8">
                  <c:v>2.7</c:v>
                </c:pt>
                <c:pt idx="9">
                  <c:v>1.7</c:v>
                </c:pt>
                <c:pt idx="10">
                  <c:v>2</c:v>
                </c:pt>
              </c:numCache>
            </c:numRef>
          </c:val>
          <c:smooth val="0"/>
          <c:extLst>
            <c:ext xmlns:c16="http://schemas.microsoft.com/office/drawing/2014/chart" uri="{C3380CC4-5D6E-409C-BE32-E72D297353CC}">
              <c16:uniqueId val="{00000003-F29C-914E-92B6-FF241691D148}"/>
            </c:ext>
          </c:extLst>
        </c:ser>
        <c:dLbls>
          <c:showLegendKey val="0"/>
          <c:showVal val="0"/>
          <c:showCatName val="0"/>
          <c:showSerName val="0"/>
          <c:showPercent val="0"/>
          <c:showBubbleSize val="0"/>
        </c:dLbls>
        <c:marker val="1"/>
        <c:smooth val="0"/>
        <c:axId val="1560453631"/>
        <c:axId val="1586307855"/>
      </c:lineChart>
      <c:catAx>
        <c:axId val="1560453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86307855"/>
        <c:crosses val="autoZero"/>
        <c:auto val="1"/>
        <c:lblAlgn val="ctr"/>
        <c:lblOffset val="100"/>
        <c:noMultiLvlLbl val="0"/>
      </c:catAx>
      <c:valAx>
        <c:axId val="15863078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0453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Critical success factors: Resorts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cked"/>
        <c:varyColors val="0"/>
        <c:ser>
          <c:idx val="0"/>
          <c:order val="0"/>
          <c:tx>
            <c:strRef>
              <c:f>Sheet1!$V$8</c:f>
              <c:strCache>
                <c:ptCount val="1"/>
                <c:pt idx="0">
                  <c:v>Madikwe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Sheet1!$W$7:$AG$7</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Sheet1!$W$8:$AG$8</c:f>
              <c:numCache>
                <c:formatCode>General</c:formatCode>
                <c:ptCount val="11"/>
                <c:pt idx="0">
                  <c:v>3</c:v>
                </c:pt>
                <c:pt idx="1">
                  <c:v>3</c:v>
                </c:pt>
                <c:pt idx="2">
                  <c:v>5</c:v>
                </c:pt>
                <c:pt idx="3">
                  <c:v>5</c:v>
                </c:pt>
                <c:pt idx="4">
                  <c:v>5</c:v>
                </c:pt>
                <c:pt idx="5">
                  <c:v>5</c:v>
                </c:pt>
                <c:pt idx="6">
                  <c:v>5</c:v>
                </c:pt>
                <c:pt idx="7">
                  <c:v>3</c:v>
                </c:pt>
                <c:pt idx="8">
                  <c:v>4</c:v>
                </c:pt>
                <c:pt idx="9">
                  <c:v>3</c:v>
                </c:pt>
                <c:pt idx="10">
                  <c:v>3</c:v>
                </c:pt>
              </c:numCache>
            </c:numRef>
          </c:val>
          <c:smooth val="0"/>
          <c:extLst>
            <c:ext xmlns:c16="http://schemas.microsoft.com/office/drawing/2014/chart" uri="{C3380CC4-5D6E-409C-BE32-E72D297353CC}">
              <c16:uniqueId val="{00000000-BACE-7F4B-B88A-614159709EF3}"/>
            </c:ext>
          </c:extLst>
        </c:ser>
        <c:ser>
          <c:idx val="1"/>
          <c:order val="1"/>
          <c:tx>
            <c:strRef>
              <c:f>Sheet1!$V$9</c:f>
              <c:strCache>
                <c:ptCount val="1"/>
                <c:pt idx="0">
                  <c:v>Bagatla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Sheet1!$W$7:$AG$7</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Sheet1!$W$9:$AG$9</c:f>
              <c:numCache>
                <c:formatCode>General</c:formatCode>
                <c:ptCount val="11"/>
                <c:pt idx="0">
                  <c:v>4</c:v>
                </c:pt>
                <c:pt idx="1">
                  <c:v>4</c:v>
                </c:pt>
                <c:pt idx="2">
                  <c:v>3</c:v>
                </c:pt>
                <c:pt idx="3">
                  <c:v>4</c:v>
                </c:pt>
                <c:pt idx="4">
                  <c:v>3</c:v>
                </c:pt>
                <c:pt idx="5">
                  <c:v>4</c:v>
                </c:pt>
                <c:pt idx="6">
                  <c:v>3</c:v>
                </c:pt>
                <c:pt idx="7">
                  <c:v>4</c:v>
                </c:pt>
                <c:pt idx="8">
                  <c:v>4</c:v>
                </c:pt>
                <c:pt idx="9">
                  <c:v>4</c:v>
                </c:pt>
                <c:pt idx="10">
                  <c:v>4</c:v>
                </c:pt>
              </c:numCache>
            </c:numRef>
          </c:val>
          <c:smooth val="0"/>
          <c:extLst>
            <c:ext xmlns:c16="http://schemas.microsoft.com/office/drawing/2014/chart" uri="{C3380CC4-5D6E-409C-BE32-E72D297353CC}">
              <c16:uniqueId val="{00000001-BACE-7F4B-B88A-614159709EF3}"/>
            </c:ext>
          </c:extLst>
        </c:ser>
        <c:ser>
          <c:idx val="2"/>
          <c:order val="2"/>
          <c:tx>
            <c:strRef>
              <c:f>Sheet1!$V$10</c:f>
              <c:strCache>
                <c:ptCount val="1"/>
                <c:pt idx="0">
                  <c:v>Cookes Lake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Sheet1!$W$7:$AG$7</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Sheet1!$W$10:$AG$10</c:f>
              <c:numCache>
                <c:formatCode>General</c:formatCode>
                <c:ptCount val="11"/>
                <c:pt idx="0">
                  <c:v>3</c:v>
                </c:pt>
                <c:pt idx="1">
                  <c:v>3</c:v>
                </c:pt>
                <c:pt idx="2">
                  <c:v>4</c:v>
                </c:pt>
                <c:pt idx="3">
                  <c:v>4</c:v>
                </c:pt>
                <c:pt idx="4">
                  <c:v>4</c:v>
                </c:pt>
                <c:pt idx="5">
                  <c:v>4</c:v>
                </c:pt>
                <c:pt idx="6">
                  <c:v>3</c:v>
                </c:pt>
                <c:pt idx="7">
                  <c:v>3</c:v>
                </c:pt>
                <c:pt idx="8">
                  <c:v>4</c:v>
                </c:pt>
                <c:pt idx="9">
                  <c:v>3</c:v>
                </c:pt>
                <c:pt idx="10">
                  <c:v>2</c:v>
                </c:pt>
              </c:numCache>
            </c:numRef>
          </c:val>
          <c:smooth val="0"/>
          <c:extLst>
            <c:ext xmlns:c16="http://schemas.microsoft.com/office/drawing/2014/chart" uri="{C3380CC4-5D6E-409C-BE32-E72D297353CC}">
              <c16:uniqueId val="{00000002-BACE-7F4B-B88A-614159709EF3}"/>
            </c:ext>
          </c:extLst>
        </c:ser>
        <c:ser>
          <c:idx val="3"/>
          <c:order val="3"/>
          <c:tx>
            <c:strRef>
              <c:f>Sheet1!$V$11</c:f>
              <c:strCache>
                <c:ptCount val="1"/>
                <c:pt idx="0">
                  <c:v>Resorts Ave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Sheet1!$W$7:$AG$7</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Sheet1!$W$11:$AG$11</c:f>
              <c:numCache>
                <c:formatCode>General</c:formatCode>
                <c:ptCount val="11"/>
                <c:pt idx="0">
                  <c:v>3.3</c:v>
                </c:pt>
                <c:pt idx="1">
                  <c:v>3.3</c:v>
                </c:pt>
                <c:pt idx="2">
                  <c:v>4</c:v>
                </c:pt>
                <c:pt idx="3">
                  <c:v>4.3</c:v>
                </c:pt>
                <c:pt idx="4">
                  <c:v>4</c:v>
                </c:pt>
                <c:pt idx="5">
                  <c:v>4.3</c:v>
                </c:pt>
                <c:pt idx="6">
                  <c:v>3.7</c:v>
                </c:pt>
                <c:pt idx="7">
                  <c:v>3.3</c:v>
                </c:pt>
                <c:pt idx="8">
                  <c:v>4</c:v>
                </c:pt>
                <c:pt idx="9">
                  <c:v>3.3</c:v>
                </c:pt>
                <c:pt idx="10">
                  <c:v>3</c:v>
                </c:pt>
              </c:numCache>
            </c:numRef>
          </c:val>
          <c:smooth val="0"/>
          <c:extLst>
            <c:ext xmlns:c16="http://schemas.microsoft.com/office/drawing/2014/chart" uri="{C3380CC4-5D6E-409C-BE32-E72D297353CC}">
              <c16:uniqueId val="{00000003-BACE-7F4B-B88A-614159709EF3}"/>
            </c:ext>
          </c:extLst>
        </c:ser>
        <c:ser>
          <c:idx val="4"/>
          <c:order val="4"/>
          <c:tx>
            <c:strRef>
              <c:f>Sheet1!$V$12</c:f>
              <c:strCache>
                <c:ptCount val="1"/>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Sheet1!$W$7:$AG$7</c:f>
              <c:strCache>
                <c:ptCount val="11"/>
                <c:pt idx="0">
                  <c:v>Training and education</c:v>
                </c:pt>
                <c:pt idx="1">
                  <c:v>Data quality and reporting</c:v>
                </c:pt>
                <c:pt idx="2">
                  <c:v>Management Commitment to quality</c:v>
                </c:pt>
                <c:pt idx="3">
                  <c:v>Staff orientation to quality</c:v>
                </c:pt>
                <c:pt idx="4">
                  <c:v>Communication to improve quality</c:v>
                </c:pt>
                <c:pt idx="5">
                  <c:v>Continuous Improvement</c:v>
                </c:pt>
                <c:pt idx="6">
                  <c:v>Strategic focus: Leadership, mananement, planning</c:v>
                </c:pt>
                <c:pt idx="7">
                  <c:v>People focus: Personnel, staff, learning, development</c:v>
                </c:pt>
                <c:pt idx="8">
                  <c:v>Operations (process and getting work done</c:v>
                </c:pt>
                <c:pt idx="9">
                  <c:v>Marketing: Customer relations, sales, responsiveness</c:v>
                </c:pt>
                <c:pt idx="10">
                  <c:v>Finance: Assets, facilities, equipment</c:v>
                </c:pt>
              </c:strCache>
            </c:strRef>
          </c:cat>
          <c:val>
            <c:numRef>
              <c:f>Sheet1!$W$12:$AG$12</c:f>
              <c:numCache>
                <c:formatCode>General</c:formatCode>
                <c:ptCount val="11"/>
              </c:numCache>
            </c:numRef>
          </c:val>
          <c:smooth val="0"/>
          <c:extLst>
            <c:ext xmlns:c16="http://schemas.microsoft.com/office/drawing/2014/chart" uri="{C3380CC4-5D6E-409C-BE32-E72D297353CC}">
              <c16:uniqueId val="{00000004-BACE-7F4B-B88A-614159709EF3}"/>
            </c:ext>
          </c:extLst>
        </c:ser>
        <c:dLbls>
          <c:showLegendKey val="0"/>
          <c:showVal val="0"/>
          <c:showCatName val="0"/>
          <c:showSerName val="0"/>
          <c:showPercent val="0"/>
          <c:showBubbleSize val="0"/>
        </c:dLbls>
        <c:marker val="1"/>
        <c:smooth val="0"/>
        <c:axId val="2032220704"/>
        <c:axId val="2030736592"/>
      </c:lineChart>
      <c:catAx>
        <c:axId val="20322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0736592"/>
        <c:crosses val="autoZero"/>
        <c:auto val="1"/>
        <c:lblAlgn val="ctr"/>
        <c:lblOffset val="100"/>
        <c:noMultiLvlLbl val="0"/>
      </c:catAx>
      <c:valAx>
        <c:axId val="2030736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22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11.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diagrams/_rels/data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_rels/data2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svg"/></Relationships>
</file>

<file path=ppt/diagrams/_rels/data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ata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ata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D9EDBF-35DA-4201-8B16-4D48C907D17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0074840-34F3-48DD-BBBE-3A828C632286}">
      <dgm:prSet/>
      <dgm:spPr/>
      <dgm:t>
        <a:bodyPr/>
        <a:lstStyle/>
        <a:p>
          <a:r>
            <a:rPr lang="en-GB"/>
            <a:t>Annual reports, financial statements, company documents and reports were perused for information. </a:t>
          </a:r>
          <a:endParaRPr lang="en-US"/>
        </a:p>
      </dgm:t>
    </dgm:pt>
    <dgm:pt modelId="{95A719F5-DCBC-4D1B-B7CF-8BD8D10AA00D}" type="parTrans" cxnId="{EC9CE9B8-9269-4D81-BFCB-EE0807D57D2B}">
      <dgm:prSet/>
      <dgm:spPr/>
      <dgm:t>
        <a:bodyPr/>
        <a:lstStyle/>
        <a:p>
          <a:endParaRPr lang="en-US"/>
        </a:p>
      </dgm:t>
    </dgm:pt>
    <dgm:pt modelId="{78AE2D4E-E870-48D0-B6DD-8D78FE64CCBD}" type="sibTrans" cxnId="{EC9CE9B8-9269-4D81-BFCB-EE0807D57D2B}">
      <dgm:prSet/>
      <dgm:spPr/>
      <dgm:t>
        <a:bodyPr/>
        <a:lstStyle/>
        <a:p>
          <a:endParaRPr lang="en-US"/>
        </a:p>
      </dgm:t>
    </dgm:pt>
    <dgm:pt modelId="{1EC066B5-138C-4BC2-AB42-F2195F63F3BB}">
      <dgm:prSet/>
      <dgm:spPr/>
      <dgm:t>
        <a:bodyPr/>
        <a:lstStyle/>
        <a:p>
          <a:r>
            <a:rPr lang="en-GB"/>
            <a:t>External reports on the entities (PWC, GTAC, Treasury)</a:t>
          </a:r>
          <a:endParaRPr lang="en-US"/>
        </a:p>
      </dgm:t>
    </dgm:pt>
    <dgm:pt modelId="{D7B36C59-AC04-40E2-8935-BED9D39CA8EC}" type="parTrans" cxnId="{D4AFE476-2880-4C2D-9E8A-614C0429CE0C}">
      <dgm:prSet/>
      <dgm:spPr/>
      <dgm:t>
        <a:bodyPr/>
        <a:lstStyle/>
        <a:p>
          <a:endParaRPr lang="en-US"/>
        </a:p>
      </dgm:t>
    </dgm:pt>
    <dgm:pt modelId="{C7C8D49A-C109-49D4-B05D-4B4AE54869C5}" type="sibTrans" cxnId="{D4AFE476-2880-4C2D-9E8A-614C0429CE0C}">
      <dgm:prSet/>
      <dgm:spPr/>
      <dgm:t>
        <a:bodyPr/>
        <a:lstStyle/>
        <a:p>
          <a:endParaRPr lang="en-US"/>
        </a:p>
      </dgm:t>
    </dgm:pt>
    <dgm:pt modelId="{85291756-9782-4F42-9144-67CC350C58E6}">
      <dgm:prSet/>
      <dgm:spPr/>
      <dgm:t>
        <a:bodyPr/>
        <a:lstStyle/>
        <a:p>
          <a:r>
            <a:rPr lang="en-GB"/>
            <a:t>Interviews were also conducted with </a:t>
          </a:r>
          <a:endParaRPr lang="en-US"/>
        </a:p>
      </dgm:t>
    </dgm:pt>
    <dgm:pt modelId="{BAD9256E-701A-4584-BD1E-682610CAC2FF}" type="parTrans" cxnId="{E83BB195-41CB-4D20-91D2-B5FEDC26653D}">
      <dgm:prSet/>
      <dgm:spPr/>
      <dgm:t>
        <a:bodyPr/>
        <a:lstStyle/>
        <a:p>
          <a:endParaRPr lang="en-US"/>
        </a:p>
      </dgm:t>
    </dgm:pt>
    <dgm:pt modelId="{1623B905-203F-4FB4-BD0A-B035A4874BBF}" type="sibTrans" cxnId="{E83BB195-41CB-4D20-91D2-B5FEDC26653D}">
      <dgm:prSet/>
      <dgm:spPr/>
      <dgm:t>
        <a:bodyPr/>
        <a:lstStyle/>
        <a:p>
          <a:endParaRPr lang="en-US"/>
        </a:p>
      </dgm:t>
    </dgm:pt>
    <dgm:pt modelId="{57F909F9-33CD-43AE-BD51-4AF86149EA9F}">
      <dgm:prSet/>
      <dgm:spPr/>
      <dgm:t>
        <a:bodyPr/>
        <a:lstStyle/>
        <a:p>
          <a:r>
            <a:rPr lang="en-GB"/>
            <a:t>current and present ACEO’s of NWDC and GLR, as well as with </a:t>
          </a:r>
          <a:endParaRPr lang="en-US"/>
        </a:p>
      </dgm:t>
    </dgm:pt>
    <dgm:pt modelId="{AC3D9943-9B8B-4414-9124-FEABAB5973C8}" type="parTrans" cxnId="{B43E1C55-A340-48FF-A47F-E42587E2B296}">
      <dgm:prSet/>
      <dgm:spPr/>
      <dgm:t>
        <a:bodyPr/>
        <a:lstStyle/>
        <a:p>
          <a:endParaRPr lang="en-US"/>
        </a:p>
      </dgm:t>
    </dgm:pt>
    <dgm:pt modelId="{C763BDED-97D4-4FF7-B063-538CE7B90A9C}" type="sibTrans" cxnId="{B43E1C55-A340-48FF-A47F-E42587E2B296}">
      <dgm:prSet/>
      <dgm:spPr/>
      <dgm:t>
        <a:bodyPr/>
        <a:lstStyle/>
        <a:p>
          <a:endParaRPr lang="en-US"/>
        </a:p>
      </dgm:t>
    </dgm:pt>
    <dgm:pt modelId="{AF6F6DC9-71A8-4530-9462-FB593557E8F9}">
      <dgm:prSet/>
      <dgm:spPr/>
      <dgm:t>
        <a:bodyPr/>
        <a:lstStyle/>
        <a:p>
          <a:r>
            <a:rPr lang="en-GB"/>
            <a:t>individual resorts and lodge managers via Teams. </a:t>
          </a:r>
          <a:endParaRPr lang="en-US"/>
        </a:p>
      </dgm:t>
    </dgm:pt>
    <dgm:pt modelId="{235FA093-98FF-4448-907E-38EDEA1DB1F2}" type="parTrans" cxnId="{BEF366F4-13E9-430C-B30F-F4B2153AA871}">
      <dgm:prSet/>
      <dgm:spPr/>
      <dgm:t>
        <a:bodyPr/>
        <a:lstStyle/>
        <a:p>
          <a:endParaRPr lang="en-US"/>
        </a:p>
      </dgm:t>
    </dgm:pt>
    <dgm:pt modelId="{A43F896B-17E8-40F2-95E5-9BC2FF7A117D}" type="sibTrans" cxnId="{BEF366F4-13E9-430C-B30F-F4B2153AA871}">
      <dgm:prSet/>
      <dgm:spPr/>
      <dgm:t>
        <a:bodyPr/>
        <a:lstStyle/>
        <a:p>
          <a:endParaRPr lang="en-US"/>
        </a:p>
      </dgm:t>
    </dgm:pt>
    <dgm:pt modelId="{8C9D0DD5-466B-423D-ABDF-D0E9E3553A15}">
      <dgm:prSet/>
      <dgm:spPr/>
      <dgm:t>
        <a:bodyPr/>
        <a:lstStyle/>
        <a:p>
          <a:r>
            <a:rPr lang="en-GB"/>
            <a:t>Self -developed questionnaires were also utilised to canvas information regarding internal capabilities, competence and internal value chains.</a:t>
          </a:r>
          <a:endParaRPr lang="en-US"/>
        </a:p>
      </dgm:t>
    </dgm:pt>
    <dgm:pt modelId="{485856FC-9CAD-4D15-A564-4BF7162E85D5}" type="parTrans" cxnId="{C7DF0749-F53C-4179-AFDD-A4D2BDB39F9E}">
      <dgm:prSet/>
      <dgm:spPr/>
      <dgm:t>
        <a:bodyPr/>
        <a:lstStyle/>
        <a:p>
          <a:endParaRPr lang="en-US"/>
        </a:p>
      </dgm:t>
    </dgm:pt>
    <dgm:pt modelId="{7BFB3EC6-E4FC-462B-AAB5-D8EAF3185401}" type="sibTrans" cxnId="{C7DF0749-F53C-4179-AFDD-A4D2BDB39F9E}">
      <dgm:prSet/>
      <dgm:spPr/>
      <dgm:t>
        <a:bodyPr/>
        <a:lstStyle/>
        <a:p>
          <a:endParaRPr lang="en-US"/>
        </a:p>
      </dgm:t>
    </dgm:pt>
    <dgm:pt modelId="{459FDA6A-1190-4E88-9329-50A488C5B93F}" type="pres">
      <dgm:prSet presAssocID="{0CD9EDBF-35DA-4201-8B16-4D48C907D170}" presName="root" presStyleCnt="0">
        <dgm:presLayoutVars>
          <dgm:dir/>
          <dgm:resizeHandles val="exact"/>
        </dgm:presLayoutVars>
      </dgm:prSet>
      <dgm:spPr/>
    </dgm:pt>
    <dgm:pt modelId="{07E1656E-B7A1-4F8B-8493-430C72A1BDEA}" type="pres">
      <dgm:prSet presAssocID="{10074840-34F3-48DD-BBBE-3A828C632286}" presName="compNode" presStyleCnt="0"/>
      <dgm:spPr/>
    </dgm:pt>
    <dgm:pt modelId="{525C381C-5CAA-4213-A264-80CEE857CA1D}" type="pres">
      <dgm:prSet presAssocID="{10074840-34F3-48DD-BBBE-3A828C632286}" presName="bgRect" presStyleLbl="bgShp" presStyleIdx="0" presStyleCnt="4"/>
      <dgm:spPr/>
    </dgm:pt>
    <dgm:pt modelId="{254900ED-3B7C-4189-92C3-37558F8E341F}" type="pres">
      <dgm:prSet presAssocID="{10074840-34F3-48DD-BBBE-3A828C63228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482EA3AE-4B7C-4DFF-80FB-2AD5C59237DD}" type="pres">
      <dgm:prSet presAssocID="{10074840-34F3-48DD-BBBE-3A828C632286}" presName="spaceRect" presStyleCnt="0"/>
      <dgm:spPr/>
    </dgm:pt>
    <dgm:pt modelId="{1F3BB536-A117-4A36-9A0E-A7F4C99837A7}" type="pres">
      <dgm:prSet presAssocID="{10074840-34F3-48DD-BBBE-3A828C632286}" presName="parTx" presStyleLbl="revTx" presStyleIdx="0" presStyleCnt="5">
        <dgm:presLayoutVars>
          <dgm:chMax val="0"/>
          <dgm:chPref val="0"/>
        </dgm:presLayoutVars>
      </dgm:prSet>
      <dgm:spPr/>
    </dgm:pt>
    <dgm:pt modelId="{F5E5DE79-5624-4BB4-BA81-BB4AADFBB4CE}" type="pres">
      <dgm:prSet presAssocID="{78AE2D4E-E870-48D0-B6DD-8D78FE64CCBD}" presName="sibTrans" presStyleCnt="0"/>
      <dgm:spPr/>
    </dgm:pt>
    <dgm:pt modelId="{5014884A-358F-4DB9-A75F-0CEC9E42E591}" type="pres">
      <dgm:prSet presAssocID="{1EC066B5-138C-4BC2-AB42-F2195F63F3BB}" presName="compNode" presStyleCnt="0"/>
      <dgm:spPr/>
    </dgm:pt>
    <dgm:pt modelId="{2AD3EA9E-987D-4840-8035-D41BCBEE1595}" type="pres">
      <dgm:prSet presAssocID="{1EC066B5-138C-4BC2-AB42-F2195F63F3BB}" presName="bgRect" presStyleLbl="bgShp" presStyleIdx="1" presStyleCnt="4"/>
      <dgm:spPr/>
    </dgm:pt>
    <dgm:pt modelId="{68215F72-9357-46BB-A58E-B06516E5C0F1}" type="pres">
      <dgm:prSet presAssocID="{1EC066B5-138C-4BC2-AB42-F2195F63F3B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A138D418-D010-4D17-B3EB-58AC4DCFD56F}" type="pres">
      <dgm:prSet presAssocID="{1EC066B5-138C-4BC2-AB42-F2195F63F3BB}" presName="spaceRect" presStyleCnt="0"/>
      <dgm:spPr/>
    </dgm:pt>
    <dgm:pt modelId="{A54663D3-C717-4A0D-B5BE-04E4600225FE}" type="pres">
      <dgm:prSet presAssocID="{1EC066B5-138C-4BC2-AB42-F2195F63F3BB}" presName="parTx" presStyleLbl="revTx" presStyleIdx="1" presStyleCnt="5">
        <dgm:presLayoutVars>
          <dgm:chMax val="0"/>
          <dgm:chPref val="0"/>
        </dgm:presLayoutVars>
      </dgm:prSet>
      <dgm:spPr/>
    </dgm:pt>
    <dgm:pt modelId="{06E0BE8E-330C-4BDF-815E-9C08E27132D8}" type="pres">
      <dgm:prSet presAssocID="{C7C8D49A-C109-49D4-B05D-4B4AE54869C5}" presName="sibTrans" presStyleCnt="0"/>
      <dgm:spPr/>
    </dgm:pt>
    <dgm:pt modelId="{95EECFC9-9779-4C94-80E2-F0BA94A3693B}" type="pres">
      <dgm:prSet presAssocID="{85291756-9782-4F42-9144-67CC350C58E6}" presName="compNode" presStyleCnt="0"/>
      <dgm:spPr/>
    </dgm:pt>
    <dgm:pt modelId="{65B6A5C6-14B5-4304-AD1C-EC9781CDD328}" type="pres">
      <dgm:prSet presAssocID="{85291756-9782-4F42-9144-67CC350C58E6}" presName="bgRect" presStyleLbl="bgShp" presStyleIdx="2" presStyleCnt="4"/>
      <dgm:spPr/>
    </dgm:pt>
    <dgm:pt modelId="{39A617D7-A46A-4A92-B13D-C6FC3D46E1BC}" type="pres">
      <dgm:prSet presAssocID="{85291756-9782-4F42-9144-67CC350C58E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iter"/>
        </a:ext>
      </dgm:extLst>
    </dgm:pt>
    <dgm:pt modelId="{A5536CD0-A01F-4264-8C0D-7A1E0E1D906E}" type="pres">
      <dgm:prSet presAssocID="{85291756-9782-4F42-9144-67CC350C58E6}" presName="spaceRect" presStyleCnt="0"/>
      <dgm:spPr/>
    </dgm:pt>
    <dgm:pt modelId="{4B5DE9DF-DB22-4CDC-9175-A6CE7A0B5B44}" type="pres">
      <dgm:prSet presAssocID="{85291756-9782-4F42-9144-67CC350C58E6}" presName="parTx" presStyleLbl="revTx" presStyleIdx="2" presStyleCnt="5">
        <dgm:presLayoutVars>
          <dgm:chMax val="0"/>
          <dgm:chPref val="0"/>
        </dgm:presLayoutVars>
      </dgm:prSet>
      <dgm:spPr/>
    </dgm:pt>
    <dgm:pt modelId="{76BE1518-1042-4A0F-8D7C-447430F19604}" type="pres">
      <dgm:prSet presAssocID="{85291756-9782-4F42-9144-67CC350C58E6}" presName="desTx" presStyleLbl="revTx" presStyleIdx="3" presStyleCnt="5">
        <dgm:presLayoutVars/>
      </dgm:prSet>
      <dgm:spPr/>
    </dgm:pt>
    <dgm:pt modelId="{844DD519-C43B-4C1B-9497-9E3332D22A74}" type="pres">
      <dgm:prSet presAssocID="{1623B905-203F-4FB4-BD0A-B035A4874BBF}" presName="sibTrans" presStyleCnt="0"/>
      <dgm:spPr/>
    </dgm:pt>
    <dgm:pt modelId="{B06A6CDD-251A-4352-8025-1B40D79C0153}" type="pres">
      <dgm:prSet presAssocID="{8C9D0DD5-466B-423D-ABDF-D0E9E3553A15}" presName="compNode" presStyleCnt="0"/>
      <dgm:spPr/>
    </dgm:pt>
    <dgm:pt modelId="{3B453F25-4DD2-4924-8FA3-592C2C8FA3C0}" type="pres">
      <dgm:prSet presAssocID="{8C9D0DD5-466B-423D-ABDF-D0E9E3553A15}" presName="bgRect" presStyleLbl="bgShp" presStyleIdx="3" presStyleCnt="4"/>
      <dgm:spPr/>
    </dgm:pt>
    <dgm:pt modelId="{CB25E459-1B87-499B-9F99-2D7086BDE0CC}" type="pres">
      <dgm:prSet presAssocID="{8C9D0DD5-466B-423D-ABDF-D0E9E3553A1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List"/>
        </a:ext>
      </dgm:extLst>
    </dgm:pt>
    <dgm:pt modelId="{C3B8C5D2-FEB7-414A-967A-9E567B80DA09}" type="pres">
      <dgm:prSet presAssocID="{8C9D0DD5-466B-423D-ABDF-D0E9E3553A15}" presName="spaceRect" presStyleCnt="0"/>
      <dgm:spPr/>
    </dgm:pt>
    <dgm:pt modelId="{D98B708F-50E9-47B3-831A-3751783D090B}" type="pres">
      <dgm:prSet presAssocID="{8C9D0DD5-466B-423D-ABDF-D0E9E3553A15}" presName="parTx" presStyleLbl="revTx" presStyleIdx="4" presStyleCnt="5">
        <dgm:presLayoutVars>
          <dgm:chMax val="0"/>
          <dgm:chPref val="0"/>
        </dgm:presLayoutVars>
      </dgm:prSet>
      <dgm:spPr/>
    </dgm:pt>
  </dgm:ptLst>
  <dgm:cxnLst>
    <dgm:cxn modelId="{D1FAB93A-4760-4FA0-B369-0DD3E52B2E2B}" type="presOf" srcId="{1EC066B5-138C-4BC2-AB42-F2195F63F3BB}" destId="{A54663D3-C717-4A0D-B5BE-04E4600225FE}" srcOrd="0" destOrd="0" presId="urn:microsoft.com/office/officeart/2018/2/layout/IconVerticalSolidList"/>
    <dgm:cxn modelId="{C7DF0749-F53C-4179-AFDD-A4D2BDB39F9E}" srcId="{0CD9EDBF-35DA-4201-8B16-4D48C907D170}" destId="{8C9D0DD5-466B-423D-ABDF-D0E9E3553A15}" srcOrd="3" destOrd="0" parTransId="{485856FC-9CAD-4D15-A564-4BF7162E85D5}" sibTransId="{7BFB3EC6-E4FC-462B-AAB5-D8EAF3185401}"/>
    <dgm:cxn modelId="{B43E1C55-A340-48FF-A47F-E42587E2B296}" srcId="{85291756-9782-4F42-9144-67CC350C58E6}" destId="{57F909F9-33CD-43AE-BD51-4AF86149EA9F}" srcOrd="0" destOrd="0" parTransId="{AC3D9943-9B8B-4414-9124-FEABAB5973C8}" sibTransId="{C763BDED-97D4-4FF7-B063-538CE7B90A9C}"/>
    <dgm:cxn modelId="{5B34556E-646D-4165-81CB-F96508BDE992}" type="presOf" srcId="{57F909F9-33CD-43AE-BD51-4AF86149EA9F}" destId="{76BE1518-1042-4A0F-8D7C-447430F19604}" srcOrd="0" destOrd="0" presId="urn:microsoft.com/office/officeart/2018/2/layout/IconVerticalSolidList"/>
    <dgm:cxn modelId="{D4AFE476-2880-4C2D-9E8A-614C0429CE0C}" srcId="{0CD9EDBF-35DA-4201-8B16-4D48C907D170}" destId="{1EC066B5-138C-4BC2-AB42-F2195F63F3BB}" srcOrd="1" destOrd="0" parTransId="{D7B36C59-AC04-40E2-8935-BED9D39CA8EC}" sibTransId="{C7C8D49A-C109-49D4-B05D-4B4AE54869C5}"/>
    <dgm:cxn modelId="{E83BB195-41CB-4D20-91D2-B5FEDC26653D}" srcId="{0CD9EDBF-35DA-4201-8B16-4D48C907D170}" destId="{85291756-9782-4F42-9144-67CC350C58E6}" srcOrd="2" destOrd="0" parTransId="{BAD9256E-701A-4584-BD1E-682610CAC2FF}" sibTransId="{1623B905-203F-4FB4-BD0A-B035A4874BBF}"/>
    <dgm:cxn modelId="{C5111E9A-4D25-4D83-87B3-695276F3E64D}" type="presOf" srcId="{10074840-34F3-48DD-BBBE-3A828C632286}" destId="{1F3BB536-A117-4A36-9A0E-A7F4C99837A7}" srcOrd="0" destOrd="0" presId="urn:microsoft.com/office/officeart/2018/2/layout/IconVerticalSolidList"/>
    <dgm:cxn modelId="{EC9CE9B8-9269-4D81-BFCB-EE0807D57D2B}" srcId="{0CD9EDBF-35DA-4201-8B16-4D48C907D170}" destId="{10074840-34F3-48DD-BBBE-3A828C632286}" srcOrd="0" destOrd="0" parTransId="{95A719F5-DCBC-4D1B-B7CF-8BD8D10AA00D}" sibTransId="{78AE2D4E-E870-48D0-B6DD-8D78FE64CCBD}"/>
    <dgm:cxn modelId="{764534B9-228F-49E1-9880-56E47CA09B8B}" type="presOf" srcId="{AF6F6DC9-71A8-4530-9462-FB593557E8F9}" destId="{76BE1518-1042-4A0F-8D7C-447430F19604}" srcOrd="0" destOrd="1" presId="urn:microsoft.com/office/officeart/2018/2/layout/IconVerticalSolidList"/>
    <dgm:cxn modelId="{C018FBB9-0769-4586-B672-573500A2BA0B}" type="presOf" srcId="{8C9D0DD5-466B-423D-ABDF-D0E9E3553A15}" destId="{D98B708F-50E9-47B3-831A-3751783D090B}" srcOrd="0" destOrd="0" presId="urn:microsoft.com/office/officeart/2018/2/layout/IconVerticalSolidList"/>
    <dgm:cxn modelId="{54C76BBD-C470-409A-A079-E0D9A245CD84}" type="presOf" srcId="{0CD9EDBF-35DA-4201-8B16-4D48C907D170}" destId="{459FDA6A-1190-4E88-9329-50A488C5B93F}" srcOrd="0" destOrd="0" presId="urn:microsoft.com/office/officeart/2018/2/layout/IconVerticalSolidList"/>
    <dgm:cxn modelId="{1D2951E3-FED6-4F3E-B520-C7DC19B996E3}" type="presOf" srcId="{85291756-9782-4F42-9144-67CC350C58E6}" destId="{4B5DE9DF-DB22-4CDC-9175-A6CE7A0B5B44}" srcOrd="0" destOrd="0" presId="urn:microsoft.com/office/officeart/2018/2/layout/IconVerticalSolidList"/>
    <dgm:cxn modelId="{BEF366F4-13E9-430C-B30F-F4B2153AA871}" srcId="{85291756-9782-4F42-9144-67CC350C58E6}" destId="{AF6F6DC9-71A8-4530-9462-FB593557E8F9}" srcOrd="1" destOrd="0" parTransId="{235FA093-98FF-4448-907E-38EDEA1DB1F2}" sibTransId="{A43F896B-17E8-40F2-95E5-9BC2FF7A117D}"/>
    <dgm:cxn modelId="{5AE058E7-20EA-44DE-A630-D739C853F2C2}" type="presParOf" srcId="{459FDA6A-1190-4E88-9329-50A488C5B93F}" destId="{07E1656E-B7A1-4F8B-8493-430C72A1BDEA}" srcOrd="0" destOrd="0" presId="urn:microsoft.com/office/officeart/2018/2/layout/IconVerticalSolidList"/>
    <dgm:cxn modelId="{F252D702-8203-4EE4-917B-F8688DFA5AE6}" type="presParOf" srcId="{07E1656E-B7A1-4F8B-8493-430C72A1BDEA}" destId="{525C381C-5CAA-4213-A264-80CEE857CA1D}" srcOrd="0" destOrd="0" presId="urn:microsoft.com/office/officeart/2018/2/layout/IconVerticalSolidList"/>
    <dgm:cxn modelId="{BE92ABDB-DD32-4CCE-B68C-13C727C74F99}" type="presParOf" srcId="{07E1656E-B7A1-4F8B-8493-430C72A1BDEA}" destId="{254900ED-3B7C-4189-92C3-37558F8E341F}" srcOrd="1" destOrd="0" presId="urn:microsoft.com/office/officeart/2018/2/layout/IconVerticalSolidList"/>
    <dgm:cxn modelId="{981C1938-4142-4817-B42A-63BFBD504C76}" type="presParOf" srcId="{07E1656E-B7A1-4F8B-8493-430C72A1BDEA}" destId="{482EA3AE-4B7C-4DFF-80FB-2AD5C59237DD}" srcOrd="2" destOrd="0" presId="urn:microsoft.com/office/officeart/2018/2/layout/IconVerticalSolidList"/>
    <dgm:cxn modelId="{CFA32A27-4489-423D-950A-85304A517452}" type="presParOf" srcId="{07E1656E-B7A1-4F8B-8493-430C72A1BDEA}" destId="{1F3BB536-A117-4A36-9A0E-A7F4C99837A7}" srcOrd="3" destOrd="0" presId="urn:microsoft.com/office/officeart/2018/2/layout/IconVerticalSolidList"/>
    <dgm:cxn modelId="{EFF6EC7A-71DC-455C-B124-11CB6580198E}" type="presParOf" srcId="{459FDA6A-1190-4E88-9329-50A488C5B93F}" destId="{F5E5DE79-5624-4BB4-BA81-BB4AADFBB4CE}" srcOrd="1" destOrd="0" presId="urn:microsoft.com/office/officeart/2018/2/layout/IconVerticalSolidList"/>
    <dgm:cxn modelId="{7DA588B7-00BD-4EE7-956C-142E1AAED846}" type="presParOf" srcId="{459FDA6A-1190-4E88-9329-50A488C5B93F}" destId="{5014884A-358F-4DB9-A75F-0CEC9E42E591}" srcOrd="2" destOrd="0" presId="urn:microsoft.com/office/officeart/2018/2/layout/IconVerticalSolidList"/>
    <dgm:cxn modelId="{D2A70F8A-BE21-4EC1-B015-C5987B002552}" type="presParOf" srcId="{5014884A-358F-4DB9-A75F-0CEC9E42E591}" destId="{2AD3EA9E-987D-4840-8035-D41BCBEE1595}" srcOrd="0" destOrd="0" presId="urn:microsoft.com/office/officeart/2018/2/layout/IconVerticalSolidList"/>
    <dgm:cxn modelId="{6515CC72-27DE-4059-BA75-E77818F902B4}" type="presParOf" srcId="{5014884A-358F-4DB9-A75F-0CEC9E42E591}" destId="{68215F72-9357-46BB-A58E-B06516E5C0F1}" srcOrd="1" destOrd="0" presId="urn:microsoft.com/office/officeart/2018/2/layout/IconVerticalSolidList"/>
    <dgm:cxn modelId="{8C2AC802-DB9C-4B50-9952-0BB48D4BF5B0}" type="presParOf" srcId="{5014884A-358F-4DB9-A75F-0CEC9E42E591}" destId="{A138D418-D010-4D17-B3EB-58AC4DCFD56F}" srcOrd="2" destOrd="0" presId="urn:microsoft.com/office/officeart/2018/2/layout/IconVerticalSolidList"/>
    <dgm:cxn modelId="{24B8CE9A-C654-4360-91AB-162D59652A9A}" type="presParOf" srcId="{5014884A-358F-4DB9-A75F-0CEC9E42E591}" destId="{A54663D3-C717-4A0D-B5BE-04E4600225FE}" srcOrd="3" destOrd="0" presId="urn:microsoft.com/office/officeart/2018/2/layout/IconVerticalSolidList"/>
    <dgm:cxn modelId="{7615DA5A-FB77-409D-AE94-A6D7EAE763BA}" type="presParOf" srcId="{459FDA6A-1190-4E88-9329-50A488C5B93F}" destId="{06E0BE8E-330C-4BDF-815E-9C08E27132D8}" srcOrd="3" destOrd="0" presId="urn:microsoft.com/office/officeart/2018/2/layout/IconVerticalSolidList"/>
    <dgm:cxn modelId="{4D507AAF-C741-428D-B39E-D41A9A91DA0B}" type="presParOf" srcId="{459FDA6A-1190-4E88-9329-50A488C5B93F}" destId="{95EECFC9-9779-4C94-80E2-F0BA94A3693B}" srcOrd="4" destOrd="0" presId="urn:microsoft.com/office/officeart/2018/2/layout/IconVerticalSolidList"/>
    <dgm:cxn modelId="{05732961-D922-43D8-8A85-6C2EEF53F0F4}" type="presParOf" srcId="{95EECFC9-9779-4C94-80E2-F0BA94A3693B}" destId="{65B6A5C6-14B5-4304-AD1C-EC9781CDD328}" srcOrd="0" destOrd="0" presId="urn:microsoft.com/office/officeart/2018/2/layout/IconVerticalSolidList"/>
    <dgm:cxn modelId="{5C10FA6B-075E-4189-A2AC-C423C8A6D3A7}" type="presParOf" srcId="{95EECFC9-9779-4C94-80E2-F0BA94A3693B}" destId="{39A617D7-A46A-4A92-B13D-C6FC3D46E1BC}" srcOrd="1" destOrd="0" presId="urn:microsoft.com/office/officeart/2018/2/layout/IconVerticalSolidList"/>
    <dgm:cxn modelId="{E21FCC14-76A9-470A-82F7-30C3EEFA3A36}" type="presParOf" srcId="{95EECFC9-9779-4C94-80E2-F0BA94A3693B}" destId="{A5536CD0-A01F-4264-8C0D-7A1E0E1D906E}" srcOrd="2" destOrd="0" presId="urn:microsoft.com/office/officeart/2018/2/layout/IconVerticalSolidList"/>
    <dgm:cxn modelId="{4229BE15-0E0C-476A-BDF7-F275F12A7350}" type="presParOf" srcId="{95EECFC9-9779-4C94-80E2-F0BA94A3693B}" destId="{4B5DE9DF-DB22-4CDC-9175-A6CE7A0B5B44}" srcOrd="3" destOrd="0" presId="urn:microsoft.com/office/officeart/2018/2/layout/IconVerticalSolidList"/>
    <dgm:cxn modelId="{7BB7B626-30CA-4E7D-9FD7-D4198F47E01C}" type="presParOf" srcId="{95EECFC9-9779-4C94-80E2-F0BA94A3693B}" destId="{76BE1518-1042-4A0F-8D7C-447430F19604}" srcOrd="4" destOrd="0" presId="urn:microsoft.com/office/officeart/2018/2/layout/IconVerticalSolidList"/>
    <dgm:cxn modelId="{6B9DE5D7-F3F7-46F4-A0B4-1FF77423FB5F}" type="presParOf" srcId="{459FDA6A-1190-4E88-9329-50A488C5B93F}" destId="{844DD519-C43B-4C1B-9497-9E3332D22A74}" srcOrd="5" destOrd="0" presId="urn:microsoft.com/office/officeart/2018/2/layout/IconVerticalSolidList"/>
    <dgm:cxn modelId="{9956F724-1B65-4163-8A5C-537ACFBC5F9A}" type="presParOf" srcId="{459FDA6A-1190-4E88-9329-50A488C5B93F}" destId="{B06A6CDD-251A-4352-8025-1B40D79C0153}" srcOrd="6" destOrd="0" presId="urn:microsoft.com/office/officeart/2018/2/layout/IconVerticalSolidList"/>
    <dgm:cxn modelId="{206B061C-9955-4205-9F69-1831F68A3DB9}" type="presParOf" srcId="{B06A6CDD-251A-4352-8025-1B40D79C0153}" destId="{3B453F25-4DD2-4924-8FA3-592C2C8FA3C0}" srcOrd="0" destOrd="0" presId="urn:microsoft.com/office/officeart/2018/2/layout/IconVerticalSolidList"/>
    <dgm:cxn modelId="{C5947E00-623C-40B6-AFBC-D6719EA0CC56}" type="presParOf" srcId="{B06A6CDD-251A-4352-8025-1B40D79C0153}" destId="{CB25E459-1B87-499B-9F99-2D7086BDE0CC}" srcOrd="1" destOrd="0" presId="urn:microsoft.com/office/officeart/2018/2/layout/IconVerticalSolidList"/>
    <dgm:cxn modelId="{ADEA289E-7B76-4AE8-BCA3-28B0B72616DE}" type="presParOf" srcId="{B06A6CDD-251A-4352-8025-1B40D79C0153}" destId="{C3B8C5D2-FEB7-414A-967A-9E567B80DA09}" srcOrd="2" destOrd="0" presId="urn:microsoft.com/office/officeart/2018/2/layout/IconVerticalSolidList"/>
    <dgm:cxn modelId="{338ACD3F-96AA-413F-8FE1-AFB1D0646CBD}" type="presParOf" srcId="{B06A6CDD-251A-4352-8025-1B40D79C0153}" destId="{D98B708F-50E9-47B3-831A-3751783D090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9DCBA4D-3953-45AA-8DC8-69DC425DE2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0B45518-385D-44E4-8779-9BA42449B745}">
      <dgm:prSet/>
      <dgm:spPr/>
      <dgm:t>
        <a:bodyPr/>
        <a:lstStyle/>
        <a:p>
          <a:r>
            <a:rPr lang="en-GB" dirty="0"/>
            <a:t>The main </a:t>
          </a:r>
          <a:r>
            <a:rPr lang="en-GB" dirty="0">
              <a:solidFill>
                <a:srgbClr val="FFFF00"/>
              </a:solidFill>
            </a:rPr>
            <a:t>Internal strengths </a:t>
          </a:r>
          <a:r>
            <a:rPr lang="en-GB" dirty="0"/>
            <a:t>are </a:t>
          </a:r>
          <a:endParaRPr lang="en-US" dirty="0"/>
        </a:p>
      </dgm:t>
    </dgm:pt>
    <dgm:pt modelId="{442B9AA4-CCF3-495A-B886-A00ADF06B4CE}" type="parTrans" cxnId="{3EAA5277-2903-48E4-A47D-68FE202A4F92}">
      <dgm:prSet/>
      <dgm:spPr/>
      <dgm:t>
        <a:bodyPr/>
        <a:lstStyle/>
        <a:p>
          <a:endParaRPr lang="en-US"/>
        </a:p>
      </dgm:t>
    </dgm:pt>
    <dgm:pt modelId="{47E15DA1-2B1F-4C02-A561-C2976EF9D63D}" type="sibTrans" cxnId="{3EAA5277-2903-48E4-A47D-68FE202A4F92}">
      <dgm:prSet/>
      <dgm:spPr/>
      <dgm:t>
        <a:bodyPr/>
        <a:lstStyle/>
        <a:p>
          <a:endParaRPr lang="en-US"/>
        </a:p>
      </dgm:t>
    </dgm:pt>
    <dgm:pt modelId="{9903A379-F994-46B3-AE38-795609FEE768}">
      <dgm:prSet/>
      <dgm:spPr/>
      <dgm:t>
        <a:bodyPr/>
        <a:lstStyle/>
        <a:p>
          <a:r>
            <a:rPr lang="en-GB"/>
            <a:t>the unique locations, </a:t>
          </a:r>
          <a:endParaRPr lang="en-US"/>
        </a:p>
      </dgm:t>
    </dgm:pt>
    <dgm:pt modelId="{6CF9F659-CBBE-4F49-88D2-70160A362D93}" type="parTrans" cxnId="{4FEA441F-0E72-4664-AEEE-88454340E006}">
      <dgm:prSet/>
      <dgm:spPr/>
      <dgm:t>
        <a:bodyPr/>
        <a:lstStyle/>
        <a:p>
          <a:endParaRPr lang="en-US"/>
        </a:p>
      </dgm:t>
    </dgm:pt>
    <dgm:pt modelId="{789F1A87-D3C2-4587-BE5C-C65E70EAE925}" type="sibTrans" cxnId="{4FEA441F-0E72-4664-AEEE-88454340E006}">
      <dgm:prSet/>
      <dgm:spPr/>
      <dgm:t>
        <a:bodyPr/>
        <a:lstStyle/>
        <a:p>
          <a:endParaRPr lang="en-US"/>
        </a:p>
      </dgm:t>
    </dgm:pt>
    <dgm:pt modelId="{D7CB2E2C-208F-4DCA-A777-D7794CAA840C}">
      <dgm:prSet/>
      <dgm:spPr/>
      <dgm:t>
        <a:bodyPr/>
        <a:lstStyle/>
        <a:p>
          <a:r>
            <a:rPr lang="en-GB"/>
            <a:t>the wide provincial footprint, </a:t>
          </a:r>
          <a:endParaRPr lang="en-US"/>
        </a:p>
      </dgm:t>
    </dgm:pt>
    <dgm:pt modelId="{4A0E2BFC-06BE-43A8-83CE-14422011994B}" type="parTrans" cxnId="{A536B5B3-EACA-4A09-9333-F5C599B53A6E}">
      <dgm:prSet/>
      <dgm:spPr/>
      <dgm:t>
        <a:bodyPr/>
        <a:lstStyle/>
        <a:p>
          <a:endParaRPr lang="en-US"/>
        </a:p>
      </dgm:t>
    </dgm:pt>
    <dgm:pt modelId="{8BF0859F-9EE0-424A-A6D2-AC0C43CDEF71}" type="sibTrans" cxnId="{A536B5B3-EACA-4A09-9333-F5C599B53A6E}">
      <dgm:prSet/>
      <dgm:spPr/>
      <dgm:t>
        <a:bodyPr/>
        <a:lstStyle/>
        <a:p>
          <a:endParaRPr lang="en-US"/>
        </a:p>
      </dgm:t>
    </dgm:pt>
    <dgm:pt modelId="{CE402F27-FE41-4737-B5AA-646B870764A2}">
      <dgm:prSet/>
      <dgm:spPr/>
      <dgm:t>
        <a:bodyPr/>
        <a:lstStyle/>
        <a:p>
          <a:r>
            <a:rPr lang="en-GB"/>
            <a:t>the variety of products and services and the tourism grading standards. </a:t>
          </a:r>
          <a:endParaRPr lang="en-US"/>
        </a:p>
      </dgm:t>
    </dgm:pt>
    <dgm:pt modelId="{72037602-4EEC-476B-8279-9939669B2A15}" type="parTrans" cxnId="{DE9174A0-446D-48F6-BC33-9613B13573AD}">
      <dgm:prSet/>
      <dgm:spPr/>
      <dgm:t>
        <a:bodyPr/>
        <a:lstStyle/>
        <a:p>
          <a:endParaRPr lang="en-US"/>
        </a:p>
      </dgm:t>
    </dgm:pt>
    <dgm:pt modelId="{2B5512C1-0C7F-46DD-AAEB-A446D0776A3D}" type="sibTrans" cxnId="{DE9174A0-446D-48F6-BC33-9613B13573AD}">
      <dgm:prSet/>
      <dgm:spPr/>
      <dgm:t>
        <a:bodyPr/>
        <a:lstStyle/>
        <a:p>
          <a:endParaRPr lang="en-US"/>
        </a:p>
      </dgm:t>
    </dgm:pt>
    <dgm:pt modelId="{0D94DC12-CF07-447B-B4ED-692B6DCF2D93}">
      <dgm:prSet/>
      <dgm:spPr/>
      <dgm:t>
        <a:bodyPr/>
        <a:lstStyle/>
        <a:p>
          <a:r>
            <a:rPr lang="en-GB"/>
            <a:t>These elements should be exploited to the fullest extent.</a:t>
          </a:r>
          <a:endParaRPr lang="en-US"/>
        </a:p>
      </dgm:t>
    </dgm:pt>
    <dgm:pt modelId="{9C2B66DF-F84B-4B2E-9B46-E79CDDCDC855}" type="parTrans" cxnId="{08E033FC-3B64-4309-A0AD-FFB572704B6A}">
      <dgm:prSet/>
      <dgm:spPr/>
      <dgm:t>
        <a:bodyPr/>
        <a:lstStyle/>
        <a:p>
          <a:endParaRPr lang="en-US"/>
        </a:p>
      </dgm:t>
    </dgm:pt>
    <dgm:pt modelId="{BDDD133E-4359-465A-84BB-CE98C282E62E}" type="sibTrans" cxnId="{08E033FC-3B64-4309-A0AD-FFB572704B6A}">
      <dgm:prSet/>
      <dgm:spPr/>
      <dgm:t>
        <a:bodyPr/>
        <a:lstStyle/>
        <a:p>
          <a:endParaRPr lang="en-US"/>
        </a:p>
      </dgm:t>
    </dgm:pt>
    <dgm:pt modelId="{FBCF55CE-AF21-43DE-8456-DD008FDA5BE2}">
      <dgm:prSet/>
      <dgm:spPr/>
      <dgm:t>
        <a:bodyPr/>
        <a:lstStyle/>
        <a:p>
          <a:r>
            <a:rPr lang="en-GB" dirty="0"/>
            <a:t>The main </a:t>
          </a:r>
          <a:r>
            <a:rPr lang="en-GB" dirty="0">
              <a:solidFill>
                <a:srgbClr val="FFFF00"/>
              </a:solidFill>
            </a:rPr>
            <a:t>Internal weaknesses </a:t>
          </a:r>
          <a:r>
            <a:rPr lang="en-GB" dirty="0"/>
            <a:t>are:</a:t>
          </a:r>
          <a:endParaRPr lang="en-US" dirty="0"/>
        </a:p>
      </dgm:t>
    </dgm:pt>
    <dgm:pt modelId="{3909DD2E-C2B0-4BBF-B580-BA96BA829770}" type="parTrans" cxnId="{ACB10AB4-16C8-4C85-AF99-F7866AE3FDB4}">
      <dgm:prSet/>
      <dgm:spPr/>
      <dgm:t>
        <a:bodyPr/>
        <a:lstStyle/>
        <a:p>
          <a:endParaRPr lang="en-US"/>
        </a:p>
      </dgm:t>
    </dgm:pt>
    <dgm:pt modelId="{B2033B4C-A355-49A1-AAED-7F2DDF4200EA}" type="sibTrans" cxnId="{ACB10AB4-16C8-4C85-AF99-F7866AE3FDB4}">
      <dgm:prSet/>
      <dgm:spPr/>
      <dgm:t>
        <a:bodyPr/>
        <a:lstStyle/>
        <a:p>
          <a:endParaRPr lang="en-US"/>
        </a:p>
      </dgm:t>
    </dgm:pt>
    <dgm:pt modelId="{D957BB28-482B-41CB-AE56-0038B881FB19}">
      <dgm:prSet/>
      <dgm:spPr/>
      <dgm:t>
        <a:bodyPr/>
        <a:lstStyle/>
        <a:p>
          <a:r>
            <a:rPr lang="en-GB"/>
            <a:t>Strategy and operational weaknesses;</a:t>
          </a:r>
          <a:endParaRPr lang="en-US"/>
        </a:p>
      </dgm:t>
    </dgm:pt>
    <dgm:pt modelId="{393CF99F-962E-42E6-A7AB-B2AC4DFBB0C9}" type="parTrans" cxnId="{C58BF02C-5558-433A-8A7A-497F51DE75D5}">
      <dgm:prSet/>
      <dgm:spPr/>
      <dgm:t>
        <a:bodyPr/>
        <a:lstStyle/>
        <a:p>
          <a:endParaRPr lang="en-US"/>
        </a:p>
      </dgm:t>
    </dgm:pt>
    <dgm:pt modelId="{F0778A19-565A-4360-82C9-D27DC4D13AFF}" type="sibTrans" cxnId="{C58BF02C-5558-433A-8A7A-497F51DE75D5}">
      <dgm:prSet/>
      <dgm:spPr/>
      <dgm:t>
        <a:bodyPr/>
        <a:lstStyle/>
        <a:p>
          <a:endParaRPr lang="en-US"/>
        </a:p>
      </dgm:t>
    </dgm:pt>
    <dgm:pt modelId="{4DE84804-4C5D-4BA3-B915-24B2DF9349EA}">
      <dgm:prSet/>
      <dgm:spPr/>
      <dgm:t>
        <a:bodyPr/>
        <a:lstStyle/>
        <a:p>
          <a:r>
            <a:rPr lang="en-GB"/>
            <a:t>IT infrastructure;</a:t>
          </a:r>
          <a:endParaRPr lang="en-US"/>
        </a:p>
      </dgm:t>
    </dgm:pt>
    <dgm:pt modelId="{54F7C9D2-47E2-4E25-98DF-A2DBE2C22FAA}" type="parTrans" cxnId="{03606ACE-847F-4FC7-8974-0583661D772B}">
      <dgm:prSet/>
      <dgm:spPr/>
      <dgm:t>
        <a:bodyPr/>
        <a:lstStyle/>
        <a:p>
          <a:endParaRPr lang="en-US"/>
        </a:p>
      </dgm:t>
    </dgm:pt>
    <dgm:pt modelId="{58B19E47-0AF3-4E0D-B15B-5B5CE9561A89}" type="sibTrans" cxnId="{03606ACE-847F-4FC7-8974-0583661D772B}">
      <dgm:prSet/>
      <dgm:spPr/>
      <dgm:t>
        <a:bodyPr/>
        <a:lstStyle/>
        <a:p>
          <a:endParaRPr lang="en-US"/>
        </a:p>
      </dgm:t>
    </dgm:pt>
    <dgm:pt modelId="{AA1587B5-6CCB-44D1-A0D0-B5E15EA0C452}">
      <dgm:prSet/>
      <dgm:spPr/>
      <dgm:t>
        <a:bodyPr/>
        <a:lstStyle/>
        <a:p>
          <a:r>
            <a:rPr lang="en-GB"/>
            <a:t>Facilities and Infrastructure at the resorts; and </a:t>
          </a:r>
          <a:endParaRPr lang="en-US"/>
        </a:p>
      </dgm:t>
    </dgm:pt>
    <dgm:pt modelId="{3826A6DA-012B-4C35-8C9C-C2641AD67180}" type="parTrans" cxnId="{12F057C9-5F85-459C-9C27-1B1770DC4358}">
      <dgm:prSet/>
      <dgm:spPr/>
      <dgm:t>
        <a:bodyPr/>
        <a:lstStyle/>
        <a:p>
          <a:endParaRPr lang="en-US"/>
        </a:p>
      </dgm:t>
    </dgm:pt>
    <dgm:pt modelId="{0D0E4DA4-BD1D-487D-A37F-7D031CB8ECCD}" type="sibTrans" cxnId="{12F057C9-5F85-459C-9C27-1B1770DC4358}">
      <dgm:prSet/>
      <dgm:spPr/>
      <dgm:t>
        <a:bodyPr/>
        <a:lstStyle/>
        <a:p>
          <a:endParaRPr lang="en-US"/>
        </a:p>
      </dgm:t>
    </dgm:pt>
    <dgm:pt modelId="{72C2F8B3-E1AB-4D28-B003-6313E2C4FC28}">
      <dgm:prSet/>
      <dgm:spPr/>
      <dgm:t>
        <a:bodyPr/>
        <a:lstStyle/>
        <a:p>
          <a:r>
            <a:rPr lang="en-GB"/>
            <a:t>Marketing and Sales.</a:t>
          </a:r>
          <a:endParaRPr lang="en-US"/>
        </a:p>
      </dgm:t>
    </dgm:pt>
    <dgm:pt modelId="{A460D409-4835-4A7D-AF30-DFA1BC4C23BF}" type="parTrans" cxnId="{C5558350-74F1-43DC-AD10-BD780C04A28D}">
      <dgm:prSet/>
      <dgm:spPr/>
      <dgm:t>
        <a:bodyPr/>
        <a:lstStyle/>
        <a:p>
          <a:endParaRPr lang="en-US"/>
        </a:p>
      </dgm:t>
    </dgm:pt>
    <dgm:pt modelId="{591E6626-1787-4A88-B29C-27F51DBCE998}" type="sibTrans" cxnId="{C5558350-74F1-43DC-AD10-BD780C04A28D}">
      <dgm:prSet/>
      <dgm:spPr/>
      <dgm:t>
        <a:bodyPr/>
        <a:lstStyle/>
        <a:p>
          <a:endParaRPr lang="en-US"/>
        </a:p>
      </dgm:t>
    </dgm:pt>
    <dgm:pt modelId="{ADE9F130-EF02-4224-91E8-36C3992773E5}">
      <dgm:prSet/>
      <dgm:spPr/>
      <dgm:t>
        <a:bodyPr/>
        <a:lstStyle/>
        <a:p>
          <a:r>
            <a:rPr lang="en-GB" dirty="0">
              <a:solidFill>
                <a:srgbClr val="FFFF00"/>
              </a:solidFill>
            </a:rPr>
            <a:t>External opportunities </a:t>
          </a:r>
          <a:r>
            <a:rPr lang="en-GB" dirty="0"/>
            <a:t>are ample but the viability of each one should be determined by management.</a:t>
          </a:r>
          <a:endParaRPr lang="en-US" dirty="0"/>
        </a:p>
      </dgm:t>
    </dgm:pt>
    <dgm:pt modelId="{79045FB6-17E2-4A5E-AECB-D94A047B7F84}" type="parTrans" cxnId="{BDA3278F-EA03-4A37-B727-2118C0FE01DC}">
      <dgm:prSet/>
      <dgm:spPr/>
      <dgm:t>
        <a:bodyPr/>
        <a:lstStyle/>
        <a:p>
          <a:endParaRPr lang="en-US"/>
        </a:p>
      </dgm:t>
    </dgm:pt>
    <dgm:pt modelId="{5A6488BE-776A-4508-BDAF-2D32D8601CF7}" type="sibTrans" cxnId="{BDA3278F-EA03-4A37-B727-2118C0FE01DC}">
      <dgm:prSet/>
      <dgm:spPr/>
      <dgm:t>
        <a:bodyPr/>
        <a:lstStyle/>
        <a:p>
          <a:endParaRPr lang="en-US"/>
        </a:p>
      </dgm:t>
    </dgm:pt>
    <dgm:pt modelId="{6E44DA5A-8F25-480A-B23F-B90C56D87D6A}">
      <dgm:prSet/>
      <dgm:spPr/>
      <dgm:t>
        <a:bodyPr/>
        <a:lstStyle/>
        <a:p>
          <a:r>
            <a:rPr lang="en-GB" dirty="0">
              <a:solidFill>
                <a:srgbClr val="FFFF00"/>
              </a:solidFill>
            </a:rPr>
            <a:t>External threats </a:t>
          </a:r>
          <a:r>
            <a:rPr lang="en-GB" dirty="0"/>
            <a:t>are not within managements sphere of influence, but they should be noted, and a plan of action should be readily available once the signals of any threat is evident.</a:t>
          </a:r>
          <a:endParaRPr lang="en-US" dirty="0"/>
        </a:p>
      </dgm:t>
    </dgm:pt>
    <dgm:pt modelId="{1B12FB6A-53F0-42AA-83AF-AA833110A2C2}" type="parTrans" cxnId="{A2CF2BEE-884E-46CA-9107-3AEF590F2051}">
      <dgm:prSet/>
      <dgm:spPr/>
      <dgm:t>
        <a:bodyPr/>
        <a:lstStyle/>
        <a:p>
          <a:endParaRPr lang="en-US"/>
        </a:p>
      </dgm:t>
    </dgm:pt>
    <dgm:pt modelId="{05DCE372-CDE7-411B-81B6-72899C4E89C7}" type="sibTrans" cxnId="{A2CF2BEE-884E-46CA-9107-3AEF590F2051}">
      <dgm:prSet/>
      <dgm:spPr/>
      <dgm:t>
        <a:bodyPr/>
        <a:lstStyle/>
        <a:p>
          <a:endParaRPr lang="en-US"/>
        </a:p>
      </dgm:t>
    </dgm:pt>
    <dgm:pt modelId="{B6BF5F37-6523-4B8B-9D52-F701EBC2370B}">
      <dgm:prSet/>
      <dgm:spPr/>
      <dgm:t>
        <a:bodyPr/>
        <a:lstStyle/>
        <a:p>
          <a:r>
            <a:rPr lang="en-GB"/>
            <a:t>Financial challenges;</a:t>
          </a:r>
          <a:endParaRPr lang="en-US"/>
        </a:p>
      </dgm:t>
    </dgm:pt>
    <dgm:pt modelId="{4907F97A-F9C0-4942-855F-6D447951804F}" type="sibTrans" cxnId="{FA160D4E-7FE7-4D56-9936-A6F2D0C92D89}">
      <dgm:prSet/>
      <dgm:spPr/>
      <dgm:t>
        <a:bodyPr/>
        <a:lstStyle/>
        <a:p>
          <a:endParaRPr lang="en-US"/>
        </a:p>
      </dgm:t>
    </dgm:pt>
    <dgm:pt modelId="{FD879553-F91E-489C-8557-6E3D411EFF14}" type="parTrans" cxnId="{FA160D4E-7FE7-4D56-9936-A6F2D0C92D89}">
      <dgm:prSet/>
      <dgm:spPr/>
      <dgm:t>
        <a:bodyPr/>
        <a:lstStyle/>
        <a:p>
          <a:endParaRPr lang="en-US"/>
        </a:p>
      </dgm:t>
    </dgm:pt>
    <dgm:pt modelId="{18844BCE-BE5B-FC49-87D1-497299240DC8}" type="pres">
      <dgm:prSet presAssocID="{B9DCBA4D-3953-45AA-8DC8-69DC425DE22C}" presName="linear" presStyleCnt="0">
        <dgm:presLayoutVars>
          <dgm:animLvl val="lvl"/>
          <dgm:resizeHandles val="exact"/>
        </dgm:presLayoutVars>
      </dgm:prSet>
      <dgm:spPr/>
    </dgm:pt>
    <dgm:pt modelId="{93C93C64-53A3-4B4D-8D64-2429B91BFBBB}" type="pres">
      <dgm:prSet presAssocID="{70B45518-385D-44E4-8779-9BA42449B745}" presName="parentText" presStyleLbl="node1" presStyleIdx="0" presStyleCnt="4">
        <dgm:presLayoutVars>
          <dgm:chMax val="0"/>
          <dgm:bulletEnabled val="1"/>
        </dgm:presLayoutVars>
      </dgm:prSet>
      <dgm:spPr/>
    </dgm:pt>
    <dgm:pt modelId="{3E3B50BA-B618-3D47-AADF-7B0AB1C15231}" type="pres">
      <dgm:prSet presAssocID="{70B45518-385D-44E4-8779-9BA42449B745}" presName="childText" presStyleLbl="revTx" presStyleIdx="0" presStyleCnt="2">
        <dgm:presLayoutVars>
          <dgm:bulletEnabled val="1"/>
        </dgm:presLayoutVars>
      </dgm:prSet>
      <dgm:spPr/>
    </dgm:pt>
    <dgm:pt modelId="{E9CEEF57-4D43-FA4C-BFE4-B6EE98E9D99A}" type="pres">
      <dgm:prSet presAssocID="{FBCF55CE-AF21-43DE-8456-DD008FDA5BE2}" presName="parentText" presStyleLbl="node1" presStyleIdx="1" presStyleCnt="4">
        <dgm:presLayoutVars>
          <dgm:chMax val="0"/>
          <dgm:bulletEnabled val="1"/>
        </dgm:presLayoutVars>
      </dgm:prSet>
      <dgm:spPr/>
    </dgm:pt>
    <dgm:pt modelId="{A022CCE0-BE6B-FD47-88AA-5DD174233CE7}" type="pres">
      <dgm:prSet presAssocID="{FBCF55CE-AF21-43DE-8456-DD008FDA5BE2}" presName="childText" presStyleLbl="revTx" presStyleIdx="1" presStyleCnt="2">
        <dgm:presLayoutVars>
          <dgm:bulletEnabled val="1"/>
        </dgm:presLayoutVars>
      </dgm:prSet>
      <dgm:spPr/>
    </dgm:pt>
    <dgm:pt modelId="{2282B2A1-B35D-1D4E-AFB9-B0CBFC023464}" type="pres">
      <dgm:prSet presAssocID="{ADE9F130-EF02-4224-91E8-36C3992773E5}" presName="parentText" presStyleLbl="node1" presStyleIdx="2" presStyleCnt="4">
        <dgm:presLayoutVars>
          <dgm:chMax val="0"/>
          <dgm:bulletEnabled val="1"/>
        </dgm:presLayoutVars>
      </dgm:prSet>
      <dgm:spPr/>
    </dgm:pt>
    <dgm:pt modelId="{83313410-620F-2742-B2BC-F5E5569E8DF7}" type="pres">
      <dgm:prSet presAssocID="{5A6488BE-776A-4508-BDAF-2D32D8601CF7}" presName="spacer" presStyleCnt="0"/>
      <dgm:spPr/>
    </dgm:pt>
    <dgm:pt modelId="{05799B4B-49ED-304F-B13F-429CB9A580FC}" type="pres">
      <dgm:prSet presAssocID="{6E44DA5A-8F25-480A-B23F-B90C56D87D6A}" presName="parentText" presStyleLbl="node1" presStyleIdx="3" presStyleCnt="4">
        <dgm:presLayoutVars>
          <dgm:chMax val="0"/>
          <dgm:bulletEnabled val="1"/>
        </dgm:presLayoutVars>
      </dgm:prSet>
      <dgm:spPr/>
    </dgm:pt>
  </dgm:ptLst>
  <dgm:cxnLst>
    <dgm:cxn modelId="{C3D3CA15-881C-DF4D-8BBA-619F3389E70A}" type="presOf" srcId="{AA1587B5-6CCB-44D1-A0D0-B5E15EA0C452}" destId="{A022CCE0-BE6B-FD47-88AA-5DD174233CE7}" srcOrd="0" destOrd="3" presId="urn:microsoft.com/office/officeart/2005/8/layout/vList2"/>
    <dgm:cxn modelId="{4EE2931B-825A-DE48-88BC-E64D37029A2D}" type="presOf" srcId="{B9DCBA4D-3953-45AA-8DC8-69DC425DE22C}" destId="{18844BCE-BE5B-FC49-87D1-497299240DC8}" srcOrd="0" destOrd="0" presId="urn:microsoft.com/office/officeart/2005/8/layout/vList2"/>
    <dgm:cxn modelId="{4FEA441F-0E72-4664-AEEE-88454340E006}" srcId="{70B45518-385D-44E4-8779-9BA42449B745}" destId="{9903A379-F994-46B3-AE38-795609FEE768}" srcOrd="0" destOrd="0" parTransId="{6CF9F659-CBBE-4F49-88D2-70160A362D93}" sibTransId="{789F1A87-D3C2-4587-BE5C-C65E70EAE925}"/>
    <dgm:cxn modelId="{C5F5C91F-0CA5-7142-80D5-D68AB2EBF140}" type="presOf" srcId="{B6BF5F37-6523-4B8B-9D52-F701EBC2370B}" destId="{A022CCE0-BE6B-FD47-88AA-5DD174233CE7}" srcOrd="0" destOrd="0" presId="urn:microsoft.com/office/officeart/2005/8/layout/vList2"/>
    <dgm:cxn modelId="{C58BF02C-5558-433A-8A7A-497F51DE75D5}" srcId="{FBCF55CE-AF21-43DE-8456-DD008FDA5BE2}" destId="{D957BB28-482B-41CB-AE56-0038B881FB19}" srcOrd="1" destOrd="0" parTransId="{393CF99F-962E-42E6-A7AB-B2AC4DFBB0C9}" sibTransId="{F0778A19-565A-4360-82C9-D27DC4D13AFF}"/>
    <dgm:cxn modelId="{EC37AC48-A886-1844-8D44-E1FB273AC428}" type="presOf" srcId="{6E44DA5A-8F25-480A-B23F-B90C56D87D6A}" destId="{05799B4B-49ED-304F-B13F-429CB9A580FC}" srcOrd="0" destOrd="0" presId="urn:microsoft.com/office/officeart/2005/8/layout/vList2"/>
    <dgm:cxn modelId="{4DD41449-2E55-AA43-9AA9-F3C768CA63AD}" type="presOf" srcId="{72C2F8B3-E1AB-4D28-B003-6313E2C4FC28}" destId="{A022CCE0-BE6B-FD47-88AA-5DD174233CE7}" srcOrd="0" destOrd="4" presId="urn:microsoft.com/office/officeart/2005/8/layout/vList2"/>
    <dgm:cxn modelId="{69CF7B4D-4F3F-2649-9CC0-A8ABCBAF7ECB}" type="presOf" srcId="{D7CB2E2C-208F-4DCA-A777-D7794CAA840C}" destId="{3E3B50BA-B618-3D47-AADF-7B0AB1C15231}" srcOrd="0" destOrd="1" presId="urn:microsoft.com/office/officeart/2005/8/layout/vList2"/>
    <dgm:cxn modelId="{FA160D4E-7FE7-4D56-9936-A6F2D0C92D89}" srcId="{FBCF55CE-AF21-43DE-8456-DD008FDA5BE2}" destId="{B6BF5F37-6523-4B8B-9D52-F701EBC2370B}" srcOrd="0" destOrd="0" parTransId="{FD879553-F91E-489C-8557-6E3D411EFF14}" sibTransId="{4907F97A-F9C0-4942-855F-6D447951804F}"/>
    <dgm:cxn modelId="{C5558350-74F1-43DC-AD10-BD780C04A28D}" srcId="{FBCF55CE-AF21-43DE-8456-DD008FDA5BE2}" destId="{72C2F8B3-E1AB-4D28-B003-6313E2C4FC28}" srcOrd="4" destOrd="0" parTransId="{A460D409-4835-4A7D-AF30-DFA1BC4C23BF}" sibTransId="{591E6626-1787-4A88-B29C-27F51DBCE998}"/>
    <dgm:cxn modelId="{2439D458-3C39-844F-B485-32CA5C9046C9}" type="presOf" srcId="{D957BB28-482B-41CB-AE56-0038B881FB19}" destId="{A022CCE0-BE6B-FD47-88AA-5DD174233CE7}" srcOrd="0" destOrd="1" presId="urn:microsoft.com/office/officeart/2005/8/layout/vList2"/>
    <dgm:cxn modelId="{1C9F5175-1A2A-854E-A904-250337B8C680}" type="presOf" srcId="{4DE84804-4C5D-4BA3-B915-24B2DF9349EA}" destId="{A022CCE0-BE6B-FD47-88AA-5DD174233CE7}" srcOrd="0" destOrd="2" presId="urn:microsoft.com/office/officeart/2005/8/layout/vList2"/>
    <dgm:cxn modelId="{3EAA5277-2903-48E4-A47D-68FE202A4F92}" srcId="{B9DCBA4D-3953-45AA-8DC8-69DC425DE22C}" destId="{70B45518-385D-44E4-8779-9BA42449B745}" srcOrd="0" destOrd="0" parTransId="{442B9AA4-CCF3-495A-B886-A00ADF06B4CE}" sibTransId="{47E15DA1-2B1F-4C02-A561-C2976EF9D63D}"/>
    <dgm:cxn modelId="{BDA3278F-EA03-4A37-B727-2118C0FE01DC}" srcId="{B9DCBA4D-3953-45AA-8DC8-69DC425DE22C}" destId="{ADE9F130-EF02-4224-91E8-36C3992773E5}" srcOrd="2" destOrd="0" parTransId="{79045FB6-17E2-4A5E-AECB-D94A047B7F84}" sibTransId="{5A6488BE-776A-4508-BDAF-2D32D8601CF7}"/>
    <dgm:cxn modelId="{5EE5C491-8028-2540-9CF0-D2A42EF198E6}" type="presOf" srcId="{70B45518-385D-44E4-8779-9BA42449B745}" destId="{93C93C64-53A3-4B4D-8D64-2429B91BFBBB}" srcOrd="0" destOrd="0" presId="urn:microsoft.com/office/officeart/2005/8/layout/vList2"/>
    <dgm:cxn modelId="{EB552797-75AC-6942-A928-8B757AD9A8A9}" type="presOf" srcId="{FBCF55CE-AF21-43DE-8456-DD008FDA5BE2}" destId="{E9CEEF57-4D43-FA4C-BFE4-B6EE98E9D99A}" srcOrd="0" destOrd="0" presId="urn:microsoft.com/office/officeart/2005/8/layout/vList2"/>
    <dgm:cxn modelId="{DE9174A0-446D-48F6-BC33-9613B13573AD}" srcId="{70B45518-385D-44E4-8779-9BA42449B745}" destId="{CE402F27-FE41-4737-B5AA-646B870764A2}" srcOrd="2" destOrd="0" parTransId="{72037602-4EEC-476B-8279-9939669B2A15}" sibTransId="{2B5512C1-0C7F-46DD-AAEB-A446D0776A3D}"/>
    <dgm:cxn modelId="{A536B5B3-EACA-4A09-9333-F5C599B53A6E}" srcId="{70B45518-385D-44E4-8779-9BA42449B745}" destId="{D7CB2E2C-208F-4DCA-A777-D7794CAA840C}" srcOrd="1" destOrd="0" parTransId="{4A0E2BFC-06BE-43A8-83CE-14422011994B}" sibTransId="{8BF0859F-9EE0-424A-A6D2-AC0C43CDEF71}"/>
    <dgm:cxn modelId="{ACB10AB4-16C8-4C85-AF99-F7866AE3FDB4}" srcId="{B9DCBA4D-3953-45AA-8DC8-69DC425DE22C}" destId="{FBCF55CE-AF21-43DE-8456-DD008FDA5BE2}" srcOrd="1" destOrd="0" parTransId="{3909DD2E-C2B0-4BBF-B580-BA96BA829770}" sibTransId="{B2033B4C-A355-49A1-AAED-7F2DDF4200EA}"/>
    <dgm:cxn modelId="{12F057C9-5F85-459C-9C27-1B1770DC4358}" srcId="{FBCF55CE-AF21-43DE-8456-DD008FDA5BE2}" destId="{AA1587B5-6CCB-44D1-A0D0-B5E15EA0C452}" srcOrd="3" destOrd="0" parTransId="{3826A6DA-012B-4C35-8C9C-C2641AD67180}" sibTransId="{0D0E4DA4-BD1D-487D-A37F-7D031CB8ECCD}"/>
    <dgm:cxn modelId="{169D33CB-1C31-8947-936D-655D8E07529F}" type="presOf" srcId="{9903A379-F994-46B3-AE38-795609FEE768}" destId="{3E3B50BA-B618-3D47-AADF-7B0AB1C15231}" srcOrd="0" destOrd="0" presId="urn:microsoft.com/office/officeart/2005/8/layout/vList2"/>
    <dgm:cxn modelId="{03606ACE-847F-4FC7-8974-0583661D772B}" srcId="{FBCF55CE-AF21-43DE-8456-DD008FDA5BE2}" destId="{4DE84804-4C5D-4BA3-B915-24B2DF9349EA}" srcOrd="2" destOrd="0" parTransId="{54F7C9D2-47E2-4E25-98DF-A2DBE2C22FAA}" sibTransId="{58B19E47-0AF3-4E0D-B15B-5B5CE9561A89}"/>
    <dgm:cxn modelId="{0DC4BACE-9E80-1C46-A64B-4F7A92A14450}" type="presOf" srcId="{ADE9F130-EF02-4224-91E8-36C3992773E5}" destId="{2282B2A1-B35D-1D4E-AFB9-B0CBFC023464}" srcOrd="0" destOrd="0" presId="urn:microsoft.com/office/officeart/2005/8/layout/vList2"/>
    <dgm:cxn modelId="{B46D3CD0-8B84-2644-A839-794E7344CF07}" type="presOf" srcId="{CE402F27-FE41-4737-B5AA-646B870764A2}" destId="{3E3B50BA-B618-3D47-AADF-7B0AB1C15231}" srcOrd="0" destOrd="2" presId="urn:microsoft.com/office/officeart/2005/8/layout/vList2"/>
    <dgm:cxn modelId="{FAB26DEA-1F7B-2346-8EAE-B4EDC470F871}" type="presOf" srcId="{0D94DC12-CF07-447B-B4ED-692B6DCF2D93}" destId="{3E3B50BA-B618-3D47-AADF-7B0AB1C15231}" srcOrd="0" destOrd="3" presId="urn:microsoft.com/office/officeart/2005/8/layout/vList2"/>
    <dgm:cxn modelId="{A2CF2BEE-884E-46CA-9107-3AEF590F2051}" srcId="{B9DCBA4D-3953-45AA-8DC8-69DC425DE22C}" destId="{6E44DA5A-8F25-480A-B23F-B90C56D87D6A}" srcOrd="3" destOrd="0" parTransId="{1B12FB6A-53F0-42AA-83AF-AA833110A2C2}" sibTransId="{05DCE372-CDE7-411B-81B6-72899C4E89C7}"/>
    <dgm:cxn modelId="{08E033FC-3B64-4309-A0AD-FFB572704B6A}" srcId="{70B45518-385D-44E4-8779-9BA42449B745}" destId="{0D94DC12-CF07-447B-B4ED-692B6DCF2D93}" srcOrd="3" destOrd="0" parTransId="{9C2B66DF-F84B-4B2E-9B46-E79CDDCDC855}" sibTransId="{BDDD133E-4359-465A-84BB-CE98C282E62E}"/>
    <dgm:cxn modelId="{E609F96A-76EC-E846-8D97-02A4140409D3}" type="presParOf" srcId="{18844BCE-BE5B-FC49-87D1-497299240DC8}" destId="{93C93C64-53A3-4B4D-8D64-2429B91BFBBB}" srcOrd="0" destOrd="0" presId="urn:microsoft.com/office/officeart/2005/8/layout/vList2"/>
    <dgm:cxn modelId="{5F887AA6-227C-A44A-B2D4-571DA6D69B2E}" type="presParOf" srcId="{18844BCE-BE5B-FC49-87D1-497299240DC8}" destId="{3E3B50BA-B618-3D47-AADF-7B0AB1C15231}" srcOrd="1" destOrd="0" presId="urn:microsoft.com/office/officeart/2005/8/layout/vList2"/>
    <dgm:cxn modelId="{85119557-981D-C848-8F2B-F0E58E830ED9}" type="presParOf" srcId="{18844BCE-BE5B-FC49-87D1-497299240DC8}" destId="{E9CEEF57-4D43-FA4C-BFE4-B6EE98E9D99A}" srcOrd="2" destOrd="0" presId="urn:microsoft.com/office/officeart/2005/8/layout/vList2"/>
    <dgm:cxn modelId="{D871C582-97BE-2141-A5B2-E4DFC855F665}" type="presParOf" srcId="{18844BCE-BE5B-FC49-87D1-497299240DC8}" destId="{A022CCE0-BE6B-FD47-88AA-5DD174233CE7}" srcOrd="3" destOrd="0" presId="urn:microsoft.com/office/officeart/2005/8/layout/vList2"/>
    <dgm:cxn modelId="{B3EC88D1-8281-C444-8EDC-FB77D074C614}" type="presParOf" srcId="{18844BCE-BE5B-FC49-87D1-497299240DC8}" destId="{2282B2A1-B35D-1D4E-AFB9-B0CBFC023464}" srcOrd="4" destOrd="0" presId="urn:microsoft.com/office/officeart/2005/8/layout/vList2"/>
    <dgm:cxn modelId="{D54CD48F-DA0A-2143-BCB7-EC1E37A7AF17}" type="presParOf" srcId="{18844BCE-BE5B-FC49-87D1-497299240DC8}" destId="{83313410-620F-2742-B2BC-F5E5569E8DF7}" srcOrd="5" destOrd="0" presId="urn:microsoft.com/office/officeart/2005/8/layout/vList2"/>
    <dgm:cxn modelId="{C2263E24-BB65-C443-BFA6-DF9B33F27898}" type="presParOf" srcId="{18844BCE-BE5B-FC49-87D1-497299240DC8}" destId="{05799B4B-49ED-304F-B13F-429CB9A580F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F56217D-A285-4091-9DCF-7EE338B02FD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8708967-3D2F-4EF3-91F2-4B8CCB89ED4C}">
      <dgm:prSet/>
      <dgm:spPr/>
      <dgm:t>
        <a:bodyPr/>
        <a:lstStyle/>
        <a:p>
          <a:r>
            <a:rPr lang="en-GB" dirty="0"/>
            <a:t>The </a:t>
          </a:r>
          <a:r>
            <a:rPr lang="en-GB" b="1" dirty="0"/>
            <a:t>Gross Profit Margin</a:t>
          </a:r>
          <a:r>
            <a:rPr lang="en-GB" dirty="0"/>
            <a:t> is </a:t>
          </a:r>
          <a:r>
            <a:rPr lang="en-GB" b="1" dirty="0"/>
            <a:t>less than 90 %</a:t>
          </a:r>
          <a:r>
            <a:rPr lang="en-GB" dirty="0"/>
            <a:t> over the past four years and this is far below the Industry standard of ± 95%</a:t>
          </a:r>
          <a:endParaRPr lang="en-US" dirty="0"/>
        </a:p>
      </dgm:t>
    </dgm:pt>
    <dgm:pt modelId="{68817028-BA3B-4E45-8A98-A9EDB9B67678}" type="parTrans" cxnId="{52299067-7D91-4520-B787-2B83F20BF348}">
      <dgm:prSet/>
      <dgm:spPr/>
      <dgm:t>
        <a:bodyPr/>
        <a:lstStyle/>
        <a:p>
          <a:endParaRPr lang="en-US"/>
        </a:p>
      </dgm:t>
    </dgm:pt>
    <dgm:pt modelId="{E29DB71A-E744-4AC7-B53B-84F165715896}" type="sibTrans" cxnId="{52299067-7D91-4520-B787-2B83F20BF348}">
      <dgm:prSet/>
      <dgm:spPr/>
      <dgm:t>
        <a:bodyPr/>
        <a:lstStyle/>
        <a:p>
          <a:endParaRPr lang="en-US"/>
        </a:p>
      </dgm:t>
    </dgm:pt>
    <dgm:pt modelId="{DB3B405A-35F9-45BB-91D7-F4A79861B2AC}">
      <dgm:prSet/>
      <dgm:spPr/>
      <dgm:t>
        <a:bodyPr/>
        <a:lstStyle/>
        <a:p>
          <a:r>
            <a:rPr lang="en-GB" dirty="0"/>
            <a:t>The </a:t>
          </a:r>
          <a:r>
            <a:rPr lang="en-GB" b="1" dirty="0"/>
            <a:t>Return on Assets (ROA)</a:t>
          </a:r>
          <a:r>
            <a:rPr lang="en-GB" dirty="0"/>
            <a:t> is negative. Similar resorts realise an average of 15%+. This ratio places serious doubt on the viability of the businesses if it should be continued to be managed in its existing format.</a:t>
          </a:r>
          <a:endParaRPr lang="en-US" dirty="0"/>
        </a:p>
      </dgm:t>
    </dgm:pt>
    <dgm:pt modelId="{F88CA898-DB89-4367-A004-5B0847C3DC93}" type="parTrans" cxnId="{612C3F3E-B5DF-48D1-986E-7BF5C896A151}">
      <dgm:prSet/>
      <dgm:spPr/>
      <dgm:t>
        <a:bodyPr/>
        <a:lstStyle/>
        <a:p>
          <a:endParaRPr lang="en-US"/>
        </a:p>
      </dgm:t>
    </dgm:pt>
    <dgm:pt modelId="{6C77902D-3E18-488F-90EA-6250F06E6ED8}" type="sibTrans" cxnId="{612C3F3E-B5DF-48D1-986E-7BF5C896A151}">
      <dgm:prSet/>
      <dgm:spPr/>
      <dgm:t>
        <a:bodyPr/>
        <a:lstStyle/>
        <a:p>
          <a:endParaRPr lang="en-US"/>
        </a:p>
      </dgm:t>
    </dgm:pt>
    <dgm:pt modelId="{9D33D3D6-FDD2-45BF-9807-FFC35C8B40A1}">
      <dgm:prSet/>
      <dgm:spPr/>
      <dgm:t>
        <a:bodyPr/>
        <a:lstStyle/>
        <a:p>
          <a:r>
            <a:rPr lang="en-GB"/>
            <a:t>The </a:t>
          </a:r>
          <a:r>
            <a:rPr lang="en-GB" b="1"/>
            <a:t>Return on Equity (ROE</a:t>
          </a:r>
          <a:r>
            <a:rPr lang="en-GB"/>
            <a:t>) also calculates </a:t>
          </a:r>
          <a:r>
            <a:rPr lang="en-GB" b="1"/>
            <a:t>negative ratios</a:t>
          </a:r>
          <a:r>
            <a:rPr lang="en-GB"/>
            <a:t> and this is an indicator to the Shareholders that the businesses are not viable in its present form. Normally Shareholders of companies would expect of at least 20% to 25% on their equity invested.</a:t>
          </a:r>
          <a:endParaRPr lang="en-US"/>
        </a:p>
      </dgm:t>
    </dgm:pt>
    <dgm:pt modelId="{11D75A06-0705-423A-90F7-15610A7759C6}" type="parTrans" cxnId="{4F5D7E48-428A-4D35-A6CB-DF2A78836B7A}">
      <dgm:prSet/>
      <dgm:spPr/>
      <dgm:t>
        <a:bodyPr/>
        <a:lstStyle/>
        <a:p>
          <a:endParaRPr lang="en-US"/>
        </a:p>
      </dgm:t>
    </dgm:pt>
    <dgm:pt modelId="{46D51CA4-D0E3-44EB-8CCC-E2706DC1DC96}" type="sibTrans" cxnId="{4F5D7E48-428A-4D35-A6CB-DF2A78836B7A}">
      <dgm:prSet/>
      <dgm:spPr/>
      <dgm:t>
        <a:bodyPr/>
        <a:lstStyle/>
        <a:p>
          <a:endParaRPr lang="en-US"/>
        </a:p>
      </dgm:t>
    </dgm:pt>
    <dgm:pt modelId="{379CF483-8199-467C-A1D7-46742A504F20}">
      <dgm:prSet/>
      <dgm:spPr/>
      <dgm:t>
        <a:bodyPr/>
        <a:lstStyle/>
        <a:p>
          <a:r>
            <a:rPr lang="en-GB"/>
            <a:t>The </a:t>
          </a:r>
          <a:r>
            <a:rPr lang="en-GB" b="1"/>
            <a:t>Current Ratio</a:t>
          </a:r>
          <a:r>
            <a:rPr lang="en-GB"/>
            <a:t> is another indicator that the businesses have serious liquidity problems. Currently the ratios are </a:t>
          </a:r>
          <a:r>
            <a:rPr lang="en-GB" b="1"/>
            <a:t>below 10%</a:t>
          </a:r>
          <a:r>
            <a:rPr lang="en-GB"/>
            <a:t> whereas well managed companies have a standard of at least 50%.</a:t>
          </a:r>
          <a:endParaRPr lang="en-US"/>
        </a:p>
      </dgm:t>
    </dgm:pt>
    <dgm:pt modelId="{3B6158DC-6B16-4538-B0CE-1A1E52546CD6}" type="parTrans" cxnId="{9DE43BDA-A227-4DD2-9699-7654C1163027}">
      <dgm:prSet/>
      <dgm:spPr/>
      <dgm:t>
        <a:bodyPr/>
        <a:lstStyle/>
        <a:p>
          <a:endParaRPr lang="en-US"/>
        </a:p>
      </dgm:t>
    </dgm:pt>
    <dgm:pt modelId="{5BB25D21-FCCA-4A13-9658-0182B962FA21}" type="sibTrans" cxnId="{9DE43BDA-A227-4DD2-9699-7654C1163027}">
      <dgm:prSet/>
      <dgm:spPr/>
      <dgm:t>
        <a:bodyPr/>
        <a:lstStyle/>
        <a:p>
          <a:endParaRPr lang="en-US"/>
        </a:p>
      </dgm:t>
    </dgm:pt>
    <dgm:pt modelId="{50DB1CD9-26C7-47E4-9C4C-0835FFF8ABB6}">
      <dgm:prSet/>
      <dgm:spPr/>
      <dgm:t>
        <a:bodyPr/>
        <a:lstStyle/>
        <a:p>
          <a:r>
            <a:rPr lang="en-GB"/>
            <a:t>Both the </a:t>
          </a:r>
          <a:r>
            <a:rPr lang="en-GB" b="1"/>
            <a:t>Total Debt to Assets</a:t>
          </a:r>
          <a:r>
            <a:rPr lang="en-GB"/>
            <a:t> and the </a:t>
          </a:r>
          <a:r>
            <a:rPr lang="en-GB" b="1"/>
            <a:t>Total Debt to Equity ratios</a:t>
          </a:r>
          <a:r>
            <a:rPr lang="en-GB"/>
            <a:t> indicate that these businesses are seriously over-trading (the </a:t>
          </a:r>
          <a:r>
            <a:rPr lang="en-GB" i="1"/>
            <a:t>excessive use of outside capital</a:t>
          </a:r>
          <a:r>
            <a:rPr lang="en-GB"/>
            <a:t> and hence the high activity and application of own capital).</a:t>
          </a:r>
          <a:endParaRPr lang="en-US"/>
        </a:p>
      </dgm:t>
    </dgm:pt>
    <dgm:pt modelId="{D1C94029-F02A-41BE-ABA3-7D3E639F0968}" type="parTrans" cxnId="{23239C8A-C4F2-4375-8727-02330B8023A9}">
      <dgm:prSet/>
      <dgm:spPr/>
      <dgm:t>
        <a:bodyPr/>
        <a:lstStyle/>
        <a:p>
          <a:endParaRPr lang="en-US"/>
        </a:p>
      </dgm:t>
    </dgm:pt>
    <dgm:pt modelId="{68BFEDD5-4FC5-4A25-B47F-1A241D87B57A}" type="sibTrans" cxnId="{23239C8A-C4F2-4375-8727-02330B8023A9}">
      <dgm:prSet/>
      <dgm:spPr/>
      <dgm:t>
        <a:bodyPr/>
        <a:lstStyle/>
        <a:p>
          <a:endParaRPr lang="en-US"/>
        </a:p>
      </dgm:t>
    </dgm:pt>
    <dgm:pt modelId="{47FF4301-BF70-4B9F-AEFE-ACB7831EEA7A}" type="pres">
      <dgm:prSet presAssocID="{1F56217D-A285-4091-9DCF-7EE338B02FD3}" presName="root" presStyleCnt="0">
        <dgm:presLayoutVars>
          <dgm:dir/>
          <dgm:resizeHandles val="exact"/>
        </dgm:presLayoutVars>
      </dgm:prSet>
      <dgm:spPr/>
    </dgm:pt>
    <dgm:pt modelId="{5F2D839C-0C9D-45CB-B683-7625D65AA21C}" type="pres">
      <dgm:prSet presAssocID="{18708967-3D2F-4EF3-91F2-4B8CCB89ED4C}" presName="compNode" presStyleCnt="0"/>
      <dgm:spPr/>
    </dgm:pt>
    <dgm:pt modelId="{3CF4CC44-6A12-4FD6-A312-F55222739B17}" type="pres">
      <dgm:prSet presAssocID="{18708967-3D2F-4EF3-91F2-4B8CCB89ED4C}" presName="bgRect" presStyleLbl="bgShp" presStyleIdx="0" presStyleCnt="5"/>
      <dgm:spPr/>
    </dgm:pt>
    <dgm:pt modelId="{2D891495-0EBA-4D44-B6A3-F5C997E8D66E}" type="pres">
      <dgm:prSet presAssocID="{18708967-3D2F-4EF3-91F2-4B8CCB89ED4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7D3BB0B3-5AEE-476B-B0A2-66FF6AF5E3F7}" type="pres">
      <dgm:prSet presAssocID="{18708967-3D2F-4EF3-91F2-4B8CCB89ED4C}" presName="spaceRect" presStyleCnt="0"/>
      <dgm:spPr/>
    </dgm:pt>
    <dgm:pt modelId="{24F8E3C6-BC9C-4C8E-81B4-B4CF34ECB9A6}" type="pres">
      <dgm:prSet presAssocID="{18708967-3D2F-4EF3-91F2-4B8CCB89ED4C}" presName="parTx" presStyleLbl="revTx" presStyleIdx="0" presStyleCnt="5">
        <dgm:presLayoutVars>
          <dgm:chMax val="0"/>
          <dgm:chPref val="0"/>
        </dgm:presLayoutVars>
      </dgm:prSet>
      <dgm:spPr/>
    </dgm:pt>
    <dgm:pt modelId="{B172CE0A-6258-4D2D-A7EF-D29760FFF665}" type="pres">
      <dgm:prSet presAssocID="{E29DB71A-E744-4AC7-B53B-84F165715896}" presName="sibTrans" presStyleCnt="0"/>
      <dgm:spPr/>
    </dgm:pt>
    <dgm:pt modelId="{BB5F85F0-6A47-48DB-AED0-124AAA849404}" type="pres">
      <dgm:prSet presAssocID="{DB3B405A-35F9-45BB-91D7-F4A79861B2AC}" presName="compNode" presStyleCnt="0"/>
      <dgm:spPr/>
    </dgm:pt>
    <dgm:pt modelId="{63EB093E-E124-4D0D-82F6-108CAB4C7C94}" type="pres">
      <dgm:prSet presAssocID="{DB3B405A-35F9-45BB-91D7-F4A79861B2AC}" presName="bgRect" presStyleLbl="bgShp" presStyleIdx="1" presStyleCnt="5"/>
      <dgm:spPr/>
    </dgm:pt>
    <dgm:pt modelId="{1711F3E2-8046-412E-AC0F-E32B5914D958}" type="pres">
      <dgm:prSet presAssocID="{DB3B405A-35F9-45BB-91D7-F4A79861B2A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Yuan"/>
        </a:ext>
      </dgm:extLst>
    </dgm:pt>
    <dgm:pt modelId="{9087FDA4-A59F-4DC2-9AC6-4B86C69D2DFF}" type="pres">
      <dgm:prSet presAssocID="{DB3B405A-35F9-45BB-91D7-F4A79861B2AC}" presName="spaceRect" presStyleCnt="0"/>
      <dgm:spPr/>
    </dgm:pt>
    <dgm:pt modelId="{1F79789D-725E-40E5-8DF3-FB09DB1B1E40}" type="pres">
      <dgm:prSet presAssocID="{DB3B405A-35F9-45BB-91D7-F4A79861B2AC}" presName="parTx" presStyleLbl="revTx" presStyleIdx="1" presStyleCnt="5">
        <dgm:presLayoutVars>
          <dgm:chMax val="0"/>
          <dgm:chPref val="0"/>
        </dgm:presLayoutVars>
      </dgm:prSet>
      <dgm:spPr/>
    </dgm:pt>
    <dgm:pt modelId="{B1BA0A38-F4EC-4EBD-8779-F433715A1E39}" type="pres">
      <dgm:prSet presAssocID="{6C77902D-3E18-488F-90EA-6250F06E6ED8}" presName="sibTrans" presStyleCnt="0"/>
      <dgm:spPr/>
    </dgm:pt>
    <dgm:pt modelId="{D953A137-7BC9-4426-80D2-D69E7126EA0C}" type="pres">
      <dgm:prSet presAssocID="{9D33D3D6-FDD2-45BF-9807-FFC35C8B40A1}" presName="compNode" presStyleCnt="0"/>
      <dgm:spPr/>
    </dgm:pt>
    <dgm:pt modelId="{363FF37A-6A82-4DF0-BDEF-1D7AB72A7B66}" type="pres">
      <dgm:prSet presAssocID="{9D33D3D6-FDD2-45BF-9807-FFC35C8B40A1}" presName="bgRect" presStyleLbl="bgShp" presStyleIdx="2" presStyleCnt="5"/>
      <dgm:spPr/>
    </dgm:pt>
    <dgm:pt modelId="{F5B2ECB6-03A4-4204-BC36-C30E81AF0F90}" type="pres">
      <dgm:prSet presAssocID="{9D33D3D6-FDD2-45BF-9807-FFC35C8B40A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 Graph with Upward Trend"/>
        </a:ext>
      </dgm:extLst>
    </dgm:pt>
    <dgm:pt modelId="{266B8D80-97E2-4434-A4EF-4A89B2024659}" type="pres">
      <dgm:prSet presAssocID="{9D33D3D6-FDD2-45BF-9807-FFC35C8B40A1}" presName="spaceRect" presStyleCnt="0"/>
      <dgm:spPr/>
    </dgm:pt>
    <dgm:pt modelId="{DB8C4672-9605-406D-9DCE-570495886DC8}" type="pres">
      <dgm:prSet presAssocID="{9D33D3D6-FDD2-45BF-9807-FFC35C8B40A1}" presName="parTx" presStyleLbl="revTx" presStyleIdx="2" presStyleCnt="5">
        <dgm:presLayoutVars>
          <dgm:chMax val="0"/>
          <dgm:chPref val="0"/>
        </dgm:presLayoutVars>
      </dgm:prSet>
      <dgm:spPr/>
    </dgm:pt>
    <dgm:pt modelId="{B4A05914-B889-4B0C-9304-5908975DEA30}" type="pres">
      <dgm:prSet presAssocID="{46D51CA4-D0E3-44EB-8CCC-E2706DC1DC96}" presName="sibTrans" presStyleCnt="0"/>
      <dgm:spPr/>
    </dgm:pt>
    <dgm:pt modelId="{ED571B9C-7BDC-48BE-9366-E1FC721302DD}" type="pres">
      <dgm:prSet presAssocID="{379CF483-8199-467C-A1D7-46742A504F20}" presName="compNode" presStyleCnt="0"/>
      <dgm:spPr/>
    </dgm:pt>
    <dgm:pt modelId="{2D1845E7-30D0-4887-AF97-8BA029898D87}" type="pres">
      <dgm:prSet presAssocID="{379CF483-8199-467C-A1D7-46742A504F20}" presName="bgRect" presStyleLbl="bgShp" presStyleIdx="3" presStyleCnt="5"/>
      <dgm:spPr/>
    </dgm:pt>
    <dgm:pt modelId="{20FB26CD-AADE-41E4-AF3C-3CAE975FDE53}" type="pres">
      <dgm:prSet presAssocID="{379CF483-8199-467C-A1D7-46742A504F2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pward trend"/>
        </a:ext>
      </dgm:extLst>
    </dgm:pt>
    <dgm:pt modelId="{34EE1223-4728-4545-B0D6-A83C6AEDAED1}" type="pres">
      <dgm:prSet presAssocID="{379CF483-8199-467C-A1D7-46742A504F20}" presName="spaceRect" presStyleCnt="0"/>
      <dgm:spPr/>
    </dgm:pt>
    <dgm:pt modelId="{18193DBB-C2DC-4F32-B358-6C68F1BD72B7}" type="pres">
      <dgm:prSet presAssocID="{379CF483-8199-467C-A1D7-46742A504F20}" presName="parTx" presStyleLbl="revTx" presStyleIdx="3" presStyleCnt="5">
        <dgm:presLayoutVars>
          <dgm:chMax val="0"/>
          <dgm:chPref val="0"/>
        </dgm:presLayoutVars>
      </dgm:prSet>
      <dgm:spPr/>
    </dgm:pt>
    <dgm:pt modelId="{897103EE-FDF9-468C-A9D8-23A90C2F9C42}" type="pres">
      <dgm:prSet presAssocID="{5BB25D21-FCCA-4A13-9658-0182B962FA21}" presName="sibTrans" presStyleCnt="0"/>
      <dgm:spPr/>
    </dgm:pt>
    <dgm:pt modelId="{DD532495-C6D4-4C56-B1F8-F5A553444F3E}" type="pres">
      <dgm:prSet presAssocID="{50DB1CD9-26C7-47E4-9C4C-0835FFF8ABB6}" presName="compNode" presStyleCnt="0"/>
      <dgm:spPr/>
    </dgm:pt>
    <dgm:pt modelId="{DD528ED0-474C-4B75-B72B-77E3FEDA4D90}" type="pres">
      <dgm:prSet presAssocID="{50DB1CD9-26C7-47E4-9C4C-0835FFF8ABB6}" presName="bgRect" presStyleLbl="bgShp" presStyleIdx="4" presStyleCnt="5"/>
      <dgm:spPr/>
    </dgm:pt>
    <dgm:pt modelId="{EEDFAE83-9BDE-438E-ABE6-27B6E487CAE9}" type="pres">
      <dgm:prSet presAssocID="{50DB1CD9-26C7-47E4-9C4C-0835FFF8ABB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oney"/>
        </a:ext>
      </dgm:extLst>
    </dgm:pt>
    <dgm:pt modelId="{9874C8F4-FF55-4346-94A1-2639B2D82927}" type="pres">
      <dgm:prSet presAssocID="{50DB1CD9-26C7-47E4-9C4C-0835FFF8ABB6}" presName="spaceRect" presStyleCnt="0"/>
      <dgm:spPr/>
    </dgm:pt>
    <dgm:pt modelId="{30B4CFE5-ADBB-4709-B993-ABDA42B06FEC}" type="pres">
      <dgm:prSet presAssocID="{50DB1CD9-26C7-47E4-9C4C-0835FFF8ABB6}" presName="parTx" presStyleLbl="revTx" presStyleIdx="4" presStyleCnt="5">
        <dgm:presLayoutVars>
          <dgm:chMax val="0"/>
          <dgm:chPref val="0"/>
        </dgm:presLayoutVars>
      </dgm:prSet>
      <dgm:spPr/>
    </dgm:pt>
  </dgm:ptLst>
  <dgm:cxnLst>
    <dgm:cxn modelId="{612C3F3E-B5DF-48D1-986E-7BF5C896A151}" srcId="{1F56217D-A285-4091-9DCF-7EE338B02FD3}" destId="{DB3B405A-35F9-45BB-91D7-F4A79861B2AC}" srcOrd="1" destOrd="0" parTransId="{F88CA898-DB89-4367-A004-5B0847C3DC93}" sibTransId="{6C77902D-3E18-488F-90EA-6250F06E6ED8}"/>
    <dgm:cxn modelId="{4F5D7E48-428A-4D35-A6CB-DF2A78836B7A}" srcId="{1F56217D-A285-4091-9DCF-7EE338B02FD3}" destId="{9D33D3D6-FDD2-45BF-9807-FFC35C8B40A1}" srcOrd="2" destOrd="0" parTransId="{11D75A06-0705-423A-90F7-15610A7759C6}" sibTransId="{46D51CA4-D0E3-44EB-8CCC-E2706DC1DC96}"/>
    <dgm:cxn modelId="{52299067-7D91-4520-B787-2B83F20BF348}" srcId="{1F56217D-A285-4091-9DCF-7EE338B02FD3}" destId="{18708967-3D2F-4EF3-91F2-4B8CCB89ED4C}" srcOrd="0" destOrd="0" parTransId="{68817028-BA3B-4E45-8A98-A9EDB9B67678}" sibTransId="{E29DB71A-E744-4AC7-B53B-84F165715896}"/>
    <dgm:cxn modelId="{A86B2879-9F9D-43EF-A2DB-44167E8F5709}" type="presOf" srcId="{DB3B405A-35F9-45BB-91D7-F4A79861B2AC}" destId="{1F79789D-725E-40E5-8DF3-FB09DB1B1E40}" srcOrd="0" destOrd="0" presId="urn:microsoft.com/office/officeart/2018/2/layout/IconVerticalSolidList"/>
    <dgm:cxn modelId="{23239C8A-C4F2-4375-8727-02330B8023A9}" srcId="{1F56217D-A285-4091-9DCF-7EE338B02FD3}" destId="{50DB1CD9-26C7-47E4-9C4C-0835FFF8ABB6}" srcOrd="4" destOrd="0" parTransId="{D1C94029-F02A-41BE-ABA3-7D3E639F0968}" sibTransId="{68BFEDD5-4FC5-4A25-B47F-1A241D87B57A}"/>
    <dgm:cxn modelId="{B3692B9D-A693-4E05-89BE-F02E375D67B0}" type="presOf" srcId="{9D33D3D6-FDD2-45BF-9807-FFC35C8B40A1}" destId="{DB8C4672-9605-406D-9DCE-570495886DC8}" srcOrd="0" destOrd="0" presId="urn:microsoft.com/office/officeart/2018/2/layout/IconVerticalSolidList"/>
    <dgm:cxn modelId="{F7206B9F-BEA0-48DC-BA70-5C3AE1347477}" type="presOf" srcId="{50DB1CD9-26C7-47E4-9C4C-0835FFF8ABB6}" destId="{30B4CFE5-ADBB-4709-B993-ABDA42B06FEC}" srcOrd="0" destOrd="0" presId="urn:microsoft.com/office/officeart/2018/2/layout/IconVerticalSolidList"/>
    <dgm:cxn modelId="{D864ADA0-DD5C-4617-942A-0AC27B430B68}" type="presOf" srcId="{379CF483-8199-467C-A1D7-46742A504F20}" destId="{18193DBB-C2DC-4F32-B358-6C68F1BD72B7}" srcOrd="0" destOrd="0" presId="urn:microsoft.com/office/officeart/2018/2/layout/IconVerticalSolidList"/>
    <dgm:cxn modelId="{46663FAE-268C-457D-9BA1-33B29958F197}" type="presOf" srcId="{18708967-3D2F-4EF3-91F2-4B8CCB89ED4C}" destId="{24F8E3C6-BC9C-4C8E-81B4-B4CF34ECB9A6}" srcOrd="0" destOrd="0" presId="urn:microsoft.com/office/officeart/2018/2/layout/IconVerticalSolidList"/>
    <dgm:cxn modelId="{9DE43BDA-A227-4DD2-9699-7654C1163027}" srcId="{1F56217D-A285-4091-9DCF-7EE338B02FD3}" destId="{379CF483-8199-467C-A1D7-46742A504F20}" srcOrd="3" destOrd="0" parTransId="{3B6158DC-6B16-4538-B0CE-1A1E52546CD6}" sibTransId="{5BB25D21-FCCA-4A13-9658-0182B962FA21}"/>
    <dgm:cxn modelId="{78AB59E9-6260-4E13-80C6-1BED00A55674}" type="presOf" srcId="{1F56217D-A285-4091-9DCF-7EE338B02FD3}" destId="{47FF4301-BF70-4B9F-AEFE-ACB7831EEA7A}" srcOrd="0" destOrd="0" presId="urn:microsoft.com/office/officeart/2018/2/layout/IconVerticalSolidList"/>
    <dgm:cxn modelId="{65C575FB-03EA-4473-90AE-E2415F86ED74}" type="presParOf" srcId="{47FF4301-BF70-4B9F-AEFE-ACB7831EEA7A}" destId="{5F2D839C-0C9D-45CB-B683-7625D65AA21C}" srcOrd="0" destOrd="0" presId="urn:microsoft.com/office/officeart/2018/2/layout/IconVerticalSolidList"/>
    <dgm:cxn modelId="{0DBE767F-12B5-4242-9423-CAB0DCB93BA7}" type="presParOf" srcId="{5F2D839C-0C9D-45CB-B683-7625D65AA21C}" destId="{3CF4CC44-6A12-4FD6-A312-F55222739B17}" srcOrd="0" destOrd="0" presId="urn:microsoft.com/office/officeart/2018/2/layout/IconVerticalSolidList"/>
    <dgm:cxn modelId="{B23B23BA-561C-4E26-8F34-9CB7B7AB68C9}" type="presParOf" srcId="{5F2D839C-0C9D-45CB-B683-7625D65AA21C}" destId="{2D891495-0EBA-4D44-B6A3-F5C997E8D66E}" srcOrd="1" destOrd="0" presId="urn:microsoft.com/office/officeart/2018/2/layout/IconVerticalSolidList"/>
    <dgm:cxn modelId="{030A3320-265F-4F3D-9AC2-413036834C4B}" type="presParOf" srcId="{5F2D839C-0C9D-45CB-B683-7625D65AA21C}" destId="{7D3BB0B3-5AEE-476B-B0A2-66FF6AF5E3F7}" srcOrd="2" destOrd="0" presId="urn:microsoft.com/office/officeart/2018/2/layout/IconVerticalSolidList"/>
    <dgm:cxn modelId="{5E961440-84CA-4B6D-B3F9-49DD92B054E6}" type="presParOf" srcId="{5F2D839C-0C9D-45CB-B683-7625D65AA21C}" destId="{24F8E3C6-BC9C-4C8E-81B4-B4CF34ECB9A6}" srcOrd="3" destOrd="0" presId="urn:microsoft.com/office/officeart/2018/2/layout/IconVerticalSolidList"/>
    <dgm:cxn modelId="{2C9C9069-DCD7-4086-952A-D347D6501D6B}" type="presParOf" srcId="{47FF4301-BF70-4B9F-AEFE-ACB7831EEA7A}" destId="{B172CE0A-6258-4D2D-A7EF-D29760FFF665}" srcOrd="1" destOrd="0" presId="urn:microsoft.com/office/officeart/2018/2/layout/IconVerticalSolidList"/>
    <dgm:cxn modelId="{89BFB9DC-F376-412D-A557-5536EF058B77}" type="presParOf" srcId="{47FF4301-BF70-4B9F-AEFE-ACB7831EEA7A}" destId="{BB5F85F0-6A47-48DB-AED0-124AAA849404}" srcOrd="2" destOrd="0" presId="urn:microsoft.com/office/officeart/2018/2/layout/IconVerticalSolidList"/>
    <dgm:cxn modelId="{7E95CA85-464F-4215-8849-F4269F4DA311}" type="presParOf" srcId="{BB5F85F0-6A47-48DB-AED0-124AAA849404}" destId="{63EB093E-E124-4D0D-82F6-108CAB4C7C94}" srcOrd="0" destOrd="0" presId="urn:microsoft.com/office/officeart/2018/2/layout/IconVerticalSolidList"/>
    <dgm:cxn modelId="{7647C6E7-3ABE-440A-B107-81627755230E}" type="presParOf" srcId="{BB5F85F0-6A47-48DB-AED0-124AAA849404}" destId="{1711F3E2-8046-412E-AC0F-E32B5914D958}" srcOrd="1" destOrd="0" presId="urn:microsoft.com/office/officeart/2018/2/layout/IconVerticalSolidList"/>
    <dgm:cxn modelId="{2793FAAE-2642-420C-BBD3-EF8E345388A7}" type="presParOf" srcId="{BB5F85F0-6A47-48DB-AED0-124AAA849404}" destId="{9087FDA4-A59F-4DC2-9AC6-4B86C69D2DFF}" srcOrd="2" destOrd="0" presId="urn:microsoft.com/office/officeart/2018/2/layout/IconVerticalSolidList"/>
    <dgm:cxn modelId="{5F31C684-0858-4A51-97A2-240CF347A123}" type="presParOf" srcId="{BB5F85F0-6A47-48DB-AED0-124AAA849404}" destId="{1F79789D-725E-40E5-8DF3-FB09DB1B1E40}" srcOrd="3" destOrd="0" presId="urn:microsoft.com/office/officeart/2018/2/layout/IconVerticalSolidList"/>
    <dgm:cxn modelId="{D7CAA711-F79C-413B-AEFA-27E1515F51B9}" type="presParOf" srcId="{47FF4301-BF70-4B9F-AEFE-ACB7831EEA7A}" destId="{B1BA0A38-F4EC-4EBD-8779-F433715A1E39}" srcOrd="3" destOrd="0" presId="urn:microsoft.com/office/officeart/2018/2/layout/IconVerticalSolidList"/>
    <dgm:cxn modelId="{E514165A-0BC1-4217-866B-3CAE33C45981}" type="presParOf" srcId="{47FF4301-BF70-4B9F-AEFE-ACB7831EEA7A}" destId="{D953A137-7BC9-4426-80D2-D69E7126EA0C}" srcOrd="4" destOrd="0" presId="urn:microsoft.com/office/officeart/2018/2/layout/IconVerticalSolidList"/>
    <dgm:cxn modelId="{862E5781-0382-477E-925C-B3BFC2C2B134}" type="presParOf" srcId="{D953A137-7BC9-4426-80D2-D69E7126EA0C}" destId="{363FF37A-6A82-4DF0-BDEF-1D7AB72A7B66}" srcOrd="0" destOrd="0" presId="urn:microsoft.com/office/officeart/2018/2/layout/IconVerticalSolidList"/>
    <dgm:cxn modelId="{20755956-EDC8-4E7C-9684-6F1E022340C3}" type="presParOf" srcId="{D953A137-7BC9-4426-80D2-D69E7126EA0C}" destId="{F5B2ECB6-03A4-4204-BC36-C30E81AF0F90}" srcOrd="1" destOrd="0" presId="urn:microsoft.com/office/officeart/2018/2/layout/IconVerticalSolidList"/>
    <dgm:cxn modelId="{25FAA1F7-7018-4831-8043-A10A02363075}" type="presParOf" srcId="{D953A137-7BC9-4426-80D2-D69E7126EA0C}" destId="{266B8D80-97E2-4434-A4EF-4A89B2024659}" srcOrd="2" destOrd="0" presId="urn:microsoft.com/office/officeart/2018/2/layout/IconVerticalSolidList"/>
    <dgm:cxn modelId="{5C68B47F-900F-466D-B290-3502BD3A8F4C}" type="presParOf" srcId="{D953A137-7BC9-4426-80D2-D69E7126EA0C}" destId="{DB8C4672-9605-406D-9DCE-570495886DC8}" srcOrd="3" destOrd="0" presId="urn:microsoft.com/office/officeart/2018/2/layout/IconVerticalSolidList"/>
    <dgm:cxn modelId="{3FAEF8A9-BEC4-4824-8038-0261E227DE48}" type="presParOf" srcId="{47FF4301-BF70-4B9F-AEFE-ACB7831EEA7A}" destId="{B4A05914-B889-4B0C-9304-5908975DEA30}" srcOrd="5" destOrd="0" presId="urn:microsoft.com/office/officeart/2018/2/layout/IconVerticalSolidList"/>
    <dgm:cxn modelId="{641EBECA-5389-48C6-9E11-0BA55E22E7AD}" type="presParOf" srcId="{47FF4301-BF70-4B9F-AEFE-ACB7831EEA7A}" destId="{ED571B9C-7BDC-48BE-9366-E1FC721302DD}" srcOrd="6" destOrd="0" presId="urn:microsoft.com/office/officeart/2018/2/layout/IconVerticalSolidList"/>
    <dgm:cxn modelId="{271ACA2D-E5FC-4798-B45F-D925E8B666DC}" type="presParOf" srcId="{ED571B9C-7BDC-48BE-9366-E1FC721302DD}" destId="{2D1845E7-30D0-4887-AF97-8BA029898D87}" srcOrd="0" destOrd="0" presId="urn:microsoft.com/office/officeart/2018/2/layout/IconVerticalSolidList"/>
    <dgm:cxn modelId="{111F7CDA-423E-4B25-867D-F7879358C6DE}" type="presParOf" srcId="{ED571B9C-7BDC-48BE-9366-E1FC721302DD}" destId="{20FB26CD-AADE-41E4-AF3C-3CAE975FDE53}" srcOrd="1" destOrd="0" presId="urn:microsoft.com/office/officeart/2018/2/layout/IconVerticalSolidList"/>
    <dgm:cxn modelId="{5F249791-3916-47E3-B122-6319393910BF}" type="presParOf" srcId="{ED571B9C-7BDC-48BE-9366-E1FC721302DD}" destId="{34EE1223-4728-4545-B0D6-A83C6AEDAED1}" srcOrd="2" destOrd="0" presId="urn:microsoft.com/office/officeart/2018/2/layout/IconVerticalSolidList"/>
    <dgm:cxn modelId="{137171A2-79D8-4D23-9BF9-20C74D65600D}" type="presParOf" srcId="{ED571B9C-7BDC-48BE-9366-E1FC721302DD}" destId="{18193DBB-C2DC-4F32-B358-6C68F1BD72B7}" srcOrd="3" destOrd="0" presId="urn:microsoft.com/office/officeart/2018/2/layout/IconVerticalSolidList"/>
    <dgm:cxn modelId="{5CD5663A-0F5A-4273-B84B-A18280D69574}" type="presParOf" srcId="{47FF4301-BF70-4B9F-AEFE-ACB7831EEA7A}" destId="{897103EE-FDF9-468C-A9D8-23A90C2F9C42}" srcOrd="7" destOrd="0" presId="urn:microsoft.com/office/officeart/2018/2/layout/IconVerticalSolidList"/>
    <dgm:cxn modelId="{DD66C8E4-47B3-416C-8434-7C26D35766F3}" type="presParOf" srcId="{47FF4301-BF70-4B9F-AEFE-ACB7831EEA7A}" destId="{DD532495-C6D4-4C56-B1F8-F5A553444F3E}" srcOrd="8" destOrd="0" presId="urn:microsoft.com/office/officeart/2018/2/layout/IconVerticalSolidList"/>
    <dgm:cxn modelId="{299176BB-D90F-45DE-85D5-AAE1ADD5C0D0}" type="presParOf" srcId="{DD532495-C6D4-4C56-B1F8-F5A553444F3E}" destId="{DD528ED0-474C-4B75-B72B-77E3FEDA4D90}" srcOrd="0" destOrd="0" presId="urn:microsoft.com/office/officeart/2018/2/layout/IconVerticalSolidList"/>
    <dgm:cxn modelId="{05C97A0A-7845-4DA9-AB91-8F86646068FA}" type="presParOf" srcId="{DD532495-C6D4-4C56-B1F8-F5A553444F3E}" destId="{EEDFAE83-9BDE-438E-ABE6-27B6E487CAE9}" srcOrd="1" destOrd="0" presId="urn:microsoft.com/office/officeart/2018/2/layout/IconVerticalSolidList"/>
    <dgm:cxn modelId="{0296D023-A412-4936-A054-15105DBA8C47}" type="presParOf" srcId="{DD532495-C6D4-4C56-B1F8-F5A553444F3E}" destId="{9874C8F4-FF55-4346-94A1-2639B2D82927}" srcOrd="2" destOrd="0" presId="urn:microsoft.com/office/officeart/2018/2/layout/IconVerticalSolidList"/>
    <dgm:cxn modelId="{253705A1-56A8-46B0-BF50-A5A44ABF6FCD}" type="presParOf" srcId="{DD532495-C6D4-4C56-B1F8-F5A553444F3E}" destId="{30B4CFE5-ADBB-4709-B993-ABDA42B06FE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3B0C198-CB3B-4520-85D7-BABEC3DD25B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D5FDBF1-C9FE-4304-9C7D-98D1731A2F0D}">
      <dgm:prSet/>
      <dgm:spPr/>
      <dgm:t>
        <a:bodyPr/>
        <a:lstStyle/>
        <a:p>
          <a:r>
            <a:rPr lang="en-GB" b="1" i="0" dirty="0" err="1"/>
            <a:t>Madikwe</a:t>
          </a:r>
          <a:r>
            <a:rPr lang="en-GB" b="1" i="0" dirty="0"/>
            <a:t> River Lodge </a:t>
          </a:r>
          <a:endParaRPr lang="en-US" i="0" dirty="0"/>
        </a:p>
      </dgm:t>
    </dgm:pt>
    <dgm:pt modelId="{5A84C754-68B2-4AF1-8B27-F89C7CAAE9EA}" type="parTrans" cxnId="{BFA65885-6BAA-4B6F-A4CE-3090F8D4AE22}">
      <dgm:prSet/>
      <dgm:spPr/>
      <dgm:t>
        <a:bodyPr/>
        <a:lstStyle/>
        <a:p>
          <a:endParaRPr lang="en-US"/>
        </a:p>
      </dgm:t>
    </dgm:pt>
    <dgm:pt modelId="{27C53FE8-D67A-40DD-AC4E-E831FC8814C2}" type="sibTrans" cxnId="{BFA65885-6BAA-4B6F-A4CE-3090F8D4AE22}">
      <dgm:prSet/>
      <dgm:spPr/>
      <dgm:t>
        <a:bodyPr/>
        <a:lstStyle/>
        <a:p>
          <a:endParaRPr lang="en-US"/>
        </a:p>
      </dgm:t>
    </dgm:pt>
    <dgm:pt modelId="{5AFF522C-D1A0-43C3-832F-8633324601EF}">
      <dgm:prSet/>
      <dgm:spPr/>
      <dgm:t>
        <a:bodyPr/>
        <a:lstStyle/>
        <a:p>
          <a:r>
            <a:rPr lang="en-GB" dirty="0"/>
            <a:t>needs sales of </a:t>
          </a:r>
          <a:r>
            <a:rPr lang="en-GB" dirty="0">
              <a:solidFill>
                <a:srgbClr val="FF0000"/>
              </a:solidFill>
            </a:rPr>
            <a:t>R31 million </a:t>
          </a:r>
          <a:r>
            <a:rPr lang="en-GB" dirty="0"/>
            <a:t>per annum to reach break-even point </a:t>
          </a:r>
          <a:endParaRPr lang="en-US" dirty="0"/>
        </a:p>
      </dgm:t>
    </dgm:pt>
    <dgm:pt modelId="{B4B8070E-32C8-46C0-8CEC-FFE4E51AD6CC}" type="parTrans" cxnId="{F624D609-C9E8-4B8D-868D-659DB1B6B27B}">
      <dgm:prSet/>
      <dgm:spPr/>
      <dgm:t>
        <a:bodyPr/>
        <a:lstStyle/>
        <a:p>
          <a:endParaRPr lang="en-US"/>
        </a:p>
      </dgm:t>
    </dgm:pt>
    <dgm:pt modelId="{39AA336D-55A6-4D8F-84D2-D69303D8F454}" type="sibTrans" cxnId="{F624D609-C9E8-4B8D-868D-659DB1B6B27B}">
      <dgm:prSet/>
      <dgm:spPr/>
      <dgm:t>
        <a:bodyPr/>
        <a:lstStyle/>
        <a:p>
          <a:endParaRPr lang="en-US"/>
        </a:p>
      </dgm:t>
    </dgm:pt>
    <dgm:pt modelId="{7D4010DA-9206-4D80-A20B-2748D04FF336}">
      <dgm:prSet/>
      <dgm:spPr/>
      <dgm:t>
        <a:bodyPr/>
        <a:lstStyle/>
        <a:p>
          <a:r>
            <a:rPr lang="en-GB" dirty="0"/>
            <a:t>with an estimated required capital of </a:t>
          </a:r>
          <a:r>
            <a:rPr lang="en-GB" b="1" dirty="0">
              <a:solidFill>
                <a:srgbClr val="FF0000"/>
              </a:solidFill>
            </a:rPr>
            <a:t>R16.6 million</a:t>
          </a:r>
          <a:r>
            <a:rPr lang="en-GB" dirty="0">
              <a:solidFill>
                <a:srgbClr val="FF0000"/>
              </a:solidFill>
            </a:rPr>
            <a:t>; </a:t>
          </a:r>
          <a:endParaRPr lang="en-US" dirty="0">
            <a:solidFill>
              <a:srgbClr val="FF0000"/>
            </a:solidFill>
          </a:endParaRPr>
        </a:p>
      </dgm:t>
    </dgm:pt>
    <dgm:pt modelId="{6847E342-A9EF-4949-A6E5-6569514314E8}" type="parTrans" cxnId="{5BA5F30D-D4E9-43D5-BD11-A1696E561F34}">
      <dgm:prSet/>
      <dgm:spPr/>
      <dgm:t>
        <a:bodyPr/>
        <a:lstStyle/>
        <a:p>
          <a:endParaRPr lang="en-US"/>
        </a:p>
      </dgm:t>
    </dgm:pt>
    <dgm:pt modelId="{A8FAAA79-C7E4-4563-AFDC-9AB1C14AD8FE}" type="sibTrans" cxnId="{5BA5F30D-D4E9-43D5-BD11-A1696E561F34}">
      <dgm:prSet/>
      <dgm:spPr/>
      <dgm:t>
        <a:bodyPr/>
        <a:lstStyle/>
        <a:p>
          <a:endParaRPr lang="en-US"/>
        </a:p>
      </dgm:t>
    </dgm:pt>
    <dgm:pt modelId="{5F3CA8D2-721B-4F31-804F-8169858766F8}">
      <dgm:prSet/>
      <dgm:spPr/>
      <dgm:t>
        <a:bodyPr/>
        <a:lstStyle/>
        <a:p>
          <a:r>
            <a:rPr lang="en-GB" b="1" i="0" dirty="0" err="1"/>
            <a:t>Manyane</a:t>
          </a:r>
          <a:r>
            <a:rPr lang="en-GB" b="1" i="0" dirty="0"/>
            <a:t> Resort </a:t>
          </a:r>
          <a:endParaRPr lang="en-US" i="0" dirty="0"/>
        </a:p>
      </dgm:t>
    </dgm:pt>
    <dgm:pt modelId="{A6B42E94-6DCA-4887-9E56-1E4FFFEAEDFC}" type="parTrans" cxnId="{72B30B0C-1601-4C6C-B234-658C6FEC9E0D}">
      <dgm:prSet/>
      <dgm:spPr/>
      <dgm:t>
        <a:bodyPr/>
        <a:lstStyle/>
        <a:p>
          <a:endParaRPr lang="en-US"/>
        </a:p>
      </dgm:t>
    </dgm:pt>
    <dgm:pt modelId="{E36690F9-B5CB-448B-8303-6BA68C74CCD4}" type="sibTrans" cxnId="{72B30B0C-1601-4C6C-B234-658C6FEC9E0D}">
      <dgm:prSet/>
      <dgm:spPr/>
      <dgm:t>
        <a:bodyPr/>
        <a:lstStyle/>
        <a:p>
          <a:endParaRPr lang="en-US"/>
        </a:p>
      </dgm:t>
    </dgm:pt>
    <dgm:pt modelId="{B3297B3B-056B-4127-96E0-26FAEB459051}">
      <dgm:prSet/>
      <dgm:spPr/>
      <dgm:t>
        <a:bodyPr/>
        <a:lstStyle/>
        <a:p>
          <a:r>
            <a:rPr lang="en-GB" dirty="0"/>
            <a:t>requires revenue of </a:t>
          </a:r>
          <a:r>
            <a:rPr lang="en-GB" dirty="0">
              <a:solidFill>
                <a:srgbClr val="FF0000"/>
              </a:solidFill>
            </a:rPr>
            <a:t>R63.3 million </a:t>
          </a:r>
          <a:r>
            <a:rPr lang="en-GB" dirty="0"/>
            <a:t>per annum to break-even, </a:t>
          </a:r>
          <a:endParaRPr lang="en-US" dirty="0"/>
        </a:p>
      </dgm:t>
    </dgm:pt>
    <dgm:pt modelId="{0351E802-2D49-4A7B-B70C-0A54BA762EF8}" type="parTrans" cxnId="{9F189F46-1F59-4FE9-B7F9-FB39E564B66E}">
      <dgm:prSet/>
      <dgm:spPr/>
      <dgm:t>
        <a:bodyPr/>
        <a:lstStyle/>
        <a:p>
          <a:endParaRPr lang="en-US"/>
        </a:p>
      </dgm:t>
    </dgm:pt>
    <dgm:pt modelId="{E7DF7B81-238F-453D-97CD-8F33339C5191}" type="sibTrans" cxnId="{9F189F46-1F59-4FE9-B7F9-FB39E564B66E}">
      <dgm:prSet/>
      <dgm:spPr/>
      <dgm:t>
        <a:bodyPr/>
        <a:lstStyle/>
        <a:p>
          <a:endParaRPr lang="en-US"/>
        </a:p>
      </dgm:t>
    </dgm:pt>
    <dgm:pt modelId="{6F179324-092B-47C8-AE04-F208A433469E}">
      <dgm:prSet/>
      <dgm:spPr/>
      <dgm:t>
        <a:bodyPr/>
        <a:lstStyle/>
        <a:p>
          <a:r>
            <a:rPr lang="en-GB" dirty="0"/>
            <a:t>with an estimated required capital of </a:t>
          </a:r>
          <a:r>
            <a:rPr lang="en-GB" b="1" dirty="0">
              <a:solidFill>
                <a:srgbClr val="FF0000"/>
              </a:solidFill>
            </a:rPr>
            <a:t>R44.6 million</a:t>
          </a:r>
          <a:r>
            <a:rPr lang="en-GB" dirty="0"/>
            <a:t>; </a:t>
          </a:r>
          <a:endParaRPr lang="en-US" dirty="0"/>
        </a:p>
      </dgm:t>
    </dgm:pt>
    <dgm:pt modelId="{93EFF59B-FD18-4709-94B8-9A14C2C5F60A}" type="parTrans" cxnId="{88818091-EA05-40B1-8EDA-4B3EA309C69F}">
      <dgm:prSet/>
      <dgm:spPr/>
      <dgm:t>
        <a:bodyPr/>
        <a:lstStyle/>
        <a:p>
          <a:endParaRPr lang="en-US"/>
        </a:p>
      </dgm:t>
    </dgm:pt>
    <dgm:pt modelId="{FC41639C-C379-4C92-BAE6-DA536A0024F1}" type="sibTrans" cxnId="{88818091-EA05-40B1-8EDA-4B3EA309C69F}">
      <dgm:prSet/>
      <dgm:spPr/>
      <dgm:t>
        <a:bodyPr/>
        <a:lstStyle/>
        <a:p>
          <a:endParaRPr lang="en-US"/>
        </a:p>
      </dgm:t>
    </dgm:pt>
    <dgm:pt modelId="{CE7B4A9E-F09A-4E85-BD04-B4E529CF3E82}">
      <dgm:prSet/>
      <dgm:spPr/>
      <dgm:t>
        <a:bodyPr/>
        <a:lstStyle/>
        <a:p>
          <a:r>
            <a:rPr lang="en-GB" b="1" i="0" dirty="0" err="1"/>
            <a:t>Bakgatla</a:t>
          </a:r>
          <a:r>
            <a:rPr lang="en-GB" b="1" i="0" dirty="0"/>
            <a:t> Resort </a:t>
          </a:r>
          <a:endParaRPr lang="en-US" i="0" dirty="0"/>
        </a:p>
      </dgm:t>
    </dgm:pt>
    <dgm:pt modelId="{0A3666DF-E73D-4E26-84C1-BEE727C56BC8}" type="parTrans" cxnId="{3B494DF3-E66A-42AD-A8E3-144C92D1DAF7}">
      <dgm:prSet/>
      <dgm:spPr/>
      <dgm:t>
        <a:bodyPr/>
        <a:lstStyle/>
        <a:p>
          <a:endParaRPr lang="en-US"/>
        </a:p>
      </dgm:t>
    </dgm:pt>
    <dgm:pt modelId="{1006A736-34D2-4ACC-882E-ADE8D56E6048}" type="sibTrans" cxnId="{3B494DF3-E66A-42AD-A8E3-144C92D1DAF7}">
      <dgm:prSet/>
      <dgm:spPr/>
      <dgm:t>
        <a:bodyPr/>
        <a:lstStyle/>
        <a:p>
          <a:endParaRPr lang="en-US"/>
        </a:p>
      </dgm:t>
    </dgm:pt>
    <dgm:pt modelId="{A681ED1F-F036-434C-9795-28E57C13709D}">
      <dgm:prSet/>
      <dgm:spPr/>
      <dgm:t>
        <a:bodyPr/>
        <a:lstStyle/>
        <a:p>
          <a:r>
            <a:rPr lang="en-GB" dirty="0"/>
            <a:t>requires revenue of </a:t>
          </a:r>
          <a:r>
            <a:rPr lang="en-GB" dirty="0">
              <a:solidFill>
                <a:srgbClr val="FF0000"/>
              </a:solidFill>
            </a:rPr>
            <a:t>R59.2 million </a:t>
          </a:r>
          <a:r>
            <a:rPr lang="en-GB" dirty="0"/>
            <a:t>per annum to break-even, </a:t>
          </a:r>
          <a:endParaRPr lang="en-US" dirty="0"/>
        </a:p>
      </dgm:t>
    </dgm:pt>
    <dgm:pt modelId="{7447FEA2-C6AF-4C35-BAF1-D59C564C9932}" type="parTrans" cxnId="{A3F5846A-90CA-4762-90FF-DC66BACF4294}">
      <dgm:prSet/>
      <dgm:spPr/>
      <dgm:t>
        <a:bodyPr/>
        <a:lstStyle/>
        <a:p>
          <a:endParaRPr lang="en-US"/>
        </a:p>
      </dgm:t>
    </dgm:pt>
    <dgm:pt modelId="{BF566DA7-CC7A-41BC-9F3F-F31A6276D0B7}" type="sibTrans" cxnId="{A3F5846A-90CA-4762-90FF-DC66BACF4294}">
      <dgm:prSet/>
      <dgm:spPr/>
      <dgm:t>
        <a:bodyPr/>
        <a:lstStyle/>
        <a:p>
          <a:endParaRPr lang="en-US"/>
        </a:p>
      </dgm:t>
    </dgm:pt>
    <dgm:pt modelId="{4083A386-3CD2-4AC4-AD00-23285495C3B7}">
      <dgm:prSet/>
      <dgm:spPr/>
      <dgm:t>
        <a:bodyPr/>
        <a:lstStyle/>
        <a:p>
          <a:r>
            <a:rPr lang="en-GB" dirty="0"/>
            <a:t>with an estimated required capital of </a:t>
          </a:r>
          <a:r>
            <a:rPr lang="en-GB" b="1" dirty="0">
              <a:solidFill>
                <a:srgbClr val="FF0000"/>
              </a:solidFill>
            </a:rPr>
            <a:t>R27.5 million</a:t>
          </a:r>
          <a:r>
            <a:rPr lang="en-GB" b="1" dirty="0"/>
            <a:t>.</a:t>
          </a:r>
          <a:endParaRPr lang="en-US" dirty="0"/>
        </a:p>
      </dgm:t>
    </dgm:pt>
    <dgm:pt modelId="{A10D88E1-AD07-4B28-A219-77CEDCC8F3E1}" type="parTrans" cxnId="{5DC14732-0B49-4503-94ED-463902EB0BD7}">
      <dgm:prSet/>
      <dgm:spPr/>
      <dgm:t>
        <a:bodyPr/>
        <a:lstStyle/>
        <a:p>
          <a:endParaRPr lang="en-US"/>
        </a:p>
      </dgm:t>
    </dgm:pt>
    <dgm:pt modelId="{D7581EE8-A7BA-4CA7-904D-85F37EE4956A}" type="sibTrans" cxnId="{5DC14732-0B49-4503-94ED-463902EB0BD7}">
      <dgm:prSet/>
      <dgm:spPr/>
      <dgm:t>
        <a:bodyPr/>
        <a:lstStyle/>
        <a:p>
          <a:endParaRPr lang="en-US"/>
        </a:p>
      </dgm:t>
    </dgm:pt>
    <dgm:pt modelId="{7BFC9636-D1C0-498C-BD8B-B48E28034D01}">
      <dgm:prSet/>
      <dgm:spPr/>
      <dgm:t>
        <a:bodyPr/>
        <a:lstStyle/>
        <a:p>
          <a:r>
            <a:rPr lang="en-GB"/>
            <a:t>The </a:t>
          </a:r>
          <a:r>
            <a:rPr lang="en-GB" b="1"/>
            <a:t>Group (GLR)</a:t>
          </a:r>
          <a:r>
            <a:rPr lang="en-GB"/>
            <a:t> will require </a:t>
          </a:r>
          <a:endParaRPr lang="en-US"/>
        </a:p>
      </dgm:t>
    </dgm:pt>
    <dgm:pt modelId="{B3AA9400-D276-4F53-8BF1-F4AB7E87D442}" type="parTrans" cxnId="{EB63B1EF-E190-4542-BA73-367131693E2D}">
      <dgm:prSet/>
      <dgm:spPr/>
      <dgm:t>
        <a:bodyPr/>
        <a:lstStyle/>
        <a:p>
          <a:endParaRPr lang="en-US"/>
        </a:p>
      </dgm:t>
    </dgm:pt>
    <dgm:pt modelId="{9EDC6B9B-B172-4162-A3FC-15BA3835FB11}" type="sibTrans" cxnId="{EB63B1EF-E190-4542-BA73-367131693E2D}">
      <dgm:prSet/>
      <dgm:spPr/>
      <dgm:t>
        <a:bodyPr/>
        <a:lstStyle/>
        <a:p>
          <a:endParaRPr lang="en-US"/>
        </a:p>
      </dgm:t>
    </dgm:pt>
    <dgm:pt modelId="{6DB909AE-C218-4CC6-BD36-B2D290D849A2}">
      <dgm:prSet/>
      <dgm:spPr/>
      <dgm:t>
        <a:bodyPr/>
        <a:lstStyle/>
        <a:p>
          <a:r>
            <a:rPr lang="en-GB" dirty="0"/>
            <a:t>a total amount of </a:t>
          </a:r>
          <a:r>
            <a:rPr lang="en-GB" b="1" dirty="0">
              <a:solidFill>
                <a:srgbClr val="FF0000"/>
              </a:solidFill>
            </a:rPr>
            <a:t>R275 million </a:t>
          </a:r>
          <a:r>
            <a:rPr lang="en-GB" b="1" dirty="0"/>
            <a:t>to ensure sustainability</a:t>
          </a:r>
          <a:r>
            <a:rPr lang="en-GB" dirty="0"/>
            <a:t>. </a:t>
          </a:r>
          <a:endParaRPr lang="en-US" dirty="0"/>
        </a:p>
      </dgm:t>
    </dgm:pt>
    <dgm:pt modelId="{530F67BC-9F11-4DBC-9581-3C69B5C01384}" type="parTrans" cxnId="{A0DF83DC-BEFC-43DB-89A8-652A4EC69412}">
      <dgm:prSet/>
      <dgm:spPr/>
      <dgm:t>
        <a:bodyPr/>
        <a:lstStyle/>
        <a:p>
          <a:endParaRPr lang="en-US"/>
        </a:p>
      </dgm:t>
    </dgm:pt>
    <dgm:pt modelId="{91F1E656-D152-4C93-AF08-DB60BE348385}" type="sibTrans" cxnId="{A0DF83DC-BEFC-43DB-89A8-652A4EC69412}">
      <dgm:prSet/>
      <dgm:spPr/>
      <dgm:t>
        <a:bodyPr/>
        <a:lstStyle/>
        <a:p>
          <a:endParaRPr lang="en-US"/>
        </a:p>
      </dgm:t>
    </dgm:pt>
    <dgm:pt modelId="{CC16C9F1-0C7C-4E1C-B8A6-7F819B3F798B}">
      <dgm:prSet/>
      <dgm:spPr/>
      <dgm:t>
        <a:bodyPr/>
        <a:lstStyle/>
        <a:p>
          <a:r>
            <a:rPr lang="en-GB" dirty="0"/>
            <a:t>This amount includes </a:t>
          </a:r>
          <a:r>
            <a:rPr lang="en-GB" b="1" dirty="0">
              <a:solidFill>
                <a:srgbClr val="FF0000"/>
              </a:solidFill>
            </a:rPr>
            <a:t>R172 million</a:t>
          </a:r>
          <a:r>
            <a:rPr lang="en-GB" dirty="0">
              <a:solidFill>
                <a:srgbClr val="FF0000"/>
              </a:solidFill>
            </a:rPr>
            <a:t> </a:t>
          </a:r>
          <a:r>
            <a:rPr lang="en-GB" dirty="0"/>
            <a:t>for </a:t>
          </a:r>
          <a:r>
            <a:rPr lang="en-GB" dirty="0">
              <a:solidFill>
                <a:srgbClr val="FF0000"/>
              </a:solidFill>
            </a:rPr>
            <a:t>working capital </a:t>
          </a:r>
          <a:r>
            <a:rPr lang="en-GB" dirty="0"/>
            <a:t>and </a:t>
          </a:r>
          <a:endParaRPr lang="en-US" dirty="0"/>
        </a:p>
      </dgm:t>
    </dgm:pt>
    <dgm:pt modelId="{99E42B01-1F0C-44C4-ADBF-871224F8FF04}" type="parTrans" cxnId="{944FE316-2EC1-4E09-A389-C5BAC0E9D1EB}">
      <dgm:prSet/>
      <dgm:spPr/>
      <dgm:t>
        <a:bodyPr/>
        <a:lstStyle/>
        <a:p>
          <a:endParaRPr lang="en-US"/>
        </a:p>
      </dgm:t>
    </dgm:pt>
    <dgm:pt modelId="{ACBF6652-5ACB-4E67-9205-19AC60F72184}" type="sibTrans" cxnId="{944FE316-2EC1-4E09-A389-C5BAC0E9D1EB}">
      <dgm:prSet/>
      <dgm:spPr/>
      <dgm:t>
        <a:bodyPr/>
        <a:lstStyle/>
        <a:p>
          <a:endParaRPr lang="en-US"/>
        </a:p>
      </dgm:t>
    </dgm:pt>
    <dgm:pt modelId="{81DF50A5-141A-46DA-963F-A4D26CEA3A6B}">
      <dgm:prSet/>
      <dgm:spPr/>
      <dgm:t>
        <a:bodyPr/>
        <a:lstStyle/>
        <a:p>
          <a:r>
            <a:rPr lang="en-GB" b="1" dirty="0">
              <a:solidFill>
                <a:srgbClr val="FF0000"/>
              </a:solidFill>
            </a:rPr>
            <a:t>R103 million </a:t>
          </a:r>
          <a:r>
            <a:rPr lang="en-GB" dirty="0"/>
            <a:t>for </a:t>
          </a:r>
          <a:r>
            <a:rPr lang="en-GB" dirty="0">
              <a:solidFill>
                <a:srgbClr val="FF0000"/>
              </a:solidFill>
            </a:rPr>
            <a:t>capital expenditure</a:t>
          </a:r>
          <a:r>
            <a:rPr lang="en-GB" dirty="0"/>
            <a:t>. </a:t>
          </a:r>
          <a:endParaRPr lang="en-US" dirty="0"/>
        </a:p>
      </dgm:t>
    </dgm:pt>
    <dgm:pt modelId="{4DC1D100-EC23-4C38-AC49-3DCDC661AD5D}" type="parTrans" cxnId="{B6D997D8-E42C-4901-A32A-608CAE6EC33C}">
      <dgm:prSet/>
      <dgm:spPr/>
      <dgm:t>
        <a:bodyPr/>
        <a:lstStyle/>
        <a:p>
          <a:endParaRPr lang="en-US"/>
        </a:p>
      </dgm:t>
    </dgm:pt>
    <dgm:pt modelId="{DEC4EB1D-9FA5-4C84-A93E-E74BDCD94158}" type="sibTrans" cxnId="{B6D997D8-E42C-4901-A32A-608CAE6EC33C}">
      <dgm:prSet/>
      <dgm:spPr/>
      <dgm:t>
        <a:bodyPr/>
        <a:lstStyle/>
        <a:p>
          <a:endParaRPr lang="en-US"/>
        </a:p>
      </dgm:t>
    </dgm:pt>
    <dgm:pt modelId="{B00AD646-F893-4D0B-80B0-D11AEBFFF427}">
      <dgm:prSet/>
      <dgm:spPr/>
      <dgm:t>
        <a:bodyPr/>
        <a:lstStyle/>
        <a:p>
          <a:r>
            <a:rPr lang="en-GB"/>
            <a:t>The working capital includes SARS, AG costs, NWDC Loan account; Municipalities debts and Share block Levies. </a:t>
          </a:r>
          <a:endParaRPr lang="en-US"/>
        </a:p>
      </dgm:t>
    </dgm:pt>
    <dgm:pt modelId="{23318215-93D9-468C-9EF4-7B8AE8BA68AF}" type="parTrans" cxnId="{E319378C-8F4B-4DC8-801E-B73F90F5FA9C}">
      <dgm:prSet/>
      <dgm:spPr/>
      <dgm:t>
        <a:bodyPr/>
        <a:lstStyle/>
        <a:p>
          <a:endParaRPr lang="en-US"/>
        </a:p>
      </dgm:t>
    </dgm:pt>
    <dgm:pt modelId="{6F34A839-09D5-4478-9EAC-3C9518726518}" type="sibTrans" cxnId="{E319378C-8F4B-4DC8-801E-B73F90F5FA9C}">
      <dgm:prSet/>
      <dgm:spPr/>
      <dgm:t>
        <a:bodyPr/>
        <a:lstStyle/>
        <a:p>
          <a:endParaRPr lang="en-US"/>
        </a:p>
      </dgm:t>
    </dgm:pt>
    <dgm:pt modelId="{5AFB2B85-42F3-4E3A-90A9-452709CC5B81}">
      <dgm:prSet/>
      <dgm:spPr/>
      <dgm:t>
        <a:bodyPr/>
        <a:lstStyle/>
        <a:p>
          <a:r>
            <a:rPr lang="en-GB"/>
            <a:t>The capital expenditure includes are Timeshare Units of the total of 55 units, property refurbishment at all the resorts and for ICT upgrades (see Table below</a:t>
          </a:r>
          <a:endParaRPr lang="en-US"/>
        </a:p>
      </dgm:t>
    </dgm:pt>
    <dgm:pt modelId="{A138D6E6-E247-48EC-ACB4-3D1911D06B55}" type="parTrans" cxnId="{690DBEB4-A096-4ADE-8ADD-0FABB52B0193}">
      <dgm:prSet/>
      <dgm:spPr/>
      <dgm:t>
        <a:bodyPr/>
        <a:lstStyle/>
        <a:p>
          <a:endParaRPr lang="en-US"/>
        </a:p>
      </dgm:t>
    </dgm:pt>
    <dgm:pt modelId="{5704836A-4F5C-419C-8757-76EED09880E0}" type="sibTrans" cxnId="{690DBEB4-A096-4ADE-8ADD-0FABB52B0193}">
      <dgm:prSet/>
      <dgm:spPr/>
      <dgm:t>
        <a:bodyPr/>
        <a:lstStyle/>
        <a:p>
          <a:endParaRPr lang="en-US"/>
        </a:p>
      </dgm:t>
    </dgm:pt>
    <dgm:pt modelId="{FB1A642E-4496-D94E-9C2D-6D97999D2D55}" type="pres">
      <dgm:prSet presAssocID="{93B0C198-CB3B-4520-85D7-BABEC3DD25B0}" presName="linear" presStyleCnt="0">
        <dgm:presLayoutVars>
          <dgm:animLvl val="lvl"/>
          <dgm:resizeHandles val="exact"/>
        </dgm:presLayoutVars>
      </dgm:prSet>
      <dgm:spPr/>
    </dgm:pt>
    <dgm:pt modelId="{66612B01-DA4B-554C-8E9D-7B942875CE6E}" type="pres">
      <dgm:prSet presAssocID="{CD5FDBF1-C9FE-4304-9C7D-98D1731A2F0D}" presName="parentText" presStyleLbl="node1" presStyleIdx="0" presStyleCnt="4">
        <dgm:presLayoutVars>
          <dgm:chMax val="0"/>
          <dgm:bulletEnabled val="1"/>
        </dgm:presLayoutVars>
      </dgm:prSet>
      <dgm:spPr/>
    </dgm:pt>
    <dgm:pt modelId="{5B3E9DF0-E13C-C74F-AA90-47C2F87F1BEC}" type="pres">
      <dgm:prSet presAssocID="{CD5FDBF1-C9FE-4304-9C7D-98D1731A2F0D}" presName="childText" presStyleLbl="revTx" presStyleIdx="0" presStyleCnt="4">
        <dgm:presLayoutVars>
          <dgm:bulletEnabled val="1"/>
        </dgm:presLayoutVars>
      </dgm:prSet>
      <dgm:spPr/>
    </dgm:pt>
    <dgm:pt modelId="{EA03C61E-CA4A-204D-8600-B3ACA06B8EB4}" type="pres">
      <dgm:prSet presAssocID="{5F3CA8D2-721B-4F31-804F-8169858766F8}" presName="parentText" presStyleLbl="node1" presStyleIdx="1" presStyleCnt="4">
        <dgm:presLayoutVars>
          <dgm:chMax val="0"/>
          <dgm:bulletEnabled val="1"/>
        </dgm:presLayoutVars>
      </dgm:prSet>
      <dgm:spPr/>
    </dgm:pt>
    <dgm:pt modelId="{78868946-BF6D-424E-9819-655E0D158296}" type="pres">
      <dgm:prSet presAssocID="{5F3CA8D2-721B-4F31-804F-8169858766F8}" presName="childText" presStyleLbl="revTx" presStyleIdx="1" presStyleCnt="4">
        <dgm:presLayoutVars>
          <dgm:bulletEnabled val="1"/>
        </dgm:presLayoutVars>
      </dgm:prSet>
      <dgm:spPr/>
    </dgm:pt>
    <dgm:pt modelId="{7CD131CC-E902-514B-BB15-1288CDB93A9B}" type="pres">
      <dgm:prSet presAssocID="{CE7B4A9E-F09A-4E85-BD04-B4E529CF3E82}" presName="parentText" presStyleLbl="node1" presStyleIdx="2" presStyleCnt="4">
        <dgm:presLayoutVars>
          <dgm:chMax val="0"/>
          <dgm:bulletEnabled val="1"/>
        </dgm:presLayoutVars>
      </dgm:prSet>
      <dgm:spPr/>
    </dgm:pt>
    <dgm:pt modelId="{38B9DC8A-FB3C-5F4F-A2EE-45408D84C314}" type="pres">
      <dgm:prSet presAssocID="{CE7B4A9E-F09A-4E85-BD04-B4E529CF3E82}" presName="childText" presStyleLbl="revTx" presStyleIdx="2" presStyleCnt="4">
        <dgm:presLayoutVars>
          <dgm:bulletEnabled val="1"/>
        </dgm:presLayoutVars>
      </dgm:prSet>
      <dgm:spPr/>
    </dgm:pt>
    <dgm:pt modelId="{4B050CFE-1A76-1742-8711-2183ADDA842B}" type="pres">
      <dgm:prSet presAssocID="{7BFC9636-D1C0-498C-BD8B-B48E28034D01}" presName="parentText" presStyleLbl="node1" presStyleIdx="3" presStyleCnt="4">
        <dgm:presLayoutVars>
          <dgm:chMax val="0"/>
          <dgm:bulletEnabled val="1"/>
        </dgm:presLayoutVars>
      </dgm:prSet>
      <dgm:spPr/>
    </dgm:pt>
    <dgm:pt modelId="{C6D056C9-B32B-B843-A0AA-4ADF44D3CCB7}" type="pres">
      <dgm:prSet presAssocID="{7BFC9636-D1C0-498C-BD8B-B48E28034D01}" presName="childText" presStyleLbl="revTx" presStyleIdx="3" presStyleCnt="4">
        <dgm:presLayoutVars>
          <dgm:bulletEnabled val="1"/>
        </dgm:presLayoutVars>
      </dgm:prSet>
      <dgm:spPr/>
    </dgm:pt>
  </dgm:ptLst>
  <dgm:cxnLst>
    <dgm:cxn modelId="{F624D609-C9E8-4B8D-868D-659DB1B6B27B}" srcId="{CD5FDBF1-C9FE-4304-9C7D-98D1731A2F0D}" destId="{5AFF522C-D1A0-43C3-832F-8633324601EF}" srcOrd="0" destOrd="0" parTransId="{B4B8070E-32C8-46C0-8CEC-FFE4E51AD6CC}" sibTransId="{39AA336D-55A6-4D8F-84D2-D69303D8F454}"/>
    <dgm:cxn modelId="{989D680B-5461-3F40-B3D3-3286A0291C30}" type="presOf" srcId="{B3297B3B-056B-4127-96E0-26FAEB459051}" destId="{78868946-BF6D-424E-9819-655E0D158296}" srcOrd="0" destOrd="0" presId="urn:microsoft.com/office/officeart/2005/8/layout/vList2"/>
    <dgm:cxn modelId="{72B30B0C-1601-4C6C-B234-658C6FEC9E0D}" srcId="{93B0C198-CB3B-4520-85D7-BABEC3DD25B0}" destId="{5F3CA8D2-721B-4F31-804F-8169858766F8}" srcOrd="1" destOrd="0" parTransId="{A6B42E94-6DCA-4887-9E56-1E4FFFEAEDFC}" sibTransId="{E36690F9-B5CB-448B-8303-6BA68C74CCD4}"/>
    <dgm:cxn modelId="{5BA5F30D-D4E9-43D5-BD11-A1696E561F34}" srcId="{CD5FDBF1-C9FE-4304-9C7D-98D1731A2F0D}" destId="{7D4010DA-9206-4D80-A20B-2748D04FF336}" srcOrd="1" destOrd="0" parTransId="{6847E342-A9EF-4949-A6E5-6569514314E8}" sibTransId="{A8FAAA79-C7E4-4563-AFDC-9AB1C14AD8FE}"/>
    <dgm:cxn modelId="{6817C90F-DFEA-2743-99D8-2F07B4E63081}" type="presOf" srcId="{A681ED1F-F036-434C-9795-28E57C13709D}" destId="{38B9DC8A-FB3C-5F4F-A2EE-45408D84C314}" srcOrd="0" destOrd="0" presId="urn:microsoft.com/office/officeart/2005/8/layout/vList2"/>
    <dgm:cxn modelId="{944FE316-2EC1-4E09-A389-C5BAC0E9D1EB}" srcId="{7BFC9636-D1C0-498C-BD8B-B48E28034D01}" destId="{CC16C9F1-0C7C-4E1C-B8A6-7F819B3F798B}" srcOrd="1" destOrd="0" parTransId="{99E42B01-1F0C-44C4-ADBF-871224F8FF04}" sibTransId="{ACBF6652-5ACB-4E67-9205-19AC60F72184}"/>
    <dgm:cxn modelId="{31DAEF21-37DF-3F45-87C8-30998AABF9E2}" type="presOf" srcId="{CC16C9F1-0C7C-4E1C-B8A6-7F819B3F798B}" destId="{C6D056C9-B32B-B843-A0AA-4ADF44D3CCB7}" srcOrd="0" destOrd="1" presId="urn:microsoft.com/office/officeart/2005/8/layout/vList2"/>
    <dgm:cxn modelId="{5DC14732-0B49-4503-94ED-463902EB0BD7}" srcId="{CE7B4A9E-F09A-4E85-BD04-B4E529CF3E82}" destId="{4083A386-3CD2-4AC4-AD00-23285495C3B7}" srcOrd="1" destOrd="0" parTransId="{A10D88E1-AD07-4B28-A219-77CEDCC8F3E1}" sibTransId="{D7581EE8-A7BA-4CA7-904D-85F37EE4956A}"/>
    <dgm:cxn modelId="{C989F932-7101-1C48-9809-C7AE1579A5E2}" type="presOf" srcId="{6DB909AE-C218-4CC6-BD36-B2D290D849A2}" destId="{C6D056C9-B32B-B843-A0AA-4ADF44D3CCB7}" srcOrd="0" destOrd="0" presId="urn:microsoft.com/office/officeart/2005/8/layout/vList2"/>
    <dgm:cxn modelId="{D8E80035-D195-774F-B12E-F2E023B51AD1}" type="presOf" srcId="{5AFF522C-D1A0-43C3-832F-8633324601EF}" destId="{5B3E9DF0-E13C-C74F-AA90-47C2F87F1BEC}" srcOrd="0" destOrd="0" presId="urn:microsoft.com/office/officeart/2005/8/layout/vList2"/>
    <dgm:cxn modelId="{94136435-7082-7E45-91D7-D1C447C490CF}" type="presOf" srcId="{B00AD646-F893-4D0B-80B0-D11AEBFFF427}" destId="{C6D056C9-B32B-B843-A0AA-4ADF44D3CCB7}" srcOrd="0" destOrd="3" presId="urn:microsoft.com/office/officeart/2005/8/layout/vList2"/>
    <dgm:cxn modelId="{9F189F46-1F59-4FE9-B7F9-FB39E564B66E}" srcId="{5F3CA8D2-721B-4F31-804F-8169858766F8}" destId="{B3297B3B-056B-4127-96E0-26FAEB459051}" srcOrd="0" destOrd="0" parTransId="{0351E802-2D49-4A7B-B70C-0A54BA762EF8}" sibTransId="{E7DF7B81-238F-453D-97CD-8F33339C5191}"/>
    <dgm:cxn modelId="{54C38052-FF73-DB4A-AFD8-79F63A5B1F5B}" type="presOf" srcId="{6F179324-092B-47C8-AE04-F208A433469E}" destId="{78868946-BF6D-424E-9819-655E0D158296}" srcOrd="0" destOrd="1" presId="urn:microsoft.com/office/officeart/2005/8/layout/vList2"/>
    <dgm:cxn modelId="{A3F5846A-90CA-4762-90FF-DC66BACF4294}" srcId="{CE7B4A9E-F09A-4E85-BD04-B4E529CF3E82}" destId="{A681ED1F-F036-434C-9795-28E57C13709D}" srcOrd="0" destOrd="0" parTransId="{7447FEA2-C6AF-4C35-BAF1-D59C564C9932}" sibTransId="{BF566DA7-CC7A-41BC-9F3F-F31A6276D0B7}"/>
    <dgm:cxn modelId="{0E1FCD7D-3827-6249-A709-23EE21039FE6}" type="presOf" srcId="{5AFB2B85-42F3-4E3A-90A9-452709CC5B81}" destId="{C6D056C9-B32B-B843-A0AA-4ADF44D3CCB7}" srcOrd="0" destOrd="4" presId="urn:microsoft.com/office/officeart/2005/8/layout/vList2"/>
    <dgm:cxn modelId="{BFA65885-6BAA-4B6F-A4CE-3090F8D4AE22}" srcId="{93B0C198-CB3B-4520-85D7-BABEC3DD25B0}" destId="{CD5FDBF1-C9FE-4304-9C7D-98D1731A2F0D}" srcOrd="0" destOrd="0" parTransId="{5A84C754-68B2-4AF1-8B27-F89C7CAAE9EA}" sibTransId="{27C53FE8-D67A-40DD-AC4E-E831FC8814C2}"/>
    <dgm:cxn modelId="{E319378C-8F4B-4DC8-801E-B73F90F5FA9C}" srcId="{7BFC9636-D1C0-498C-BD8B-B48E28034D01}" destId="{B00AD646-F893-4D0B-80B0-D11AEBFFF427}" srcOrd="3" destOrd="0" parTransId="{23318215-93D9-468C-9EF4-7B8AE8BA68AF}" sibTransId="{6F34A839-09D5-4478-9EAC-3C9518726518}"/>
    <dgm:cxn modelId="{88818091-EA05-40B1-8EDA-4B3EA309C69F}" srcId="{5F3CA8D2-721B-4F31-804F-8169858766F8}" destId="{6F179324-092B-47C8-AE04-F208A433469E}" srcOrd="1" destOrd="0" parTransId="{93EFF59B-FD18-4709-94B8-9A14C2C5F60A}" sibTransId="{FC41639C-C379-4C92-BAE6-DA536A0024F1}"/>
    <dgm:cxn modelId="{799308AE-7119-2F4A-A198-12AF3D1097BB}" type="presOf" srcId="{CE7B4A9E-F09A-4E85-BD04-B4E529CF3E82}" destId="{7CD131CC-E902-514B-BB15-1288CDB93A9B}" srcOrd="0" destOrd="0" presId="urn:microsoft.com/office/officeart/2005/8/layout/vList2"/>
    <dgm:cxn modelId="{690DBEB4-A096-4ADE-8ADD-0FABB52B0193}" srcId="{7BFC9636-D1C0-498C-BD8B-B48E28034D01}" destId="{5AFB2B85-42F3-4E3A-90A9-452709CC5B81}" srcOrd="4" destOrd="0" parTransId="{A138D6E6-E247-48EC-ACB4-3D1911D06B55}" sibTransId="{5704836A-4F5C-419C-8757-76EED09880E0}"/>
    <dgm:cxn modelId="{BD563CC8-0ADE-B045-9D7A-91ADD32C8D55}" type="presOf" srcId="{93B0C198-CB3B-4520-85D7-BABEC3DD25B0}" destId="{FB1A642E-4496-D94E-9C2D-6D97999D2D55}" srcOrd="0" destOrd="0" presId="urn:microsoft.com/office/officeart/2005/8/layout/vList2"/>
    <dgm:cxn modelId="{623263CC-1E4C-A04C-8A37-39E496E75BC6}" type="presOf" srcId="{7BFC9636-D1C0-498C-BD8B-B48E28034D01}" destId="{4B050CFE-1A76-1742-8711-2183ADDA842B}" srcOrd="0" destOrd="0" presId="urn:microsoft.com/office/officeart/2005/8/layout/vList2"/>
    <dgm:cxn modelId="{B6D997D8-E42C-4901-A32A-608CAE6EC33C}" srcId="{7BFC9636-D1C0-498C-BD8B-B48E28034D01}" destId="{81DF50A5-141A-46DA-963F-A4D26CEA3A6B}" srcOrd="2" destOrd="0" parTransId="{4DC1D100-EC23-4C38-AC49-3DCDC661AD5D}" sibTransId="{DEC4EB1D-9FA5-4C84-A93E-E74BDCD94158}"/>
    <dgm:cxn modelId="{A0DF83DC-BEFC-43DB-89A8-652A4EC69412}" srcId="{7BFC9636-D1C0-498C-BD8B-B48E28034D01}" destId="{6DB909AE-C218-4CC6-BD36-B2D290D849A2}" srcOrd="0" destOrd="0" parTransId="{530F67BC-9F11-4DBC-9581-3C69B5C01384}" sibTransId="{91F1E656-D152-4C93-AF08-DB60BE348385}"/>
    <dgm:cxn modelId="{0604C2DD-D44D-2149-B1CB-D7FE8907B5F7}" type="presOf" srcId="{4083A386-3CD2-4AC4-AD00-23285495C3B7}" destId="{38B9DC8A-FB3C-5F4F-A2EE-45408D84C314}" srcOrd="0" destOrd="1" presId="urn:microsoft.com/office/officeart/2005/8/layout/vList2"/>
    <dgm:cxn modelId="{0BCC33E2-2D4C-BD4D-ABA6-728058FEF1DC}" type="presOf" srcId="{81DF50A5-141A-46DA-963F-A4D26CEA3A6B}" destId="{C6D056C9-B32B-B843-A0AA-4ADF44D3CCB7}" srcOrd="0" destOrd="2" presId="urn:microsoft.com/office/officeart/2005/8/layout/vList2"/>
    <dgm:cxn modelId="{5306A7E2-41C5-894D-BB64-388A3BC725B5}" type="presOf" srcId="{5F3CA8D2-721B-4F31-804F-8169858766F8}" destId="{EA03C61E-CA4A-204D-8600-B3ACA06B8EB4}" srcOrd="0" destOrd="0" presId="urn:microsoft.com/office/officeart/2005/8/layout/vList2"/>
    <dgm:cxn modelId="{645662E7-7C1E-EC4C-A109-01B295722A0A}" type="presOf" srcId="{7D4010DA-9206-4D80-A20B-2748D04FF336}" destId="{5B3E9DF0-E13C-C74F-AA90-47C2F87F1BEC}" srcOrd="0" destOrd="1" presId="urn:microsoft.com/office/officeart/2005/8/layout/vList2"/>
    <dgm:cxn modelId="{EB63B1EF-E190-4542-BA73-367131693E2D}" srcId="{93B0C198-CB3B-4520-85D7-BABEC3DD25B0}" destId="{7BFC9636-D1C0-498C-BD8B-B48E28034D01}" srcOrd="3" destOrd="0" parTransId="{B3AA9400-D276-4F53-8BF1-F4AB7E87D442}" sibTransId="{9EDC6B9B-B172-4162-A3FC-15BA3835FB11}"/>
    <dgm:cxn modelId="{3B494DF3-E66A-42AD-A8E3-144C92D1DAF7}" srcId="{93B0C198-CB3B-4520-85D7-BABEC3DD25B0}" destId="{CE7B4A9E-F09A-4E85-BD04-B4E529CF3E82}" srcOrd="2" destOrd="0" parTransId="{0A3666DF-E73D-4E26-84C1-BEE727C56BC8}" sibTransId="{1006A736-34D2-4ACC-882E-ADE8D56E6048}"/>
    <dgm:cxn modelId="{7F09CDFE-8ED4-834F-8779-AF0F86620550}" type="presOf" srcId="{CD5FDBF1-C9FE-4304-9C7D-98D1731A2F0D}" destId="{66612B01-DA4B-554C-8E9D-7B942875CE6E}" srcOrd="0" destOrd="0" presId="urn:microsoft.com/office/officeart/2005/8/layout/vList2"/>
    <dgm:cxn modelId="{432BB5A2-E80D-3549-98D3-7A569564BAD1}" type="presParOf" srcId="{FB1A642E-4496-D94E-9C2D-6D97999D2D55}" destId="{66612B01-DA4B-554C-8E9D-7B942875CE6E}" srcOrd="0" destOrd="0" presId="urn:microsoft.com/office/officeart/2005/8/layout/vList2"/>
    <dgm:cxn modelId="{6B3F5BAA-A7B0-B949-855F-7500F79BE642}" type="presParOf" srcId="{FB1A642E-4496-D94E-9C2D-6D97999D2D55}" destId="{5B3E9DF0-E13C-C74F-AA90-47C2F87F1BEC}" srcOrd="1" destOrd="0" presId="urn:microsoft.com/office/officeart/2005/8/layout/vList2"/>
    <dgm:cxn modelId="{5F8FE10C-1CF1-E447-837B-9485A91AEE62}" type="presParOf" srcId="{FB1A642E-4496-D94E-9C2D-6D97999D2D55}" destId="{EA03C61E-CA4A-204D-8600-B3ACA06B8EB4}" srcOrd="2" destOrd="0" presId="urn:microsoft.com/office/officeart/2005/8/layout/vList2"/>
    <dgm:cxn modelId="{8730B270-F2CA-6044-8BB7-5C81061FD378}" type="presParOf" srcId="{FB1A642E-4496-D94E-9C2D-6D97999D2D55}" destId="{78868946-BF6D-424E-9819-655E0D158296}" srcOrd="3" destOrd="0" presId="urn:microsoft.com/office/officeart/2005/8/layout/vList2"/>
    <dgm:cxn modelId="{9E87E8C6-9A57-8D4A-8E3E-8EBAD2E1BCF9}" type="presParOf" srcId="{FB1A642E-4496-D94E-9C2D-6D97999D2D55}" destId="{7CD131CC-E902-514B-BB15-1288CDB93A9B}" srcOrd="4" destOrd="0" presId="urn:microsoft.com/office/officeart/2005/8/layout/vList2"/>
    <dgm:cxn modelId="{791CADC1-0429-F342-90B0-77102B50ABDB}" type="presParOf" srcId="{FB1A642E-4496-D94E-9C2D-6D97999D2D55}" destId="{38B9DC8A-FB3C-5F4F-A2EE-45408D84C314}" srcOrd="5" destOrd="0" presId="urn:microsoft.com/office/officeart/2005/8/layout/vList2"/>
    <dgm:cxn modelId="{9998436E-2563-BA4F-947F-E98B70FAE3BB}" type="presParOf" srcId="{FB1A642E-4496-D94E-9C2D-6D97999D2D55}" destId="{4B050CFE-1A76-1742-8711-2183ADDA842B}" srcOrd="6" destOrd="0" presId="urn:microsoft.com/office/officeart/2005/8/layout/vList2"/>
    <dgm:cxn modelId="{8EFC4C6F-B382-F24E-96FD-F597B853D816}" type="presParOf" srcId="{FB1A642E-4496-D94E-9C2D-6D97999D2D55}" destId="{C6D056C9-B32B-B843-A0AA-4ADF44D3CCB7}"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203AA37-FBCF-44AA-9CB7-43D21C19571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14E13F6-190E-431A-8B34-02993A3837AD}">
      <dgm:prSet/>
      <dgm:spPr/>
      <dgm:t>
        <a:bodyPr/>
        <a:lstStyle/>
        <a:p>
          <a:r>
            <a:rPr lang="en-GB" b="1" dirty="0">
              <a:solidFill>
                <a:srgbClr val="FFFF00"/>
              </a:solidFill>
            </a:rPr>
            <a:t>Establishment of Workstream Task Teams</a:t>
          </a:r>
          <a:endParaRPr lang="en-US" dirty="0">
            <a:solidFill>
              <a:srgbClr val="FFFF00"/>
            </a:solidFill>
          </a:endParaRPr>
        </a:p>
      </dgm:t>
    </dgm:pt>
    <dgm:pt modelId="{E23C4B59-BB72-4A91-BF35-8087B68DC178}" type="parTrans" cxnId="{36B5F8DC-EB4D-4AC7-A50B-2ED739835E4F}">
      <dgm:prSet/>
      <dgm:spPr/>
      <dgm:t>
        <a:bodyPr/>
        <a:lstStyle/>
        <a:p>
          <a:endParaRPr lang="en-US"/>
        </a:p>
      </dgm:t>
    </dgm:pt>
    <dgm:pt modelId="{C9C07D87-86F9-402D-BB23-F185AF80BEB7}" type="sibTrans" cxnId="{36B5F8DC-EB4D-4AC7-A50B-2ED739835E4F}">
      <dgm:prSet/>
      <dgm:spPr/>
      <dgm:t>
        <a:bodyPr/>
        <a:lstStyle/>
        <a:p>
          <a:endParaRPr lang="en-US"/>
        </a:p>
      </dgm:t>
    </dgm:pt>
    <dgm:pt modelId="{397B11A2-AD96-41D1-9BA0-04B39DBBAD93}">
      <dgm:prSet/>
      <dgm:spPr/>
      <dgm:t>
        <a:bodyPr/>
        <a:lstStyle/>
        <a:p>
          <a:r>
            <a:rPr lang="en-GB" dirty="0"/>
            <a:t>The Workstream Task Team’s main </a:t>
          </a:r>
          <a:r>
            <a:rPr lang="en-GB" dirty="0">
              <a:solidFill>
                <a:srgbClr val="FFFF00"/>
              </a:solidFill>
            </a:rPr>
            <a:t>purpose</a:t>
          </a:r>
          <a:r>
            <a:rPr lang="en-GB" dirty="0"/>
            <a:t> will be to </a:t>
          </a:r>
          <a:r>
            <a:rPr lang="en-GB" dirty="0">
              <a:solidFill>
                <a:srgbClr val="FFFF00"/>
              </a:solidFill>
            </a:rPr>
            <a:t>drive the process </a:t>
          </a:r>
          <a:r>
            <a:rPr lang="en-GB" dirty="0"/>
            <a:t>per workstream. </a:t>
          </a:r>
          <a:endParaRPr lang="en-US" dirty="0"/>
        </a:p>
      </dgm:t>
    </dgm:pt>
    <dgm:pt modelId="{0A234A72-CC09-4E7A-B80D-7E4EC5ADB38E}" type="parTrans" cxnId="{BF9F303B-F583-446F-8369-9317D4F76731}">
      <dgm:prSet/>
      <dgm:spPr/>
      <dgm:t>
        <a:bodyPr/>
        <a:lstStyle/>
        <a:p>
          <a:endParaRPr lang="en-US"/>
        </a:p>
      </dgm:t>
    </dgm:pt>
    <dgm:pt modelId="{C511FAD0-82E6-413F-A607-502E556C4F57}" type="sibTrans" cxnId="{BF9F303B-F583-446F-8369-9317D4F76731}">
      <dgm:prSet/>
      <dgm:spPr/>
      <dgm:t>
        <a:bodyPr/>
        <a:lstStyle/>
        <a:p>
          <a:endParaRPr lang="en-US"/>
        </a:p>
      </dgm:t>
    </dgm:pt>
    <dgm:pt modelId="{6562FC94-06E3-46BB-93F2-C0B961D585B8}">
      <dgm:prSet/>
      <dgm:spPr/>
      <dgm:t>
        <a:bodyPr/>
        <a:lstStyle/>
        <a:p>
          <a:r>
            <a:rPr lang="en-GB" dirty="0"/>
            <a:t>Their </a:t>
          </a:r>
          <a:r>
            <a:rPr lang="en-GB" dirty="0">
              <a:solidFill>
                <a:srgbClr val="FFFF00"/>
              </a:solidFill>
            </a:rPr>
            <a:t>roles and responsibilities </a:t>
          </a:r>
          <a:r>
            <a:rPr lang="en-GB" dirty="0"/>
            <a:t>will include, but are not limited to:</a:t>
          </a:r>
          <a:endParaRPr lang="en-US" dirty="0"/>
        </a:p>
      </dgm:t>
    </dgm:pt>
    <dgm:pt modelId="{16C09B46-C604-4E7F-9044-36A4E355053E}" type="parTrans" cxnId="{4E21DFC0-4380-467E-B6D9-56A3798047B5}">
      <dgm:prSet/>
      <dgm:spPr/>
      <dgm:t>
        <a:bodyPr/>
        <a:lstStyle/>
        <a:p>
          <a:endParaRPr lang="en-US"/>
        </a:p>
      </dgm:t>
    </dgm:pt>
    <dgm:pt modelId="{F6F9ADAE-3B32-4203-B1D3-98068EE2BC20}" type="sibTrans" cxnId="{4E21DFC0-4380-467E-B6D9-56A3798047B5}">
      <dgm:prSet/>
      <dgm:spPr/>
      <dgm:t>
        <a:bodyPr/>
        <a:lstStyle/>
        <a:p>
          <a:endParaRPr lang="en-US"/>
        </a:p>
      </dgm:t>
    </dgm:pt>
    <dgm:pt modelId="{FC51AE8F-446F-4C92-AED1-F8D85210CF8C}">
      <dgm:prSet/>
      <dgm:spPr/>
      <dgm:t>
        <a:bodyPr/>
        <a:lstStyle/>
        <a:p>
          <a:r>
            <a:rPr lang="en-GB"/>
            <a:t>Providing overall direction;</a:t>
          </a:r>
          <a:endParaRPr lang="en-US"/>
        </a:p>
      </dgm:t>
    </dgm:pt>
    <dgm:pt modelId="{659F9B58-8A89-44CC-82A7-354F6624CB48}" type="parTrans" cxnId="{49AF43F7-451A-4FA8-B6A1-720F83A440B8}">
      <dgm:prSet/>
      <dgm:spPr/>
      <dgm:t>
        <a:bodyPr/>
        <a:lstStyle/>
        <a:p>
          <a:endParaRPr lang="en-US"/>
        </a:p>
      </dgm:t>
    </dgm:pt>
    <dgm:pt modelId="{47A9A510-7044-481A-A3BD-AE87EF7D0274}" type="sibTrans" cxnId="{49AF43F7-451A-4FA8-B6A1-720F83A440B8}">
      <dgm:prSet/>
      <dgm:spPr/>
      <dgm:t>
        <a:bodyPr/>
        <a:lstStyle/>
        <a:p>
          <a:endParaRPr lang="en-US"/>
        </a:p>
      </dgm:t>
    </dgm:pt>
    <dgm:pt modelId="{F8ED43EA-CF43-49E9-9F5A-1140D6CE607B}">
      <dgm:prSet/>
      <dgm:spPr/>
      <dgm:t>
        <a:bodyPr/>
        <a:lstStyle/>
        <a:p>
          <a:r>
            <a:rPr lang="en-GB"/>
            <a:t>Supporting the implementation team;</a:t>
          </a:r>
          <a:endParaRPr lang="en-US"/>
        </a:p>
      </dgm:t>
    </dgm:pt>
    <dgm:pt modelId="{29CD867F-E266-4094-BA81-6731A4768D74}" type="parTrans" cxnId="{EA99F2CE-F18F-4718-ADDA-D55E6B208078}">
      <dgm:prSet/>
      <dgm:spPr/>
      <dgm:t>
        <a:bodyPr/>
        <a:lstStyle/>
        <a:p>
          <a:endParaRPr lang="en-US"/>
        </a:p>
      </dgm:t>
    </dgm:pt>
    <dgm:pt modelId="{9BF828FD-042B-4720-8102-322242D91890}" type="sibTrans" cxnId="{EA99F2CE-F18F-4718-ADDA-D55E6B208078}">
      <dgm:prSet/>
      <dgm:spPr/>
      <dgm:t>
        <a:bodyPr/>
        <a:lstStyle/>
        <a:p>
          <a:endParaRPr lang="en-US"/>
        </a:p>
      </dgm:t>
    </dgm:pt>
    <dgm:pt modelId="{B7F033DF-47C0-44B2-98EB-1BD50A6F327A}">
      <dgm:prSet/>
      <dgm:spPr/>
      <dgm:t>
        <a:bodyPr/>
        <a:lstStyle/>
        <a:p>
          <a:r>
            <a:rPr lang="en-GB"/>
            <a:t>Scheduling meetings / site visits with relevant stakeholders;</a:t>
          </a:r>
          <a:endParaRPr lang="en-US"/>
        </a:p>
      </dgm:t>
    </dgm:pt>
    <dgm:pt modelId="{EB462B14-E86B-43DC-BCA1-0EFE83AE43F9}" type="parTrans" cxnId="{0F773290-1BE0-46EE-B89D-22F5AB52D8E6}">
      <dgm:prSet/>
      <dgm:spPr/>
      <dgm:t>
        <a:bodyPr/>
        <a:lstStyle/>
        <a:p>
          <a:endParaRPr lang="en-US"/>
        </a:p>
      </dgm:t>
    </dgm:pt>
    <dgm:pt modelId="{AD53E514-01CA-4E51-8AF4-D3A4EB9E38B3}" type="sibTrans" cxnId="{0F773290-1BE0-46EE-B89D-22F5AB52D8E6}">
      <dgm:prSet/>
      <dgm:spPr/>
      <dgm:t>
        <a:bodyPr/>
        <a:lstStyle/>
        <a:p>
          <a:endParaRPr lang="en-US"/>
        </a:p>
      </dgm:t>
    </dgm:pt>
    <dgm:pt modelId="{17209C55-A5B6-42B1-86E3-950430794394}">
      <dgm:prSet/>
      <dgm:spPr/>
      <dgm:t>
        <a:bodyPr/>
        <a:lstStyle/>
        <a:p>
          <a:r>
            <a:rPr lang="en-GB"/>
            <a:t>Resolving conflicts; and</a:t>
          </a:r>
          <a:endParaRPr lang="en-US"/>
        </a:p>
      </dgm:t>
    </dgm:pt>
    <dgm:pt modelId="{A813D3BC-AE20-4579-8E64-38C74992D38B}" type="parTrans" cxnId="{F2D7733C-3D3D-426F-989B-29CD146E7265}">
      <dgm:prSet/>
      <dgm:spPr/>
      <dgm:t>
        <a:bodyPr/>
        <a:lstStyle/>
        <a:p>
          <a:endParaRPr lang="en-US"/>
        </a:p>
      </dgm:t>
    </dgm:pt>
    <dgm:pt modelId="{DF951F97-F46C-4499-9886-26D8D2790DA4}" type="sibTrans" cxnId="{F2D7733C-3D3D-426F-989B-29CD146E7265}">
      <dgm:prSet/>
      <dgm:spPr/>
      <dgm:t>
        <a:bodyPr/>
        <a:lstStyle/>
        <a:p>
          <a:endParaRPr lang="en-US"/>
        </a:p>
      </dgm:t>
    </dgm:pt>
    <dgm:pt modelId="{222D4933-78AD-4F05-A9F1-B2A85419E6B2}">
      <dgm:prSet/>
      <dgm:spPr/>
      <dgm:t>
        <a:bodyPr/>
        <a:lstStyle/>
        <a:p>
          <a:r>
            <a:rPr lang="en-GB"/>
            <a:t>Accepting milestone deliverables</a:t>
          </a:r>
          <a:endParaRPr lang="en-US"/>
        </a:p>
      </dgm:t>
    </dgm:pt>
    <dgm:pt modelId="{7A116176-DA74-4103-B9E3-C884329737B2}" type="parTrans" cxnId="{247C9A7B-4853-432E-82BF-58452A7E00A0}">
      <dgm:prSet/>
      <dgm:spPr/>
      <dgm:t>
        <a:bodyPr/>
        <a:lstStyle/>
        <a:p>
          <a:endParaRPr lang="en-US"/>
        </a:p>
      </dgm:t>
    </dgm:pt>
    <dgm:pt modelId="{D7E7EE30-70D0-46E0-8933-CD75390A2331}" type="sibTrans" cxnId="{247C9A7B-4853-432E-82BF-58452A7E00A0}">
      <dgm:prSet/>
      <dgm:spPr/>
      <dgm:t>
        <a:bodyPr/>
        <a:lstStyle/>
        <a:p>
          <a:endParaRPr lang="en-US"/>
        </a:p>
      </dgm:t>
    </dgm:pt>
    <dgm:pt modelId="{63109FD9-85AA-E24D-987E-1B86C27182AF}" type="pres">
      <dgm:prSet presAssocID="{8203AA37-FBCF-44AA-9CB7-43D21C195711}" presName="linear" presStyleCnt="0">
        <dgm:presLayoutVars>
          <dgm:animLvl val="lvl"/>
          <dgm:resizeHandles val="exact"/>
        </dgm:presLayoutVars>
      </dgm:prSet>
      <dgm:spPr/>
    </dgm:pt>
    <dgm:pt modelId="{8CD0316A-2132-6B46-8BEA-BB9A5EDFDBB1}" type="pres">
      <dgm:prSet presAssocID="{714E13F6-190E-431A-8B34-02993A3837AD}" presName="parentText" presStyleLbl="node1" presStyleIdx="0" presStyleCnt="3">
        <dgm:presLayoutVars>
          <dgm:chMax val="0"/>
          <dgm:bulletEnabled val="1"/>
        </dgm:presLayoutVars>
      </dgm:prSet>
      <dgm:spPr/>
    </dgm:pt>
    <dgm:pt modelId="{B8A7410F-4817-2C4C-854B-2C8ACFD80B03}" type="pres">
      <dgm:prSet presAssocID="{C9C07D87-86F9-402D-BB23-F185AF80BEB7}" presName="spacer" presStyleCnt="0"/>
      <dgm:spPr/>
    </dgm:pt>
    <dgm:pt modelId="{07E5CA59-0257-2E42-8C9D-B2EB5B2D19E2}" type="pres">
      <dgm:prSet presAssocID="{397B11A2-AD96-41D1-9BA0-04B39DBBAD93}" presName="parentText" presStyleLbl="node1" presStyleIdx="1" presStyleCnt="3">
        <dgm:presLayoutVars>
          <dgm:chMax val="0"/>
          <dgm:bulletEnabled val="1"/>
        </dgm:presLayoutVars>
      </dgm:prSet>
      <dgm:spPr/>
    </dgm:pt>
    <dgm:pt modelId="{2743C06C-2B67-7943-BDF1-A4242386DDBA}" type="pres">
      <dgm:prSet presAssocID="{C511FAD0-82E6-413F-A607-502E556C4F57}" presName="spacer" presStyleCnt="0"/>
      <dgm:spPr/>
    </dgm:pt>
    <dgm:pt modelId="{0FBD7FC4-EFA1-5245-8DAA-5F90D78779D1}" type="pres">
      <dgm:prSet presAssocID="{6562FC94-06E3-46BB-93F2-C0B961D585B8}" presName="parentText" presStyleLbl="node1" presStyleIdx="2" presStyleCnt="3">
        <dgm:presLayoutVars>
          <dgm:chMax val="0"/>
          <dgm:bulletEnabled val="1"/>
        </dgm:presLayoutVars>
      </dgm:prSet>
      <dgm:spPr/>
    </dgm:pt>
    <dgm:pt modelId="{1AB0F24C-166C-B740-AA58-89307E5FCE22}" type="pres">
      <dgm:prSet presAssocID="{6562FC94-06E3-46BB-93F2-C0B961D585B8}" presName="childText" presStyleLbl="revTx" presStyleIdx="0" presStyleCnt="1">
        <dgm:presLayoutVars>
          <dgm:bulletEnabled val="1"/>
        </dgm:presLayoutVars>
      </dgm:prSet>
      <dgm:spPr/>
    </dgm:pt>
  </dgm:ptLst>
  <dgm:cxnLst>
    <dgm:cxn modelId="{80F62802-065A-7345-9AA6-9D1B82B98E5B}" type="presOf" srcId="{222D4933-78AD-4F05-A9F1-B2A85419E6B2}" destId="{1AB0F24C-166C-B740-AA58-89307E5FCE22}" srcOrd="0" destOrd="4" presId="urn:microsoft.com/office/officeart/2005/8/layout/vList2"/>
    <dgm:cxn modelId="{41857103-5F2F-5641-8729-56F652150CD4}" type="presOf" srcId="{F8ED43EA-CF43-49E9-9F5A-1140D6CE607B}" destId="{1AB0F24C-166C-B740-AA58-89307E5FCE22}" srcOrd="0" destOrd="1" presId="urn:microsoft.com/office/officeart/2005/8/layout/vList2"/>
    <dgm:cxn modelId="{0F2A0C04-B8E5-074B-9F79-8065D5999E55}" type="presOf" srcId="{FC51AE8F-446F-4C92-AED1-F8D85210CF8C}" destId="{1AB0F24C-166C-B740-AA58-89307E5FCE22}" srcOrd="0" destOrd="0" presId="urn:microsoft.com/office/officeart/2005/8/layout/vList2"/>
    <dgm:cxn modelId="{BF9F303B-F583-446F-8369-9317D4F76731}" srcId="{8203AA37-FBCF-44AA-9CB7-43D21C195711}" destId="{397B11A2-AD96-41D1-9BA0-04B39DBBAD93}" srcOrd="1" destOrd="0" parTransId="{0A234A72-CC09-4E7A-B80D-7E4EC5ADB38E}" sibTransId="{C511FAD0-82E6-413F-A607-502E556C4F57}"/>
    <dgm:cxn modelId="{F2D7733C-3D3D-426F-989B-29CD146E7265}" srcId="{6562FC94-06E3-46BB-93F2-C0B961D585B8}" destId="{17209C55-A5B6-42B1-86E3-950430794394}" srcOrd="3" destOrd="0" parTransId="{A813D3BC-AE20-4579-8E64-38C74992D38B}" sibTransId="{DF951F97-F46C-4499-9886-26D8D2790DA4}"/>
    <dgm:cxn modelId="{E5B12548-0694-1A4E-A275-E8CBB25D36A3}" type="presOf" srcId="{17209C55-A5B6-42B1-86E3-950430794394}" destId="{1AB0F24C-166C-B740-AA58-89307E5FCE22}" srcOrd="0" destOrd="3" presId="urn:microsoft.com/office/officeart/2005/8/layout/vList2"/>
    <dgm:cxn modelId="{8579DD4B-FD36-CC44-BC0E-8DD95A1DE3ED}" type="presOf" srcId="{8203AA37-FBCF-44AA-9CB7-43D21C195711}" destId="{63109FD9-85AA-E24D-987E-1B86C27182AF}" srcOrd="0" destOrd="0" presId="urn:microsoft.com/office/officeart/2005/8/layout/vList2"/>
    <dgm:cxn modelId="{C6E0515D-0E84-C64D-A8BE-EFC29B00B034}" type="presOf" srcId="{714E13F6-190E-431A-8B34-02993A3837AD}" destId="{8CD0316A-2132-6B46-8BEA-BB9A5EDFDBB1}" srcOrd="0" destOrd="0" presId="urn:microsoft.com/office/officeart/2005/8/layout/vList2"/>
    <dgm:cxn modelId="{4A4F637B-E598-6B44-8FBF-25D76AEAAAD3}" type="presOf" srcId="{397B11A2-AD96-41D1-9BA0-04B39DBBAD93}" destId="{07E5CA59-0257-2E42-8C9D-B2EB5B2D19E2}" srcOrd="0" destOrd="0" presId="urn:microsoft.com/office/officeart/2005/8/layout/vList2"/>
    <dgm:cxn modelId="{247C9A7B-4853-432E-82BF-58452A7E00A0}" srcId="{6562FC94-06E3-46BB-93F2-C0B961D585B8}" destId="{222D4933-78AD-4F05-A9F1-B2A85419E6B2}" srcOrd="4" destOrd="0" parTransId="{7A116176-DA74-4103-B9E3-C884329737B2}" sibTransId="{D7E7EE30-70D0-46E0-8933-CD75390A2331}"/>
    <dgm:cxn modelId="{0F773290-1BE0-46EE-B89D-22F5AB52D8E6}" srcId="{6562FC94-06E3-46BB-93F2-C0B961D585B8}" destId="{B7F033DF-47C0-44B2-98EB-1BD50A6F327A}" srcOrd="2" destOrd="0" parTransId="{EB462B14-E86B-43DC-BCA1-0EFE83AE43F9}" sibTransId="{AD53E514-01CA-4E51-8AF4-D3A4EB9E38B3}"/>
    <dgm:cxn modelId="{445734A8-3968-A44B-A832-B1CBD0F778F9}" type="presOf" srcId="{B7F033DF-47C0-44B2-98EB-1BD50A6F327A}" destId="{1AB0F24C-166C-B740-AA58-89307E5FCE22}" srcOrd="0" destOrd="2" presId="urn:microsoft.com/office/officeart/2005/8/layout/vList2"/>
    <dgm:cxn modelId="{081D21A9-0033-F542-AF98-33EBE612C79E}" type="presOf" srcId="{6562FC94-06E3-46BB-93F2-C0B961D585B8}" destId="{0FBD7FC4-EFA1-5245-8DAA-5F90D78779D1}" srcOrd="0" destOrd="0" presId="urn:microsoft.com/office/officeart/2005/8/layout/vList2"/>
    <dgm:cxn modelId="{4E21DFC0-4380-467E-B6D9-56A3798047B5}" srcId="{8203AA37-FBCF-44AA-9CB7-43D21C195711}" destId="{6562FC94-06E3-46BB-93F2-C0B961D585B8}" srcOrd="2" destOrd="0" parTransId="{16C09B46-C604-4E7F-9044-36A4E355053E}" sibTransId="{F6F9ADAE-3B32-4203-B1D3-98068EE2BC20}"/>
    <dgm:cxn modelId="{EA99F2CE-F18F-4718-ADDA-D55E6B208078}" srcId="{6562FC94-06E3-46BB-93F2-C0B961D585B8}" destId="{F8ED43EA-CF43-49E9-9F5A-1140D6CE607B}" srcOrd="1" destOrd="0" parTransId="{29CD867F-E266-4094-BA81-6731A4768D74}" sibTransId="{9BF828FD-042B-4720-8102-322242D91890}"/>
    <dgm:cxn modelId="{36B5F8DC-EB4D-4AC7-A50B-2ED739835E4F}" srcId="{8203AA37-FBCF-44AA-9CB7-43D21C195711}" destId="{714E13F6-190E-431A-8B34-02993A3837AD}" srcOrd="0" destOrd="0" parTransId="{E23C4B59-BB72-4A91-BF35-8087B68DC178}" sibTransId="{C9C07D87-86F9-402D-BB23-F185AF80BEB7}"/>
    <dgm:cxn modelId="{49AF43F7-451A-4FA8-B6A1-720F83A440B8}" srcId="{6562FC94-06E3-46BB-93F2-C0B961D585B8}" destId="{FC51AE8F-446F-4C92-AED1-F8D85210CF8C}" srcOrd="0" destOrd="0" parTransId="{659F9B58-8A89-44CC-82A7-354F6624CB48}" sibTransId="{47A9A510-7044-481A-A3BD-AE87EF7D0274}"/>
    <dgm:cxn modelId="{DA91CDC9-A226-B447-BF87-A05ED9C7591F}" type="presParOf" srcId="{63109FD9-85AA-E24D-987E-1B86C27182AF}" destId="{8CD0316A-2132-6B46-8BEA-BB9A5EDFDBB1}" srcOrd="0" destOrd="0" presId="urn:microsoft.com/office/officeart/2005/8/layout/vList2"/>
    <dgm:cxn modelId="{FA9E31C7-508A-5041-BB44-B07204217D5F}" type="presParOf" srcId="{63109FD9-85AA-E24D-987E-1B86C27182AF}" destId="{B8A7410F-4817-2C4C-854B-2C8ACFD80B03}" srcOrd="1" destOrd="0" presId="urn:microsoft.com/office/officeart/2005/8/layout/vList2"/>
    <dgm:cxn modelId="{5C0E9B37-A6EC-1C4A-8105-F9D19B504B1B}" type="presParOf" srcId="{63109FD9-85AA-E24D-987E-1B86C27182AF}" destId="{07E5CA59-0257-2E42-8C9D-B2EB5B2D19E2}" srcOrd="2" destOrd="0" presId="urn:microsoft.com/office/officeart/2005/8/layout/vList2"/>
    <dgm:cxn modelId="{A165647A-09CB-0E41-9BC9-C3F55CCE09FD}" type="presParOf" srcId="{63109FD9-85AA-E24D-987E-1B86C27182AF}" destId="{2743C06C-2B67-7943-BDF1-A4242386DDBA}" srcOrd="3" destOrd="0" presId="urn:microsoft.com/office/officeart/2005/8/layout/vList2"/>
    <dgm:cxn modelId="{2B99C423-167A-AE4B-ADAE-B793DC46C583}" type="presParOf" srcId="{63109FD9-85AA-E24D-987E-1B86C27182AF}" destId="{0FBD7FC4-EFA1-5245-8DAA-5F90D78779D1}" srcOrd="4" destOrd="0" presId="urn:microsoft.com/office/officeart/2005/8/layout/vList2"/>
    <dgm:cxn modelId="{78C9E488-1323-0744-AFC0-1C5D260F9588}" type="presParOf" srcId="{63109FD9-85AA-E24D-987E-1B86C27182AF}" destId="{1AB0F24C-166C-B740-AA58-89307E5FCE22}"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FFDF8B1-4D69-4AD2-8138-C07C9CC844A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EB6C037-A500-4DBC-AA86-9A2D59AFDA88}">
      <dgm:prSet/>
      <dgm:spPr/>
      <dgm:t>
        <a:bodyPr/>
        <a:lstStyle/>
        <a:p>
          <a:r>
            <a:rPr lang="en-GB" b="1" dirty="0">
              <a:solidFill>
                <a:srgbClr val="FFFF00"/>
              </a:solidFill>
            </a:rPr>
            <a:t>Establishment of Workstream Task Teams</a:t>
          </a:r>
          <a:endParaRPr lang="en-US" dirty="0">
            <a:solidFill>
              <a:srgbClr val="FFFF00"/>
            </a:solidFill>
          </a:endParaRPr>
        </a:p>
      </dgm:t>
    </dgm:pt>
    <dgm:pt modelId="{DDDC634D-7731-4EEE-823F-A1E53879214F}" type="parTrans" cxnId="{FA4BD5C0-3F40-4BCB-86B3-1CF63F7CBB45}">
      <dgm:prSet/>
      <dgm:spPr/>
      <dgm:t>
        <a:bodyPr/>
        <a:lstStyle/>
        <a:p>
          <a:endParaRPr lang="en-US"/>
        </a:p>
      </dgm:t>
    </dgm:pt>
    <dgm:pt modelId="{36BDC56D-9A1C-47F2-9A37-07A5242FBD53}" type="sibTrans" cxnId="{FA4BD5C0-3F40-4BCB-86B3-1CF63F7CBB45}">
      <dgm:prSet/>
      <dgm:spPr/>
      <dgm:t>
        <a:bodyPr/>
        <a:lstStyle/>
        <a:p>
          <a:endParaRPr lang="en-US"/>
        </a:p>
      </dgm:t>
    </dgm:pt>
    <dgm:pt modelId="{73B7717A-3900-4B9B-85F5-83D50F1D8BD1}">
      <dgm:prSet/>
      <dgm:spPr/>
      <dgm:t>
        <a:bodyPr/>
        <a:lstStyle/>
        <a:p>
          <a:r>
            <a:rPr lang="en-GB" dirty="0"/>
            <a:t>Central to the success of delivering a project of this nature is </a:t>
          </a:r>
          <a:r>
            <a:rPr lang="en-GB" dirty="0">
              <a:solidFill>
                <a:srgbClr val="FFFF00"/>
              </a:solidFill>
            </a:rPr>
            <a:t>effective mobilisation and planning </a:t>
          </a:r>
          <a:r>
            <a:rPr lang="en-GB" dirty="0"/>
            <a:t>arrangements at the outset. </a:t>
          </a:r>
          <a:endParaRPr lang="en-US" dirty="0"/>
        </a:p>
      </dgm:t>
    </dgm:pt>
    <dgm:pt modelId="{72513E0E-2887-4C98-9515-DDF999266857}" type="parTrans" cxnId="{57117E6E-1372-4C89-9273-276E31BB514D}">
      <dgm:prSet/>
      <dgm:spPr/>
      <dgm:t>
        <a:bodyPr/>
        <a:lstStyle/>
        <a:p>
          <a:endParaRPr lang="en-US"/>
        </a:p>
      </dgm:t>
    </dgm:pt>
    <dgm:pt modelId="{6895F2A6-E730-4A25-A874-7BC75DD3E4F0}" type="sibTrans" cxnId="{57117E6E-1372-4C89-9273-276E31BB514D}">
      <dgm:prSet/>
      <dgm:spPr/>
      <dgm:t>
        <a:bodyPr/>
        <a:lstStyle/>
        <a:p>
          <a:endParaRPr lang="en-US"/>
        </a:p>
      </dgm:t>
    </dgm:pt>
    <dgm:pt modelId="{356BE108-72DF-4A46-88E9-82DABCDA8B1F}">
      <dgm:prSet/>
      <dgm:spPr/>
      <dgm:t>
        <a:bodyPr/>
        <a:lstStyle/>
        <a:p>
          <a:r>
            <a:rPr lang="en-GB" dirty="0"/>
            <a:t>The </a:t>
          </a:r>
          <a:r>
            <a:rPr lang="en-GB" dirty="0">
              <a:solidFill>
                <a:srgbClr val="FFFF00"/>
              </a:solidFill>
            </a:rPr>
            <a:t>Workstream Task Teams </a:t>
          </a:r>
          <a:r>
            <a:rPr lang="en-GB" dirty="0"/>
            <a:t>will therefore be </a:t>
          </a:r>
          <a:r>
            <a:rPr lang="en-GB" dirty="0">
              <a:solidFill>
                <a:srgbClr val="FFFF00"/>
              </a:solidFill>
            </a:rPr>
            <a:t>responsible </a:t>
          </a:r>
          <a:r>
            <a:rPr lang="en-GB" dirty="0"/>
            <a:t>for </a:t>
          </a:r>
          <a:r>
            <a:rPr lang="en-GB" dirty="0">
              <a:solidFill>
                <a:srgbClr val="FFFF00"/>
              </a:solidFill>
            </a:rPr>
            <a:t>developing </a:t>
          </a:r>
          <a:r>
            <a:rPr lang="en-GB" dirty="0"/>
            <a:t>the following:</a:t>
          </a:r>
          <a:endParaRPr lang="en-US" dirty="0"/>
        </a:p>
      </dgm:t>
    </dgm:pt>
    <dgm:pt modelId="{748986F6-B88D-4C04-B6A4-4C0A38F47F6B}" type="parTrans" cxnId="{5D4C28BD-1ABB-4C9F-BE7E-6728F9578F9A}">
      <dgm:prSet/>
      <dgm:spPr/>
      <dgm:t>
        <a:bodyPr/>
        <a:lstStyle/>
        <a:p>
          <a:endParaRPr lang="en-US"/>
        </a:p>
      </dgm:t>
    </dgm:pt>
    <dgm:pt modelId="{C62081B7-C488-4380-BC87-95D7AA94DB34}" type="sibTrans" cxnId="{5D4C28BD-1ABB-4C9F-BE7E-6728F9578F9A}">
      <dgm:prSet/>
      <dgm:spPr/>
      <dgm:t>
        <a:bodyPr/>
        <a:lstStyle/>
        <a:p>
          <a:endParaRPr lang="en-US"/>
        </a:p>
      </dgm:t>
    </dgm:pt>
    <dgm:pt modelId="{22F455F0-5FC4-4669-8603-734A115ADA50}">
      <dgm:prSet/>
      <dgm:spPr/>
      <dgm:t>
        <a:bodyPr/>
        <a:lstStyle/>
        <a:p>
          <a:r>
            <a:rPr lang="en-GB" dirty="0"/>
            <a:t>A detailed </a:t>
          </a:r>
          <a:r>
            <a:rPr lang="en-GB" dirty="0">
              <a:solidFill>
                <a:srgbClr val="FF0000"/>
              </a:solidFill>
            </a:rPr>
            <a:t>project plan </a:t>
          </a:r>
          <a:r>
            <a:rPr lang="en-GB" dirty="0"/>
            <a:t>and timetable for the process of coalition to consolidation;</a:t>
          </a:r>
          <a:endParaRPr lang="en-US" dirty="0"/>
        </a:p>
      </dgm:t>
    </dgm:pt>
    <dgm:pt modelId="{64CA6F57-3BAA-4356-8C04-5C9D5EAF4B29}" type="parTrans" cxnId="{73CFE1D0-C283-4919-A6F3-DD843331BD66}">
      <dgm:prSet/>
      <dgm:spPr/>
      <dgm:t>
        <a:bodyPr/>
        <a:lstStyle/>
        <a:p>
          <a:endParaRPr lang="en-US"/>
        </a:p>
      </dgm:t>
    </dgm:pt>
    <dgm:pt modelId="{24781B78-7C4B-4B72-BB99-46817C80918C}" type="sibTrans" cxnId="{73CFE1D0-C283-4919-A6F3-DD843331BD66}">
      <dgm:prSet/>
      <dgm:spPr/>
      <dgm:t>
        <a:bodyPr/>
        <a:lstStyle/>
        <a:p>
          <a:endParaRPr lang="en-US"/>
        </a:p>
      </dgm:t>
    </dgm:pt>
    <dgm:pt modelId="{3D9954A7-2740-4865-8775-E70D289C42C5}">
      <dgm:prSet/>
      <dgm:spPr/>
      <dgm:t>
        <a:bodyPr/>
        <a:lstStyle/>
        <a:p>
          <a:r>
            <a:rPr lang="en-GB" dirty="0"/>
            <a:t>Defining </a:t>
          </a:r>
          <a:r>
            <a:rPr lang="en-GB" dirty="0">
              <a:solidFill>
                <a:srgbClr val="FF0000"/>
              </a:solidFill>
            </a:rPr>
            <a:t>roles and responsibilities;</a:t>
          </a:r>
          <a:endParaRPr lang="en-US" dirty="0">
            <a:solidFill>
              <a:srgbClr val="FF0000"/>
            </a:solidFill>
          </a:endParaRPr>
        </a:p>
      </dgm:t>
    </dgm:pt>
    <dgm:pt modelId="{6BAD9EBB-E7E8-43E0-9DAE-CC0C8992A070}" type="parTrans" cxnId="{D62714AF-93A2-4A8F-8F58-D4F2B79AF214}">
      <dgm:prSet/>
      <dgm:spPr/>
      <dgm:t>
        <a:bodyPr/>
        <a:lstStyle/>
        <a:p>
          <a:endParaRPr lang="en-US"/>
        </a:p>
      </dgm:t>
    </dgm:pt>
    <dgm:pt modelId="{C0101AF3-F4F0-4C04-AC48-F8BB44BFC9BD}" type="sibTrans" cxnId="{D62714AF-93A2-4A8F-8F58-D4F2B79AF214}">
      <dgm:prSet/>
      <dgm:spPr/>
      <dgm:t>
        <a:bodyPr/>
        <a:lstStyle/>
        <a:p>
          <a:endParaRPr lang="en-US"/>
        </a:p>
      </dgm:t>
    </dgm:pt>
    <dgm:pt modelId="{159F91DA-6C49-4217-BC01-BC491DA0AFBA}">
      <dgm:prSet/>
      <dgm:spPr/>
      <dgm:t>
        <a:bodyPr/>
        <a:lstStyle/>
        <a:p>
          <a:r>
            <a:rPr lang="en-GB" dirty="0"/>
            <a:t>A list of </a:t>
          </a:r>
          <a:r>
            <a:rPr lang="en-GB" dirty="0">
              <a:solidFill>
                <a:srgbClr val="FF0000"/>
              </a:solidFill>
            </a:rPr>
            <a:t>stakeholder contacts </a:t>
          </a:r>
          <a:r>
            <a:rPr lang="en-GB" dirty="0"/>
            <a:t>for consultations and agreement with senior internal and external stakeholder involvement;</a:t>
          </a:r>
          <a:endParaRPr lang="en-US" dirty="0"/>
        </a:p>
      </dgm:t>
    </dgm:pt>
    <dgm:pt modelId="{0B6EF0EA-B4A3-44A2-A28E-AC7D3EC771A7}" type="parTrans" cxnId="{7B02BFAC-AFBE-44E2-998A-AC941522F81D}">
      <dgm:prSet/>
      <dgm:spPr/>
      <dgm:t>
        <a:bodyPr/>
        <a:lstStyle/>
        <a:p>
          <a:endParaRPr lang="en-US"/>
        </a:p>
      </dgm:t>
    </dgm:pt>
    <dgm:pt modelId="{159A4DE2-1700-45ED-B1A4-4B53CFE11645}" type="sibTrans" cxnId="{7B02BFAC-AFBE-44E2-998A-AC941522F81D}">
      <dgm:prSet/>
      <dgm:spPr/>
      <dgm:t>
        <a:bodyPr/>
        <a:lstStyle/>
        <a:p>
          <a:endParaRPr lang="en-US"/>
        </a:p>
      </dgm:t>
    </dgm:pt>
    <dgm:pt modelId="{3C15E198-57BF-4FDC-B8A7-E5336AD39611}">
      <dgm:prSet/>
      <dgm:spPr/>
      <dgm:t>
        <a:bodyPr/>
        <a:lstStyle/>
        <a:p>
          <a:r>
            <a:rPr lang="en-GB" dirty="0">
              <a:solidFill>
                <a:srgbClr val="FF0000"/>
              </a:solidFill>
            </a:rPr>
            <a:t>Communication sessions </a:t>
          </a:r>
          <a:r>
            <a:rPr lang="en-GB" dirty="0"/>
            <a:t>to be held with relevant stakeholders in consultation with the Change Management work stream;</a:t>
          </a:r>
          <a:endParaRPr lang="en-US" dirty="0"/>
        </a:p>
      </dgm:t>
    </dgm:pt>
    <dgm:pt modelId="{F6BEC212-434F-4498-8FE6-FAE5F574087B}" type="parTrans" cxnId="{0247CEC0-B6D0-4A9E-A055-0A7476E7793B}">
      <dgm:prSet/>
      <dgm:spPr/>
      <dgm:t>
        <a:bodyPr/>
        <a:lstStyle/>
        <a:p>
          <a:endParaRPr lang="en-US"/>
        </a:p>
      </dgm:t>
    </dgm:pt>
    <dgm:pt modelId="{580253FA-C4B3-4A47-ACEF-DF948D4FE848}" type="sibTrans" cxnId="{0247CEC0-B6D0-4A9E-A055-0A7476E7793B}">
      <dgm:prSet/>
      <dgm:spPr/>
      <dgm:t>
        <a:bodyPr/>
        <a:lstStyle/>
        <a:p>
          <a:endParaRPr lang="en-US"/>
        </a:p>
      </dgm:t>
    </dgm:pt>
    <dgm:pt modelId="{593CD109-3FF0-40DE-BC2F-44A8F99E0866}">
      <dgm:prSet/>
      <dgm:spPr/>
      <dgm:t>
        <a:bodyPr/>
        <a:lstStyle/>
        <a:p>
          <a:r>
            <a:rPr lang="en-GB" dirty="0"/>
            <a:t>A list of potential </a:t>
          </a:r>
          <a:r>
            <a:rPr lang="en-GB" dirty="0">
              <a:solidFill>
                <a:srgbClr val="FF0000"/>
              </a:solidFill>
            </a:rPr>
            <a:t>risks </a:t>
          </a:r>
          <a:r>
            <a:rPr lang="en-GB" dirty="0"/>
            <a:t>and </a:t>
          </a:r>
          <a:r>
            <a:rPr lang="en-GB" dirty="0">
              <a:solidFill>
                <a:srgbClr val="FF0000"/>
              </a:solidFill>
            </a:rPr>
            <a:t>mitigating </a:t>
          </a:r>
          <a:r>
            <a:rPr lang="en-GB" dirty="0"/>
            <a:t>actions.</a:t>
          </a:r>
          <a:endParaRPr lang="en-US" dirty="0"/>
        </a:p>
      </dgm:t>
    </dgm:pt>
    <dgm:pt modelId="{7357EC7B-FDB1-4B10-BCD8-CCE79A55420C}" type="parTrans" cxnId="{7457C6B9-FBD3-4382-862B-6D0A1C7AB519}">
      <dgm:prSet/>
      <dgm:spPr/>
      <dgm:t>
        <a:bodyPr/>
        <a:lstStyle/>
        <a:p>
          <a:endParaRPr lang="en-US"/>
        </a:p>
      </dgm:t>
    </dgm:pt>
    <dgm:pt modelId="{E2A0830A-EEE8-4D99-87C9-2E4988D4A4F1}" type="sibTrans" cxnId="{7457C6B9-FBD3-4382-862B-6D0A1C7AB519}">
      <dgm:prSet/>
      <dgm:spPr/>
      <dgm:t>
        <a:bodyPr/>
        <a:lstStyle/>
        <a:p>
          <a:endParaRPr lang="en-US"/>
        </a:p>
      </dgm:t>
    </dgm:pt>
    <dgm:pt modelId="{FF0E2937-5C15-014B-B171-05A9A5BC5B01}" type="pres">
      <dgm:prSet presAssocID="{0FFDF8B1-4D69-4AD2-8138-C07C9CC844AB}" presName="linear" presStyleCnt="0">
        <dgm:presLayoutVars>
          <dgm:animLvl val="lvl"/>
          <dgm:resizeHandles val="exact"/>
        </dgm:presLayoutVars>
      </dgm:prSet>
      <dgm:spPr/>
    </dgm:pt>
    <dgm:pt modelId="{42F2E123-E11C-D34B-B152-7BA514F31E83}" type="pres">
      <dgm:prSet presAssocID="{DEB6C037-A500-4DBC-AA86-9A2D59AFDA88}" presName="parentText" presStyleLbl="node1" presStyleIdx="0" presStyleCnt="3">
        <dgm:presLayoutVars>
          <dgm:chMax val="0"/>
          <dgm:bulletEnabled val="1"/>
        </dgm:presLayoutVars>
      </dgm:prSet>
      <dgm:spPr/>
    </dgm:pt>
    <dgm:pt modelId="{59181670-B293-CC46-B334-CFFF58A66035}" type="pres">
      <dgm:prSet presAssocID="{36BDC56D-9A1C-47F2-9A37-07A5242FBD53}" presName="spacer" presStyleCnt="0"/>
      <dgm:spPr/>
    </dgm:pt>
    <dgm:pt modelId="{9E5A13C5-D3B1-6343-874F-D8FBFFBA4885}" type="pres">
      <dgm:prSet presAssocID="{73B7717A-3900-4B9B-85F5-83D50F1D8BD1}" presName="parentText" presStyleLbl="node1" presStyleIdx="1" presStyleCnt="3">
        <dgm:presLayoutVars>
          <dgm:chMax val="0"/>
          <dgm:bulletEnabled val="1"/>
        </dgm:presLayoutVars>
      </dgm:prSet>
      <dgm:spPr/>
    </dgm:pt>
    <dgm:pt modelId="{27F3D4BC-7E1E-BC4D-894D-9E6021A05270}" type="pres">
      <dgm:prSet presAssocID="{6895F2A6-E730-4A25-A874-7BC75DD3E4F0}" presName="spacer" presStyleCnt="0"/>
      <dgm:spPr/>
    </dgm:pt>
    <dgm:pt modelId="{07C46161-6554-3A47-9407-9BBCD65860FC}" type="pres">
      <dgm:prSet presAssocID="{356BE108-72DF-4A46-88E9-82DABCDA8B1F}" presName="parentText" presStyleLbl="node1" presStyleIdx="2" presStyleCnt="3">
        <dgm:presLayoutVars>
          <dgm:chMax val="0"/>
          <dgm:bulletEnabled val="1"/>
        </dgm:presLayoutVars>
      </dgm:prSet>
      <dgm:spPr/>
    </dgm:pt>
    <dgm:pt modelId="{71911A5D-4402-6F4C-9A16-6E7570DBD661}" type="pres">
      <dgm:prSet presAssocID="{356BE108-72DF-4A46-88E9-82DABCDA8B1F}" presName="childText" presStyleLbl="revTx" presStyleIdx="0" presStyleCnt="1">
        <dgm:presLayoutVars>
          <dgm:bulletEnabled val="1"/>
        </dgm:presLayoutVars>
      </dgm:prSet>
      <dgm:spPr/>
    </dgm:pt>
  </dgm:ptLst>
  <dgm:cxnLst>
    <dgm:cxn modelId="{30C0F613-6E03-114E-83D7-77FF873F9C5C}" type="presOf" srcId="{356BE108-72DF-4A46-88E9-82DABCDA8B1F}" destId="{07C46161-6554-3A47-9407-9BBCD65860FC}" srcOrd="0" destOrd="0" presId="urn:microsoft.com/office/officeart/2005/8/layout/vList2"/>
    <dgm:cxn modelId="{233E5426-AEF1-8441-9107-A5439AE3BF8B}" type="presOf" srcId="{3C15E198-57BF-4FDC-B8A7-E5336AD39611}" destId="{71911A5D-4402-6F4C-9A16-6E7570DBD661}" srcOrd="0" destOrd="3" presId="urn:microsoft.com/office/officeart/2005/8/layout/vList2"/>
    <dgm:cxn modelId="{84286D3B-3E11-FC49-B400-1BE97CF64EA7}" type="presOf" srcId="{73B7717A-3900-4B9B-85F5-83D50F1D8BD1}" destId="{9E5A13C5-D3B1-6343-874F-D8FBFFBA4885}" srcOrd="0" destOrd="0" presId="urn:microsoft.com/office/officeart/2005/8/layout/vList2"/>
    <dgm:cxn modelId="{71AEBA41-5D05-8C4B-8091-8B6CBE80EE5E}" type="presOf" srcId="{159F91DA-6C49-4217-BC01-BC491DA0AFBA}" destId="{71911A5D-4402-6F4C-9A16-6E7570DBD661}" srcOrd="0" destOrd="2" presId="urn:microsoft.com/office/officeart/2005/8/layout/vList2"/>
    <dgm:cxn modelId="{5525845E-98CD-534F-AD35-67BFFC364C8D}" type="presOf" srcId="{3D9954A7-2740-4865-8775-E70D289C42C5}" destId="{71911A5D-4402-6F4C-9A16-6E7570DBD661}" srcOrd="0" destOrd="1" presId="urn:microsoft.com/office/officeart/2005/8/layout/vList2"/>
    <dgm:cxn modelId="{57117E6E-1372-4C89-9273-276E31BB514D}" srcId="{0FFDF8B1-4D69-4AD2-8138-C07C9CC844AB}" destId="{73B7717A-3900-4B9B-85F5-83D50F1D8BD1}" srcOrd="1" destOrd="0" parTransId="{72513E0E-2887-4C98-9515-DDF999266857}" sibTransId="{6895F2A6-E730-4A25-A874-7BC75DD3E4F0}"/>
    <dgm:cxn modelId="{AFE3C28E-4A30-114B-A1D6-3C8E613EAFD4}" type="presOf" srcId="{DEB6C037-A500-4DBC-AA86-9A2D59AFDA88}" destId="{42F2E123-E11C-D34B-B152-7BA514F31E83}" srcOrd="0" destOrd="0" presId="urn:microsoft.com/office/officeart/2005/8/layout/vList2"/>
    <dgm:cxn modelId="{7B02BFAC-AFBE-44E2-998A-AC941522F81D}" srcId="{356BE108-72DF-4A46-88E9-82DABCDA8B1F}" destId="{159F91DA-6C49-4217-BC01-BC491DA0AFBA}" srcOrd="2" destOrd="0" parTransId="{0B6EF0EA-B4A3-44A2-A28E-AC7D3EC771A7}" sibTransId="{159A4DE2-1700-45ED-B1A4-4B53CFE11645}"/>
    <dgm:cxn modelId="{D62714AF-93A2-4A8F-8F58-D4F2B79AF214}" srcId="{356BE108-72DF-4A46-88E9-82DABCDA8B1F}" destId="{3D9954A7-2740-4865-8775-E70D289C42C5}" srcOrd="1" destOrd="0" parTransId="{6BAD9EBB-E7E8-43E0-9DAE-CC0C8992A070}" sibTransId="{C0101AF3-F4F0-4C04-AC48-F8BB44BFC9BD}"/>
    <dgm:cxn modelId="{7457C6B9-FBD3-4382-862B-6D0A1C7AB519}" srcId="{356BE108-72DF-4A46-88E9-82DABCDA8B1F}" destId="{593CD109-3FF0-40DE-BC2F-44A8F99E0866}" srcOrd="4" destOrd="0" parTransId="{7357EC7B-FDB1-4B10-BCD8-CCE79A55420C}" sibTransId="{E2A0830A-EEE8-4D99-87C9-2E4988D4A4F1}"/>
    <dgm:cxn modelId="{5D4C28BD-1ABB-4C9F-BE7E-6728F9578F9A}" srcId="{0FFDF8B1-4D69-4AD2-8138-C07C9CC844AB}" destId="{356BE108-72DF-4A46-88E9-82DABCDA8B1F}" srcOrd="2" destOrd="0" parTransId="{748986F6-B88D-4C04-B6A4-4C0A38F47F6B}" sibTransId="{C62081B7-C488-4380-BC87-95D7AA94DB34}"/>
    <dgm:cxn modelId="{0247CEC0-B6D0-4A9E-A055-0A7476E7793B}" srcId="{356BE108-72DF-4A46-88E9-82DABCDA8B1F}" destId="{3C15E198-57BF-4FDC-B8A7-E5336AD39611}" srcOrd="3" destOrd="0" parTransId="{F6BEC212-434F-4498-8FE6-FAE5F574087B}" sibTransId="{580253FA-C4B3-4A47-ACEF-DF948D4FE848}"/>
    <dgm:cxn modelId="{FA4BD5C0-3F40-4BCB-86B3-1CF63F7CBB45}" srcId="{0FFDF8B1-4D69-4AD2-8138-C07C9CC844AB}" destId="{DEB6C037-A500-4DBC-AA86-9A2D59AFDA88}" srcOrd="0" destOrd="0" parTransId="{DDDC634D-7731-4EEE-823F-A1E53879214F}" sibTransId="{36BDC56D-9A1C-47F2-9A37-07A5242FBD53}"/>
    <dgm:cxn modelId="{B7D1D7C8-2CF0-E14D-86FA-9CADFF0CB837}" type="presOf" srcId="{0FFDF8B1-4D69-4AD2-8138-C07C9CC844AB}" destId="{FF0E2937-5C15-014B-B171-05A9A5BC5B01}" srcOrd="0" destOrd="0" presId="urn:microsoft.com/office/officeart/2005/8/layout/vList2"/>
    <dgm:cxn modelId="{0DC9F7C8-3F21-E048-8A96-B472AE9C7732}" type="presOf" srcId="{22F455F0-5FC4-4669-8603-734A115ADA50}" destId="{71911A5D-4402-6F4C-9A16-6E7570DBD661}" srcOrd="0" destOrd="0" presId="urn:microsoft.com/office/officeart/2005/8/layout/vList2"/>
    <dgm:cxn modelId="{73CFE1D0-C283-4919-A6F3-DD843331BD66}" srcId="{356BE108-72DF-4A46-88E9-82DABCDA8B1F}" destId="{22F455F0-5FC4-4669-8603-734A115ADA50}" srcOrd="0" destOrd="0" parTransId="{64CA6F57-3BAA-4356-8C04-5C9D5EAF4B29}" sibTransId="{24781B78-7C4B-4B72-BB99-46817C80918C}"/>
    <dgm:cxn modelId="{E06511EC-EAA3-1247-A7E6-493D6903EE5A}" type="presOf" srcId="{593CD109-3FF0-40DE-BC2F-44A8F99E0866}" destId="{71911A5D-4402-6F4C-9A16-6E7570DBD661}" srcOrd="0" destOrd="4" presId="urn:microsoft.com/office/officeart/2005/8/layout/vList2"/>
    <dgm:cxn modelId="{D7073B7E-011C-9A47-A7F6-8BB135691E02}" type="presParOf" srcId="{FF0E2937-5C15-014B-B171-05A9A5BC5B01}" destId="{42F2E123-E11C-D34B-B152-7BA514F31E83}" srcOrd="0" destOrd="0" presId="urn:microsoft.com/office/officeart/2005/8/layout/vList2"/>
    <dgm:cxn modelId="{7FDF9533-E245-B24E-BD7F-86B884501A2F}" type="presParOf" srcId="{FF0E2937-5C15-014B-B171-05A9A5BC5B01}" destId="{59181670-B293-CC46-B334-CFFF58A66035}" srcOrd="1" destOrd="0" presId="urn:microsoft.com/office/officeart/2005/8/layout/vList2"/>
    <dgm:cxn modelId="{C4B7DF8C-AD6E-374E-8BF1-07303BB77F69}" type="presParOf" srcId="{FF0E2937-5C15-014B-B171-05A9A5BC5B01}" destId="{9E5A13C5-D3B1-6343-874F-D8FBFFBA4885}" srcOrd="2" destOrd="0" presId="urn:microsoft.com/office/officeart/2005/8/layout/vList2"/>
    <dgm:cxn modelId="{DF3DB8D0-8C18-2E45-B241-988BCC9568E5}" type="presParOf" srcId="{FF0E2937-5C15-014B-B171-05A9A5BC5B01}" destId="{27F3D4BC-7E1E-BC4D-894D-9E6021A05270}" srcOrd="3" destOrd="0" presId="urn:microsoft.com/office/officeart/2005/8/layout/vList2"/>
    <dgm:cxn modelId="{518A2DDF-95AC-F144-AFC2-0CD120D561DA}" type="presParOf" srcId="{FF0E2937-5C15-014B-B171-05A9A5BC5B01}" destId="{07C46161-6554-3A47-9407-9BBCD65860FC}" srcOrd="4" destOrd="0" presId="urn:microsoft.com/office/officeart/2005/8/layout/vList2"/>
    <dgm:cxn modelId="{01B107F8-918E-A44E-B14D-DD8D63E357AD}" type="presParOf" srcId="{FF0E2937-5C15-014B-B171-05A9A5BC5B01}" destId="{71911A5D-4402-6F4C-9A16-6E7570DBD661}"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08B763B-58C8-4909-9F4E-01F196DD3BB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E4958B0-3339-4CEE-9DB8-875960CA8202}">
      <dgm:prSet/>
      <dgm:spPr/>
      <dgm:t>
        <a:bodyPr/>
        <a:lstStyle/>
        <a:p>
          <a:r>
            <a:rPr lang="en-GB" b="1"/>
            <a:t>Areas for workstreams to consider </a:t>
          </a:r>
          <a:endParaRPr lang="en-US"/>
        </a:p>
      </dgm:t>
    </dgm:pt>
    <dgm:pt modelId="{DF24FD8F-A2A9-4F5B-BC0B-822F9D1167AA}" type="parTrans" cxnId="{A0065905-54C6-4954-A51A-FD59D09F8BF5}">
      <dgm:prSet/>
      <dgm:spPr/>
      <dgm:t>
        <a:bodyPr/>
        <a:lstStyle/>
        <a:p>
          <a:endParaRPr lang="en-US"/>
        </a:p>
      </dgm:t>
    </dgm:pt>
    <dgm:pt modelId="{DEB5CCAF-C623-4988-AB12-D95F2B812A3F}" type="sibTrans" cxnId="{A0065905-54C6-4954-A51A-FD59D09F8BF5}">
      <dgm:prSet/>
      <dgm:spPr/>
      <dgm:t>
        <a:bodyPr/>
        <a:lstStyle/>
        <a:p>
          <a:endParaRPr lang="en-US"/>
        </a:p>
      </dgm:t>
    </dgm:pt>
    <dgm:pt modelId="{2A4C5DE7-F3C4-432C-B878-F3FC9CB234F8}">
      <dgm:prSet/>
      <dgm:spPr/>
      <dgm:t>
        <a:bodyPr/>
        <a:lstStyle/>
        <a:p>
          <a:r>
            <a:rPr lang="en-GB" b="1"/>
            <a:t>Assurance, Governance and Strategy</a:t>
          </a:r>
          <a:endParaRPr lang="en-US"/>
        </a:p>
      </dgm:t>
    </dgm:pt>
    <dgm:pt modelId="{7354D2F4-A3A4-4BCD-A932-7DF7FA9D7713}" type="parTrans" cxnId="{36CEE34D-FE1B-408A-A0AE-FDDF651B1C76}">
      <dgm:prSet/>
      <dgm:spPr/>
      <dgm:t>
        <a:bodyPr/>
        <a:lstStyle/>
        <a:p>
          <a:endParaRPr lang="en-US"/>
        </a:p>
      </dgm:t>
    </dgm:pt>
    <dgm:pt modelId="{4F91EBCE-8A6D-48F6-BB27-FE975D30511C}" type="sibTrans" cxnId="{36CEE34D-FE1B-408A-A0AE-FDDF651B1C76}">
      <dgm:prSet/>
      <dgm:spPr/>
      <dgm:t>
        <a:bodyPr/>
        <a:lstStyle/>
        <a:p>
          <a:endParaRPr lang="en-US"/>
        </a:p>
      </dgm:t>
    </dgm:pt>
    <dgm:pt modelId="{A3897B71-5E41-41FD-804F-52261209F1CA}">
      <dgm:prSet/>
      <dgm:spPr/>
      <dgm:t>
        <a:bodyPr/>
        <a:lstStyle/>
        <a:p>
          <a:r>
            <a:rPr lang="en-GB"/>
            <a:t>Adopt the vision, mission and strategy of the organisation</a:t>
          </a:r>
          <a:endParaRPr lang="en-US"/>
        </a:p>
      </dgm:t>
    </dgm:pt>
    <dgm:pt modelId="{E9AC00B0-2665-4676-B0AE-77A3DC43AA24}" type="parTrans" cxnId="{16350CE9-90C8-497B-88A0-E7F0B03AC6DE}">
      <dgm:prSet/>
      <dgm:spPr/>
      <dgm:t>
        <a:bodyPr/>
        <a:lstStyle/>
        <a:p>
          <a:endParaRPr lang="en-US"/>
        </a:p>
      </dgm:t>
    </dgm:pt>
    <dgm:pt modelId="{3E446E2B-21BB-4545-AD56-5E655D92F094}" type="sibTrans" cxnId="{16350CE9-90C8-497B-88A0-E7F0B03AC6DE}">
      <dgm:prSet/>
      <dgm:spPr/>
      <dgm:t>
        <a:bodyPr/>
        <a:lstStyle/>
        <a:p>
          <a:endParaRPr lang="en-US"/>
        </a:p>
      </dgm:t>
    </dgm:pt>
    <dgm:pt modelId="{AFE0ACA0-84C1-48DF-AD70-37DB78787F27}">
      <dgm:prSet/>
      <dgm:spPr/>
      <dgm:t>
        <a:bodyPr/>
        <a:lstStyle/>
        <a:p>
          <a:r>
            <a:rPr lang="en-GB"/>
            <a:t>Setting of goals and key performance indicators</a:t>
          </a:r>
          <a:endParaRPr lang="en-US"/>
        </a:p>
      </dgm:t>
    </dgm:pt>
    <dgm:pt modelId="{F8D288A4-76C6-438A-BACB-521B565FA01E}" type="parTrans" cxnId="{8560D966-C5B6-4656-9A15-A825D6EB55DE}">
      <dgm:prSet/>
      <dgm:spPr/>
      <dgm:t>
        <a:bodyPr/>
        <a:lstStyle/>
        <a:p>
          <a:endParaRPr lang="en-US"/>
        </a:p>
      </dgm:t>
    </dgm:pt>
    <dgm:pt modelId="{ACF2BCC7-6ECB-49F2-93C6-C81897332B78}" type="sibTrans" cxnId="{8560D966-C5B6-4656-9A15-A825D6EB55DE}">
      <dgm:prSet/>
      <dgm:spPr/>
      <dgm:t>
        <a:bodyPr/>
        <a:lstStyle/>
        <a:p>
          <a:endParaRPr lang="en-US"/>
        </a:p>
      </dgm:t>
    </dgm:pt>
    <dgm:pt modelId="{191232C1-74E1-4E09-8E0E-6EF6BC2BEA88}">
      <dgm:prSet/>
      <dgm:spPr/>
      <dgm:t>
        <a:bodyPr/>
        <a:lstStyle/>
        <a:p>
          <a:r>
            <a:rPr lang="en-GB"/>
            <a:t>Align governance practices to King III i.e. define Board structures</a:t>
          </a:r>
          <a:endParaRPr lang="en-US"/>
        </a:p>
      </dgm:t>
    </dgm:pt>
    <dgm:pt modelId="{2263DB9B-5125-4E07-9E4D-290275984D37}" type="parTrans" cxnId="{ED812BFE-C18C-4FCB-8A48-605522A44906}">
      <dgm:prSet/>
      <dgm:spPr/>
      <dgm:t>
        <a:bodyPr/>
        <a:lstStyle/>
        <a:p>
          <a:endParaRPr lang="en-US"/>
        </a:p>
      </dgm:t>
    </dgm:pt>
    <dgm:pt modelId="{5FB03744-35A8-4C7A-867B-AEC66AE3C1ED}" type="sibTrans" cxnId="{ED812BFE-C18C-4FCB-8A48-605522A44906}">
      <dgm:prSet/>
      <dgm:spPr/>
      <dgm:t>
        <a:bodyPr/>
        <a:lstStyle/>
        <a:p>
          <a:endParaRPr lang="en-US"/>
        </a:p>
      </dgm:t>
    </dgm:pt>
    <dgm:pt modelId="{20DE694F-41AC-4B67-8916-A780338041E2}">
      <dgm:prSet/>
      <dgm:spPr/>
      <dgm:t>
        <a:bodyPr/>
        <a:lstStyle/>
        <a:p>
          <a:r>
            <a:rPr lang="en-GB"/>
            <a:t>Board scorecard</a:t>
          </a:r>
          <a:endParaRPr lang="en-US"/>
        </a:p>
      </dgm:t>
    </dgm:pt>
    <dgm:pt modelId="{B82852C7-7DF9-4749-85B0-234037E5F949}" type="parTrans" cxnId="{D62D9A7D-0DE1-4B74-BBAF-F67CF6AF2888}">
      <dgm:prSet/>
      <dgm:spPr/>
      <dgm:t>
        <a:bodyPr/>
        <a:lstStyle/>
        <a:p>
          <a:endParaRPr lang="en-US"/>
        </a:p>
      </dgm:t>
    </dgm:pt>
    <dgm:pt modelId="{0B3F6FE0-241B-4410-8BFA-97E92113D1BA}" type="sibTrans" cxnId="{D62D9A7D-0DE1-4B74-BBAF-F67CF6AF2888}">
      <dgm:prSet/>
      <dgm:spPr/>
      <dgm:t>
        <a:bodyPr/>
        <a:lstStyle/>
        <a:p>
          <a:endParaRPr lang="en-US"/>
        </a:p>
      </dgm:t>
    </dgm:pt>
    <dgm:pt modelId="{5B93E8C7-1532-4086-B6B0-F6D76B235C23}">
      <dgm:prSet/>
      <dgm:spPr/>
      <dgm:t>
        <a:bodyPr/>
        <a:lstStyle/>
        <a:p>
          <a:r>
            <a:rPr lang="en-GB"/>
            <a:t>Delegation of authority in place</a:t>
          </a:r>
          <a:endParaRPr lang="en-US"/>
        </a:p>
      </dgm:t>
    </dgm:pt>
    <dgm:pt modelId="{77190AFA-4EFE-404C-916A-B9A4FDF87046}" type="parTrans" cxnId="{BD034B4F-F9AB-4551-A7BC-00D465E4E2EE}">
      <dgm:prSet/>
      <dgm:spPr/>
      <dgm:t>
        <a:bodyPr/>
        <a:lstStyle/>
        <a:p>
          <a:endParaRPr lang="en-US"/>
        </a:p>
      </dgm:t>
    </dgm:pt>
    <dgm:pt modelId="{87339442-7347-48BB-852E-E419FC054F0A}" type="sibTrans" cxnId="{BD034B4F-F9AB-4551-A7BC-00D465E4E2EE}">
      <dgm:prSet/>
      <dgm:spPr/>
      <dgm:t>
        <a:bodyPr/>
        <a:lstStyle/>
        <a:p>
          <a:endParaRPr lang="en-US"/>
        </a:p>
      </dgm:t>
    </dgm:pt>
    <dgm:pt modelId="{8931E069-A860-426F-BB04-12DDAE66134F}">
      <dgm:prSet/>
      <dgm:spPr/>
      <dgm:t>
        <a:bodyPr/>
        <a:lstStyle/>
        <a:p>
          <a:r>
            <a:rPr lang="en-GB"/>
            <a:t>Functioning, internal audit unit</a:t>
          </a:r>
          <a:endParaRPr lang="en-US"/>
        </a:p>
      </dgm:t>
    </dgm:pt>
    <dgm:pt modelId="{A51C1106-E4BE-4E4E-82AC-0A22ED3480A2}" type="parTrans" cxnId="{A87C1D05-3694-4AEE-B604-297CE133C3D4}">
      <dgm:prSet/>
      <dgm:spPr/>
      <dgm:t>
        <a:bodyPr/>
        <a:lstStyle/>
        <a:p>
          <a:endParaRPr lang="en-US"/>
        </a:p>
      </dgm:t>
    </dgm:pt>
    <dgm:pt modelId="{B63C5087-51E3-4024-931B-9D7F1C99D10D}" type="sibTrans" cxnId="{A87C1D05-3694-4AEE-B604-297CE133C3D4}">
      <dgm:prSet/>
      <dgm:spPr/>
      <dgm:t>
        <a:bodyPr/>
        <a:lstStyle/>
        <a:p>
          <a:endParaRPr lang="en-US"/>
        </a:p>
      </dgm:t>
    </dgm:pt>
    <dgm:pt modelId="{D3AE2A00-6F7D-401A-A038-34E40D0B50EC}">
      <dgm:prSet/>
      <dgm:spPr/>
      <dgm:t>
        <a:bodyPr/>
        <a:lstStyle/>
        <a:p>
          <a:r>
            <a:rPr lang="en-GB"/>
            <a:t>Post audit action plan (PAAP) monitoring</a:t>
          </a:r>
          <a:endParaRPr lang="en-US"/>
        </a:p>
      </dgm:t>
    </dgm:pt>
    <dgm:pt modelId="{46CA8851-5CC9-4D57-A536-8FFCF8884370}" type="parTrans" cxnId="{F3161BFA-332D-447C-B055-F1C06D870CA7}">
      <dgm:prSet/>
      <dgm:spPr/>
      <dgm:t>
        <a:bodyPr/>
        <a:lstStyle/>
        <a:p>
          <a:endParaRPr lang="en-US"/>
        </a:p>
      </dgm:t>
    </dgm:pt>
    <dgm:pt modelId="{16B9EF6A-7DCE-488F-9107-C25B7E0346FA}" type="sibTrans" cxnId="{F3161BFA-332D-447C-B055-F1C06D870CA7}">
      <dgm:prSet/>
      <dgm:spPr/>
      <dgm:t>
        <a:bodyPr/>
        <a:lstStyle/>
        <a:p>
          <a:endParaRPr lang="en-US"/>
        </a:p>
      </dgm:t>
    </dgm:pt>
    <dgm:pt modelId="{692191A3-0CCD-4B43-AE15-D749D9DB717A}">
      <dgm:prSet/>
      <dgm:spPr/>
      <dgm:t>
        <a:bodyPr/>
        <a:lstStyle/>
        <a:p>
          <a:r>
            <a:rPr lang="en-GB"/>
            <a:t>PFMA applications</a:t>
          </a:r>
          <a:endParaRPr lang="en-US"/>
        </a:p>
      </dgm:t>
    </dgm:pt>
    <dgm:pt modelId="{8E9C4F12-B1A2-48A6-AD1A-66E0816A7A08}" type="parTrans" cxnId="{81115695-75AB-4985-A4A6-6642400D973A}">
      <dgm:prSet/>
      <dgm:spPr/>
      <dgm:t>
        <a:bodyPr/>
        <a:lstStyle/>
        <a:p>
          <a:endParaRPr lang="en-US"/>
        </a:p>
      </dgm:t>
    </dgm:pt>
    <dgm:pt modelId="{E5D2791F-7B17-4150-BF9C-67A04962A3E0}" type="sibTrans" cxnId="{81115695-75AB-4985-A4A6-6642400D973A}">
      <dgm:prSet/>
      <dgm:spPr/>
      <dgm:t>
        <a:bodyPr/>
        <a:lstStyle/>
        <a:p>
          <a:endParaRPr lang="en-US"/>
        </a:p>
      </dgm:t>
    </dgm:pt>
    <dgm:pt modelId="{451418C6-AC39-4279-9F35-B78BA2F52CD7}">
      <dgm:prSet/>
      <dgm:spPr/>
      <dgm:t>
        <a:bodyPr/>
        <a:lstStyle/>
        <a:p>
          <a:r>
            <a:rPr lang="en-GB"/>
            <a:t>Risk management</a:t>
          </a:r>
          <a:endParaRPr lang="en-US"/>
        </a:p>
      </dgm:t>
    </dgm:pt>
    <dgm:pt modelId="{C470DBA6-023F-41E1-AE2C-5E862D990F06}" type="parTrans" cxnId="{D8EDB8D8-9DDC-4CA0-A762-D3B392D33024}">
      <dgm:prSet/>
      <dgm:spPr/>
      <dgm:t>
        <a:bodyPr/>
        <a:lstStyle/>
        <a:p>
          <a:endParaRPr lang="en-US"/>
        </a:p>
      </dgm:t>
    </dgm:pt>
    <dgm:pt modelId="{90BF1884-350A-4607-9D0D-0C8E48A6CA74}" type="sibTrans" cxnId="{D8EDB8D8-9DDC-4CA0-A762-D3B392D33024}">
      <dgm:prSet/>
      <dgm:spPr/>
      <dgm:t>
        <a:bodyPr/>
        <a:lstStyle/>
        <a:p>
          <a:endParaRPr lang="en-US"/>
        </a:p>
      </dgm:t>
    </dgm:pt>
    <dgm:pt modelId="{7A397589-79EC-4E89-B0F8-6989735FFDDE}">
      <dgm:prSet/>
      <dgm:spPr/>
      <dgm:t>
        <a:bodyPr/>
        <a:lstStyle/>
        <a:p>
          <a:r>
            <a:rPr lang="en-GB"/>
            <a:t>Approved policies in place</a:t>
          </a:r>
          <a:endParaRPr lang="en-US"/>
        </a:p>
      </dgm:t>
    </dgm:pt>
    <dgm:pt modelId="{56A89D12-3CC1-44AF-A94A-C289827960EF}" type="parTrans" cxnId="{03DDB020-05C8-4B53-B418-876E98A7A420}">
      <dgm:prSet/>
      <dgm:spPr/>
      <dgm:t>
        <a:bodyPr/>
        <a:lstStyle/>
        <a:p>
          <a:endParaRPr lang="en-US"/>
        </a:p>
      </dgm:t>
    </dgm:pt>
    <dgm:pt modelId="{40448989-898B-4B4C-B139-1592D66C2EED}" type="sibTrans" cxnId="{03DDB020-05C8-4B53-B418-876E98A7A420}">
      <dgm:prSet/>
      <dgm:spPr/>
      <dgm:t>
        <a:bodyPr/>
        <a:lstStyle/>
        <a:p>
          <a:endParaRPr lang="en-US"/>
        </a:p>
      </dgm:t>
    </dgm:pt>
    <dgm:pt modelId="{2375254C-2C26-4538-A398-74D224267DB6}">
      <dgm:prSet/>
      <dgm:spPr/>
      <dgm:t>
        <a:bodyPr/>
        <a:lstStyle/>
        <a:p>
          <a:r>
            <a:rPr lang="en-GB"/>
            <a:t>Approved standard operating procedures, with which the employees are familiar</a:t>
          </a:r>
          <a:endParaRPr lang="en-US"/>
        </a:p>
      </dgm:t>
    </dgm:pt>
    <dgm:pt modelId="{8FE027B4-B4C8-4452-87BE-13B413E7BD99}" type="parTrans" cxnId="{2D909627-C369-4B19-AF9E-C726E02D77FB}">
      <dgm:prSet/>
      <dgm:spPr/>
      <dgm:t>
        <a:bodyPr/>
        <a:lstStyle/>
        <a:p>
          <a:endParaRPr lang="en-US"/>
        </a:p>
      </dgm:t>
    </dgm:pt>
    <dgm:pt modelId="{0AB2C2E0-5E58-48F2-8C2F-9DDF70C9BBD9}" type="sibTrans" cxnId="{2D909627-C369-4B19-AF9E-C726E02D77FB}">
      <dgm:prSet/>
      <dgm:spPr/>
      <dgm:t>
        <a:bodyPr/>
        <a:lstStyle/>
        <a:p>
          <a:endParaRPr lang="en-US"/>
        </a:p>
      </dgm:t>
    </dgm:pt>
    <dgm:pt modelId="{699BDC20-1E95-4E0E-9B5A-F73A6D7219EA}">
      <dgm:prSet/>
      <dgm:spPr/>
      <dgm:t>
        <a:bodyPr/>
        <a:lstStyle/>
        <a:p>
          <a:r>
            <a:rPr lang="en-GB"/>
            <a:t>Revision of incorporation documents</a:t>
          </a:r>
          <a:endParaRPr lang="en-US"/>
        </a:p>
      </dgm:t>
    </dgm:pt>
    <dgm:pt modelId="{5D44B0F6-395D-47B4-BB32-F8FBD75C89A5}" type="parTrans" cxnId="{13D25B88-6676-4D0A-8B2D-57468A761DA9}">
      <dgm:prSet/>
      <dgm:spPr/>
      <dgm:t>
        <a:bodyPr/>
        <a:lstStyle/>
        <a:p>
          <a:endParaRPr lang="en-US"/>
        </a:p>
      </dgm:t>
    </dgm:pt>
    <dgm:pt modelId="{F9C54AC0-1918-43AE-B780-F20F046830E1}" type="sibTrans" cxnId="{13D25B88-6676-4D0A-8B2D-57468A761DA9}">
      <dgm:prSet/>
      <dgm:spPr/>
      <dgm:t>
        <a:bodyPr/>
        <a:lstStyle/>
        <a:p>
          <a:endParaRPr lang="en-US"/>
        </a:p>
      </dgm:t>
    </dgm:pt>
    <dgm:pt modelId="{B61C5029-CCD3-5D4E-B9F9-B45FC0C08D45}" type="pres">
      <dgm:prSet presAssocID="{F08B763B-58C8-4909-9F4E-01F196DD3BB8}" presName="linear" presStyleCnt="0">
        <dgm:presLayoutVars>
          <dgm:animLvl val="lvl"/>
          <dgm:resizeHandles val="exact"/>
        </dgm:presLayoutVars>
      </dgm:prSet>
      <dgm:spPr/>
    </dgm:pt>
    <dgm:pt modelId="{C4ACA376-6A9B-F744-A555-FAE0E6BC5EE0}" type="pres">
      <dgm:prSet presAssocID="{DE4958B0-3339-4CEE-9DB8-875960CA8202}" presName="parentText" presStyleLbl="node1" presStyleIdx="0" presStyleCnt="2">
        <dgm:presLayoutVars>
          <dgm:chMax val="0"/>
          <dgm:bulletEnabled val="1"/>
        </dgm:presLayoutVars>
      </dgm:prSet>
      <dgm:spPr/>
    </dgm:pt>
    <dgm:pt modelId="{1BEEC7E3-F9CC-404A-BD80-E9B9E3C52DC0}" type="pres">
      <dgm:prSet presAssocID="{DEB5CCAF-C623-4988-AB12-D95F2B812A3F}" presName="spacer" presStyleCnt="0"/>
      <dgm:spPr/>
    </dgm:pt>
    <dgm:pt modelId="{48E0A249-DF1B-2245-9CF6-B881AD8F8189}" type="pres">
      <dgm:prSet presAssocID="{2A4C5DE7-F3C4-432C-B878-F3FC9CB234F8}" presName="parentText" presStyleLbl="node1" presStyleIdx="1" presStyleCnt="2">
        <dgm:presLayoutVars>
          <dgm:chMax val="0"/>
          <dgm:bulletEnabled val="1"/>
        </dgm:presLayoutVars>
      </dgm:prSet>
      <dgm:spPr/>
    </dgm:pt>
    <dgm:pt modelId="{2F8F6B46-93FA-9B46-88A4-085D0A85493A}" type="pres">
      <dgm:prSet presAssocID="{2A4C5DE7-F3C4-432C-B878-F3FC9CB234F8}" presName="childText" presStyleLbl="revTx" presStyleIdx="0" presStyleCnt="1">
        <dgm:presLayoutVars>
          <dgm:bulletEnabled val="1"/>
        </dgm:presLayoutVars>
      </dgm:prSet>
      <dgm:spPr/>
    </dgm:pt>
  </dgm:ptLst>
  <dgm:cxnLst>
    <dgm:cxn modelId="{A87C1D05-3694-4AEE-B604-297CE133C3D4}" srcId="{2A4C5DE7-F3C4-432C-B878-F3FC9CB234F8}" destId="{8931E069-A860-426F-BB04-12DDAE66134F}" srcOrd="5" destOrd="0" parTransId="{A51C1106-E4BE-4E4E-82AC-0A22ED3480A2}" sibTransId="{B63C5087-51E3-4024-931B-9D7F1C99D10D}"/>
    <dgm:cxn modelId="{A0065905-54C6-4954-A51A-FD59D09F8BF5}" srcId="{F08B763B-58C8-4909-9F4E-01F196DD3BB8}" destId="{DE4958B0-3339-4CEE-9DB8-875960CA8202}" srcOrd="0" destOrd="0" parTransId="{DF24FD8F-A2A9-4F5B-BC0B-822F9D1167AA}" sibTransId="{DEB5CCAF-C623-4988-AB12-D95F2B812A3F}"/>
    <dgm:cxn modelId="{03DDB020-05C8-4B53-B418-876E98A7A420}" srcId="{2A4C5DE7-F3C4-432C-B878-F3FC9CB234F8}" destId="{7A397589-79EC-4E89-B0F8-6989735FFDDE}" srcOrd="9" destOrd="0" parTransId="{56A89D12-3CC1-44AF-A94A-C289827960EF}" sibTransId="{40448989-898B-4B4C-B139-1592D66C2EED}"/>
    <dgm:cxn modelId="{2D909627-C369-4B19-AF9E-C726E02D77FB}" srcId="{2A4C5DE7-F3C4-432C-B878-F3FC9CB234F8}" destId="{2375254C-2C26-4538-A398-74D224267DB6}" srcOrd="10" destOrd="0" parTransId="{8FE027B4-B4C8-4452-87BE-13B413E7BD99}" sibTransId="{0AB2C2E0-5E58-48F2-8C2F-9DDF70C9BBD9}"/>
    <dgm:cxn modelId="{F64ECB29-A8BC-E944-B5D1-EDE2D06F7531}" type="presOf" srcId="{D3AE2A00-6F7D-401A-A038-34E40D0B50EC}" destId="{2F8F6B46-93FA-9B46-88A4-085D0A85493A}" srcOrd="0" destOrd="6" presId="urn:microsoft.com/office/officeart/2005/8/layout/vList2"/>
    <dgm:cxn modelId="{36A5D42B-E770-B948-A803-A171B07D5B9D}" type="presOf" srcId="{451418C6-AC39-4279-9F35-B78BA2F52CD7}" destId="{2F8F6B46-93FA-9B46-88A4-085D0A85493A}" srcOrd="0" destOrd="8" presId="urn:microsoft.com/office/officeart/2005/8/layout/vList2"/>
    <dgm:cxn modelId="{C936DA37-39A6-2842-9967-82CDB61C6E12}" type="presOf" srcId="{8931E069-A860-426F-BB04-12DDAE66134F}" destId="{2F8F6B46-93FA-9B46-88A4-085D0A85493A}" srcOrd="0" destOrd="5" presId="urn:microsoft.com/office/officeart/2005/8/layout/vList2"/>
    <dgm:cxn modelId="{0E99E43A-D60B-AE40-A1F9-0ADE4A93FCE9}" type="presOf" srcId="{2A4C5DE7-F3C4-432C-B878-F3FC9CB234F8}" destId="{48E0A249-DF1B-2245-9CF6-B881AD8F8189}" srcOrd="0" destOrd="0" presId="urn:microsoft.com/office/officeart/2005/8/layout/vList2"/>
    <dgm:cxn modelId="{36CEE34D-FE1B-408A-A0AE-FDDF651B1C76}" srcId="{F08B763B-58C8-4909-9F4E-01F196DD3BB8}" destId="{2A4C5DE7-F3C4-432C-B878-F3FC9CB234F8}" srcOrd="1" destOrd="0" parTransId="{7354D2F4-A3A4-4BCD-A932-7DF7FA9D7713}" sibTransId="{4F91EBCE-8A6D-48F6-BB27-FE975D30511C}"/>
    <dgm:cxn modelId="{BD034B4F-F9AB-4551-A7BC-00D465E4E2EE}" srcId="{2A4C5DE7-F3C4-432C-B878-F3FC9CB234F8}" destId="{5B93E8C7-1532-4086-B6B0-F6D76B235C23}" srcOrd="4" destOrd="0" parTransId="{77190AFA-4EFE-404C-916A-B9A4FDF87046}" sibTransId="{87339442-7347-48BB-852E-E419FC054F0A}"/>
    <dgm:cxn modelId="{10A16E52-6986-9442-81D2-9697B9FCC60E}" type="presOf" srcId="{2375254C-2C26-4538-A398-74D224267DB6}" destId="{2F8F6B46-93FA-9B46-88A4-085D0A85493A}" srcOrd="0" destOrd="10" presId="urn:microsoft.com/office/officeart/2005/8/layout/vList2"/>
    <dgm:cxn modelId="{8560D966-C5B6-4656-9A15-A825D6EB55DE}" srcId="{2A4C5DE7-F3C4-432C-B878-F3FC9CB234F8}" destId="{AFE0ACA0-84C1-48DF-AD70-37DB78787F27}" srcOrd="1" destOrd="0" parTransId="{F8D288A4-76C6-438A-BACB-521B565FA01E}" sibTransId="{ACF2BCC7-6ECB-49F2-93C6-C81897332B78}"/>
    <dgm:cxn modelId="{F71D637C-37A9-9C4F-8245-9332AAC2487C}" type="presOf" srcId="{5B93E8C7-1532-4086-B6B0-F6D76B235C23}" destId="{2F8F6B46-93FA-9B46-88A4-085D0A85493A}" srcOrd="0" destOrd="4" presId="urn:microsoft.com/office/officeart/2005/8/layout/vList2"/>
    <dgm:cxn modelId="{D62D9A7D-0DE1-4B74-BBAF-F67CF6AF2888}" srcId="{2A4C5DE7-F3C4-432C-B878-F3FC9CB234F8}" destId="{20DE694F-41AC-4B67-8916-A780338041E2}" srcOrd="3" destOrd="0" parTransId="{B82852C7-7DF9-4749-85B0-234037E5F949}" sibTransId="{0B3F6FE0-241B-4410-8BFA-97E92113D1BA}"/>
    <dgm:cxn modelId="{08184585-C472-8F46-BC38-AC41076E6D8C}" type="presOf" srcId="{191232C1-74E1-4E09-8E0E-6EF6BC2BEA88}" destId="{2F8F6B46-93FA-9B46-88A4-085D0A85493A}" srcOrd="0" destOrd="2" presId="urn:microsoft.com/office/officeart/2005/8/layout/vList2"/>
    <dgm:cxn modelId="{13D25B88-6676-4D0A-8B2D-57468A761DA9}" srcId="{2A4C5DE7-F3C4-432C-B878-F3FC9CB234F8}" destId="{699BDC20-1E95-4E0E-9B5A-F73A6D7219EA}" srcOrd="11" destOrd="0" parTransId="{5D44B0F6-395D-47B4-BB32-F8FBD75C89A5}" sibTransId="{F9C54AC0-1918-43AE-B780-F20F046830E1}"/>
    <dgm:cxn modelId="{81115695-75AB-4985-A4A6-6642400D973A}" srcId="{2A4C5DE7-F3C4-432C-B878-F3FC9CB234F8}" destId="{692191A3-0CCD-4B43-AE15-D749D9DB717A}" srcOrd="7" destOrd="0" parTransId="{8E9C4F12-B1A2-48A6-AD1A-66E0816A7A08}" sibTransId="{E5D2791F-7B17-4150-BF9C-67A04962A3E0}"/>
    <dgm:cxn modelId="{CF44719A-6920-DA4F-8679-6A21B83CE866}" type="presOf" srcId="{F08B763B-58C8-4909-9F4E-01F196DD3BB8}" destId="{B61C5029-CCD3-5D4E-B9F9-B45FC0C08D45}" srcOrd="0" destOrd="0" presId="urn:microsoft.com/office/officeart/2005/8/layout/vList2"/>
    <dgm:cxn modelId="{0C7A1D9E-D64D-0842-B65B-03DA8D2E85F9}" type="presOf" srcId="{699BDC20-1E95-4E0E-9B5A-F73A6D7219EA}" destId="{2F8F6B46-93FA-9B46-88A4-085D0A85493A}" srcOrd="0" destOrd="11" presId="urn:microsoft.com/office/officeart/2005/8/layout/vList2"/>
    <dgm:cxn modelId="{54787DA7-F720-CA4A-87F5-BA062DD1D193}" type="presOf" srcId="{AFE0ACA0-84C1-48DF-AD70-37DB78787F27}" destId="{2F8F6B46-93FA-9B46-88A4-085D0A85493A}" srcOrd="0" destOrd="1" presId="urn:microsoft.com/office/officeart/2005/8/layout/vList2"/>
    <dgm:cxn modelId="{D03390A7-3E88-CB4F-862C-779A6065E930}" type="presOf" srcId="{20DE694F-41AC-4B67-8916-A780338041E2}" destId="{2F8F6B46-93FA-9B46-88A4-085D0A85493A}" srcOrd="0" destOrd="3" presId="urn:microsoft.com/office/officeart/2005/8/layout/vList2"/>
    <dgm:cxn modelId="{CEA19BAA-29CC-754C-A1C4-F00B32ED5F83}" type="presOf" srcId="{DE4958B0-3339-4CEE-9DB8-875960CA8202}" destId="{C4ACA376-6A9B-F744-A555-FAE0E6BC5EE0}" srcOrd="0" destOrd="0" presId="urn:microsoft.com/office/officeart/2005/8/layout/vList2"/>
    <dgm:cxn modelId="{521F57CE-3C86-AC47-BD45-9A55C946F79F}" type="presOf" srcId="{692191A3-0CCD-4B43-AE15-D749D9DB717A}" destId="{2F8F6B46-93FA-9B46-88A4-085D0A85493A}" srcOrd="0" destOrd="7" presId="urn:microsoft.com/office/officeart/2005/8/layout/vList2"/>
    <dgm:cxn modelId="{8A8DB7D7-71CE-5646-8FC7-A7F17F081B6C}" type="presOf" srcId="{7A397589-79EC-4E89-B0F8-6989735FFDDE}" destId="{2F8F6B46-93FA-9B46-88A4-085D0A85493A}" srcOrd="0" destOrd="9" presId="urn:microsoft.com/office/officeart/2005/8/layout/vList2"/>
    <dgm:cxn modelId="{D8EDB8D8-9DDC-4CA0-A762-D3B392D33024}" srcId="{2A4C5DE7-F3C4-432C-B878-F3FC9CB234F8}" destId="{451418C6-AC39-4279-9F35-B78BA2F52CD7}" srcOrd="8" destOrd="0" parTransId="{C470DBA6-023F-41E1-AE2C-5E862D990F06}" sibTransId="{90BF1884-350A-4607-9D0D-0C8E48A6CA74}"/>
    <dgm:cxn modelId="{16350CE9-90C8-497B-88A0-E7F0B03AC6DE}" srcId="{2A4C5DE7-F3C4-432C-B878-F3FC9CB234F8}" destId="{A3897B71-5E41-41FD-804F-52261209F1CA}" srcOrd="0" destOrd="0" parTransId="{E9AC00B0-2665-4676-B0AE-77A3DC43AA24}" sibTransId="{3E446E2B-21BB-4545-AD56-5E655D92F094}"/>
    <dgm:cxn modelId="{92CB0FF8-C882-8546-9D33-7528B2607535}" type="presOf" srcId="{A3897B71-5E41-41FD-804F-52261209F1CA}" destId="{2F8F6B46-93FA-9B46-88A4-085D0A85493A}" srcOrd="0" destOrd="0" presId="urn:microsoft.com/office/officeart/2005/8/layout/vList2"/>
    <dgm:cxn modelId="{F3161BFA-332D-447C-B055-F1C06D870CA7}" srcId="{2A4C5DE7-F3C4-432C-B878-F3FC9CB234F8}" destId="{D3AE2A00-6F7D-401A-A038-34E40D0B50EC}" srcOrd="6" destOrd="0" parTransId="{46CA8851-5CC9-4D57-A536-8FFCF8884370}" sibTransId="{16B9EF6A-7DCE-488F-9107-C25B7E0346FA}"/>
    <dgm:cxn modelId="{ED812BFE-C18C-4FCB-8A48-605522A44906}" srcId="{2A4C5DE7-F3C4-432C-B878-F3FC9CB234F8}" destId="{191232C1-74E1-4E09-8E0E-6EF6BC2BEA88}" srcOrd="2" destOrd="0" parTransId="{2263DB9B-5125-4E07-9E4D-290275984D37}" sibTransId="{5FB03744-35A8-4C7A-867B-AEC66AE3C1ED}"/>
    <dgm:cxn modelId="{D5EE1EBA-FBF1-E04D-9763-E67B9882303E}" type="presParOf" srcId="{B61C5029-CCD3-5D4E-B9F9-B45FC0C08D45}" destId="{C4ACA376-6A9B-F744-A555-FAE0E6BC5EE0}" srcOrd="0" destOrd="0" presId="urn:microsoft.com/office/officeart/2005/8/layout/vList2"/>
    <dgm:cxn modelId="{E4D4E8E6-77BF-364B-941E-2A87F065C3F9}" type="presParOf" srcId="{B61C5029-CCD3-5D4E-B9F9-B45FC0C08D45}" destId="{1BEEC7E3-F9CC-404A-BD80-E9B9E3C52DC0}" srcOrd="1" destOrd="0" presId="urn:microsoft.com/office/officeart/2005/8/layout/vList2"/>
    <dgm:cxn modelId="{6D352C36-B272-D848-8D05-512721BAA6DB}" type="presParOf" srcId="{B61C5029-CCD3-5D4E-B9F9-B45FC0C08D45}" destId="{48E0A249-DF1B-2245-9CF6-B881AD8F8189}" srcOrd="2" destOrd="0" presId="urn:microsoft.com/office/officeart/2005/8/layout/vList2"/>
    <dgm:cxn modelId="{A1FB2759-5132-5D4A-AD99-B0D3B0339DC8}" type="presParOf" srcId="{B61C5029-CCD3-5D4E-B9F9-B45FC0C08D45}" destId="{2F8F6B46-93FA-9B46-88A4-085D0A85493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025804B-91B1-4902-B0E2-24B0DD6ADB4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F0C58B5-37EE-481F-8227-438F15884761}">
      <dgm:prSet/>
      <dgm:spPr/>
      <dgm:t>
        <a:bodyPr/>
        <a:lstStyle/>
        <a:p>
          <a:r>
            <a:rPr lang="en-GB" b="1"/>
            <a:t>Areas for workstreams to consider </a:t>
          </a:r>
          <a:endParaRPr lang="en-US"/>
        </a:p>
      </dgm:t>
    </dgm:pt>
    <dgm:pt modelId="{A45EE757-D148-47F2-9A05-1C659F9130AE}" type="parTrans" cxnId="{BB09F83F-346E-48D8-B768-A46A7F000898}">
      <dgm:prSet/>
      <dgm:spPr/>
      <dgm:t>
        <a:bodyPr/>
        <a:lstStyle/>
        <a:p>
          <a:endParaRPr lang="en-US"/>
        </a:p>
      </dgm:t>
    </dgm:pt>
    <dgm:pt modelId="{6ABF6B39-B9C9-4338-B50B-EFC9CC7130A0}" type="sibTrans" cxnId="{BB09F83F-346E-48D8-B768-A46A7F000898}">
      <dgm:prSet/>
      <dgm:spPr/>
      <dgm:t>
        <a:bodyPr/>
        <a:lstStyle/>
        <a:p>
          <a:endParaRPr lang="en-US"/>
        </a:p>
      </dgm:t>
    </dgm:pt>
    <dgm:pt modelId="{55AC600C-3D8F-429E-8419-F493D3316EE6}">
      <dgm:prSet/>
      <dgm:spPr/>
      <dgm:t>
        <a:bodyPr/>
        <a:lstStyle/>
        <a:p>
          <a:r>
            <a:rPr lang="en-GB" b="1"/>
            <a:t>Finance</a:t>
          </a:r>
          <a:endParaRPr lang="en-US"/>
        </a:p>
      </dgm:t>
    </dgm:pt>
    <dgm:pt modelId="{36A91A06-8731-4AD8-8840-5E4932E2130A}" type="parTrans" cxnId="{D17FADB1-C5A1-48C8-9D8A-E93CFC7D9FD1}">
      <dgm:prSet/>
      <dgm:spPr/>
      <dgm:t>
        <a:bodyPr/>
        <a:lstStyle/>
        <a:p>
          <a:endParaRPr lang="en-US"/>
        </a:p>
      </dgm:t>
    </dgm:pt>
    <dgm:pt modelId="{75171FF2-55A2-4EC5-B292-2A256E9FBDFF}" type="sibTrans" cxnId="{D17FADB1-C5A1-48C8-9D8A-E93CFC7D9FD1}">
      <dgm:prSet/>
      <dgm:spPr/>
      <dgm:t>
        <a:bodyPr/>
        <a:lstStyle/>
        <a:p>
          <a:endParaRPr lang="en-US"/>
        </a:p>
      </dgm:t>
    </dgm:pt>
    <dgm:pt modelId="{A9CB6205-B977-466F-9F8D-41D215C8D2B6}">
      <dgm:prSet/>
      <dgm:spPr/>
      <dgm:t>
        <a:bodyPr/>
        <a:lstStyle/>
        <a:p>
          <a:r>
            <a:rPr lang="en-GB"/>
            <a:t>Availability of up-to date financial information</a:t>
          </a:r>
          <a:endParaRPr lang="en-US"/>
        </a:p>
      </dgm:t>
    </dgm:pt>
    <dgm:pt modelId="{1B894203-164F-4996-9FD2-C7401D7F3FCD}" type="parTrans" cxnId="{8531ACAC-1383-4E32-A339-5FC25B7B0A92}">
      <dgm:prSet/>
      <dgm:spPr/>
      <dgm:t>
        <a:bodyPr/>
        <a:lstStyle/>
        <a:p>
          <a:endParaRPr lang="en-US"/>
        </a:p>
      </dgm:t>
    </dgm:pt>
    <dgm:pt modelId="{D5A40F2F-7FC3-4F1F-A621-B8F9F3E3C641}" type="sibTrans" cxnId="{8531ACAC-1383-4E32-A339-5FC25B7B0A92}">
      <dgm:prSet/>
      <dgm:spPr/>
      <dgm:t>
        <a:bodyPr/>
        <a:lstStyle/>
        <a:p>
          <a:endParaRPr lang="en-US"/>
        </a:p>
      </dgm:t>
    </dgm:pt>
    <dgm:pt modelId="{51C13EFD-99C2-425C-B6DE-B43CB290A73F}">
      <dgm:prSet/>
      <dgm:spPr/>
      <dgm:t>
        <a:bodyPr/>
        <a:lstStyle/>
        <a:p>
          <a:r>
            <a:rPr lang="en-GB"/>
            <a:t>Availability of management information packs to aide management with decision making process</a:t>
          </a:r>
          <a:endParaRPr lang="en-US"/>
        </a:p>
      </dgm:t>
    </dgm:pt>
    <dgm:pt modelId="{DD37B1C7-9DBA-4D89-8E44-A8BD1B5AE000}" type="parTrans" cxnId="{5CCBDDEE-B8DE-4135-83B1-400C3C32ED2C}">
      <dgm:prSet/>
      <dgm:spPr/>
      <dgm:t>
        <a:bodyPr/>
        <a:lstStyle/>
        <a:p>
          <a:endParaRPr lang="en-US"/>
        </a:p>
      </dgm:t>
    </dgm:pt>
    <dgm:pt modelId="{F5B63FBB-133C-4DE3-89CC-7CA6747D7DFE}" type="sibTrans" cxnId="{5CCBDDEE-B8DE-4135-83B1-400C3C32ED2C}">
      <dgm:prSet/>
      <dgm:spPr/>
      <dgm:t>
        <a:bodyPr/>
        <a:lstStyle/>
        <a:p>
          <a:endParaRPr lang="en-US"/>
        </a:p>
      </dgm:t>
    </dgm:pt>
    <dgm:pt modelId="{2EF3CD86-D071-4330-AD78-EA40ABEEDEE4}">
      <dgm:prSet/>
      <dgm:spPr/>
      <dgm:t>
        <a:bodyPr/>
        <a:lstStyle/>
        <a:p>
          <a:r>
            <a:rPr lang="en-GB"/>
            <a:t>Working capital management, including cash-flow forecasting, debtor and creditor management</a:t>
          </a:r>
          <a:endParaRPr lang="en-US"/>
        </a:p>
      </dgm:t>
    </dgm:pt>
    <dgm:pt modelId="{C7AB3B63-5182-47EF-8262-33B5A871EF65}" type="parTrans" cxnId="{EC042E1E-79A8-4D9F-AF75-CBB3E0166195}">
      <dgm:prSet/>
      <dgm:spPr/>
      <dgm:t>
        <a:bodyPr/>
        <a:lstStyle/>
        <a:p>
          <a:endParaRPr lang="en-US"/>
        </a:p>
      </dgm:t>
    </dgm:pt>
    <dgm:pt modelId="{C9DF4F41-CA5E-4D95-8490-A56C41E4E870}" type="sibTrans" cxnId="{EC042E1E-79A8-4D9F-AF75-CBB3E0166195}">
      <dgm:prSet/>
      <dgm:spPr/>
      <dgm:t>
        <a:bodyPr/>
        <a:lstStyle/>
        <a:p>
          <a:endParaRPr lang="en-US"/>
        </a:p>
      </dgm:t>
    </dgm:pt>
    <dgm:pt modelId="{DC4FDBD4-EE99-4303-B461-3C1EE4707FA2}">
      <dgm:prSet/>
      <dgm:spPr/>
      <dgm:t>
        <a:bodyPr/>
        <a:lstStyle/>
        <a:p>
          <a:r>
            <a:rPr lang="en-GB" dirty="0"/>
            <a:t>Quantify the value of liability arrangements with creditors</a:t>
          </a:r>
          <a:endParaRPr lang="en-US" dirty="0"/>
        </a:p>
      </dgm:t>
    </dgm:pt>
    <dgm:pt modelId="{085D93CF-7D72-48F7-94E9-90D0BB80C5F6}" type="parTrans" cxnId="{C3621F6C-3488-4F90-992C-605AA3B0E1D2}">
      <dgm:prSet/>
      <dgm:spPr/>
      <dgm:t>
        <a:bodyPr/>
        <a:lstStyle/>
        <a:p>
          <a:endParaRPr lang="en-US"/>
        </a:p>
      </dgm:t>
    </dgm:pt>
    <dgm:pt modelId="{AEFEB7A5-C8EF-4395-91A2-F30D03F190D8}" type="sibTrans" cxnId="{C3621F6C-3488-4F90-992C-605AA3B0E1D2}">
      <dgm:prSet/>
      <dgm:spPr/>
      <dgm:t>
        <a:bodyPr/>
        <a:lstStyle/>
        <a:p>
          <a:endParaRPr lang="en-US"/>
        </a:p>
      </dgm:t>
    </dgm:pt>
    <dgm:pt modelId="{101A64FD-D253-4EAB-9454-E2D91E5D200A}">
      <dgm:prSet/>
      <dgm:spPr/>
      <dgm:t>
        <a:bodyPr/>
        <a:lstStyle/>
        <a:p>
          <a:r>
            <a:rPr lang="en-GB" b="1"/>
            <a:t>Human Resources</a:t>
          </a:r>
          <a:endParaRPr lang="en-US"/>
        </a:p>
      </dgm:t>
    </dgm:pt>
    <dgm:pt modelId="{C24C0669-5376-4CAE-94F0-7CF474D7119B}" type="parTrans" cxnId="{3F007262-C3D1-4B54-ADF2-429E2AD2F7C8}">
      <dgm:prSet/>
      <dgm:spPr/>
      <dgm:t>
        <a:bodyPr/>
        <a:lstStyle/>
        <a:p>
          <a:endParaRPr lang="en-US"/>
        </a:p>
      </dgm:t>
    </dgm:pt>
    <dgm:pt modelId="{6049FA72-D885-4798-B9C9-23E067A99477}" type="sibTrans" cxnId="{3F007262-C3D1-4B54-ADF2-429E2AD2F7C8}">
      <dgm:prSet/>
      <dgm:spPr/>
      <dgm:t>
        <a:bodyPr/>
        <a:lstStyle/>
        <a:p>
          <a:endParaRPr lang="en-US"/>
        </a:p>
      </dgm:t>
    </dgm:pt>
    <dgm:pt modelId="{5BF0110D-7FA2-4ACF-89A0-B9B8DEAB5C5C}">
      <dgm:prSet/>
      <dgm:spPr/>
      <dgm:t>
        <a:bodyPr/>
        <a:lstStyle/>
        <a:p>
          <a:r>
            <a:rPr lang="en-GB"/>
            <a:t>Organisational structure</a:t>
          </a:r>
          <a:endParaRPr lang="en-US"/>
        </a:p>
      </dgm:t>
    </dgm:pt>
    <dgm:pt modelId="{FD8F7202-E5DD-4C2F-8AEE-38548D749470}" type="parTrans" cxnId="{F420DF0A-E34D-442D-998A-6178434A8CA0}">
      <dgm:prSet/>
      <dgm:spPr/>
      <dgm:t>
        <a:bodyPr/>
        <a:lstStyle/>
        <a:p>
          <a:endParaRPr lang="en-US"/>
        </a:p>
      </dgm:t>
    </dgm:pt>
    <dgm:pt modelId="{68D2397C-30EB-4240-B819-2F7017F7EF7C}" type="sibTrans" cxnId="{F420DF0A-E34D-442D-998A-6178434A8CA0}">
      <dgm:prSet/>
      <dgm:spPr/>
      <dgm:t>
        <a:bodyPr/>
        <a:lstStyle/>
        <a:p>
          <a:endParaRPr lang="en-US"/>
        </a:p>
      </dgm:t>
    </dgm:pt>
    <dgm:pt modelId="{B8BB6EF3-9130-4D31-9E3A-5D593D315F48}">
      <dgm:prSet/>
      <dgm:spPr/>
      <dgm:t>
        <a:bodyPr/>
        <a:lstStyle/>
        <a:p>
          <a:r>
            <a:rPr lang="en-GB"/>
            <a:t>job descriptions</a:t>
          </a:r>
          <a:endParaRPr lang="en-US"/>
        </a:p>
      </dgm:t>
    </dgm:pt>
    <dgm:pt modelId="{7EFE75A8-AAE0-4F6C-8B72-44CBC71AE60C}" type="parTrans" cxnId="{7972D709-6487-4C0F-A61E-B41ABBD1E52E}">
      <dgm:prSet/>
      <dgm:spPr/>
      <dgm:t>
        <a:bodyPr/>
        <a:lstStyle/>
        <a:p>
          <a:endParaRPr lang="en-US"/>
        </a:p>
      </dgm:t>
    </dgm:pt>
    <dgm:pt modelId="{30826183-A417-429A-B4E8-91693AB8B02D}" type="sibTrans" cxnId="{7972D709-6487-4C0F-A61E-B41ABBD1E52E}">
      <dgm:prSet/>
      <dgm:spPr/>
      <dgm:t>
        <a:bodyPr/>
        <a:lstStyle/>
        <a:p>
          <a:endParaRPr lang="en-US"/>
        </a:p>
      </dgm:t>
    </dgm:pt>
    <dgm:pt modelId="{E3768646-5371-48C4-9DDD-3DDD22CF26EF}">
      <dgm:prSet/>
      <dgm:spPr/>
      <dgm:t>
        <a:bodyPr/>
        <a:lstStyle/>
        <a:p>
          <a:r>
            <a:rPr lang="en-GB"/>
            <a:t>job evaluation</a:t>
          </a:r>
          <a:endParaRPr lang="en-US"/>
        </a:p>
      </dgm:t>
    </dgm:pt>
    <dgm:pt modelId="{53D0825A-CC8D-4DEC-B37B-633FE1FD755D}" type="parTrans" cxnId="{860D61EF-8E8B-4E35-9345-ED3DBD07A172}">
      <dgm:prSet/>
      <dgm:spPr/>
      <dgm:t>
        <a:bodyPr/>
        <a:lstStyle/>
        <a:p>
          <a:endParaRPr lang="en-US"/>
        </a:p>
      </dgm:t>
    </dgm:pt>
    <dgm:pt modelId="{E41F1D78-2CF6-41E7-AFB5-23EA410775D6}" type="sibTrans" cxnId="{860D61EF-8E8B-4E35-9345-ED3DBD07A172}">
      <dgm:prSet/>
      <dgm:spPr/>
      <dgm:t>
        <a:bodyPr/>
        <a:lstStyle/>
        <a:p>
          <a:endParaRPr lang="en-US"/>
        </a:p>
      </dgm:t>
    </dgm:pt>
    <dgm:pt modelId="{A571124F-3D65-4F97-A2C7-652512EBB093}">
      <dgm:prSet/>
      <dgm:spPr/>
      <dgm:t>
        <a:bodyPr/>
        <a:lstStyle/>
        <a:p>
          <a:r>
            <a:rPr lang="en-GB"/>
            <a:t>salary benchmarking</a:t>
          </a:r>
          <a:endParaRPr lang="en-US"/>
        </a:p>
      </dgm:t>
    </dgm:pt>
    <dgm:pt modelId="{47C215CD-29F2-407B-98E9-D8B15091CD2A}" type="parTrans" cxnId="{8F2E9535-2F17-4E9C-AC6A-4A6CE9828BFF}">
      <dgm:prSet/>
      <dgm:spPr/>
      <dgm:t>
        <a:bodyPr/>
        <a:lstStyle/>
        <a:p>
          <a:endParaRPr lang="en-US"/>
        </a:p>
      </dgm:t>
    </dgm:pt>
    <dgm:pt modelId="{88BEF4AB-6169-4EF5-BDAE-526C02AC5DEC}" type="sibTrans" cxnId="{8F2E9535-2F17-4E9C-AC6A-4A6CE9828BFF}">
      <dgm:prSet/>
      <dgm:spPr/>
      <dgm:t>
        <a:bodyPr/>
        <a:lstStyle/>
        <a:p>
          <a:endParaRPr lang="en-US"/>
        </a:p>
      </dgm:t>
    </dgm:pt>
    <dgm:pt modelId="{F44597FF-1740-4D34-ADA7-FAD86EDDB985}">
      <dgm:prSet/>
      <dgm:spPr/>
      <dgm:t>
        <a:bodyPr/>
        <a:lstStyle/>
        <a:p>
          <a:r>
            <a:rPr lang="en-GB"/>
            <a:t>Staff competency</a:t>
          </a:r>
          <a:endParaRPr lang="en-US"/>
        </a:p>
      </dgm:t>
    </dgm:pt>
    <dgm:pt modelId="{B18C1507-7B0A-48D3-9203-75AFD9721918}" type="parTrans" cxnId="{8B1C3719-0101-423B-BCF8-2F2924CD9958}">
      <dgm:prSet/>
      <dgm:spPr/>
      <dgm:t>
        <a:bodyPr/>
        <a:lstStyle/>
        <a:p>
          <a:endParaRPr lang="en-US"/>
        </a:p>
      </dgm:t>
    </dgm:pt>
    <dgm:pt modelId="{7B05FCD6-3F3A-4711-9B09-9656B4142D0B}" type="sibTrans" cxnId="{8B1C3719-0101-423B-BCF8-2F2924CD9958}">
      <dgm:prSet/>
      <dgm:spPr/>
      <dgm:t>
        <a:bodyPr/>
        <a:lstStyle/>
        <a:p>
          <a:endParaRPr lang="en-US"/>
        </a:p>
      </dgm:t>
    </dgm:pt>
    <dgm:pt modelId="{4034C352-B38A-4483-83AF-A993DA3DCC13}">
      <dgm:prSet/>
      <dgm:spPr/>
      <dgm:t>
        <a:bodyPr/>
        <a:lstStyle/>
        <a:p>
          <a:r>
            <a:rPr lang="en-GB"/>
            <a:t>Performance management</a:t>
          </a:r>
          <a:endParaRPr lang="en-US"/>
        </a:p>
      </dgm:t>
    </dgm:pt>
    <dgm:pt modelId="{A222E908-1DA8-40B5-B2E1-F34058145002}" type="parTrans" cxnId="{8486BE90-0704-4DE6-BE79-1F2C18FEA98B}">
      <dgm:prSet/>
      <dgm:spPr/>
      <dgm:t>
        <a:bodyPr/>
        <a:lstStyle/>
        <a:p>
          <a:endParaRPr lang="en-US"/>
        </a:p>
      </dgm:t>
    </dgm:pt>
    <dgm:pt modelId="{D6404D95-8B10-4524-8CEA-01F730FB9E7C}" type="sibTrans" cxnId="{8486BE90-0704-4DE6-BE79-1F2C18FEA98B}">
      <dgm:prSet/>
      <dgm:spPr/>
      <dgm:t>
        <a:bodyPr/>
        <a:lstStyle/>
        <a:p>
          <a:endParaRPr lang="en-US"/>
        </a:p>
      </dgm:t>
    </dgm:pt>
    <dgm:pt modelId="{A19135A0-2533-4D4E-A61A-C09BADB69BD6}">
      <dgm:prSet/>
      <dgm:spPr/>
      <dgm:t>
        <a:bodyPr/>
        <a:lstStyle/>
        <a:p>
          <a:r>
            <a:rPr lang="en-GB"/>
            <a:t>HR Plan</a:t>
          </a:r>
          <a:endParaRPr lang="en-US"/>
        </a:p>
      </dgm:t>
    </dgm:pt>
    <dgm:pt modelId="{BCCE5645-1147-49A7-BB71-82B83518280C}" type="parTrans" cxnId="{E4D50A43-9909-476D-BBC5-5700C28051C9}">
      <dgm:prSet/>
      <dgm:spPr/>
      <dgm:t>
        <a:bodyPr/>
        <a:lstStyle/>
        <a:p>
          <a:endParaRPr lang="en-US"/>
        </a:p>
      </dgm:t>
    </dgm:pt>
    <dgm:pt modelId="{C421295A-1527-442B-B72B-672D424777E9}" type="sibTrans" cxnId="{E4D50A43-9909-476D-BBC5-5700C28051C9}">
      <dgm:prSet/>
      <dgm:spPr/>
      <dgm:t>
        <a:bodyPr/>
        <a:lstStyle/>
        <a:p>
          <a:endParaRPr lang="en-US"/>
        </a:p>
      </dgm:t>
    </dgm:pt>
    <dgm:pt modelId="{CE6FBE44-8918-4F97-90BA-1356001A28AB}">
      <dgm:prSet/>
      <dgm:spPr/>
      <dgm:t>
        <a:bodyPr/>
        <a:lstStyle/>
        <a:p>
          <a:r>
            <a:rPr lang="en-GB"/>
            <a:t>Occupational health and safety</a:t>
          </a:r>
          <a:endParaRPr lang="en-US"/>
        </a:p>
      </dgm:t>
    </dgm:pt>
    <dgm:pt modelId="{5688BD2A-9418-42E6-87B0-8ED73C26C252}" type="parTrans" cxnId="{417922BD-B284-4324-B9EA-1B5C691A1D47}">
      <dgm:prSet/>
      <dgm:spPr/>
      <dgm:t>
        <a:bodyPr/>
        <a:lstStyle/>
        <a:p>
          <a:endParaRPr lang="en-US"/>
        </a:p>
      </dgm:t>
    </dgm:pt>
    <dgm:pt modelId="{489BED50-D98F-4092-B920-476C93FB891C}" type="sibTrans" cxnId="{417922BD-B284-4324-B9EA-1B5C691A1D47}">
      <dgm:prSet/>
      <dgm:spPr/>
      <dgm:t>
        <a:bodyPr/>
        <a:lstStyle/>
        <a:p>
          <a:endParaRPr lang="en-US"/>
        </a:p>
      </dgm:t>
    </dgm:pt>
    <dgm:pt modelId="{F423416F-F25E-44BC-AEDB-E8E0E64E887B}">
      <dgm:prSet/>
      <dgm:spPr/>
      <dgm:t>
        <a:bodyPr/>
        <a:lstStyle/>
        <a:p>
          <a:r>
            <a:rPr lang="en-GB"/>
            <a:t>Development of HR Plan</a:t>
          </a:r>
          <a:endParaRPr lang="en-US"/>
        </a:p>
      </dgm:t>
    </dgm:pt>
    <dgm:pt modelId="{E9B9CEBF-0CD7-4029-BC00-F72CB216A00B}" type="parTrans" cxnId="{A4919A10-1FAB-4C0D-B183-23CCD67C4E2F}">
      <dgm:prSet/>
      <dgm:spPr/>
      <dgm:t>
        <a:bodyPr/>
        <a:lstStyle/>
        <a:p>
          <a:endParaRPr lang="en-US"/>
        </a:p>
      </dgm:t>
    </dgm:pt>
    <dgm:pt modelId="{3BB52F62-6657-45C5-BABA-C30B3BD8BB59}" type="sibTrans" cxnId="{A4919A10-1FAB-4C0D-B183-23CCD67C4E2F}">
      <dgm:prSet/>
      <dgm:spPr/>
      <dgm:t>
        <a:bodyPr/>
        <a:lstStyle/>
        <a:p>
          <a:endParaRPr lang="en-US"/>
        </a:p>
      </dgm:t>
    </dgm:pt>
    <dgm:pt modelId="{54DFD766-AA9E-48D8-B64E-8B32DE98C5C8}">
      <dgm:prSet/>
      <dgm:spPr/>
      <dgm:t>
        <a:bodyPr/>
        <a:lstStyle/>
        <a:p>
          <a:r>
            <a:rPr lang="en-GB"/>
            <a:t>Staff development</a:t>
          </a:r>
          <a:endParaRPr lang="en-US"/>
        </a:p>
      </dgm:t>
    </dgm:pt>
    <dgm:pt modelId="{4B99D62D-D4AF-4CE0-A2C4-8944365AADC5}" type="parTrans" cxnId="{8AF1A8B0-1E9A-4AB7-96C1-186F8975377D}">
      <dgm:prSet/>
      <dgm:spPr/>
      <dgm:t>
        <a:bodyPr/>
        <a:lstStyle/>
        <a:p>
          <a:endParaRPr lang="en-US"/>
        </a:p>
      </dgm:t>
    </dgm:pt>
    <dgm:pt modelId="{1A64C37E-C7F9-4B2B-8603-E4BAF73CB467}" type="sibTrans" cxnId="{8AF1A8B0-1E9A-4AB7-96C1-186F8975377D}">
      <dgm:prSet/>
      <dgm:spPr/>
      <dgm:t>
        <a:bodyPr/>
        <a:lstStyle/>
        <a:p>
          <a:endParaRPr lang="en-US"/>
        </a:p>
      </dgm:t>
    </dgm:pt>
    <dgm:pt modelId="{A6F69964-BB6F-497D-B340-B2A6076C33CE}">
      <dgm:prSet/>
      <dgm:spPr/>
      <dgm:t>
        <a:bodyPr/>
        <a:lstStyle/>
        <a:p>
          <a:r>
            <a:rPr lang="en-GB"/>
            <a:t>Staff migration</a:t>
          </a:r>
          <a:endParaRPr lang="en-US"/>
        </a:p>
      </dgm:t>
    </dgm:pt>
    <dgm:pt modelId="{23FA2619-CF26-451D-B59C-C85F9838374E}" type="parTrans" cxnId="{D8BE250A-8CBC-41D1-ACCD-761C3E43BD96}">
      <dgm:prSet/>
      <dgm:spPr/>
      <dgm:t>
        <a:bodyPr/>
        <a:lstStyle/>
        <a:p>
          <a:endParaRPr lang="en-US"/>
        </a:p>
      </dgm:t>
    </dgm:pt>
    <dgm:pt modelId="{53B68A58-7AD5-490D-B678-FF8E45AECE81}" type="sibTrans" cxnId="{D8BE250A-8CBC-41D1-ACCD-761C3E43BD96}">
      <dgm:prSet/>
      <dgm:spPr/>
      <dgm:t>
        <a:bodyPr/>
        <a:lstStyle/>
        <a:p>
          <a:endParaRPr lang="en-US"/>
        </a:p>
      </dgm:t>
    </dgm:pt>
    <dgm:pt modelId="{4AB407C9-71DF-B142-BDF1-61E07533C996}">
      <dgm:prSet/>
      <dgm:spPr/>
      <dgm:t>
        <a:bodyPr/>
        <a:lstStyle/>
        <a:p>
          <a:r>
            <a:rPr lang="en-US" dirty="0">
              <a:solidFill>
                <a:srgbClr val="FF0000"/>
              </a:solidFill>
            </a:rPr>
            <a:t>Ring-fence depreciation</a:t>
          </a:r>
        </a:p>
      </dgm:t>
    </dgm:pt>
    <dgm:pt modelId="{542E82B1-0EDF-BC4B-9E7B-54163C31E231}" type="parTrans" cxnId="{72440E8C-BA47-B64D-AA83-B2A6E6C6C213}">
      <dgm:prSet/>
      <dgm:spPr/>
      <dgm:t>
        <a:bodyPr/>
        <a:lstStyle/>
        <a:p>
          <a:endParaRPr lang="en-GB"/>
        </a:p>
      </dgm:t>
    </dgm:pt>
    <dgm:pt modelId="{6A377D5B-5D2B-E84A-A8DA-7501DBC91020}" type="sibTrans" cxnId="{72440E8C-BA47-B64D-AA83-B2A6E6C6C213}">
      <dgm:prSet/>
      <dgm:spPr/>
      <dgm:t>
        <a:bodyPr/>
        <a:lstStyle/>
        <a:p>
          <a:endParaRPr lang="en-GB"/>
        </a:p>
      </dgm:t>
    </dgm:pt>
    <dgm:pt modelId="{7A714C3D-4534-4E4E-B78A-D566BA342A33}" type="pres">
      <dgm:prSet presAssocID="{E025804B-91B1-4902-B0E2-24B0DD6ADB4C}" presName="linear" presStyleCnt="0">
        <dgm:presLayoutVars>
          <dgm:animLvl val="lvl"/>
          <dgm:resizeHandles val="exact"/>
        </dgm:presLayoutVars>
      </dgm:prSet>
      <dgm:spPr/>
    </dgm:pt>
    <dgm:pt modelId="{355B09A1-662B-574A-93EF-7844A9776B62}" type="pres">
      <dgm:prSet presAssocID="{CF0C58B5-37EE-481F-8227-438F15884761}" presName="parentText" presStyleLbl="node1" presStyleIdx="0" presStyleCnt="3">
        <dgm:presLayoutVars>
          <dgm:chMax val="0"/>
          <dgm:bulletEnabled val="1"/>
        </dgm:presLayoutVars>
      </dgm:prSet>
      <dgm:spPr/>
    </dgm:pt>
    <dgm:pt modelId="{061709A6-2AC1-AE4F-8ABF-E16EF246EAE0}" type="pres">
      <dgm:prSet presAssocID="{6ABF6B39-B9C9-4338-B50B-EFC9CC7130A0}" presName="spacer" presStyleCnt="0"/>
      <dgm:spPr/>
    </dgm:pt>
    <dgm:pt modelId="{0643A105-7583-9C4F-8720-AC9EA98A70E3}" type="pres">
      <dgm:prSet presAssocID="{55AC600C-3D8F-429E-8419-F493D3316EE6}" presName="parentText" presStyleLbl="node1" presStyleIdx="1" presStyleCnt="3">
        <dgm:presLayoutVars>
          <dgm:chMax val="0"/>
          <dgm:bulletEnabled val="1"/>
        </dgm:presLayoutVars>
      </dgm:prSet>
      <dgm:spPr/>
    </dgm:pt>
    <dgm:pt modelId="{7A497B47-D54B-B04C-AB1D-02E637A9EAF0}" type="pres">
      <dgm:prSet presAssocID="{55AC600C-3D8F-429E-8419-F493D3316EE6}" presName="childText" presStyleLbl="revTx" presStyleIdx="0" presStyleCnt="2">
        <dgm:presLayoutVars>
          <dgm:bulletEnabled val="1"/>
        </dgm:presLayoutVars>
      </dgm:prSet>
      <dgm:spPr/>
    </dgm:pt>
    <dgm:pt modelId="{B5BB9ADF-49CC-9E4F-B0EA-778F39081D6E}" type="pres">
      <dgm:prSet presAssocID="{101A64FD-D253-4EAB-9454-E2D91E5D200A}" presName="parentText" presStyleLbl="node1" presStyleIdx="2" presStyleCnt="3">
        <dgm:presLayoutVars>
          <dgm:chMax val="0"/>
          <dgm:bulletEnabled val="1"/>
        </dgm:presLayoutVars>
      </dgm:prSet>
      <dgm:spPr/>
    </dgm:pt>
    <dgm:pt modelId="{286260BA-67C4-FB4B-8A57-8ABECDB0B06E}" type="pres">
      <dgm:prSet presAssocID="{101A64FD-D253-4EAB-9454-E2D91E5D200A}" presName="childText" presStyleLbl="revTx" presStyleIdx="1" presStyleCnt="2">
        <dgm:presLayoutVars>
          <dgm:bulletEnabled val="1"/>
        </dgm:presLayoutVars>
      </dgm:prSet>
      <dgm:spPr/>
    </dgm:pt>
  </dgm:ptLst>
  <dgm:cxnLst>
    <dgm:cxn modelId="{7972D709-6487-4C0F-A61E-B41ABBD1E52E}" srcId="{5BF0110D-7FA2-4ACF-89A0-B9B8DEAB5C5C}" destId="{B8BB6EF3-9130-4D31-9E3A-5D593D315F48}" srcOrd="0" destOrd="0" parTransId="{7EFE75A8-AAE0-4F6C-8B72-44CBC71AE60C}" sibTransId="{30826183-A417-429A-B4E8-91693AB8B02D}"/>
    <dgm:cxn modelId="{D8BE250A-8CBC-41D1-ACCD-761C3E43BD96}" srcId="{101A64FD-D253-4EAB-9454-E2D91E5D200A}" destId="{A6F69964-BB6F-497D-B340-B2A6076C33CE}" srcOrd="7" destOrd="0" parTransId="{23FA2619-CF26-451D-B59C-C85F9838374E}" sibTransId="{53B68A58-7AD5-490D-B678-FF8E45AECE81}"/>
    <dgm:cxn modelId="{F420DF0A-E34D-442D-998A-6178434A8CA0}" srcId="{101A64FD-D253-4EAB-9454-E2D91E5D200A}" destId="{5BF0110D-7FA2-4ACF-89A0-B9B8DEAB5C5C}" srcOrd="0" destOrd="0" parTransId="{FD8F7202-E5DD-4C2F-8AEE-38548D749470}" sibTransId="{68D2397C-30EB-4240-B819-2F7017F7EF7C}"/>
    <dgm:cxn modelId="{A4919A10-1FAB-4C0D-B183-23CCD67C4E2F}" srcId="{101A64FD-D253-4EAB-9454-E2D91E5D200A}" destId="{F423416F-F25E-44BC-AEDB-E8E0E64E887B}" srcOrd="5" destOrd="0" parTransId="{E9B9CEBF-0CD7-4029-BC00-F72CB216A00B}" sibTransId="{3BB52F62-6657-45C5-BABA-C30B3BD8BB59}"/>
    <dgm:cxn modelId="{35FD2417-09D8-7B49-93D1-06954A2C01FE}" type="presOf" srcId="{55AC600C-3D8F-429E-8419-F493D3316EE6}" destId="{0643A105-7583-9C4F-8720-AC9EA98A70E3}" srcOrd="0" destOrd="0" presId="urn:microsoft.com/office/officeart/2005/8/layout/vList2"/>
    <dgm:cxn modelId="{8B1C3719-0101-423B-BCF8-2F2924CD9958}" srcId="{101A64FD-D253-4EAB-9454-E2D91E5D200A}" destId="{F44597FF-1740-4D34-ADA7-FAD86EDDB985}" srcOrd="1" destOrd="0" parTransId="{B18C1507-7B0A-48D3-9203-75AFD9721918}" sibTransId="{7B05FCD6-3F3A-4711-9B09-9656B4142D0B}"/>
    <dgm:cxn modelId="{EC042E1E-79A8-4D9F-AF75-CBB3E0166195}" srcId="{55AC600C-3D8F-429E-8419-F493D3316EE6}" destId="{2EF3CD86-D071-4330-AD78-EA40ABEEDEE4}" srcOrd="2" destOrd="0" parTransId="{C7AB3B63-5182-47EF-8262-33B5A871EF65}" sibTransId="{C9DF4F41-CA5E-4D95-8490-A56C41E4E870}"/>
    <dgm:cxn modelId="{4BF8E327-E657-574C-B2E7-4AB0E6C51A52}" type="presOf" srcId="{F44597FF-1740-4D34-ADA7-FAD86EDDB985}" destId="{286260BA-67C4-FB4B-8A57-8ABECDB0B06E}" srcOrd="0" destOrd="4" presId="urn:microsoft.com/office/officeart/2005/8/layout/vList2"/>
    <dgm:cxn modelId="{8F2E9535-2F17-4E9C-AC6A-4A6CE9828BFF}" srcId="{5BF0110D-7FA2-4ACF-89A0-B9B8DEAB5C5C}" destId="{A571124F-3D65-4F97-A2C7-652512EBB093}" srcOrd="2" destOrd="0" parTransId="{47C215CD-29F2-407B-98E9-D8B15091CD2A}" sibTransId="{88BEF4AB-6169-4EF5-BDAE-526C02AC5DEC}"/>
    <dgm:cxn modelId="{BB09F83F-346E-48D8-B768-A46A7F000898}" srcId="{E025804B-91B1-4902-B0E2-24B0DD6ADB4C}" destId="{CF0C58B5-37EE-481F-8227-438F15884761}" srcOrd="0" destOrd="0" parTransId="{A45EE757-D148-47F2-9A05-1C659F9130AE}" sibTransId="{6ABF6B39-B9C9-4338-B50B-EFC9CC7130A0}"/>
    <dgm:cxn modelId="{E4D50A43-9909-476D-BBC5-5700C28051C9}" srcId="{101A64FD-D253-4EAB-9454-E2D91E5D200A}" destId="{A19135A0-2533-4D4E-A61A-C09BADB69BD6}" srcOrd="3" destOrd="0" parTransId="{BCCE5645-1147-49A7-BB71-82B83518280C}" sibTransId="{C421295A-1527-442B-B72B-672D424777E9}"/>
    <dgm:cxn modelId="{80B4B743-FB9F-0B43-A6FE-AFAF1D980832}" type="presOf" srcId="{2EF3CD86-D071-4330-AD78-EA40ABEEDEE4}" destId="{7A497B47-D54B-B04C-AB1D-02E637A9EAF0}" srcOrd="0" destOrd="2" presId="urn:microsoft.com/office/officeart/2005/8/layout/vList2"/>
    <dgm:cxn modelId="{ADCDCF54-AA9D-F349-9380-18B5A28AF15A}" type="presOf" srcId="{A9CB6205-B977-466F-9F8D-41D215C8D2B6}" destId="{7A497B47-D54B-B04C-AB1D-02E637A9EAF0}" srcOrd="0" destOrd="0" presId="urn:microsoft.com/office/officeart/2005/8/layout/vList2"/>
    <dgm:cxn modelId="{76C4C459-03B5-F240-B9F2-E4B65219C131}" type="presOf" srcId="{DC4FDBD4-EE99-4303-B461-3C1EE4707FA2}" destId="{7A497B47-D54B-B04C-AB1D-02E637A9EAF0}" srcOrd="0" destOrd="3" presId="urn:microsoft.com/office/officeart/2005/8/layout/vList2"/>
    <dgm:cxn modelId="{3F007262-C3D1-4B54-ADF2-429E2AD2F7C8}" srcId="{E025804B-91B1-4902-B0E2-24B0DD6ADB4C}" destId="{101A64FD-D253-4EAB-9454-E2D91E5D200A}" srcOrd="2" destOrd="0" parTransId="{C24C0669-5376-4CAE-94F0-7CF474D7119B}" sibTransId="{6049FA72-D885-4798-B9C9-23E067A99477}"/>
    <dgm:cxn modelId="{C3621F6C-3488-4F90-992C-605AA3B0E1D2}" srcId="{55AC600C-3D8F-429E-8419-F493D3316EE6}" destId="{DC4FDBD4-EE99-4303-B461-3C1EE4707FA2}" srcOrd="3" destOrd="0" parTransId="{085D93CF-7D72-48F7-94E9-90D0BB80C5F6}" sibTransId="{AEFEB7A5-C8EF-4395-91A2-F30D03F190D8}"/>
    <dgm:cxn modelId="{1653887B-A386-104E-910E-C984169C71C4}" type="presOf" srcId="{A571124F-3D65-4F97-A2C7-652512EBB093}" destId="{286260BA-67C4-FB4B-8A57-8ABECDB0B06E}" srcOrd="0" destOrd="3" presId="urn:microsoft.com/office/officeart/2005/8/layout/vList2"/>
    <dgm:cxn modelId="{225CBA7D-866B-4A46-A8A7-1A4464BAA393}" type="presOf" srcId="{4AB407C9-71DF-B142-BDF1-61E07533C996}" destId="{7A497B47-D54B-B04C-AB1D-02E637A9EAF0}" srcOrd="0" destOrd="4" presId="urn:microsoft.com/office/officeart/2005/8/layout/vList2"/>
    <dgm:cxn modelId="{04EE5582-9837-1C44-BB4D-13B963FD1A41}" type="presOf" srcId="{E3768646-5371-48C4-9DDD-3DDD22CF26EF}" destId="{286260BA-67C4-FB4B-8A57-8ABECDB0B06E}" srcOrd="0" destOrd="2" presId="urn:microsoft.com/office/officeart/2005/8/layout/vList2"/>
    <dgm:cxn modelId="{72440E8C-BA47-B64D-AA83-B2A6E6C6C213}" srcId="{55AC600C-3D8F-429E-8419-F493D3316EE6}" destId="{4AB407C9-71DF-B142-BDF1-61E07533C996}" srcOrd="4" destOrd="0" parTransId="{542E82B1-0EDF-BC4B-9E7B-54163C31E231}" sibTransId="{6A377D5B-5D2B-E84A-A8DA-7501DBC91020}"/>
    <dgm:cxn modelId="{8486BE90-0704-4DE6-BE79-1F2C18FEA98B}" srcId="{101A64FD-D253-4EAB-9454-E2D91E5D200A}" destId="{4034C352-B38A-4483-83AF-A993DA3DCC13}" srcOrd="2" destOrd="0" parTransId="{A222E908-1DA8-40B5-B2E1-F34058145002}" sibTransId="{D6404D95-8B10-4524-8CEA-01F730FB9E7C}"/>
    <dgm:cxn modelId="{56F6A0A3-936E-9F4E-93BB-D9848F33908B}" type="presOf" srcId="{CE6FBE44-8918-4F97-90BA-1356001A28AB}" destId="{286260BA-67C4-FB4B-8A57-8ABECDB0B06E}" srcOrd="0" destOrd="7" presId="urn:microsoft.com/office/officeart/2005/8/layout/vList2"/>
    <dgm:cxn modelId="{8531ACAC-1383-4E32-A339-5FC25B7B0A92}" srcId="{55AC600C-3D8F-429E-8419-F493D3316EE6}" destId="{A9CB6205-B977-466F-9F8D-41D215C8D2B6}" srcOrd="0" destOrd="0" parTransId="{1B894203-164F-4996-9FD2-C7401D7F3FCD}" sibTransId="{D5A40F2F-7FC3-4F1F-A621-B8F9F3E3C641}"/>
    <dgm:cxn modelId="{80F3FBAF-09F1-144D-9390-D2E374246386}" type="presOf" srcId="{5BF0110D-7FA2-4ACF-89A0-B9B8DEAB5C5C}" destId="{286260BA-67C4-FB4B-8A57-8ABECDB0B06E}" srcOrd="0" destOrd="0" presId="urn:microsoft.com/office/officeart/2005/8/layout/vList2"/>
    <dgm:cxn modelId="{3F1F3CB0-1B09-6F42-886E-DC90B6896102}" type="presOf" srcId="{E025804B-91B1-4902-B0E2-24B0DD6ADB4C}" destId="{7A714C3D-4534-4E4E-B78A-D566BA342A33}" srcOrd="0" destOrd="0" presId="urn:microsoft.com/office/officeart/2005/8/layout/vList2"/>
    <dgm:cxn modelId="{8AF1A8B0-1E9A-4AB7-96C1-186F8975377D}" srcId="{101A64FD-D253-4EAB-9454-E2D91E5D200A}" destId="{54DFD766-AA9E-48D8-B64E-8B32DE98C5C8}" srcOrd="6" destOrd="0" parTransId="{4B99D62D-D4AF-4CE0-A2C4-8944365AADC5}" sibTransId="{1A64C37E-C7F9-4B2B-8603-E4BAF73CB467}"/>
    <dgm:cxn modelId="{D17FADB1-C5A1-48C8-9D8A-E93CFC7D9FD1}" srcId="{E025804B-91B1-4902-B0E2-24B0DD6ADB4C}" destId="{55AC600C-3D8F-429E-8419-F493D3316EE6}" srcOrd="1" destOrd="0" parTransId="{36A91A06-8731-4AD8-8840-5E4932E2130A}" sibTransId="{75171FF2-55A2-4EC5-B292-2A256E9FBDFF}"/>
    <dgm:cxn modelId="{0C78AAB2-C379-5D46-B39B-4ACB11C81BD0}" type="presOf" srcId="{A6F69964-BB6F-497D-B340-B2A6076C33CE}" destId="{286260BA-67C4-FB4B-8A57-8ABECDB0B06E}" srcOrd="0" destOrd="10" presId="urn:microsoft.com/office/officeart/2005/8/layout/vList2"/>
    <dgm:cxn modelId="{417922BD-B284-4324-B9EA-1B5C691A1D47}" srcId="{101A64FD-D253-4EAB-9454-E2D91E5D200A}" destId="{CE6FBE44-8918-4F97-90BA-1356001A28AB}" srcOrd="4" destOrd="0" parTransId="{5688BD2A-9418-42E6-87B0-8ED73C26C252}" sibTransId="{489BED50-D98F-4092-B920-476C93FB891C}"/>
    <dgm:cxn modelId="{CF9B9DCF-3F86-764C-BC1D-9BD77755CDD8}" type="presOf" srcId="{A19135A0-2533-4D4E-A61A-C09BADB69BD6}" destId="{286260BA-67C4-FB4B-8A57-8ABECDB0B06E}" srcOrd="0" destOrd="6" presId="urn:microsoft.com/office/officeart/2005/8/layout/vList2"/>
    <dgm:cxn modelId="{3C868DDC-7F70-5848-9FEB-911D439C11ED}" type="presOf" srcId="{CF0C58B5-37EE-481F-8227-438F15884761}" destId="{355B09A1-662B-574A-93EF-7844A9776B62}" srcOrd="0" destOrd="0" presId="urn:microsoft.com/office/officeart/2005/8/layout/vList2"/>
    <dgm:cxn modelId="{CB7878E0-5CD5-0049-993E-73A477FC627F}" type="presOf" srcId="{4034C352-B38A-4483-83AF-A993DA3DCC13}" destId="{286260BA-67C4-FB4B-8A57-8ABECDB0B06E}" srcOrd="0" destOrd="5" presId="urn:microsoft.com/office/officeart/2005/8/layout/vList2"/>
    <dgm:cxn modelId="{CA8163E2-19A9-C545-9074-42B7251108B7}" type="presOf" srcId="{54DFD766-AA9E-48D8-B64E-8B32DE98C5C8}" destId="{286260BA-67C4-FB4B-8A57-8ABECDB0B06E}" srcOrd="0" destOrd="9" presId="urn:microsoft.com/office/officeart/2005/8/layout/vList2"/>
    <dgm:cxn modelId="{493B99E2-8689-3C42-8DE3-4846AB1B3C68}" type="presOf" srcId="{F423416F-F25E-44BC-AEDB-E8E0E64E887B}" destId="{286260BA-67C4-FB4B-8A57-8ABECDB0B06E}" srcOrd="0" destOrd="8" presId="urn:microsoft.com/office/officeart/2005/8/layout/vList2"/>
    <dgm:cxn modelId="{B2E5B3E4-FA5A-9F40-B186-1933B3C47C2D}" type="presOf" srcId="{51C13EFD-99C2-425C-B6DE-B43CB290A73F}" destId="{7A497B47-D54B-B04C-AB1D-02E637A9EAF0}" srcOrd="0" destOrd="1" presId="urn:microsoft.com/office/officeart/2005/8/layout/vList2"/>
    <dgm:cxn modelId="{D96FFEED-CEDE-2342-AEFF-0705F6D258CB}" type="presOf" srcId="{B8BB6EF3-9130-4D31-9E3A-5D593D315F48}" destId="{286260BA-67C4-FB4B-8A57-8ABECDB0B06E}" srcOrd="0" destOrd="1" presId="urn:microsoft.com/office/officeart/2005/8/layout/vList2"/>
    <dgm:cxn modelId="{494FD3EE-334B-4F43-A53C-D9826EC726FB}" type="presOf" srcId="{101A64FD-D253-4EAB-9454-E2D91E5D200A}" destId="{B5BB9ADF-49CC-9E4F-B0EA-778F39081D6E}" srcOrd="0" destOrd="0" presId="urn:microsoft.com/office/officeart/2005/8/layout/vList2"/>
    <dgm:cxn modelId="{5CCBDDEE-B8DE-4135-83B1-400C3C32ED2C}" srcId="{55AC600C-3D8F-429E-8419-F493D3316EE6}" destId="{51C13EFD-99C2-425C-B6DE-B43CB290A73F}" srcOrd="1" destOrd="0" parTransId="{DD37B1C7-9DBA-4D89-8E44-A8BD1B5AE000}" sibTransId="{F5B63FBB-133C-4DE3-89CC-7CA6747D7DFE}"/>
    <dgm:cxn modelId="{860D61EF-8E8B-4E35-9345-ED3DBD07A172}" srcId="{5BF0110D-7FA2-4ACF-89A0-B9B8DEAB5C5C}" destId="{E3768646-5371-48C4-9DDD-3DDD22CF26EF}" srcOrd="1" destOrd="0" parTransId="{53D0825A-CC8D-4DEC-B37B-633FE1FD755D}" sibTransId="{E41F1D78-2CF6-41E7-AFB5-23EA410775D6}"/>
    <dgm:cxn modelId="{CA889A3B-2C0A-A24A-9BAD-0191E8404450}" type="presParOf" srcId="{7A714C3D-4534-4E4E-B78A-D566BA342A33}" destId="{355B09A1-662B-574A-93EF-7844A9776B62}" srcOrd="0" destOrd="0" presId="urn:microsoft.com/office/officeart/2005/8/layout/vList2"/>
    <dgm:cxn modelId="{86297DBC-044F-7C4E-A718-3F49F1B89685}" type="presParOf" srcId="{7A714C3D-4534-4E4E-B78A-D566BA342A33}" destId="{061709A6-2AC1-AE4F-8ABF-E16EF246EAE0}" srcOrd="1" destOrd="0" presId="urn:microsoft.com/office/officeart/2005/8/layout/vList2"/>
    <dgm:cxn modelId="{6ED57D09-674F-2A40-B055-2F21F69B2D0D}" type="presParOf" srcId="{7A714C3D-4534-4E4E-B78A-D566BA342A33}" destId="{0643A105-7583-9C4F-8720-AC9EA98A70E3}" srcOrd="2" destOrd="0" presId="urn:microsoft.com/office/officeart/2005/8/layout/vList2"/>
    <dgm:cxn modelId="{6AE03C77-527E-C546-84B8-0A716F0C959E}" type="presParOf" srcId="{7A714C3D-4534-4E4E-B78A-D566BA342A33}" destId="{7A497B47-D54B-B04C-AB1D-02E637A9EAF0}" srcOrd="3" destOrd="0" presId="urn:microsoft.com/office/officeart/2005/8/layout/vList2"/>
    <dgm:cxn modelId="{D38C3DDF-F442-D24D-A10D-5A4FAAD03C88}" type="presParOf" srcId="{7A714C3D-4534-4E4E-B78A-D566BA342A33}" destId="{B5BB9ADF-49CC-9E4F-B0EA-778F39081D6E}" srcOrd="4" destOrd="0" presId="urn:microsoft.com/office/officeart/2005/8/layout/vList2"/>
    <dgm:cxn modelId="{C750C5D4-C93F-8B4E-81BE-3F068E281125}" type="presParOf" srcId="{7A714C3D-4534-4E4E-B78A-D566BA342A33}" destId="{286260BA-67C4-FB4B-8A57-8ABECDB0B06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B70FCF7-92E5-4BAA-94AC-974D5753D9D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5C4EF75-A413-413C-AB97-D99ADF7C4CE3}">
      <dgm:prSet/>
      <dgm:spPr/>
      <dgm:t>
        <a:bodyPr/>
        <a:lstStyle/>
        <a:p>
          <a:r>
            <a:rPr lang="en-GB" b="1" dirty="0"/>
            <a:t>Areas for workstreams to consider </a:t>
          </a:r>
          <a:endParaRPr lang="en-US" dirty="0"/>
        </a:p>
      </dgm:t>
    </dgm:pt>
    <dgm:pt modelId="{1A6E6808-CA8C-4993-8083-5509AA7A5B8C}" type="parTrans" cxnId="{099254C4-C837-4F10-9A16-35B2641F1D78}">
      <dgm:prSet/>
      <dgm:spPr/>
      <dgm:t>
        <a:bodyPr/>
        <a:lstStyle/>
        <a:p>
          <a:endParaRPr lang="en-US"/>
        </a:p>
      </dgm:t>
    </dgm:pt>
    <dgm:pt modelId="{630C4AF3-2BF3-4DE3-8796-26C093EF76C3}" type="sibTrans" cxnId="{099254C4-C837-4F10-9A16-35B2641F1D78}">
      <dgm:prSet/>
      <dgm:spPr/>
      <dgm:t>
        <a:bodyPr/>
        <a:lstStyle/>
        <a:p>
          <a:endParaRPr lang="en-US"/>
        </a:p>
      </dgm:t>
    </dgm:pt>
    <dgm:pt modelId="{34161949-78F9-430A-AE16-5D52A11C2D61}">
      <dgm:prSet/>
      <dgm:spPr/>
      <dgm:t>
        <a:bodyPr/>
        <a:lstStyle/>
        <a:p>
          <a:r>
            <a:rPr lang="en-GB" b="1"/>
            <a:t>Systems (ICT)</a:t>
          </a:r>
          <a:endParaRPr lang="en-US"/>
        </a:p>
      </dgm:t>
    </dgm:pt>
    <dgm:pt modelId="{36995155-FFFC-4A5C-A383-4CAB062B581E}" type="parTrans" cxnId="{FF5BF0A6-6524-4BCD-A646-11D3A7F2FD11}">
      <dgm:prSet/>
      <dgm:spPr/>
      <dgm:t>
        <a:bodyPr/>
        <a:lstStyle/>
        <a:p>
          <a:endParaRPr lang="en-US"/>
        </a:p>
      </dgm:t>
    </dgm:pt>
    <dgm:pt modelId="{7126091A-28E6-4381-ABA0-83049DB58ED9}" type="sibTrans" cxnId="{FF5BF0A6-6524-4BCD-A646-11D3A7F2FD11}">
      <dgm:prSet/>
      <dgm:spPr/>
      <dgm:t>
        <a:bodyPr/>
        <a:lstStyle/>
        <a:p>
          <a:endParaRPr lang="en-US"/>
        </a:p>
      </dgm:t>
    </dgm:pt>
    <dgm:pt modelId="{D97A8CA8-BD27-407F-90F3-FE77BAD25477}">
      <dgm:prSet/>
      <dgm:spPr/>
      <dgm:t>
        <a:bodyPr/>
        <a:lstStyle/>
        <a:p>
          <a:r>
            <a:rPr lang="en-GB"/>
            <a:t>Responsibilities for IT to be defined.</a:t>
          </a:r>
          <a:endParaRPr lang="en-US"/>
        </a:p>
      </dgm:t>
    </dgm:pt>
    <dgm:pt modelId="{A45B9B8E-E515-4E65-967B-28130CBDEA82}" type="parTrans" cxnId="{FB999D68-2F23-4E81-8C5A-F23D53612898}">
      <dgm:prSet/>
      <dgm:spPr/>
      <dgm:t>
        <a:bodyPr/>
        <a:lstStyle/>
        <a:p>
          <a:endParaRPr lang="en-US"/>
        </a:p>
      </dgm:t>
    </dgm:pt>
    <dgm:pt modelId="{06B0A532-899E-4F9C-BA28-284287E1B854}" type="sibTrans" cxnId="{FB999D68-2F23-4E81-8C5A-F23D53612898}">
      <dgm:prSet/>
      <dgm:spPr/>
      <dgm:t>
        <a:bodyPr/>
        <a:lstStyle/>
        <a:p>
          <a:endParaRPr lang="en-US"/>
        </a:p>
      </dgm:t>
    </dgm:pt>
    <dgm:pt modelId="{CDE48BE3-9CA1-4EF5-B5B5-464383BF8C71}">
      <dgm:prSet/>
      <dgm:spPr/>
      <dgm:t>
        <a:bodyPr/>
        <a:lstStyle/>
        <a:p>
          <a:r>
            <a:rPr lang="en-GB"/>
            <a:t>General control environment to be improved significantly</a:t>
          </a:r>
          <a:endParaRPr lang="en-US"/>
        </a:p>
      </dgm:t>
    </dgm:pt>
    <dgm:pt modelId="{4E9AF4D6-C9C7-4CC2-AA4F-A271AED0F63D}" type="parTrans" cxnId="{3809D3D7-BE5D-4C08-B230-E7754304DA64}">
      <dgm:prSet/>
      <dgm:spPr/>
      <dgm:t>
        <a:bodyPr/>
        <a:lstStyle/>
        <a:p>
          <a:endParaRPr lang="en-US"/>
        </a:p>
      </dgm:t>
    </dgm:pt>
    <dgm:pt modelId="{179845F9-D885-4618-A9E8-8BA155448DFA}" type="sibTrans" cxnId="{3809D3D7-BE5D-4C08-B230-E7754304DA64}">
      <dgm:prSet/>
      <dgm:spPr/>
      <dgm:t>
        <a:bodyPr/>
        <a:lstStyle/>
        <a:p>
          <a:endParaRPr lang="en-US"/>
        </a:p>
      </dgm:t>
    </dgm:pt>
    <dgm:pt modelId="{14BC2AC0-6626-4EDE-B01A-08AD2AD686D8}">
      <dgm:prSet/>
      <dgm:spPr/>
      <dgm:t>
        <a:bodyPr/>
        <a:lstStyle/>
        <a:p>
          <a:r>
            <a:rPr lang="en-GB"/>
            <a:t>Alignment of systems in use at the organisation</a:t>
          </a:r>
          <a:endParaRPr lang="en-US"/>
        </a:p>
      </dgm:t>
    </dgm:pt>
    <dgm:pt modelId="{C17214E3-7C6F-4252-B89F-733A6A6A533C}" type="parTrans" cxnId="{F03D98A9-9363-458D-984E-B826D52A43D9}">
      <dgm:prSet/>
      <dgm:spPr/>
      <dgm:t>
        <a:bodyPr/>
        <a:lstStyle/>
        <a:p>
          <a:endParaRPr lang="en-US"/>
        </a:p>
      </dgm:t>
    </dgm:pt>
    <dgm:pt modelId="{DC1044C2-57BE-4BCD-B0DE-F136E5219B90}" type="sibTrans" cxnId="{F03D98A9-9363-458D-984E-B826D52A43D9}">
      <dgm:prSet/>
      <dgm:spPr/>
      <dgm:t>
        <a:bodyPr/>
        <a:lstStyle/>
        <a:p>
          <a:endParaRPr lang="en-US"/>
        </a:p>
      </dgm:t>
    </dgm:pt>
    <dgm:pt modelId="{B4A67F5C-878E-488E-A0B7-D0BCD8204B93}">
      <dgm:prSet/>
      <dgm:spPr/>
      <dgm:t>
        <a:bodyPr/>
        <a:lstStyle/>
        <a:p>
          <a:r>
            <a:rPr lang="en-GB"/>
            <a:t>Hardware and software upgrade</a:t>
          </a:r>
          <a:endParaRPr lang="en-US"/>
        </a:p>
      </dgm:t>
    </dgm:pt>
    <dgm:pt modelId="{636B4BB9-3D70-4D61-831A-064E9A6A7801}" type="parTrans" cxnId="{B763A8B8-1DFD-4737-8F11-C33B135374F3}">
      <dgm:prSet/>
      <dgm:spPr/>
      <dgm:t>
        <a:bodyPr/>
        <a:lstStyle/>
        <a:p>
          <a:endParaRPr lang="en-US"/>
        </a:p>
      </dgm:t>
    </dgm:pt>
    <dgm:pt modelId="{1A6B182E-107F-4471-97F5-6B5825B225BA}" type="sibTrans" cxnId="{B763A8B8-1DFD-4737-8F11-C33B135374F3}">
      <dgm:prSet/>
      <dgm:spPr/>
      <dgm:t>
        <a:bodyPr/>
        <a:lstStyle/>
        <a:p>
          <a:endParaRPr lang="en-US"/>
        </a:p>
      </dgm:t>
    </dgm:pt>
    <dgm:pt modelId="{94B85CBF-2FA5-4FAE-85D6-F8D3975BB68D}">
      <dgm:prSet/>
      <dgm:spPr/>
      <dgm:t>
        <a:bodyPr/>
        <a:lstStyle/>
        <a:p>
          <a:r>
            <a:rPr lang="en-GB"/>
            <a:t>Business continuity</a:t>
          </a:r>
          <a:endParaRPr lang="en-US"/>
        </a:p>
      </dgm:t>
    </dgm:pt>
    <dgm:pt modelId="{05D485B7-8B73-4164-8F0B-2EE8C984B908}" type="parTrans" cxnId="{3E6BF615-6527-4DDC-9332-1D89FDDDE54B}">
      <dgm:prSet/>
      <dgm:spPr/>
      <dgm:t>
        <a:bodyPr/>
        <a:lstStyle/>
        <a:p>
          <a:endParaRPr lang="en-US"/>
        </a:p>
      </dgm:t>
    </dgm:pt>
    <dgm:pt modelId="{AB97C345-9B0A-4515-A8F2-45B57C4615D3}" type="sibTrans" cxnId="{3E6BF615-6527-4DDC-9332-1D89FDDDE54B}">
      <dgm:prSet/>
      <dgm:spPr/>
      <dgm:t>
        <a:bodyPr/>
        <a:lstStyle/>
        <a:p>
          <a:endParaRPr lang="en-US"/>
        </a:p>
      </dgm:t>
    </dgm:pt>
    <dgm:pt modelId="{5E5EC9FC-4973-474B-89E2-F3B84516CB48}">
      <dgm:prSet/>
      <dgm:spPr/>
      <dgm:t>
        <a:bodyPr/>
        <a:lstStyle/>
        <a:p>
          <a:r>
            <a:rPr lang="en-GB" b="1"/>
            <a:t>Infrastructure</a:t>
          </a:r>
          <a:endParaRPr lang="en-US"/>
        </a:p>
      </dgm:t>
    </dgm:pt>
    <dgm:pt modelId="{C146122D-36A2-4109-ACDA-E40ABB44E425}" type="parTrans" cxnId="{EBD03C52-6181-4379-96ED-CCC4843460EF}">
      <dgm:prSet/>
      <dgm:spPr/>
      <dgm:t>
        <a:bodyPr/>
        <a:lstStyle/>
        <a:p>
          <a:endParaRPr lang="en-US"/>
        </a:p>
      </dgm:t>
    </dgm:pt>
    <dgm:pt modelId="{7A8AD236-51AF-4499-9966-E88DDD813BBD}" type="sibTrans" cxnId="{EBD03C52-6181-4379-96ED-CCC4843460EF}">
      <dgm:prSet/>
      <dgm:spPr/>
      <dgm:t>
        <a:bodyPr/>
        <a:lstStyle/>
        <a:p>
          <a:endParaRPr lang="en-US"/>
        </a:p>
      </dgm:t>
    </dgm:pt>
    <dgm:pt modelId="{400D87F7-14A1-482C-9F79-99F48CADDB22}">
      <dgm:prSet/>
      <dgm:spPr/>
      <dgm:t>
        <a:bodyPr/>
        <a:lstStyle/>
        <a:p>
          <a:r>
            <a:rPr lang="en-GB"/>
            <a:t>Approved refurbishment plan, which includes timeframes and budget</a:t>
          </a:r>
          <a:endParaRPr lang="en-US"/>
        </a:p>
      </dgm:t>
    </dgm:pt>
    <dgm:pt modelId="{66A01366-D64D-40FC-9044-819221B63BC1}" type="parTrans" cxnId="{57280292-EDB5-46A0-9256-920ABF720584}">
      <dgm:prSet/>
      <dgm:spPr/>
      <dgm:t>
        <a:bodyPr/>
        <a:lstStyle/>
        <a:p>
          <a:endParaRPr lang="en-US"/>
        </a:p>
      </dgm:t>
    </dgm:pt>
    <dgm:pt modelId="{1CA44351-FE7F-42DD-BBC8-369058C503D2}" type="sibTrans" cxnId="{57280292-EDB5-46A0-9256-920ABF720584}">
      <dgm:prSet/>
      <dgm:spPr/>
      <dgm:t>
        <a:bodyPr/>
        <a:lstStyle/>
        <a:p>
          <a:endParaRPr lang="en-US"/>
        </a:p>
      </dgm:t>
    </dgm:pt>
    <dgm:pt modelId="{D264973E-90AE-4CAC-A9B2-11D3E5EA5CB1}">
      <dgm:prSet/>
      <dgm:spPr/>
      <dgm:t>
        <a:bodyPr/>
        <a:lstStyle/>
        <a:p>
          <a:r>
            <a:rPr lang="en-GB"/>
            <a:t>Safety and security plan</a:t>
          </a:r>
          <a:endParaRPr lang="en-US"/>
        </a:p>
      </dgm:t>
    </dgm:pt>
    <dgm:pt modelId="{2F9E237C-F832-4A25-A0FD-B1FF2DEE9A56}" type="parTrans" cxnId="{725C5F39-6BED-4D57-A38C-0F87406D60BA}">
      <dgm:prSet/>
      <dgm:spPr/>
      <dgm:t>
        <a:bodyPr/>
        <a:lstStyle/>
        <a:p>
          <a:endParaRPr lang="en-US"/>
        </a:p>
      </dgm:t>
    </dgm:pt>
    <dgm:pt modelId="{67A557DB-A557-48F5-BA01-944C165F2921}" type="sibTrans" cxnId="{725C5F39-6BED-4D57-A38C-0F87406D60BA}">
      <dgm:prSet/>
      <dgm:spPr/>
      <dgm:t>
        <a:bodyPr/>
        <a:lstStyle/>
        <a:p>
          <a:endParaRPr lang="en-US"/>
        </a:p>
      </dgm:t>
    </dgm:pt>
    <dgm:pt modelId="{254E3601-B478-4162-BDB6-6EE803D6D825}">
      <dgm:prSet/>
      <dgm:spPr/>
      <dgm:t>
        <a:bodyPr/>
        <a:lstStyle/>
        <a:p>
          <a:r>
            <a:rPr lang="en-GB" dirty="0">
              <a:solidFill>
                <a:srgbClr val="FF0000"/>
              </a:solidFill>
            </a:rPr>
            <a:t>Maintenance plan</a:t>
          </a:r>
          <a:endParaRPr lang="en-US" dirty="0">
            <a:solidFill>
              <a:srgbClr val="FF0000"/>
            </a:solidFill>
          </a:endParaRPr>
        </a:p>
      </dgm:t>
    </dgm:pt>
    <dgm:pt modelId="{5994A378-BD0D-4494-9EE5-A3655C05A43C}" type="parTrans" cxnId="{7DA06285-424A-478E-BFF3-0788EDDA167D}">
      <dgm:prSet/>
      <dgm:spPr/>
      <dgm:t>
        <a:bodyPr/>
        <a:lstStyle/>
        <a:p>
          <a:endParaRPr lang="en-US"/>
        </a:p>
      </dgm:t>
    </dgm:pt>
    <dgm:pt modelId="{EA72DA10-FFBC-4EB9-B3B9-81063ED2FC74}" type="sibTrans" cxnId="{7DA06285-424A-478E-BFF3-0788EDDA167D}">
      <dgm:prSet/>
      <dgm:spPr/>
      <dgm:t>
        <a:bodyPr/>
        <a:lstStyle/>
        <a:p>
          <a:endParaRPr lang="en-US"/>
        </a:p>
      </dgm:t>
    </dgm:pt>
    <dgm:pt modelId="{094750FF-96B8-449C-9E02-42B75B12D7B9}">
      <dgm:prSet/>
      <dgm:spPr/>
      <dgm:t>
        <a:bodyPr/>
        <a:lstStyle/>
        <a:p>
          <a:r>
            <a:rPr lang="en-GB" b="1"/>
            <a:t>Marketing, Communication and Change Management</a:t>
          </a:r>
          <a:endParaRPr lang="en-US"/>
        </a:p>
      </dgm:t>
    </dgm:pt>
    <dgm:pt modelId="{E8179107-421D-4A47-AA53-7C884911934A}" type="parTrans" cxnId="{3777427E-4ADC-4712-92CE-0620581D8E95}">
      <dgm:prSet/>
      <dgm:spPr/>
      <dgm:t>
        <a:bodyPr/>
        <a:lstStyle/>
        <a:p>
          <a:endParaRPr lang="en-US"/>
        </a:p>
      </dgm:t>
    </dgm:pt>
    <dgm:pt modelId="{42BAC58F-BF06-456F-A982-227BFE6061E7}" type="sibTrans" cxnId="{3777427E-4ADC-4712-92CE-0620581D8E95}">
      <dgm:prSet/>
      <dgm:spPr/>
      <dgm:t>
        <a:bodyPr/>
        <a:lstStyle/>
        <a:p>
          <a:endParaRPr lang="en-US"/>
        </a:p>
      </dgm:t>
    </dgm:pt>
    <dgm:pt modelId="{9D41C0E5-DD23-42C6-9704-3917496980CE}">
      <dgm:prSet/>
      <dgm:spPr/>
      <dgm:t>
        <a:bodyPr/>
        <a:lstStyle/>
        <a:p>
          <a:r>
            <a:rPr lang="en-GB"/>
            <a:t>Increased focus on the management of guest feedback receive (Public relations)</a:t>
          </a:r>
          <a:endParaRPr lang="en-US"/>
        </a:p>
      </dgm:t>
    </dgm:pt>
    <dgm:pt modelId="{675B86F5-6497-4B96-81AB-24B7DFF4BF60}" type="parTrans" cxnId="{70166CC4-CA07-46D6-8DD5-555CA43560C1}">
      <dgm:prSet/>
      <dgm:spPr/>
      <dgm:t>
        <a:bodyPr/>
        <a:lstStyle/>
        <a:p>
          <a:endParaRPr lang="en-US"/>
        </a:p>
      </dgm:t>
    </dgm:pt>
    <dgm:pt modelId="{DBB317E9-9A1B-4330-BD10-BC5A7EEFC9C2}" type="sibTrans" cxnId="{70166CC4-CA07-46D6-8DD5-555CA43560C1}">
      <dgm:prSet/>
      <dgm:spPr/>
      <dgm:t>
        <a:bodyPr/>
        <a:lstStyle/>
        <a:p>
          <a:endParaRPr lang="en-US"/>
        </a:p>
      </dgm:t>
    </dgm:pt>
    <dgm:pt modelId="{0B1A9B38-2A54-4C4D-96AD-6092F1DD8986}">
      <dgm:prSet/>
      <dgm:spPr/>
      <dgm:t>
        <a:bodyPr/>
        <a:lstStyle/>
        <a:p>
          <a:r>
            <a:rPr lang="en-GB"/>
            <a:t>Re- branding and brand promotion</a:t>
          </a:r>
          <a:endParaRPr lang="en-US"/>
        </a:p>
      </dgm:t>
    </dgm:pt>
    <dgm:pt modelId="{C9FE9665-D151-4303-A829-A43141EE33D7}" type="parTrans" cxnId="{8A321467-A6F4-4BA6-A631-E822939F9642}">
      <dgm:prSet/>
      <dgm:spPr/>
      <dgm:t>
        <a:bodyPr/>
        <a:lstStyle/>
        <a:p>
          <a:endParaRPr lang="en-US"/>
        </a:p>
      </dgm:t>
    </dgm:pt>
    <dgm:pt modelId="{899DF1BA-B742-498C-845E-D42E7218C98B}" type="sibTrans" cxnId="{8A321467-A6F4-4BA6-A631-E822939F9642}">
      <dgm:prSet/>
      <dgm:spPr/>
      <dgm:t>
        <a:bodyPr/>
        <a:lstStyle/>
        <a:p>
          <a:endParaRPr lang="en-US"/>
        </a:p>
      </dgm:t>
    </dgm:pt>
    <dgm:pt modelId="{5ED68B9D-E6CE-4D75-959E-3FA8A60B86A4}">
      <dgm:prSet/>
      <dgm:spPr/>
      <dgm:t>
        <a:bodyPr/>
        <a:lstStyle/>
        <a:p>
          <a:r>
            <a:rPr lang="en-GB" dirty="0"/>
            <a:t>Usage of social media</a:t>
          </a:r>
          <a:endParaRPr lang="en-US" dirty="0"/>
        </a:p>
      </dgm:t>
    </dgm:pt>
    <dgm:pt modelId="{9CE7705C-C517-43BB-8A48-41329BD1BFDD}" type="parTrans" cxnId="{12658358-2267-4681-ABF2-581D29DE49B7}">
      <dgm:prSet/>
      <dgm:spPr/>
      <dgm:t>
        <a:bodyPr/>
        <a:lstStyle/>
        <a:p>
          <a:endParaRPr lang="en-US"/>
        </a:p>
      </dgm:t>
    </dgm:pt>
    <dgm:pt modelId="{C488DD83-12F0-43D4-AF33-B97784A783ED}" type="sibTrans" cxnId="{12658358-2267-4681-ABF2-581D29DE49B7}">
      <dgm:prSet/>
      <dgm:spPr/>
      <dgm:t>
        <a:bodyPr/>
        <a:lstStyle/>
        <a:p>
          <a:endParaRPr lang="en-US"/>
        </a:p>
      </dgm:t>
    </dgm:pt>
    <dgm:pt modelId="{BC73375D-9AE9-4C00-AFFC-3E073CD41207}">
      <dgm:prSet/>
      <dgm:spPr/>
      <dgm:t>
        <a:bodyPr/>
        <a:lstStyle/>
        <a:p>
          <a:r>
            <a:rPr lang="en-GB"/>
            <a:t>Change office</a:t>
          </a:r>
          <a:endParaRPr lang="en-US"/>
        </a:p>
      </dgm:t>
    </dgm:pt>
    <dgm:pt modelId="{193B6075-4306-467B-95E2-A0722832F707}" type="parTrans" cxnId="{5C527B8E-9508-45DE-93E8-A6AC26FFC11E}">
      <dgm:prSet/>
      <dgm:spPr/>
      <dgm:t>
        <a:bodyPr/>
        <a:lstStyle/>
        <a:p>
          <a:endParaRPr lang="en-US"/>
        </a:p>
      </dgm:t>
    </dgm:pt>
    <dgm:pt modelId="{BE8FA6B8-5B3B-4CCB-9983-90DAD502574A}" type="sibTrans" cxnId="{5C527B8E-9508-45DE-93E8-A6AC26FFC11E}">
      <dgm:prSet/>
      <dgm:spPr/>
      <dgm:t>
        <a:bodyPr/>
        <a:lstStyle/>
        <a:p>
          <a:endParaRPr lang="en-US"/>
        </a:p>
      </dgm:t>
    </dgm:pt>
    <dgm:pt modelId="{A7CBCE11-B5EA-4A9D-8544-EC8D52963ABF}">
      <dgm:prSet/>
      <dgm:spPr/>
      <dgm:t>
        <a:bodyPr/>
        <a:lstStyle/>
        <a:p>
          <a:r>
            <a:rPr lang="en-GB"/>
            <a:t>Change agents</a:t>
          </a:r>
          <a:endParaRPr lang="en-US"/>
        </a:p>
      </dgm:t>
    </dgm:pt>
    <dgm:pt modelId="{216F7892-0FF1-4C13-9FF4-509ED8747DA6}" type="parTrans" cxnId="{7F5AD53C-4317-4680-882D-497BA8594188}">
      <dgm:prSet/>
      <dgm:spPr/>
      <dgm:t>
        <a:bodyPr/>
        <a:lstStyle/>
        <a:p>
          <a:endParaRPr lang="en-US"/>
        </a:p>
      </dgm:t>
    </dgm:pt>
    <dgm:pt modelId="{5F71609F-DFEE-4324-8E32-E6C03EC35B13}" type="sibTrans" cxnId="{7F5AD53C-4317-4680-882D-497BA8594188}">
      <dgm:prSet/>
      <dgm:spPr/>
      <dgm:t>
        <a:bodyPr/>
        <a:lstStyle/>
        <a:p>
          <a:endParaRPr lang="en-US"/>
        </a:p>
      </dgm:t>
    </dgm:pt>
    <dgm:pt modelId="{012A9A71-A0EA-C344-9E28-460F094C0AC8}" type="pres">
      <dgm:prSet presAssocID="{FB70FCF7-92E5-4BAA-94AC-974D5753D9D4}" presName="linear" presStyleCnt="0">
        <dgm:presLayoutVars>
          <dgm:animLvl val="lvl"/>
          <dgm:resizeHandles val="exact"/>
        </dgm:presLayoutVars>
      </dgm:prSet>
      <dgm:spPr/>
    </dgm:pt>
    <dgm:pt modelId="{1F377147-F936-1540-AAF1-F89180F570AC}" type="pres">
      <dgm:prSet presAssocID="{55C4EF75-A413-413C-AB97-D99ADF7C4CE3}" presName="parentText" presStyleLbl="node1" presStyleIdx="0" presStyleCnt="4">
        <dgm:presLayoutVars>
          <dgm:chMax val="0"/>
          <dgm:bulletEnabled val="1"/>
        </dgm:presLayoutVars>
      </dgm:prSet>
      <dgm:spPr/>
    </dgm:pt>
    <dgm:pt modelId="{A64BAD38-CAC0-5D46-9E3B-20847A316B21}" type="pres">
      <dgm:prSet presAssocID="{630C4AF3-2BF3-4DE3-8796-26C093EF76C3}" presName="spacer" presStyleCnt="0"/>
      <dgm:spPr/>
    </dgm:pt>
    <dgm:pt modelId="{70484EAA-FA19-744F-9A7E-ED76390DC8D3}" type="pres">
      <dgm:prSet presAssocID="{34161949-78F9-430A-AE16-5D52A11C2D61}" presName="parentText" presStyleLbl="node1" presStyleIdx="1" presStyleCnt="4">
        <dgm:presLayoutVars>
          <dgm:chMax val="0"/>
          <dgm:bulletEnabled val="1"/>
        </dgm:presLayoutVars>
      </dgm:prSet>
      <dgm:spPr/>
    </dgm:pt>
    <dgm:pt modelId="{94A6F6DD-4742-6141-B443-96BCEBF57C61}" type="pres">
      <dgm:prSet presAssocID="{34161949-78F9-430A-AE16-5D52A11C2D61}" presName="childText" presStyleLbl="revTx" presStyleIdx="0" presStyleCnt="3">
        <dgm:presLayoutVars>
          <dgm:bulletEnabled val="1"/>
        </dgm:presLayoutVars>
      </dgm:prSet>
      <dgm:spPr/>
    </dgm:pt>
    <dgm:pt modelId="{96944CAF-645F-FF49-AB82-8BD5C64196C9}" type="pres">
      <dgm:prSet presAssocID="{5E5EC9FC-4973-474B-89E2-F3B84516CB48}" presName="parentText" presStyleLbl="node1" presStyleIdx="2" presStyleCnt="4">
        <dgm:presLayoutVars>
          <dgm:chMax val="0"/>
          <dgm:bulletEnabled val="1"/>
        </dgm:presLayoutVars>
      </dgm:prSet>
      <dgm:spPr/>
    </dgm:pt>
    <dgm:pt modelId="{84736068-81BA-2B4C-BA15-8F02528F9045}" type="pres">
      <dgm:prSet presAssocID="{5E5EC9FC-4973-474B-89E2-F3B84516CB48}" presName="childText" presStyleLbl="revTx" presStyleIdx="1" presStyleCnt="3">
        <dgm:presLayoutVars>
          <dgm:bulletEnabled val="1"/>
        </dgm:presLayoutVars>
      </dgm:prSet>
      <dgm:spPr/>
    </dgm:pt>
    <dgm:pt modelId="{AEF05ECB-9408-5241-AC75-B1A7D32A5454}" type="pres">
      <dgm:prSet presAssocID="{094750FF-96B8-449C-9E02-42B75B12D7B9}" presName="parentText" presStyleLbl="node1" presStyleIdx="3" presStyleCnt="4">
        <dgm:presLayoutVars>
          <dgm:chMax val="0"/>
          <dgm:bulletEnabled val="1"/>
        </dgm:presLayoutVars>
      </dgm:prSet>
      <dgm:spPr/>
    </dgm:pt>
    <dgm:pt modelId="{EA233D73-AD48-DB4E-B8E4-0F0BFF75510A}" type="pres">
      <dgm:prSet presAssocID="{094750FF-96B8-449C-9E02-42B75B12D7B9}" presName="childText" presStyleLbl="revTx" presStyleIdx="2" presStyleCnt="3">
        <dgm:presLayoutVars>
          <dgm:bulletEnabled val="1"/>
        </dgm:presLayoutVars>
      </dgm:prSet>
      <dgm:spPr/>
    </dgm:pt>
  </dgm:ptLst>
  <dgm:cxnLst>
    <dgm:cxn modelId="{A3803615-04A9-E64F-B6A8-AFAB3CA4AC99}" type="presOf" srcId="{CDE48BE3-9CA1-4EF5-B5B5-464383BF8C71}" destId="{94A6F6DD-4742-6141-B443-96BCEBF57C61}" srcOrd="0" destOrd="1" presId="urn:microsoft.com/office/officeart/2005/8/layout/vList2"/>
    <dgm:cxn modelId="{3E6BF615-6527-4DDC-9332-1D89FDDDE54B}" srcId="{34161949-78F9-430A-AE16-5D52A11C2D61}" destId="{94B85CBF-2FA5-4FAE-85D6-F8D3975BB68D}" srcOrd="4" destOrd="0" parTransId="{05D485B7-8B73-4164-8F0B-2EE8C984B908}" sibTransId="{AB97C345-9B0A-4515-A8F2-45B57C4615D3}"/>
    <dgm:cxn modelId="{EE2B0216-67B3-1C4A-A227-A796DE43B7BD}" type="presOf" srcId="{BC73375D-9AE9-4C00-AFFC-3E073CD41207}" destId="{EA233D73-AD48-DB4E-B8E4-0F0BFF75510A}" srcOrd="0" destOrd="3" presId="urn:microsoft.com/office/officeart/2005/8/layout/vList2"/>
    <dgm:cxn modelId="{7A6AA318-00D2-A24C-A3EE-4618F973DBB0}" type="presOf" srcId="{254E3601-B478-4162-BDB6-6EE803D6D825}" destId="{84736068-81BA-2B4C-BA15-8F02528F9045}" srcOrd="0" destOrd="2" presId="urn:microsoft.com/office/officeart/2005/8/layout/vList2"/>
    <dgm:cxn modelId="{001C4E1E-0A75-3846-BD52-9B6BF7D103F1}" type="presOf" srcId="{0B1A9B38-2A54-4C4D-96AD-6092F1DD8986}" destId="{EA233D73-AD48-DB4E-B8E4-0F0BFF75510A}" srcOrd="0" destOrd="1" presId="urn:microsoft.com/office/officeart/2005/8/layout/vList2"/>
    <dgm:cxn modelId="{725C5F39-6BED-4D57-A38C-0F87406D60BA}" srcId="{5E5EC9FC-4973-474B-89E2-F3B84516CB48}" destId="{D264973E-90AE-4CAC-A9B2-11D3E5EA5CB1}" srcOrd="1" destOrd="0" parTransId="{2F9E237C-F832-4A25-A0FD-B1FF2DEE9A56}" sibTransId="{67A557DB-A557-48F5-BA01-944C165F2921}"/>
    <dgm:cxn modelId="{7F5AD53C-4317-4680-882D-497BA8594188}" srcId="{094750FF-96B8-449C-9E02-42B75B12D7B9}" destId="{A7CBCE11-B5EA-4A9D-8544-EC8D52963ABF}" srcOrd="4" destOrd="0" parTransId="{216F7892-0FF1-4C13-9FF4-509ED8747DA6}" sibTransId="{5F71609F-DFEE-4324-8E32-E6C03EC35B13}"/>
    <dgm:cxn modelId="{A684173D-D1D5-194B-878E-C94114BA8C7B}" type="presOf" srcId="{9D41C0E5-DD23-42C6-9704-3917496980CE}" destId="{EA233D73-AD48-DB4E-B8E4-0F0BFF75510A}" srcOrd="0" destOrd="0" presId="urn:microsoft.com/office/officeart/2005/8/layout/vList2"/>
    <dgm:cxn modelId="{B85CE249-3D6A-4E45-BAAD-FF72AFF51EA5}" type="presOf" srcId="{FB70FCF7-92E5-4BAA-94AC-974D5753D9D4}" destId="{012A9A71-A0EA-C344-9E28-460F094C0AC8}" srcOrd="0" destOrd="0" presId="urn:microsoft.com/office/officeart/2005/8/layout/vList2"/>
    <dgm:cxn modelId="{EBD03C52-6181-4379-96ED-CCC4843460EF}" srcId="{FB70FCF7-92E5-4BAA-94AC-974D5753D9D4}" destId="{5E5EC9FC-4973-474B-89E2-F3B84516CB48}" srcOrd="2" destOrd="0" parTransId="{C146122D-36A2-4109-ACDA-E40ABB44E425}" sibTransId="{7A8AD236-51AF-4499-9966-E88DDD813BBD}"/>
    <dgm:cxn modelId="{434D7B54-61D0-9D4B-9028-ABA410805234}" type="presOf" srcId="{94B85CBF-2FA5-4FAE-85D6-F8D3975BB68D}" destId="{94A6F6DD-4742-6141-B443-96BCEBF57C61}" srcOrd="0" destOrd="4" presId="urn:microsoft.com/office/officeart/2005/8/layout/vList2"/>
    <dgm:cxn modelId="{2A583E55-E0E0-534C-9702-5DB9C7FF35CA}" type="presOf" srcId="{400D87F7-14A1-482C-9F79-99F48CADDB22}" destId="{84736068-81BA-2B4C-BA15-8F02528F9045}" srcOrd="0" destOrd="0" presId="urn:microsoft.com/office/officeart/2005/8/layout/vList2"/>
    <dgm:cxn modelId="{12658358-2267-4681-ABF2-581D29DE49B7}" srcId="{094750FF-96B8-449C-9E02-42B75B12D7B9}" destId="{5ED68B9D-E6CE-4D75-959E-3FA8A60B86A4}" srcOrd="2" destOrd="0" parTransId="{9CE7705C-C517-43BB-8A48-41329BD1BFDD}" sibTransId="{C488DD83-12F0-43D4-AF33-B97784A783ED}"/>
    <dgm:cxn modelId="{53C10066-696C-9B4D-85F2-C48C33D7F827}" type="presOf" srcId="{D97A8CA8-BD27-407F-90F3-FE77BAD25477}" destId="{94A6F6DD-4742-6141-B443-96BCEBF57C61}" srcOrd="0" destOrd="0" presId="urn:microsoft.com/office/officeart/2005/8/layout/vList2"/>
    <dgm:cxn modelId="{8A321467-A6F4-4BA6-A631-E822939F9642}" srcId="{094750FF-96B8-449C-9E02-42B75B12D7B9}" destId="{0B1A9B38-2A54-4C4D-96AD-6092F1DD8986}" srcOrd="1" destOrd="0" parTransId="{C9FE9665-D151-4303-A829-A43141EE33D7}" sibTransId="{899DF1BA-B742-498C-845E-D42E7218C98B}"/>
    <dgm:cxn modelId="{FB999D68-2F23-4E81-8C5A-F23D53612898}" srcId="{34161949-78F9-430A-AE16-5D52A11C2D61}" destId="{D97A8CA8-BD27-407F-90F3-FE77BAD25477}" srcOrd="0" destOrd="0" parTransId="{A45B9B8E-E515-4E65-967B-28130CBDEA82}" sibTransId="{06B0A532-899E-4F9C-BA28-284287E1B854}"/>
    <dgm:cxn modelId="{E2F4A26A-08F6-F348-9791-E020CAF38189}" type="presOf" srcId="{D264973E-90AE-4CAC-A9B2-11D3E5EA5CB1}" destId="{84736068-81BA-2B4C-BA15-8F02528F9045}" srcOrd="0" destOrd="1" presId="urn:microsoft.com/office/officeart/2005/8/layout/vList2"/>
    <dgm:cxn modelId="{5AF7BB74-B6D4-A54E-8EDC-90439071FA7E}" type="presOf" srcId="{14BC2AC0-6626-4EDE-B01A-08AD2AD686D8}" destId="{94A6F6DD-4742-6141-B443-96BCEBF57C61}" srcOrd="0" destOrd="2" presId="urn:microsoft.com/office/officeart/2005/8/layout/vList2"/>
    <dgm:cxn modelId="{5DF4E176-4762-3848-BC57-CDEBF9D77CAC}" type="presOf" srcId="{094750FF-96B8-449C-9E02-42B75B12D7B9}" destId="{AEF05ECB-9408-5241-AC75-B1A7D32A5454}" srcOrd="0" destOrd="0" presId="urn:microsoft.com/office/officeart/2005/8/layout/vList2"/>
    <dgm:cxn modelId="{3777427E-4ADC-4712-92CE-0620581D8E95}" srcId="{FB70FCF7-92E5-4BAA-94AC-974D5753D9D4}" destId="{094750FF-96B8-449C-9E02-42B75B12D7B9}" srcOrd="3" destOrd="0" parTransId="{E8179107-421D-4A47-AA53-7C884911934A}" sibTransId="{42BAC58F-BF06-456F-A982-227BFE6061E7}"/>
    <dgm:cxn modelId="{113AB981-5A4F-3548-91A7-40FEC9CBA5F1}" type="presOf" srcId="{34161949-78F9-430A-AE16-5D52A11C2D61}" destId="{70484EAA-FA19-744F-9A7E-ED76390DC8D3}" srcOrd="0" destOrd="0" presId="urn:microsoft.com/office/officeart/2005/8/layout/vList2"/>
    <dgm:cxn modelId="{7DA06285-424A-478E-BFF3-0788EDDA167D}" srcId="{5E5EC9FC-4973-474B-89E2-F3B84516CB48}" destId="{254E3601-B478-4162-BDB6-6EE803D6D825}" srcOrd="2" destOrd="0" parTransId="{5994A378-BD0D-4494-9EE5-A3655C05A43C}" sibTransId="{EA72DA10-FFBC-4EB9-B3B9-81063ED2FC74}"/>
    <dgm:cxn modelId="{5C527B8E-9508-45DE-93E8-A6AC26FFC11E}" srcId="{094750FF-96B8-449C-9E02-42B75B12D7B9}" destId="{BC73375D-9AE9-4C00-AFFC-3E073CD41207}" srcOrd="3" destOrd="0" parTransId="{193B6075-4306-467B-95E2-A0722832F707}" sibTransId="{BE8FA6B8-5B3B-4CCB-9983-90DAD502574A}"/>
    <dgm:cxn modelId="{57280292-EDB5-46A0-9256-920ABF720584}" srcId="{5E5EC9FC-4973-474B-89E2-F3B84516CB48}" destId="{400D87F7-14A1-482C-9F79-99F48CADDB22}" srcOrd="0" destOrd="0" parTransId="{66A01366-D64D-40FC-9044-819221B63BC1}" sibTransId="{1CA44351-FE7F-42DD-BBC8-369058C503D2}"/>
    <dgm:cxn modelId="{9134779E-DFD5-3544-A7DD-00FD3C50273B}" type="presOf" srcId="{5ED68B9D-E6CE-4D75-959E-3FA8A60B86A4}" destId="{EA233D73-AD48-DB4E-B8E4-0F0BFF75510A}" srcOrd="0" destOrd="2" presId="urn:microsoft.com/office/officeart/2005/8/layout/vList2"/>
    <dgm:cxn modelId="{FF5BF0A6-6524-4BCD-A646-11D3A7F2FD11}" srcId="{FB70FCF7-92E5-4BAA-94AC-974D5753D9D4}" destId="{34161949-78F9-430A-AE16-5D52A11C2D61}" srcOrd="1" destOrd="0" parTransId="{36995155-FFFC-4A5C-A383-4CAB062B581E}" sibTransId="{7126091A-28E6-4381-ABA0-83049DB58ED9}"/>
    <dgm:cxn modelId="{F03D98A9-9363-458D-984E-B826D52A43D9}" srcId="{34161949-78F9-430A-AE16-5D52A11C2D61}" destId="{14BC2AC0-6626-4EDE-B01A-08AD2AD686D8}" srcOrd="2" destOrd="0" parTransId="{C17214E3-7C6F-4252-B89F-733A6A6A533C}" sibTransId="{DC1044C2-57BE-4BCD-B0DE-F136E5219B90}"/>
    <dgm:cxn modelId="{B763A8B8-1DFD-4737-8F11-C33B135374F3}" srcId="{34161949-78F9-430A-AE16-5D52A11C2D61}" destId="{B4A67F5C-878E-488E-A0B7-D0BCD8204B93}" srcOrd="3" destOrd="0" parTransId="{636B4BB9-3D70-4D61-831A-064E9A6A7801}" sibTransId="{1A6B182E-107F-4471-97F5-6B5825B225BA}"/>
    <dgm:cxn modelId="{099254C4-C837-4F10-9A16-35B2641F1D78}" srcId="{FB70FCF7-92E5-4BAA-94AC-974D5753D9D4}" destId="{55C4EF75-A413-413C-AB97-D99ADF7C4CE3}" srcOrd="0" destOrd="0" parTransId="{1A6E6808-CA8C-4993-8083-5509AA7A5B8C}" sibTransId="{630C4AF3-2BF3-4DE3-8796-26C093EF76C3}"/>
    <dgm:cxn modelId="{70166CC4-CA07-46D6-8DD5-555CA43560C1}" srcId="{094750FF-96B8-449C-9E02-42B75B12D7B9}" destId="{9D41C0E5-DD23-42C6-9704-3917496980CE}" srcOrd="0" destOrd="0" parTransId="{675B86F5-6497-4B96-81AB-24B7DFF4BF60}" sibTransId="{DBB317E9-9A1B-4330-BD10-BC5A7EEFC9C2}"/>
    <dgm:cxn modelId="{99972BC8-23A0-E444-9BA4-93DDC64D9BB5}" type="presOf" srcId="{55C4EF75-A413-413C-AB97-D99ADF7C4CE3}" destId="{1F377147-F936-1540-AAF1-F89180F570AC}" srcOrd="0" destOrd="0" presId="urn:microsoft.com/office/officeart/2005/8/layout/vList2"/>
    <dgm:cxn modelId="{CDCDB6CD-770E-7442-BE29-7872285DA9D8}" type="presOf" srcId="{A7CBCE11-B5EA-4A9D-8544-EC8D52963ABF}" destId="{EA233D73-AD48-DB4E-B8E4-0F0BFF75510A}" srcOrd="0" destOrd="4" presId="urn:microsoft.com/office/officeart/2005/8/layout/vList2"/>
    <dgm:cxn modelId="{20D657D0-71A4-FF45-8518-E8B56C1DC745}" type="presOf" srcId="{5E5EC9FC-4973-474B-89E2-F3B84516CB48}" destId="{96944CAF-645F-FF49-AB82-8BD5C64196C9}" srcOrd="0" destOrd="0" presId="urn:microsoft.com/office/officeart/2005/8/layout/vList2"/>
    <dgm:cxn modelId="{3809D3D7-BE5D-4C08-B230-E7754304DA64}" srcId="{34161949-78F9-430A-AE16-5D52A11C2D61}" destId="{CDE48BE3-9CA1-4EF5-B5B5-464383BF8C71}" srcOrd="1" destOrd="0" parTransId="{4E9AF4D6-C9C7-4CC2-AA4F-A271AED0F63D}" sibTransId="{179845F9-D885-4618-A9E8-8BA155448DFA}"/>
    <dgm:cxn modelId="{F295B0E4-5F07-CC47-8EB3-F80F80AE2277}" type="presOf" srcId="{B4A67F5C-878E-488E-A0B7-D0BCD8204B93}" destId="{94A6F6DD-4742-6141-B443-96BCEBF57C61}" srcOrd="0" destOrd="3" presId="urn:microsoft.com/office/officeart/2005/8/layout/vList2"/>
    <dgm:cxn modelId="{F1469318-E9E8-1B4C-8BD5-3154E3A740E6}" type="presParOf" srcId="{012A9A71-A0EA-C344-9E28-460F094C0AC8}" destId="{1F377147-F936-1540-AAF1-F89180F570AC}" srcOrd="0" destOrd="0" presId="urn:microsoft.com/office/officeart/2005/8/layout/vList2"/>
    <dgm:cxn modelId="{8739A221-96EA-A94D-8035-3A17ACB41527}" type="presParOf" srcId="{012A9A71-A0EA-C344-9E28-460F094C0AC8}" destId="{A64BAD38-CAC0-5D46-9E3B-20847A316B21}" srcOrd="1" destOrd="0" presId="urn:microsoft.com/office/officeart/2005/8/layout/vList2"/>
    <dgm:cxn modelId="{10149A49-8EB3-DE4A-830D-DADD79F75991}" type="presParOf" srcId="{012A9A71-A0EA-C344-9E28-460F094C0AC8}" destId="{70484EAA-FA19-744F-9A7E-ED76390DC8D3}" srcOrd="2" destOrd="0" presId="urn:microsoft.com/office/officeart/2005/8/layout/vList2"/>
    <dgm:cxn modelId="{A5B42C47-F734-6A4A-9436-81BB8CDB938D}" type="presParOf" srcId="{012A9A71-A0EA-C344-9E28-460F094C0AC8}" destId="{94A6F6DD-4742-6141-B443-96BCEBF57C61}" srcOrd="3" destOrd="0" presId="urn:microsoft.com/office/officeart/2005/8/layout/vList2"/>
    <dgm:cxn modelId="{B7C04923-2402-AA4A-86CC-2C79A69ECDD7}" type="presParOf" srcId="{012A9A71-A0EA-C344-9E28-460F094C0AC8}" destId="{96944CAF-645F-FF49-AB82-8BD5C64196C9}" srcOrd="4" destOrd="0" presId="urn:microsoft.com/office/officeart/2005/8/layout/vList2"/>
    <dgm:cxn modelId="{CA31F6C6-D37B-A446-9E8A-6D1D65DDF59B}" type="presParOf" srcId="{012A9A71-A0EA-C344-9E28-460F094C0AC8}" destId="{84736068-81BA-2B4C-BA15-8F02528F9045}" srcOrd="5" destOrd="0" presId="urn:microsoft.com/office/officeart/2005/8/layout/vList2"/>
    <dgm:cxn modelId="{294E33C4-798F-6C4E-8472-F2F6C35379E7}" type="presParOf" srcId="{012A9A71-A0EA-C344-9E28-460F094C0AC8}" destId="{AEF05ECB-9408-5241-AC75-B1A7D32A5454}" srcOrd="6" destOrd="0" presId="urn:microsoft.com/office/officeart/2005/8/layout/vList2"/>
    <dgm:cxn modelId="{C1FFA55B-8C9E-C142-BBED-17B961FDFAA5}" type="presParOf" srcId="{012A9A71-A0EA-C344-9E28-460F094C0AC8}" destId="{EA233D73-AD48-DB4E-B8E4-0F0BFF75510A}"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7E735F7-DA71-4795-ADB8-039E046EDAD9}" type="doc">
      <dgm:prSet loTypeId="urn:microsoft.com/office/officeart/2018/2/layout/IconVerticalSolidList" loCatId="icon" qsTypeId="urn:microsoft.com/office/officeart/2005/8/quickstyle/simple5" qsCatId="simple" csTypeId="urn:microsoft.com/office/officeart/2005/8/colors/accent0_3" csCatId="mainScheme" phldr="1"/>
      <dgm:spPr/>
      <dgm:t>
        <a:bodyPr/>
        <a:lstStyle/>
        <a:p>
          <a:endParaRPr lang="en-US"/>
        </a:p>
      </dgm:t>
    </dgm:pt>
    <dgm:pt modelId="{E90EBA49-EBA6-493C-8CF0-592E6F831570}">
      <dgm:prSet/>
      <dgm:spPr/>
      <dgm:t>
        <a:bodyPr/>
        <a:lstStyle/>
        <a:p>
          <a:pPr>
            <a:lnSpc>
              <a:spcPct val="100000"/>
            </a:lnSpc>
          </a:pPr>
          <a:r>
            <a:rPr lang="en-GB" dirty="0"/>
            <a:t>Appointment of a </a:t>
          </a:r>
          <a:r>
            <a:rPr lang="en-GB" dirty="0">
              <a:solidFill>
                <a:srgbClr val="FF0000"/>
              </a:solidFill>
            </a:rPr>
            <a:t>project management unit </a:t>
          </a:r>
          <a:r>
            <a:rPr lang="en-GB" dirty="0"/>
            <a:t>for the transfer which will ensure that the implementation of the identified activities takes place as planned:</a:t>
          </a:r>
          <a:endParaRPr lang="en-US" dirty="0"/>
        </a:p>
      </dgm:t>
    </dgm:pt>
    <dgm:pt modelId="{6341C843-8503-492A-812B-53786D185B26}" type="parTrans" cxnId="{EDEE3CF0-9E40-482C-A732-DB479FDC5E92}">
      <dgm:prSet/>
      <dgm:spPr/>
      <dgm:t>
        <a:bodyPr/>
        <a:lstStyle/>
        <a:p>
          <a:endParaRPr lang="en-US"/>
        </a:p>
      </dgm:t>
    </dgm:pt>
    <dgm:pt modelId="{91E0396A-1A2C-482D-8706-57C42B831930}" type="sibTrans" cxnId="{EDEE3CF0-9E40-482C-A732-DB479FDC5E92}">
      <dgm:prSet/>
      <dgm:spPr/>
      <dgm:t>
        <a:bodyPr/>
        <a:lstStyle/>
        <a:p>
          <a:endParaRPr lang="en-US"/>
        </a:p>
      </dgm:t>
    </dgm:pt>
    <dgm:pt modelId="{B8652FB2-1BC4-4505-8F07-02D92CE66EC0}">
      <dgm:prSet/>
      <dgm:spPr/>
      <dgm:t>
        <a:bodyPr/>
        <a:lstStyle/>
        <a:p>
          <a:pPr>
            <a:lnSpc>
              <a:spcPct val="100000"/>
            </a:lnSpc>
          </a:pPr>
          <a:r>
            <a:rPr lang="en-GB" dirty="0"/>
            <a:t>Appointment of an </a:t>
          </a:r>
          <a:r>
            <a:rPr lang="en-GB" dirty="0">
              <a:solidFill>
                <a:srgbClr val="FF0000"/>
              </a:solidFill>
            </a:rPr>
            <a:t>industry specialist</a:t>
          </a:r>
          <a:r>
            <a:rPr lang="en-GB" dirty="0"/>
            <a:t>;</a:t>
          </a:r>
          <a:endParaRPr lang="en-US" dirty="0"/>
        </a:p>
      </dgm:t>
    </dgm:pt>
    <dgm:pt modelId="{4ACEB848-AF5C-41C0-9E4F-E89119E4FAA0}" type="parTrans" cxnId="{85A71F1B-7A91-4204-8FA5-8EEF2F78F655}">
      <dgm:prSet/>
      <dgm:spPr/>
      <dgm:t>
        <a:bodyPr/>
        <a:lstStyle/>
        <a:p>
          <a:endParaRPr lang="en-US"/>
        </a:p>
      </dgm:t>
    </dgm:pt>
    <dgm:pt modelId="{4100C65F-45F1-4C69-90F3-40628FC99AC2}" type="sibTrans" cxnId="{85A71F1B-7A91-4204-8FA5-8EEF2F78F655}">
      <dgm:prSet/>
      <dgm:spPr/>
      <dgm:t>
        <a:bodyPr/>
        <a:lstStyle/>
        <a:p>
          <a:endParaRPr lang="en-US"/>
        </a:p>
      </dgm:t>
    </dgm:pt>
    <dgm:pt modelId="{72FECEAA-2732-44C5-A020-CB68351CF147}">
      <dgm:prSet/>
      <dgm:spPr/>
      <dgm:t>
        <a:bodyPr/>
        <a:lstStyle/>
        <a:p>
          <a:pPr>
            <a:lnSpc>
              <a:spcPct val="100000"/>
            </a:lnSpc>
          </a:pPr>
          <a:r>
            <a:rPr lang="en-GB" dirty="0"/>
            <a:t>Establishment of a </a:t>
          </a:r>
          <a:r>
            <a:rPr lang="en-GB" dirty="0">
              <a:solidFill>
                <a:srgbClr val="FF0000"/>
              </a:solidFill>
            </a:rPr>
            <a:t>steering committee </a:t>
          </a:r>
          <a:r>
            <a:rPr lang="en-GB" dirty="0"/>
            <a:t>comprising senior representation from GLR and NWPTB which will be the ultimate decision-making body and will be responsible for steering the project and resolving issues as required;</a:t>
          </a:r>
          <a:endParaRPr lang="en-US" dirty="0"/>
        </a:p>
      </dgm:t>
    </dgm:pt>
    <dgm:pt modelId="{F237F88C-19C3-4BEE-A17F-4D732B9CF793}" type="parTrans" cxnId="{74E51D61-294B-490F-8D17-2E78467ADAA8}">
      <dgm:prSet/>
      <dgm:spPr/>
      <dgm:t>
        <a:bodyPr/>
        <a:lstStyle/>
        <a:p>
          <a:endParaRPr lang="en-US"/>
        </a:p>
      </dgm:t>
    </dgm:pt>
    <dgm:pt modelId="{530B1D06-BAC5-4013-8CAF-DC1158B8D8AF}" type="sibTrans" cxnId="{74E51D61-294B-490F-8D17-2E78467ADAA8}">
      <dgm:prSet/>
      <dgm:spPr/>
      <dgm:t>
        <a:bodyPr/>
        <a:lstStyle/>
        <a:p>
          <a:endParaRPr lang="en-US"/>
        </a:p>
      </dgm:t>
    </dgm:pt>
    <dgm:pt modelId="{08632F29-4842-4D10-83EA-85680EBA6194}">
      <dgm:prSet/>
      <dgm:spPr/>
      <dgm:t>
        <a:bodyPr/>
        <a:lstStyle/>
        <a:p>
          <a:pPr>
            <a:lnSpc>
              <a:spcPct val="100000"/>
            </a:lnSpc>
          </a:pPr>
          <a:r>
            <a:rPr lang="en-GB" dirty="0"/>
            <a:t>Identification of </a:t>
          </a:r>
          <a:r>
            <a:rPr lang="en-GB" dirty="0">
              <a:solidFill>
                <a:srgbClr val="FF0000"/>
              </a:solidFill>
            </a:rPr>
            <a:t>work stream leaders </a:t>
          </a:r>
          <a:r>
            <a:rPr lang="en-GB" dirty="0"/>
            <a:t>who will take responsibility for the implementation of the activities in each work stream – the work stream leaders should consist of Board Members or senior management of GLR;</a:t>
          </a:r>
          <a:endParaRPr lang="en-US" dirty="0"/>
        </a:p>
      </dgm:t>
    </dgm:pt>
    <dgm:pt modelId="{636D97E7-A3C5-4A41-BC6D-18479BE30506}" type="parTrans" cxnId="{E4AC0DA2-85B5-48D9-BBB6-DBE44B03970F}">
      <dgm:prSet/>
      <dgm:spPr/>
      <dgm:t>
        <a:bodyPr/>
        <a:lstStyle/>
        <a:p>
          <a:endParaRPr lang="en-US"/>
        </a:p>
      </dgm:t>
    </dgm:pt>
    <dgm:pt modelId="{5D899726-20DB-4056-B5CD-AE585CD8736F}" type="sibTrans" cxnId="{E4AC0DA2-85B5-48D9-BBB6-DBE44B03970F}">
      <dgm:prSet/>
      <dgm:spPr/>
      <dgm:t>
        <a:bodyPr/>
        <a:lstStyle/>
        <a:p>
          <a:endParaRPr lang="en-US"/>
        </a:p>
      </dgm:t>
    </dgm:pt>
    <dgm:pt modelId="{83B4E75D-6F6B-4644-8FB7-7E4B5C54B19C}" type="pres">
      <dgm:prSet presAssocID="{E7E735F7-DA71-4795-ADB8-039E046EDAD9}" presName="root" presStyleCnt="0">
        <dgm:presLayoutVars>
          <dgm:dir/>
          <dgm:resizeHandles val="exact"/>
        </dgm:presLayoutVars>
      </dgm:prSet>
      <dgm:spPr/>
    </dgm:pt>
    <dgm:pt modelId="{466E051E-5B93-4106-8536-A00F1F5278FF}" type="pres">
      <dgm:prSet presAssocID="{E90EBA49-EBA6-493C-8CF0-592E6F831570}" presName="compNode" presStyleCnt="0"/>
      <dgm:spPr/>
    </dgm:pt>
    <dgm:pt modelId="{EA41C982-4C61-4580-B0CD-BA611867B1EF}" type="pres">
      <dgm:prSet presAssocID="{E90EBA49-EBA6-493C-8CF0-592E6F831570}" presName="bgRect" presStyleLbl="bgShp" presStyleIdx="0" presStyleCnt="3"/>
      <dgm:spPr/>
    </dgm:pt>
    <dgm:pt modelId="{9D50342B-BB1C-4940-AA3E-C1C9C9CEC3FD}" type="pres">
      <dgm:prSet presAssocID="{E90EBA49-EBA6-493C-8CF0-592E6F83157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eting"/>
        </a:ext>
      </dgm:extLst>
    </dgm:pt>
    <dgm:pt modelId="{4D71B599-B948-457D-9413-DA5B781D312F}" type="pres">
      <dgm:prSet presAssocID="{E90EBA49-EBA6-493C-8CF0-592E6F831570}" presName="spaceRect" presStyleCnt="0"/>
      <dgm:spPr/>
    </dgm:pt>
    <dgm:pt modelId="{F284FA28-B379-4C48-891E-FAEC6B9A39D8}" type="pres">
      <dgm:prSet presAssocID="{E90EBA49-EBA6-493C-8CF0-592E6F831570}" presName="parTx" presStyleLbl="revTx" presStyleIdx="0" presStyleCnt="4">
        <dgm:presLayoutVars>
          <dgm:chMax val="0"/>
          <dgm:chPref val="0"/>
        </dgm:presLayoutVars>
      </dgm:prSet>
      <dgm:spPr/>
    </dgm:pt>
    <dgm:pt modelId="{2C6AB4D1-AC0A-4055-ADE3-A6A91BC7C3F0}" type="pres">
      <dgm:prSet presAssocID="{91E0396A-1A2C-482D-8706-57C42B831930}" presName="sibTrans" presStyleCnt="0"/>
      <dgm:spPr/>
    </dgm:pt>
    <dgm:pt modelId="{52FFFD43-8DD3-462C-874B-8A1B38540DE9}" type="pres">
      <dgm:prSet presAssocID="{B8652FB2-1BC4-4505-8F07-02D92CE66EC0}" presName="compNode" presStyleCnt="0"/>
      <dgm:spPr/>
    </dgm:pt>
    <dgm:pt modelId="{73C1BB3F-7E23-45D0-9F9C-1B97432AB38D}" type="pres">
      <dgm:prSet presAssocID="{B8652FB2-1BC4-4505-8F07-02D92CE66EC0}" presName="bgRect" presStyleLbl="bgShp" presStyleIdx="1" presStyleCnt="3"/>
      <dgm:spPr/>
    </dgm:pt>
    <dgm:pt modelId="{CFDB7232-D994-45BF-B083-9785F89F3BE2}" type="pres">
      <dgm:prSet presAssocID="{B8652FB2-1BC4-4505-8F07-02D92CE66EC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Office Worker"/>
        </a:ext>
      </dgm:extLst>
    </dgm:pt>
    <dgm:pt modelId="{E6526217-377A-4362-9F75-7146F2EBD27E}" type="pres">
      <dgm:prSet presAssocID="{B8652FB2-1BC4-4505-8F07-02D92CE66EC0}" presName="spaceRect" presStyleCnt="0"/>
      <dgm:spPr/>
    </dgm:pt>
    <dgm:pt modelId="{BFD59766-89F2-4B23-81A2-D7075E1F798E}" type="pres">
      <dgm:prSet presAssocID="{B8652FB2-1BC4-4505-8F07-02D92CE66EC0}" presName="parTx" presStyleLbl="revTx" presStyleIdx="1" presStyleCnt="4">
        <dgm:presLayoutVars>
          <dgm:chMax val="0"/>
          <dgm:chPref val="0"/>
        </dgm:presLayoutVars>
      </dgm:prSet>
      <dgm:spPr/>
    </dgm:pt>
    <dgm:pt modelId="{BFF7E547-B962-4FE2-B14E-A3A296658B05}" type="pres">
      <dgm:prSet presAssocID="{4100C65F-45F1-4C69-90F3-40628FC99AC2}" presName="sibTrans" presStyleCnt="0"/>
      <dgm:spPr/>
    </dgm:pt>
    <dgm:pt modelId="{693DB125-50B9-49CC-9D68-F4A42D0DF70C}" type="pres">
      <dgm:prSet presAssocID="{72FECEAA-2732-44C5-A020-CB68351CF147}" presName="compNode" presStyleCnt="0"/>
      <dgm:spPr/>
    </dgm:pt>
    <dgm:pt modelId="{063291AD-9FC2-4BD2-B7BA-B1299E894C88}" type="pres">
      <dgm:prSet presAssocID="{72FECEAA-2732-44C5-A020-CB68351CF147}" presName="bgRect" presStyleLbl="bgShp" presStyleIdx="2" presStyleCnt="3"/>
      <dgm:spPr/>
    </dgm:pt>
    <dgm:pt modelId="{EEB71258-536F-41B5-99A6-2ADF750CD84B}" type="pres">
      <dgm:prSet presAssocID="{72FECEAA-2732-44C5-A020-CB68351CF14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sers"/>
        </a:ext>
      </dgm:extLst>
    </dgm:pt>
    <dgm:pt modelId="{42CF2B03-648A-474A-B84B-14B47862CED4}" type="pres">
      <dgm:prSet presAssocID="{72FECEAA-2732-44C5-A020-CB68351CF147}" presName="spaceRect" presStyleCnt="0"/>
      <dgm:spPr/>
    </dgm:pt>
    <dgm:pt modelId="{DCA702DF-4A1F-4204-91E9-1EBD5974DEEA}" type="pres">
      <dgm:prSet presAssocID="{72FECEAA-2732-44C5-A020-CB68351CF147}" presName="parTx" presStyleLbl="revTx" presStyleIdx="2" presStyleCnt="4">
        <dgm:presLayoutVars>
          <dgm:chMax val="0"/>
          <dgm:chPref val="0"/>
        </dgm:presLayoutVars>
      </dgm:prSet>
      <dgm:spPr/>
    </dgm:pt>
    <dgm:pt modelId="{DB7D7156-FDB7-45B5-9C94-ACEBB550296B}" type="pres">
      <dgm:prSet presAssocID="{72FECEAA-2732-44C5-A020-CB68351CF147}" presName="desTx" presStyleLbl="revTx" presStyleIdx="3" presStyleCnt="4">
        <dgm:presLayoutVars/>
      </dgm:prSet>
      <dgm:spPr/>
    </dgm:pt>
  </dgm:ptLst>
  <dgm:cxnLst>
    <dgm:cxn modelId="{85A71F1B-7A91-4204-8FA5-8EEF2F78F655}" srcId="{E7E735F7-DA71-4795-ADB8-039E046EDAD9}" destId="{B8652FB2-1BC4-4505-8F07-02D92CE66EC0}" srcOrd="1" destOrd="0" parTransId="{4ACEB848-AF5C-41C0-9E4F-E89119E4FAA0}" sibTransId="{4100C65F-45F1-4C69-90F3-40628FC99AC2}"/>
    <dgm:cxn modelId="{798C7F53-1604-0240-AB0D-F77687C7F2D6}" type="presOf" srcId="{E7E735F7-DA71-4795-ADB8-039E046EDAD9}" destId="{83B4E75D-6F6B-4644-8FB7-7E4B5C54B19C}" srcOrd="0" destOrd="0" presId="urn:microsoft.com/office/officeart/2018/2/layout/IconVerticalSolidList"/>
    <dgm:cxn modelId="{74E51D61-294B-490F-8D17-2E78467ADAA8}" srcId="{E7E735F7-DA71-4795-ADB8-039E046EDAD9}" destId="{72FECEAA-2732-44C5-A020-CB68351CF147}" srcOrd="2" destOrd="0" parTransId="{F237F88C-19C3-4BEE-A17F-4D732B9CF793}" sibTransId="{530B1D06-BAC5-4013-8CAF-DC1158B8D8AF}"/>
    <dgm:cxn modelId="{1E66F272-BE1F-FC4A-B87E-52C3BDB61FC8}" type="presOf" srcId="{E90EBA49-EBA6-493C-8CF0-592E6F831570}" destId="{F284FA28-B379-4C48-891E-FAEC6B9A39D8}" srcOrd="0" destOrd="0" presId="urn:microsoft.com/office/officeart/2018/2/layout/IconVerticalSolidList"/>
    <dgm:cxn modelId="{E4AC0DA2-85B5-48D9-BBB6-DBE44B03970F}" srcId="{72FECEAA-2732-44C5-A020-CB68351CF147}" destId="{08632F29-4842-4D10-83EA-85680EBA6194}" srcOrd="0" destOrd="0" parTransId="{636D97E7-A3C5-4A41-BC6D-18479BE30506}" sibTransId="{5D899726-20DB-4056-B5CD-AE585CD8736F}"/>
    <dgm:cxn modelId="{62D78CB2-B17A-7B4F-A43C-18A44DC7C4B7}" type="presOf" srcId="{08632F29-4842-4D10-83EA-85680EBA6194}" destId="{DB7D7156-FDB7-45B5-9C94-ACEBB550296B}" srcOrd="0" destOrd="0" presId="urn:microsoft.com/office/officeart/2018/2/layout/IconVerticalSolidList"/>
    <dgm:cxn modelId="{AA7972DD-4492-404A-9C28-657454745F07}" type="presOf" srcId="{B8652FB2-1BC4-4505-8F07-02D92CE66EC0}" destId="{BFD59766-89F2-4B23-81A2-D7075E1F798E}" srcOrd="0" destOrd="0" presId="urn:microsoft.com/office/officeart/2018/2/layout/IconVerticalSolidList"/>
    <dgm:cxn modelId="{EDEE3CF0-9E40-482C-A732-DB479FDC5E92}" srcId="{E7E735F7-DA71-4795-ADB8-039E046EDAD9}" destId="{E90EBA49-EBA6-493C-8CF0-592E6F831570}" srcOrd="0" destOrd="0" parTransId="{6341C843-8503-492A-812B-53786D185B26}" sibTransId="{91E0396A-1A2C-482D-8706-57C42B831930}"/>
    <dgm:cxn modelId="{FAD9F8F9-F2B5-EC4C-83A9-B4A1530DC715}" type="presOf" srcId="{72FECEAA-2732-44C5-A020-CB68351CF147}" destId="{DCA702DF-4A1F-4204-91E9-1EBD5974DEEA}" srcOrd="0" destOrd="0" presId="urn:microsoft.com/office/officeart/2018/2/layout/IconVerticalSolidList"/>
    <dgm:cxn modelId="{9C73D815-ACE1-674F-A1FC-4D98E21A2664}" type="presParOf" srcId="{83B4E75D-6F6B-4644-8FB7-7E4B5C54B19C}" destId="{466E051E-5B93-4106-8536-A00F1F5278FF}" srcOrd="0" destOrd="0" presId="urn:microsoft.com/office/officeart/2018/2/layout/IconVerticalSolidList"/>
    <dgm:cxn modelId="{1E8DD5A2-1E86-8148-8946-E08CAADDD00E}" type="presParOf" srcId="{466E051E-5B93-4106-8536-A00F1F5278FF}" destId="{EA41C982-4C61-4580-B0CD-BA611867B1EF}" srcOrd="0" destOrd="0" presId="urn:microsoft.com/office/officeart/2018/2/layout/IconVerticalSolidList"/>
    <dgm:cxn modelId="{C8828F89-92D4-6F4C-B69A-4B45998AB100}" type="presParOf" srcId="{466E051E-5B93-4106-8536-A00F1F5278FF}" destId="{9D50342B-BB1C-4940-AA3E-C1C9C9CEC3FD}" srcOrd="1" destOrd="0" presId="urn:microsoft.com/office/officeart/2018/2/layout/IconVerticalSolidList"/>
    <dgm:cxn modelId="{C7E7B049-171D-8B49-999C-24E6B7E04667}" type="presParOf" srcId="{466E051E-5B93-4106-8536-A00F1F5278FF}" destId="{4D71B599-B948-457D-9413-DA5B781D312F}" srcOrd="2" destOrd="0" presId="urn:microsoft.com/office/officeart/2018/2/layout/IconVerticalSolidList"/>
    <dgm:cxn modelId="{2AC52D4C-CA8B-4A45-8679-209A98E6CD66}" type="presParOf" srcId="{466E051E-5B93-4106-8536-A00F1F5278FF}" destId="{F284FA28-B379-4C48-891E-FAEC6B9A39D8}" srcOrd="3" destOrd="0" presId="urn:microsoft.com/office/officeart/2018/2/layout/IconVerticalSolidList"/>
    <dgm:cxn modelId="{04308DEE-F477-E94B-8566-396A6D81C117}" type="presParOf" srcId="{83B4E75D-6F6B-4644-8FB7-7E4B5C54B19C}" destId="{2C6AB4D1-AC0A-4055-ADE3-A6A91BC7C3F0}" srcOrd="1" destOrd="0" presId="urn:microsoft.com/office/officeart/2018/2/layout/IconVerticalSolidList"/>
    <dgm:cxn modelId="{B4434389-0F6A-6E46-BAEA-7B077374FBD4}" type="presParOf" srcId="{83B4E75D-6F6B-4644-8FB7-7E4B5C54B19C}" destId="{52FFFD43-8DD3-462C-874B-8A1B38540DE9}" srcOrd="2" destOrd="0" presId="urn:microsoft.com/office/officeart/2018/2/layout/IconVerticalSolidList"/>
    <dgm:cxn modelId="{CB0353BE-E6FD-BE49-8C0A-C122009B6054}" type="presParOf" srcId="{52FFFD43-8DD3-462C-874B-8A1B38540DE9}" destId="{73C1BB3F-7E23-45D0-9F9C-1B97432AB38D}" srcOrd="0" destOrd="0" presId="urn:microsoft.com/office/officeart/2018/2/layout/IconVerticalSolidList"/>
    <dgm:cxn modelId="{1CE2C049-7A4C-7749-8B44-85AFB100083E}" type="presParOf" srcId="{52FFFD43-8DD3-462C-874B-8A1B38540DE9}" destId="{CFDB7232-D994-45BF-B083-9785F89F3BE2}" srcOrd="1" destOrd="0" presId="urn:microsoft.com/office/officeart/2018/2/layout/IconVerticalSolidList"/>
    <dgm:cxn modelId="{8EEBF847-00C6-7A4F-BC82-14F1466EC218}" type="presParOf" srcId="{52FFFD43-8DD3-462C-874B-8A1B38540DE9}" destId="{E6526217-377A-4362-9F75-7146F2EBD27E}" srcOrd="2" destOrd="0" presId="urn:microsoft.com/office/officeart/2018/2/layout/IconVerticalSolidList"/>
    <dgm:cxn modelId="{CBACCE17-DA63-4347-B454-A47EE274B19A}" type="presParOf" srcId="{52FFFD43-8DD3-462C-874B-8A1B38540DE9}" destId="{BFD59766-89F2-4B23-81A2-D7075E1F798E}" srcOrd="3" destOrd="0" presId="urn:microsoft.com/office/officeart/2018/2/layout/IconVerticalSolidList"/>
    <dgm:cxn modelId="{C743B99D-F910-1248-B8F9-24A08D4DE208}" type="presParOf" srcId="{83B4E75D-6F6B-4644-8FB7-7E4B5C54B19C}" destId="{BFF7E547-B962-4FE2-B14E-A3A296658B05}" srcOrd="3" destOrd="0" presId="urn:microsoft.com/office/officeart/2018/2/layout/IconVerticalSolidList"/>
    <dgm:cxn modelId="{A74C4CBC-728E-5440-AC96-F0F3A92B93DE}" type="presParOf" srcId="{83B4E75D-6F6B-4644-8FB7-7E4B5C54B19C}" destId="{693DB125-50B9-49CC-9D68-F4A42D0DF70C}" srcOrd="4" destOrd="0" presId="urn:microsoft.com/office/officeart/2018/2/layout/IconVerticalSolidList"/>
    <dgm:cxn modelId="{A9C09058-9733-8047-A463-77BBE54F9F53}" type="presParOf" srcId="{693DB125-50B9-49CC-9D68-F4A42D0DF70C}" destId="{063291AD-9FC2-4BD2-B7BA-B1299E894C88}" srcOrd="0" destOrd="0" presId="urn:microsoft.com/office/officeart/2018/2/layout/IconVerticalSolidList"/>
    <dgm:cxn modelId="{EDC29209-98D7-0047-83D9-3D1ACB49AF75}" type="presParOf" srcId="{693DB125-50B9-49CC-9D68-F4A42D0DF70C}" destId="{EEB71258-536F-41B5-99A6-2ADF750CD84B}" srcOrd="1" destOrd="0" presId="urn:microsoft.com/office/officeart/2018/2/layout/IconVerticalSolidList"/>
    <dgm:cxn modelId="{A3FB6555-EE8D-004C-BD49-F1545833EC3F}" type="presParOf" srcId="{693DB125-50B9-49CC-9D68-F4A42D0DF70C}" destId="{42CF2B03-648A-474A-B84B-14B47862CED4}" srcOrd="2" destOrd="0" presId="urn:microsoft.com/office/officeart/2018/2/layout/IconVerticalSolidList"/>
    <dgm:cxn modelId="{D231E1AC-9DEC-CA42-BE73-10A8D398838C}" type="presParOf" srcId="{693DB125-50B9-49CC-9D68-F4A42D0DF70C}" destId="{DCA702DF-4A1F-4204-91E9-1EBD5974DEEA}" srcOrd="3" destOrd="0" presId="urn:microsoft.com/office/officeart/2018/2/layout/IconVerticalSolidList"/>
    <dgm:cxn modelId="{12FDFD2E-BBAF-6547-890D-66B212E00A49}" type="presParOf" srcId="{693DB125-50B9-49CC-9D68-F4A42D0DF70C}" destId="{DB7D7156-FDB7-45B5-9C94-ACEBB550296B}"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6728988-7997-4EC4-B071-561759C8A0F2}" type="doc">
      <dgm:prSet loTypeId="urn:microsoft.com/office/officeart/2016/7/layout/RepeatingBendingProcessNew" loCatId="process" qsTypeId="urn:microsoft.com/office/officeart/2005/8/quickstyle/simple2" qsCatId="simple" csTypeId="urn:microsoft.com/office/officeart/2005/8/colors/accent5_2" csCatId="accent5" phldr="1"/>
      <dgm:spPr/>
      <dgm:t>
        <a:bodyPr/>
        <a:lstStyle/>
        <a:p>
          <a:endParaRPr lang="en-US"/>
        </a:p>
      </dgm:t>
    </dgm:pt>
    <dgm:pt modelId="{995B62E1-BB40-4409-975C-B435CB11E030}">
      <dgm:prSet/>
      <dgm:spPr/>
      <dgm:t>
        <a:bodyPr/>
        <a:lstStyle/>
        <a:p>
          <a:r>
            <a:rPr lang="en-GB" dirty="0"/>
            <a:t>Dealing with the legacy debt (more than 80% of the debt are owned to other state institutions e.g. AG, local authorities, and NWDC). This should and be dealt with at the highest possible level because this is the single most significant risk to the going concern status of the Group;</a:t>
          </a:r>
          <a:endParaRPr lang="en-US" dirty="0"/>
        </a:p>
      </dgm:t>
    </dgm:pt>
    <dgm:pt modelId="{72E700EB-F092-4C42-8FD1-84BF822F7608}" type="parTrans" cxnId="{78FF1FB2-7740-4661-8B9C-BEAC68C5FD78}">
      <dgm:prSet/>
      <dgm:spPr/>
      <dgm:t>
        <a:bodyPr/>
        <a:lstStyle/>
        <a:p>
          <a:endParaRPr lang="en-US"/>
        </a:p>
      </dgm:t>
    </dgm:pt>
    <dgm:pt modelId="{82684E42-EB45-4405-A523-29A410EF4469}" type="sibTrans" cxnId="{78FF1FB2-7740-4661-8B9C-BEAC68C5FD78}">
      <dgm:prSet/>
      <dgm:spPr/>
      <dgm:t>
        <a:bodyPr/>
        <a:lstStyle/>
        <a:p>
          <a:endParaRPr lang="en-US"/>
        </a:p>
      </dgm:t>
    </dgm:pt>
    <dgm:pt modelId="{0E6C3C37-D61D-4350-BB76-A4CDE3360541}">
      <dgm:prSet/>
      <dgm:spPr/>
      <dgm:t>
        <a:bodyPr/>
        <a:lstStyle/>
        <a:p>
          <a:r>
            <a:rPr lang="en-GB"/>
            <a:t>Selling of all non-cash assets (shares in related industry ventures) not under the control of the Group or its board; </a:t>
          </a:r>
          <a:endParaRPr lang="en-US"/>
        </a:p>
      </dgm:t>
    </dgm:pt>
    <dgm:pt modelId="{36D24457-9125-4574-B585-6C0989708278}" type="parTrans" cxnId="{92402F00-8B15-4980-85D8-0A45992358B5}">
      <dgm:prSet/>
      <dgm:spPr/>
      <dgm:t>
        <a:bodyPr/>
        <a:lstStyle/>
        <a:p>
          <a:endParaRPr lang="en-US"/>
        </a:p>
      </dgm:t>
    </dgm:pt>
    <dgm:pt modelId="{ADA972D2-C0DD-4335-AFF8-42CE4293E9F8}" type="sibTrans" cxnId="{92402F00-8B15-4980-85D8-0A45992358B5}">
      <dgm:prSet/>
      <dgm:spPr/>
      <dgm:t>
        <a:bodyPr/>
        <a:lstStyle/>
        <a:p>
          <a:endParaRPr lang="en-US"/>
        </a:p>
      </dgm:t>
    </dgm:pt>
    <dgm:pt modelId="{FEC7A7BC-F16E-454B-99ED-57E6B247C219}">
      <dgm:prSet/>
      <dgm:spPr/>
      <dgm:t>
        <a:bodyPr/>
        <a:lstStyle/>
        <a:p>
          <a:r>
            <a:rPr lang="en-GB"/>
            <a:t>Establish actual capital requirements (funding quantum) for upgrade and refurbishment of the facilities as well as short term (1 Year) cashflow projections; </a:t>
          </a:r>
          <a:endParaRPr lang="en-US"/>
        </a:p>
      </dgm:t>
    </dgm:pt>
    <dgm:pt modelId="{5E6A2E8F-9120-4C21-98AE-9FE32C2274CA}" type="parTrans" cxnId="{DB10730A-F9EF-43D0-AEA3-004DF4738F73}">
      <dgm:prSet/>
      <dgm:spPr/>
      <dgm:t>
        <a:bodyPr/>
        <a:lstStyle/>
        <a:p>
          <a:endParaRPr lang="en-US"/>
        </a:p>
      </dgm:t>
    </dgm:pt>
    <dgm:pt modelId="{83265B9B-FC4D-4237-BBFC-1243DA5DF060}" type="sibTrans" cxnId="{DB10730A-F9EF-43D0-AEA3-004DF4738F73}">
      <dgm:prSet/>
      <dgm:spPr/>
      <dgm:t>
        <a:bodyPr/>
        <a:lstStyle/>
        <a:p>
          <a:endParaRPr lang="en-US"/>
        </a:p>
      </dgm:t>
    </dgm:pt>
    <dgm:pt modelId="{ED112043-ACB3-4005-88D9-896EAFA89059}">
      <dgm:prSet/>
      <dgm:spPr/>
      <dgm:t>
        <a:bodyPr/>
        <a:lstStyle/>
        <a:p>
          <a:r>
            <a:rPr lang="en-GB"/>
            <a:t>Train staff and management and start to manage the institutions; </a:t>
          </a:r>
          <a:endParaRPr lang="en-US"/>
        </a:p>
      </dgm:t>
    </dgm:pt>
    <dgm:pt modelId="{E7AF8B14-C75A-4B12-8D41-4D6878C30052}" type="parTrans" cxnId="{58C9C4F3-511F-410B-AB1C-B5D95926B4CE}">
      <dgm:prSet/>
      <dgm:spPr/>
      <dgm:t>
        <a:bodyPr/>
        <a:lstStyle/>
        <a:p>
          <a:endParaRPr lang="en-US"/>
        </a:p>
      </dgm:t>
    </dgm:pt>
    <dgm:pt modelId="{C61C4136-6E84-4CF7-A5E3-603566E83424}" type="sibTrans" cxnId="{58C9C4F3-511F-410B-AB1C-B5D95926B4CE}">
      <dgm:prSet/>
      <dgm:spPr/>
      <dgm:t>
        <a:bodyPr/>
        <a:lstStyle/>
        <a:p>
          <a:endParaRPr lang="en-US"/>
        </a:p>
      </dgm:t>
    </dgm:pt>
    <dgm:pt modelId="{F673C41B-CD00-4FB5-8306-E6FF15ADAF11}">
      <dgm:prSet/>
      <dgm:spPr/>
      <dgm:t>
        <a:bodyPr/>
        <a:lstStyle/>
        <a:p>
          <a:r>
            <a:rPr lang="en-GB"/>
            <a:t>Appoint a senior industry leader (3-year contract) as project leader to manage the project milestones and deliverables; </a:t>
          </a:r>
          <a:endParaRPr lang="en-US"/>
        </a:p>
      </dgm:t>
    </dgm:pt>
    <dgm:pt modelId="{B63AF92C-23EB-4E23-8382-ABA881A7B8AE}" type="parTrans" cxnId="{75E99603-4D23-4F39-8029-9A8F7BF7EFEF}">
      <dgm:prSet/>
      <dgm:spPr/>
      <dgm:t>
        <a:bodyPr/>
        <a:lstStyle/>
        <a:p>
          <a:endParaRPr lang="en-US"/>
        </a:p>
      </dgm:t>
    </dgm:pt>
    <dgm:pt modelId="{A17CACDE-145D-4038-B538-EC57282C33D9}" type="sibTrans" cxnId="{75E99603-4D23-4F39-8029-9A8F7BF7EFEF}">
      <dgm:prSet/>
      <dgm:spPr/>
      <dgm:t>
        <a:bodyPr/>
        <a:lstStyle/>
        <a:p>
          <a:endParaRPr lang="en-US"/>
        </a:p>
      </dgm:t>
    </dgm:pt>
    <dgm:pt modelId="{98B89718-E340-4B2B-9700-B7F6AB6F8EF3}">
      <dgm:prSet/>
      <dgm:spPr/>
      <dgm:t>
        <a:bodyPr/>
        <a:lstStyle/>
        <a:p>
          <a:r>
            <a:rPr lang="en-GB"/>
            <a:t>Establish and resource an infrastructure for support of the project leader;</a:t>
          </a:r>
          <a:endParaRPr lang="en-US"/>
        </a:p>
      </dgm:t>
    </dgm:pt>
    <dgm:pt modelId="{56C82412-0963-42F5-AA76-7E96CD36B438}" type="parTrans" cxnId="{828B147A-54C6-4C58-AFB7-D6001262DA62}">
      <dgm:prSet/>
      <dgm:spPr/>
      <dgm:t>
        <a:bodyPr/>
        <a:lstStyle/>
        <a:p>
          <a:endParaRPr lang="en-US"/>
        </a:p>
      </dgm:t>
    </dgm:pt>
    <dgm:pt modelId="{6A668768-5571-4069-9242-BD767274E14F}" type="sibTrans" cxnId="{828B147A-54C6-4C58-AFB7-D6001262DA62}">
      <dgm:prSet/>
      <dgm:spPr/>
      <dgm:t>
        <a:bodyPr/>
        <a:lstStyle/>
        <a:p>
          <a:endParaRPr lang="en-US"/>
        </a:p>
      </dgm:t>
    </dgm:pt>
    <dgm:pt modelId="{D03BD6AE-9741-43AA-8D33-6459BF7322D3}">
      <dgm:prSet/>
      <dgm:spPr/>
      <dgm:t>
        <a:bodyPr/>
        <a:lstStyle/>
        <a:p>
          <a:r>
            <a:rPr lang="en-GB"/>
            <a:t>Establish a Task Team with workstreams</a:t>
          </a:r>
          <a:endParaRPr lang="en-US"/>
        </a:p>
      </dgm:t>
    </dgm:pt>
    <dgm:pt modelId="{3EB2944C-AFC2-472C-B63C-CA7084F84B3A}" type="parTrans" cxnId="{D4237AA2-66E5-4312-AC5B-26C7AC43FFB3}">
      <dgm:prSet/>
      <dgm:spPr/>
      <dgm:t>
        <a:bodyPr/>
        <a:lstStyle/>
        <a:p>
          <a:endParaRPr lang="en-US"/>
        </a:p>
      </dgm:t>
    </dgm:pt>
    <dgm:pt modelId="{4DC0D5BC-36AE-4A48-96ED-CFFFDFEDC232}" type="sibTrans" cxnId="{D4237AA2-66E5-4312-AC5B-26C7AC43FFB3}">
      <dgm:prSet/>
      <dgm:spPr/>
      <dgm:t>
        <a:bodyPr/>
        <a:lstStyle/>
        <a:p>
          <a:endParaRPr lang="en-US"/>
        </a:p>
      </dgm:t>
    </dgm:pt>
    <dgm:pt modelId="{A828E4EB-8134-4D60-85B2-0AF93B3D07AE}">
      <dgm:prSet/>
      <dgm:spPr/>
      <dgm:t>
        <a:bodyPr/>
        <a:lstStyle/>
        <a:p>
          <a:r>
            <a:rPr lang="en-GB" dirty="0"/>
            <a:t>Develop a structure fit for purpose: Head-office with individual entities operating independently (paying a contribution to carry head-office cost for proving shared services; and use tested change management models / frameworks to manage the process.</a:t>
          </a:r>
          <a:endParaRPr lang="en-US" dirty="0"/>
        </a:p>
      </dgm:t>
    </dgm:pt>
    <dgm:pt modelId="{F6BF0884-437D-4E5D-BE70-BF261BA39298}" type="parTrans" cxnId="{D5FA6A44-2BE6-46CB-B5FA-924403D62B11}">
      <dgm:prSet/>
      <dgm:spPr/>
      <dgm:t>
        <a:bodyPr/>
        <a:lstStyle/>
        <a:p>
          <a:endParaRPr lang="en-US"/>
        </a:p>
      </dgm:t>
    </dgm:pt>
    <dgm:pt modelId="{9261811C-9AA4-4A52-868C-97AC8B4F9A6C}" type="sibTrans" cxnId="{D5FA6A44-2BE6-46CB-B5FA-924403D62B11}">
      <dgm:prSet/>
      <dgm:spPr/>
      <dgm:t>
        <a:bodyPr/>
        <a:lstStyle/>
        <a:p>
          <a:endParaRPr lang="en-US"/>
        </a:p>
      </dgm:t>
    </dgm:pt>
    <dgm:pt modelId="{E307FC47-003F-5A49-B36C-604FEE6ED1A2}" type="pres">
      <dgm:prSet presAssocID="{E6728988-7997-4EC4-B071-561759C8A0F2}" presName="Name0" presStyleCnt="0">
        <dgm:presLayoutVars>
          <dgm:dir/>
          <dgm:resizeHandles val="exact"/>
        </dgm:presLayoutVars>
      </dgm:prSet>
      <dgm:spPr/>
    </dgm:pt>
    <dgm:pt modelId="{98687236-1A75-BA4F-A179-7B2F8FFC55C4}" type="pres">
      <dgm:prSet presAssocID="{995B62E1-BB40-4409-975C-B435CB11E030}" presName="node" presStyleLbl="node1" presStyleIdx="0" presStyleCnt="8" custScaleY="141641">
        <dgm:presLayoutVars>
          <dgm:bulletEnabled val="1"/>
        </dgm:presLayoutVars>
      </dgm:prSet>
      <dgm:spPr/>
    </dgm:pt>
    <dgm:pt modelId="{E74913F1-6CCD-F94E-8AD2-8A5AD1C0421F}" type="pres">
      <dgm:prSet presAssocID="{82684E42-EB45-4405-A523-29A410EF4469}" presName="sibTrans" presStyleLbl="sibTrans1D1" presStyleIdx="0" presStyleCnt="7"/>
      <dgm:spPr/>
    </dgm:pt>
    <dgm:pt modelId="{60F49204-C270-034B-BBB2-677B1DA48323}" type="pres">
      <dgm:prSet presAssocID="{82684E42-EB45-4405-A523-29A410EF4469}" presName="connectorText" presStyleLbl="sibTrans1D1" presStyleIdx="0" presStyleCnt="7"/>
      <dgm:spPr/>
    </dgm:pt>
    <dgm:pt modelId="{D921F8C6-5A25-9744-B646-43DB3A88FF3B}" type="pres">
      <dgm:prSet presAssocID="{0E6C3C37-D61D-4350-BB76-A4CDE3360541}" presName="node" presStyleLbl="node1" presStyleIdx="1" presStyleCnt="8">
        <dgm:presLayoutVars>
          <dgm:bulletEnabled val="1"/>
        </dgm:presLayoutVars>
      </dgm:prSet>
      <dgm:spPr/>
    </dgm:pt>
    <dgm:pt modelId="{D64B6414-5C64-F240-A96F-96243B1B642B}" type="pres">
      <dgm:prSet presAssocID="{ADA972D2-C0DD-4335-AFF8-42CE4293E9F8}" presName="sibTrans" presStyleLbl="sibTrans1D1" presStyleIdx="1" presStyleCnt="7"/>
      <dgm:spPr/>
    </dgm:pt>
    <dgm:pt modelId="{954E9F99-7411-5C4E-8F94-717B375EB1C7}" type="pres">
      <dgm:prSet presAssocID="{ADA972D2-C0DD-4335-AFF8-42CE4293E9F8}" presName="connectorText" presStyleLbl="sibTrans1D1" presStyleIdx="1" presStyleCnt="7"/>
      <dgm:spPr/>
    </dgm:pt>
    <dgm:pt modelId="{3DFB714E-9F68-4B4F-B92B-6E6EE44F0376}" type="pres">
      <dgm:prSet presAssocID="{FEC7A7BC-F16E-454B-99ED-57E6B247C219}" presName="node" presStyleLbl="node1" presStyleIdx="2" presStyleCnt="8">
        <dgm:presLayoutVars>
          <dgm:bulletEnabled val="1"/>
        </dgm:presLayoutVars>
      </dgm:prSet>
      <dgm:spPr/>
    </dgm:pt>
    <dgm:pt modelId="{43DC1CBC-7FD6-A84C-82EC-4BA945B5CD64}" type="pres">
      <dgm:prSet presAssocID="{83265B9B-FC4D-4237-BBFC-1243DA5DF060}" presName="sibTrans" presStyleLbl="sibTrans1D1" presStyleIdx="2" presStyleCnt="7"/>
      <dgm:spPr/>
    </dgm:pt>
    <dgm:pt modelId="{8E4D230A-8BD8-E840-ACD4-4A7393190E90}" type="pres">
      <dgm:prSet presAssocID="{83265B9B-FC4D-4237-BBFC-1243DA5DF060}" presName="connectorText" presStyleLbl="sibTrans1D1" presStyleIdx="2" presStyleCnt="7"/>
      <dgm:spPr/>
    </dgm:pt>
    <dgm:pt modelId="{7FEEA3E5-4F4A-F241-A7CF-BE6B9B32D5B1}" type="pres">
      <dgm:prSet presAssocID="{ED112043-ACB3-4005-88D9-896EAFA89059}" presName="node" presStyleLbl="node1" presStyleIdx="3" presStyleCnt="8">
        <dgm:presLayoutVars>
          <dgm:bulletEnabled val="1"/>
        </dgm:presLayoutVars>
      </dgm:prSet>
      <dgm:spPr/>
    </dgm:pt>
    <dgm:pt modelId="{CCFE7BC9-9F62-4E41-9D6B-C818E1B11B55}" type="pres">
      <dgm:prSet presAssocID="{C61C4136-6E84-4CF7-A5E3-603566E83424}" presName="sibTrans" presStyleLbl="sibTrans1D1" presStyleIdx="3" presStyleCnt="7"/>
      <dgm:spPr/>
    </dgm:pt>
    <dgm:pt modelId="{D4B038B4-E623-B34B-BA2B-88537C8BE743}" type="pres">
      <dgm:prSet presAssocID="{C61C4136-6E84-4CF7-A5E3-603566E83424}" presName="connectorText" presStyleLbl="sibTrans1D1" presStyleIdx="3" presStyleCnt="7"/>
      <dgm:spPr/>
    </dgm:pt>
    <dgm:pt modelId="{DEDFB061-58D1-F540-90EE-AE72D4349C3C}" type="pres">
      <dgm:prSet presAssocID="{F673C41B-CD00-4FB5-8306-E6FF15ADAF11}" presName="node" presStyleLbl="node1" presStyleIdx="4" presStyleCnt="8">
        <dgm:presLayoutVars>
          <dgm:bulletEnabled val="1"/>
        </dgm:presLayoutVars>
      </dgm:prSet>
      <dgm:spPr/>
    </dgm:pt>
    <dgm:pt modelId="{F496CFF3-60AB-9D49-A462-EF940C2ABDDF}" type="pres">
      <dgm:prSet presAssocID="{A17CACDE-145D-4038-B538-EC57282C33D9}" presName="sibTrans" presStyleLbl="sibTrans1D1" presStyleIdx="4" presStyleCnt="7"/>
      <dgm:spPr/>
    </dgm:pt>
    <dgm:pt modelId="{D35ACDCC-24C2-9A4F-99D1-F7E64A9ACF1A}" type="pres">
      <dgm:prSet presAssocID="{A17CACDE-145D-4038-B538-EC57282C33D9}" presName="connectorText" presStyleLbl="sibTrans1D1" presStyleIdx="4" presStyleCnt="7"/>
      <dgm:spPr/>
    </dgm:pt>
    <dgm:pt modelId="{3854DDD1-0C71-9E49-9CFF-BCF0832E58F7}" type="pres">
      <dgm:prSet presAssocID="{98B89718-E340-4B2B-9700-B7F6AB6F8EF3}" presName="node" presStyleLbl="node1" presStyleIdx="5" presStyleCnt="8">
        <dgm:presLayoutVars>
          <dgm:bulletEnabled val="1"/>
        </dgm:presLayoutVars>
      </dgm:prSet>
      <dgm:spPr/>
    </dgm:pt>
    <dgm:pt modelId="{9BAA0CA9-D862-6B4F-9A64-5A03EB3A8E13}" type="pres">
      <dgm:prSet presAssocID="{6A668768-5571-4069-9242-BD767274E14F}" presName="sibTrans" presStyleLbl="sibTrans1D1" presStyleIdx="5" presStyleCnt="7"/>
      <dgm:spPr/>
    </dgm:pt>
    <dgm:pt modelId="{96D3BB25-744F-CB4A-B98D-F7EE70FAA950}" type="pres">
      <dgm:prSet presAssocID="{6A668768-5571-4069-9242-BD767274E14F}" presName="connectorText" presStyleLbl="sibTrans1D1" presStyleIdx="5" presStyleCnt="7"/>
      <dgm:spPr/>
    </dgm:pt>
    <dgm:pt modelId="{4AAC3146-E376-7A4D-BF64-C42C5115ECF3}" type="pres">
      <dgm:prSet presAssocID="{D03BD6AE-9741-43AA-8D33-6459BF7322D3}" presName="node" presStyleLbl="node1" presStyleIdx="6" presStyleCnt="8">
        <dgm:presLayoutVars>
          <dgm:bulletEnabled val="1"/>
        </dgm:presLayoutVars>
      </dgm:prSet>
      <dgm:spPr/>
    </dgm:pt>
    <dgm:pt modelId="{B2C5001A-4720-604F-ADA1-9783F8EED10E}" type="pres">
      <dgm:prSet presAssocID="{4DC0D5BC-36AE-4A48-96ED-CFFFDFEDC232}" presName="sibTrans" presStyleLbl="sibTrans1D1" presStyleIdx="6" presStyleCnt="7"/>
      <dgm:spPr/>
    </dgm:pt>
    <dgm:pt modelId="{0C3A4FAA-F6BD-974D-82D1-346115B6EF09}" type="pres">
      <dgm:prSet presAssocID="{4DC0D5BC-36AE-4A48-96ED-CFFFDFEDC232}" presName="connectorText" presStyleLbl="sibTrans1D1" presStyleIdx="6" presStyleCnt="7"/>
      <dgm:spPr/>
    </dgm:pt>
    <dgm:pt modelId="{3022EF7E-F920-014F-BAB8-549E01320422}" type="pres">
      <dgm:prSet presAssocID="{A828E4EB-8134-4D60-85B2-0AF93B3D07AE}" presName="node" presStyleLbl="node1" presStyleIdx="7" presStyleCnt="8" custScaleY="140689">
        <dgm:presLayoutVars>
          <dgm:bulletEnabled val="1"/>
        </dgm:presLayoutVars>
      </dgm:prSet>
      <dgm:spPr/>
    </dgm:pt>
  </dgm:ptLst>
  <dgm:cxnLst>
    <dgm:cxn modelId="{92402F00-8B15-4980-85D8-0A45992358B5}" srcId="{E6728988-7997-4EC4-B071-561759C8A0F2}" destId="{0E6C3C37-D61D-4350-BB76-A4CDE3360541}" srcOrd="1" destOrd="0" parTransId="{36D24457-9125-4574-B585-6C0989708278}" sibTransId="{ADA972D2-C0DD-4335-AFF8-42CE4293E9F8}"/>
    <dgm:cxn modelId="{75E99603-4D23-4F39-8029-9A8F7BF7EFEF}" srcId="{E6728988-7997-4EC4-B071-561759C8A0F2}" destId="{F673C41B-CD00-4FB5-8306-E6FF15ADAF11}" srcOrd="4" destOrd="0" parTransId="{B63AF92C-23EB-4E23-8382-ABA881A7B8AE}" sibTransId="{A17CACDE-145D-4038-B538-EC57282C33D9}"/>
    <dgm:cxn modelId="{0291C405-7B07-8A4B-B443-ADAED393842A}" type="presOf" srcId="{995B62E1-BB40-4409-975C-B435CB11E030}" destId="{98687236-1A75-BA4F-A179-7B2F8FFC55C4}" srcOrd="0" destOrd="0" presId="urn:microsoft.com/office/officeart/2016/7/layout/RepeatingBendingProcessNew"/>
    <dgm:cxn modelId="{DB10730A-F9EF-43D0-AEA3-004DF4738F73}" srcId="{E6728988-7997-4EC4-B071-561759C8A0F2}" destId="{FEC7A7BC-F16E-454B-99ED-57E6B247C219}" srcOrd="2" destOrd="0" parTransId="{5E6A2E8F-9120-4C21-98AE-9FE32C2274CA}" sibTransId="{83265B9B-FC4D-4237-BBFC-1243DA5DF060}"/>
    <dgm:cxn modelId="{490E870F-60CB-4E41-86D9-2540AC25401E}" type="presOf" srcId="{ADA972D2-C0DD-4335-AFF8-42CE4293E9F8}" destId="{954E9F99-7411-5C4E-8F94-717B375EB1C7}" srcOrd="1" destOrd="0" presId="urn:microsoft.com/office/officeart/2016/7/layout/RepeatingBendingProcessNew"/>
    <dgm:cxn modelId="{C9E6441A-AEBD-BD47-9BCF-79722F2AF8DA}" type="presOf" srcId="{A17CACDE-145D-4038-B538-EC57282C33D9}" destId="{F496CFF3-60AB-9D49-A462-EF940C2ABDDF}" srcOrd="0" destOrd="0" presId="urn:microsoft.com/office/officeart/2016/7/layout/RepeatingBendingProcessNew"/>
    <dgm:cxn modelId="{5C1A5525-096F-9748-87DA-C4F7813C6D70}" type="presOf" srcId="{ED112043-ACB3-4005-88D9-896EAFA89059}" destId="{7FEEA3E5-4F4A-F241-A7CF-BE6B9B32D5B1}" srcOrd="0" destOrd="0" presId="urn:microsoft.com/office/officeart/2016/7/layout/RepeatingBendingProcessNew"/>
    <dgm:cxn modelId="{C7EC8C29-A7C1-E84E-9836-C9FD51EDF5EF}" type="presOf" srcId="{D03BD6AE-9741-43AA-8D33-6459BF7322D3}" destId="{4AAC3146-E376-7A4D-BF64-C42C5115ECF3}" srcOrd="0" destOrd="0" presId="urn:microsoft.com/office/officeart/2016/7/layout/RepeatingBendingProcessNew"/>
    <dgm:cxn modelId="{876D6D2F-0BDD-8847-A2B6-406EC7AB8498}" type="presOf" srcId="{98B89718-E340-4B2B-9700-B7F6AB6F8EF3}" destId="{3854DDD1-0C71-9E49-9CFF-BCF0832E58F7}" srcOrd="0" destOrd="0" presId="urn:microsoft.com/office/officeart/2016/7/layout/RepeatingBendingProcessNew"/>
    <dgm:cxn modelId="{37E24835-38D6-1F46-B302-F619ABFA5CD8}" type="presOf" srcId="{82684E42-EB45-4405-A523-29A410EF4469}" destId="{E74913F1-6CCD-F94E-8AD2-8A5AD1C0421F}" srcOrd="0" destOrd="0" presId="urn:microsoft.com/office/officeart/2016/7/layout/RepeatingBendingProcessNew"/>
    <dgm:cxn modelId="{C7DEAC38-89C5-924C-86AB-866C75F5CFF6}" type="presOf" srcId="{C61C4136-6E84-4CF7-A5E3-603566E83424}" destId="{D4B038B4-E623-B34B-BA2B-88537C8BE743}" srcOrd="1" destOrd="0" presId="urn:microsoft.com/office/officeart/2016/7/layout/RepeatingBendingProcessNew"/>
    <dgm:cxn modelId="{DE77D743-3F35-444B-B715-F2E63BBF03F8}" type="presOf" srcId="{83265B9B-FC4D-4237-BBFC-1243DA5DF060}" destId="{8E4D230A-8BD8-E840-ACD4-4A7393190E90}" srcOrd="1" destOrd="0" presId="urn:microsoft.com/office/officeart/2016/7/layout/RepeatingBendingProcessNew"/>
    <dgm:cxn modelId="{D5FA6A44-2BE6-46CB-B5FA-924403D62B11}" srcId="{E6728988-7997-4EC4-B071-561759C8A0F2}" destId="{A828E4EB-8134-4D60-85B2-0AF93B3D07AE}" srcOrd="7" destOrd="0" parTransId="{F6BF0884-437D-4E5D-BE70-BF261BA39298}" sibTransId="{9261811C-9AA4-4A52-868C-97AC8B4F9A6C}"/>
    <dgm:cxn modelId="{6038C844-9A16-074C-AC28-46642ACCDDDC}" type="presOf" srcId="{4DC0D5BC-36AE-4A48-96ED-CFFFDFEDC232}" destId="{B2C5001A-4720-604F-ADA1-9783F8EED10E}" srcOrd="0" destOrd="0" presId="urn:microsoft.com/office/officeart/2016/7/layout/RepeatingBendingProcessNew"/>
    <dgm:cxn modelId="{147AB249-9ADC-534E-A23E-3CD2404EF743}" type="presOf" srcId="{FEC7A7BC-F16E-454B-99ED-57E6B247C219}" destId="{3DFB714E-9F68-4B4F-B92B-6E6EE44F0376}" srcOrd="0" destOrd="0" presId="urn:microsoft.com/office/officeart/2016/7/layout/RepeatingBendingProcessNew"/>
    <dgm:cxn modelId="{79010055-B8AF-5246-B871-5CD5FE596AF0}" type="presOf" srcId="{A17CACDE-145D-4038-B538-EC57282C33D9}" destId="{D35ACDCC-24C2-9A4F-99D1-F7E64A9ACF1A}" srcOrd="1" destOrd="0" presId="urn:microsoft.com/office/officeart/2016/7/layout/RepeatingBendingProcessNew"/>
    <dgm:cxn modelId="{1F6D105B-64C4-4E4B-9C00-302962A12F01}" type="presOf" srcId="{E6728988-7997-4EC4-B071-561759C8A0F2}" destId="{E307FC47-003F-5A49-B36C-604FEE6ED1A2}" srcOrd="0" destOrd="0" presId="urn:microsoft.com/office/officeart/2016/7/layout/RepeatingBendingProcessNew"/>
    <dgm:cxn modelId="{828B147A-54C6-4C58-AFB7-D6001262DA62}" srcId="{E6728988-7997-4EC4-B071-561759C8A0F2}" destId="{98B89718-E340-4B2B-9700-B7F6AB6F8EF3}" srcOrd="5" destOrd="0" parTransId="{56C82412-0963-42F5-AA76-7E96CD36B438}" sibTransId="{6A668768-5571-4069-9242-BD767274E14F}"/>
    <dgm:cxn modelId="{288A6985-2A08-FA43-A3A2-FC49B8501B00}" type="presOf" srcId="{82684E42-EB45-4405-A523-29A410EF4469}" destId="{60F49204-C270-034B-BBB2-677B1DA48323}" srcOrd="1" destOrd="0" presId="urn:microsoft.com/office/officeart/2016/7/layout/RepeatingBendingProcessNew"/>
    <dgm:cxn modelId="{114B7F90-5AC4-3D40-94C7-8DCF3BBFD20D}" type="presOf" srcId="{83265B9B-FC4D-4237-BBFC-1243DA5DF060}" destId="{43DC1CBC-7FD6-A84C-82EC-4BA945B5CD64}" srcOrd="0" destOrd="0" presId="urn:microsoft.com/office/officeart/2016/7/layout/RepeatingBendingProcessNew"/>
    <dgm:cxn modelId="{C149B291-D160-8D45-B321-CC92F502F2A3}" type="presOf" srcId="{A828E4EB-8134-4D60-85B2-0AF93B3D07AE}" destId="{3022EF7E-F920-014F-BAB8-549E01320422}" srcOrd="0" destOrd="0" presId="urn:microsoft.com/office/officeart/2016/7/layout/RepeatingBendingProcessNew"/>
    <dgm:cxn modelId="{67ED729E-97EF-AF44-B21D-9CF2104FA5FB}" type="presOf" srcId="{F673C41B-CD00-4FB5-8306-E6FF15ADAF11}" destId="{DEDFB061-58D1-F540-90EE-AE72D4349C3C}" srcOrd="0" destOrd="0" presId="urn:microsoft.com/office/officeart/2016/7/layout/RepeatingBendingProcessNew"/>
    <dgm:cxn modelId="{D4237AA2-66E5-4312-AC5B-26C7AC43FFB3}" srcId="{E6728988-7997-4EC4-B071-561759C8A0F2}" destId="{D03BD6AE-9741-43AA-8D33-6459BF7322D3}" srcOrd="6" destOrd="0" parTransId="{3EB2944C-AFC2-472C-B63C-CA7084F84B3A}" sibTransId="{4DC0D5BC-36AE-4A48-96ED-CFFFDFEDC232}"/>
    <dgm:cxn modelId="{78FF1FB2-7740-4661-8B9C-BEAC68C5FD78}" srcId="{E6728988-7997-4EC4-B071-561759C8A0F2}" destId="{995B62E1-BB40-4409-975C-B435CB11E030}" srcOrd="0" destOrd="0" parTransId="{72E700EB-F092-4C42-8FD1-84BF822F7608}" sibTransId="{82684E42-EB45-4405-A523-29A410EF4469}"/>
    <dgm:cxn modelId="{A3650CBE-A9B4-0044-BBBD-6F8693905D91}" type="presOf" srcId="{6A668768-5571-4069-9242-BD767274E14F}" destId="{96D3BB25-744F-CB4A-B98D-F7EE70FAA950}" srcOrd="1" destOrd="0" presId="urn:microsoft.com/office/officeart/2016/7/layout/RepeatingBendingProcessNew"/>
    <dgm:cxn modelId="{B7F4CAC1-1170-C040-9083-23AB04797289}" type="presOf" srcId="{0E6C3C37-D61D-4350-BB76-A4CDE3360541}" destId="{D921F8C6-5A25-9744-B646-43DB3A88FF3B}" srcOrd="0" destOrd="0" presId="urn:microsoft.com/office/officeart/2016/7/layout/RepeatingBendingProcessNew"/>
    <dgm:cxn modelId="{93D5A2C9-2574-7240-95A6-C8421C6480C4}" type="presOf" srcId="{6A668768-5571-4069-9242-BD767274E14F}" destId="{9BAA0CA9-D862-6B4F-9A64-5A03EB3A8E13}" srcOrd="0" destOrd="0" presId="urn:microsoft.com/office/officeart/2016/7/layout/RepeatingBendingProcessNew"/>
    <dgm:cxn modelId="{58C9C4F3-511F-410B-AB1C-B5D95926B4CE}" srcId="{E6728988-7997-4EC4-B071-561759C8A0F2}" destId="{ED112043-ACB3-4005-88D9-896EAFA89059}" srcOrd="3" destOrd="0" parTransId="{E7AF8B14-C75A-4B12-8D41-4D6878C30052}" sibTransId="{C61C4136-6E84-4CF7-A5E3-603566E83424}"/>
    <dgm:cxn modelId="{8AE2D7F8-FB52-EF43-BE8B-D2E1DF741579}" type="presOf" srcId="{C61C4136-6E84-4CF7-A5E3-603566E83424}" destId="{CCFE7BC9-9F62-4E41-9D6B-C818E1B11B55}" srcOrd="0" destOrd="0" presId="urn:microsoft.com/office/officeart/2016/7/layout/RepeatingBendingProcessNew"/>
    <dgm:cxn modelId="{BA132EFC-D0D8-6A43-90AD-47420DAC66FE}" type="presOf" srcId="{4DC0D5BC-36AE-4A48-96ED-CFFFDFEDC232}" destId="{0C3A4FAA-F6BD-974D-82D1-346115B6EF09}" srcOrd="1" destOrd="0" presId="urn:microsoft.com/office/officeart/2016/7/layout/RepeatingBendingProcessNew"/>
    <dgm:cxn modelId="{C074A3FF-7F2E-6E4B-BF4E-D0F9D2931220}" type="presOf" srcId="{ADA972D2-C0DD-4335-AFF8-42CE4293E9F8}" destId="{D64B6414-5C64-F240-A96F-96243B1B642B}" srcOrd="0" destOrd="0" presId="urn:microsoft.com/office/officeart/2016/7/layout/RepeatingBendingProcessNew"/>
    <dgm:cxn modelId="{83AA22BD-E9B4-F547-9608-40DBF13171C9}" type="presParOf" srcId="{E307FC47-003F-5A49-B36C-604FEE6ED1A2}" destId="{98687236-1A75-BA4F-A179-7B2F8FFC55C4}" srcOrd="0" destOrd="0" presId="urn:microsoft.com/office/officeart/2016/7/layout/RepeatingBendingProcessNew"/>
    <dgm:cxn modelId="{ECFC7E8C-C3C9-BC42-84FE-3C5854E7B12B}" type="presParOf" srcId="{E307FC47-003F-5A49-B36C-604FEE6ED1A2}" destId="{E74913F1-6CCD-F94E-8AD2-8A5AD1C0421F}" srcOrd="1" destOrd="0" presId="urn:microsoft.com/office/officeart/2016/7/layout/RepeatingBendingProcessNew"/>
    <dgm:cxn modelId="{FE8E659D-6E69-B843-9C65-22B4E644E337}" type="presParOf" srcId="{E74913F1-6CCD-F94E-8AD2-8A5AD1C0421F}" destId="{60F49204-C270-034B-BBB2-677B1DA48323}" srcOrd="0" destOrd="0" presId="urn:microsoft.com/office/officeart/2016/7/layout/RepeatingBendingProcessNew"/>
    <dgm:cxn modelId="{F4333CF7-F3D8-8E4D-8929-32C5AF05977B}" type="presParOf" srcId="{E307FC47-003F-5A49-B36C-604FEE6ED1A2}" destId="{D921F8C6-5A25-9744-B646-43DB3A88FF3B}" srcOrd="2" destOrd="0" presId="urn:microsoft.com/office/officeart/2016/7/layout/RepeatingBendingProcessNew"/>
    <dgm:cxn modelId="{65BF38E4-60BE-754D-B5A9-F00D5365C7B1}" type="presParOf" srcId="{E307FC47-003F-5A49-B36C-604FEE6ED1A2}" destId="{D64B6414-5C64-F240-A96F-96243B1B642B}" srcOrd="3" destOrd="0" presId="urn:microsoft.com/office/officeart/2016/7/layout/RepeatingBendingProcessNew"/>
    <dgm:cxn modelId="{45A011CA-E214-8846-B74A-BDCF07305574}" type="presParOf" srcId="{D64B6414-5C64-F240-A96F-96243B1B642B}" destId="{954E9F99-7411-5C4E-8F94-717B375EB1C7}" srcOrd="0" destOrd="0" presId="urn:microsoft.com/office/officeart/2016/7/layout/RepeatingBendingProcessNew"/>
    <dgm:cxn modelId="{C69AD0C9-478A-4546-A6D3-91E556CFAD07}" type="presParOf" srcId="{E307FC47-003F-5A49-B36C-604FEE6ED1A2}" destId="{3DFB714E-9F68-4B4F-B92B-6E6EE44F0376}" srcOrd="4" destOrd="0" presId="urn:microsoft.com/office/officeart/2016/7/layout/RepeatingBendingProcessNew"/>
    <dgm:cxn modelId="{F9269E0F-199F-DD4A-8240-E71D2141D3E0}" type="presParOf" srcId="{E307FC47-003F-5A49-B36C-604FEE6ED1A2}" destId="{43DC1CBC-7FD6-A84C-82EC-4BA945B5CD64}" srcOrd="5" destOrd="0" presId="urn:microsoft.com/office/officeart/2016/7/layout/RepeatingBendingProcessNew"/>
    <dgm:cxn modelId="{7DE205BA-8FD4-7D4D-BD52-8A32CBB12D67}" type="presParOf" srcId="{43DC1CBC-7FD6-A84C-82EC-4BA945B5CD64}" destId="{8E4D230A-8BD8-E840-ACD4-4A7393190E90}" srcOrd="0" destOrd="0" presId="urn:microsoft.com/office/officeart/2016/7/layout/RepeatingBendingProcessNew"/>
    <dgm:cxn modelId="{954011D3-DBFC-9F4D-8995-13AB1E1A93F0}" type="presParOf" srcId="{E307FC47-003F-5A49-B36C-604FEE6ED1A2}" destId="{7FEEA3E5-4F4A-F241-A7CF-BE6B9B32D5B1}" srcOrd="6" destOrd="0" presId="urn:microsoft.com/office/officeart/2016/7/layout/RepeatingBendingProcessNew"/>
    <dgm:cxn modelId="{F573ACE4-9E78-2B4A-A6CC-F25C4A1AA66E}" type="presParOf" srcId="{E307FC47-003F-5A49-B36C-604FEE6ED1A2}" destId="{CCFE7BC9-9F62-4E41-9D6B-C818E1B11B55}" srcOrd="7" destOrd="0" presId="urn:microsoft.com/office/officeart/2016/7/layout/RepeatingBendingProcessNew"/>
    <dgm:cxn modelId="{C9D796E8-0A3E-114C-9335-2CBA2930C8F1}" type="presParOf" srcId="{CCFE7BC9-9F62-4E41-9D6B-C818E1B11B55}" destId="{D4B038B4-E623-B34B-BA2B-88537C8BE743}" srcOrd="0" destOrd="0" presId="urn:microsoft.com/office/officeart/2016/7/layout/RepeatingBendingProcessNew"/>
    <dgm:cxn modelId="{DD7821FC-DB38-3549-B126-FED340C6AA3B}" type="presParOf" srcId="{E307FC47-003F-5A49-B36C-604FEE6ED1A2}" destId="{DEDFB061-58D1-F540-90EE-AE72D4349C3C}" srcOrd="8" destOrd="0" presId="urn:microsoft.com/office/officeart/2016/7/layout/RepeatingBendingProcessNew"/>
    <dgm:cxn modelId="{BE6DB08A-9CFD-7645-839F-845AED185E50}" type="presParOf" srcId="{E307FC47-003F-5A49-B36C-604FEE6ED1A2}" destId="{F496CFF3-60AB-9D49-A462-EF940C2ABDDF}" srcOrd="9" destOrd="0" presId="urn:microsoft.com/office/officeart/2016/7/layout/RepeatingBendingProcessNew"/>
    <dgm:cxn modelId="{877CBD9C-AF59-974C-8273-C2F7374222FD}" type="presParOf" srcId="{F496CFF3-60AB-9D49-A462-EF940C2ABDDF}" destId="{D35ACDCC-24C2-9A4F-99D1-F7E64A9ACF1A}" srcOrd="0" destOrd="0" presId="urn:microsoft.com/office/officeart/2016/7/layout/RepeatingBendingProcessNew"/>
    <dgm:cxn modelId="{59C89E97-AE85-FE43-8360-DEB54D22DB2D}" type="presParOf" srcId="{E307FC47-003F-5A49-B36C-604FEE6ED1A2}" destId="{3854DDD1-0C71-9E49-9CFF-BCF0832E58F7}" srcOrd="10" destOrd="0" presId="urn:microsoft.com/office/officeart/2016/7/layout/RepeatingBendingProcessNew"/>
    <dgm:cxn modelId="{8A7E0129-7A7C-FB40-841A-3B1F883A65E2}" type="presParOf" srcId="{E307FC47-003F-5A49-B36C-604FEE6ED1A2}" destId="{9BAA0CA9-D862-6B4F-9A64-5A03EB3A8E13}" srcOrd="11" destOrd="0" presId="urn:microsoft.com/office/officeart/2016/7/layout/RepeatingBendingProcessNew"/>
    <dgm:cxn modelId="{62C0DCB1-FCCA-DB4F-82A5-615C80F5FCEA}" type="presParOf" srcId="{9BAA0CA9-D862-6B4F-9A64-5A03EB3A8E13}" destId="{96D3BB25-744F-CB4A-B98D-F7EE70FAA950}" srcOrd="0" destOrd="0" presId="urn:microsoft.com/office/officeart/2016/7/layout/RepeatingBendingProcessNew"/>
    <dgm:cxn modelId="{371D8951-044F-E841-AACB-3F70C94C981D}" type="presParOf" srcId="{E307FC47-003F-5A49-B36C-604FEE6ED1A2}" destId="{4AAC3146-E376-7A4D-BF64-C42C5115ECF3}" srcOrd="12" destOrd="0" presId="urn:microsoft.com/office/officeart/2016/7/layout/RepeatingBendingProcessNew"/>
    <dgm:cxn modelId="{8909975A-E267-CB43-B582-8F9FB9FE094B}" type="presParOf" srcId="{E307FC47-003F-5A49-B36C-604FEE6ED1A2}" destId="{B2C5001A-4720-604F-ADA1-9783F8EED10E}" srcOrd="13" destOrd="0" presId="urn:microsoft.com/office/officeart/2016/7/layout/RepeatingBendingProcessNew"/>
    <dgm:cxn modelId="{78F0D1E0-92EA-234F-91AA-EDA85304ADEC}" type="presParOf" srcId="{B2C5001A-4720-604F-ADA1-9783F8EED10E}" destId="{0C3A4FAA-F6BD-974D-82D1-346115B6EF09}" srcOrd="0" destOrd="0" presId="urn:microsoft.com/office/officeart/2016/7/layout/RepeatingBendingProcessNew"/>
    <dgm:cxn modelId="{0C911791-7F33-6E47-A896-F2FBFA976903}" type="presParOf" srcId="{E307FC47-003F-5A49-B36C-604FEE6ED1A2}" destId="{3022EF7E-F920-014F-BAB8-549E01320422}" srcOrd="14"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415132-3654-4DDD-BE76-EBBA6E840904}"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9A92A226-60F4-48BC-8C3D-0B73484915E3}">
      <dgm:prSet/>
      <dgm:spPr/>
      <dgm:t>
        <a:bodyPr/>
        <a:lstStyle/>
        <a:p>
          <a:r>
            <a:rPr lang="en-US"/>
            <a:t>Executive summary</a:t>
          </a:r>
        </a:p>
      </dgm:t>
    </dgm:pt>
    <dgm:pt modelId="{9E8A3402-BA8D-48EF-A25C-7140CAD2424B}" type="parTrans" cxnId="{CA348448-5E18-4177-9D65-833F80A581DC}">
      <dgm:prSet/>
      <dgm:spPr/>
      <dgm:t>
        <a:bodyPr/>
        <a:lstStyle/>
        <a:p>
          <a:endParaRPr lang="en-US"/>
        </a:p>
      </dgm:t>
    </dgm:pt>
    <dgm:pt modelId="{55D0961C-20E1-41AA-85C8-4C01952F691B}" type="sibTrans" cxnId="{CA348448-5E18-4177-9D65-833F80A581DC}">
      <dgm:prSet/>
      <dgm:spPr/>
      <dgm:t>
        <a:bodyPr/>
        <a:lstStyle/>
        <a:p>
          <a:endParaRPr lang="en-US"/>
        </a:p>
      </dgm:t>
    </dgm:pt>
    <dgm:pt modelId="{C939DCB9-8C23-450B-A6E4-DDD921FADEA3}">
      <dgm:prSet/>
      <dgm:spPr/>
      <dgm:t>
        <a:bodyPr/>
        <a:lstStyle/>
        <a:p>
          <a:r>
            <a:rPr lang="en-US"/>
            <a:t>External analysis</a:t>
          </a:r>
        </a:p>
      </dgm:t>
    </dgm:pt>
    <dgm:pt modelId="{DA8E25E0-9DAA-4121-AC7C-FB73F0130F5E}" type="parTrans" cxnId="{0D2D7106-6440-43EB-93FF-2E2D2D270805}">
      <dgm:prSet/>
      <dgm:spPr/>
      <dgm:t>
        <a:bodyPr/>
        <a:lstStyle/>
        <a:p>
          <a:endParaRPr lang="en-US"/>
        </a:p>
      </dgm:t>
    </dgm:pt>
    <dgm:pt modelId="{74EB3AD9-262E-46A6-99A6-25D5DCE482DA}" type="sibTrans" cxnId="{0D2D7106-6440-43EB-93FF-2E2D2D270805}">
      <dgm:prSet/>
      <dgm:spPr/>
      <dgm:t>
        <a:bodyPr/>
        <a:lstStyle/>
        <a:p>
          <a:endParaRPr lang="en-US"/>
        </a:p>
      </dgm:t>
    </dgm:pt>
    <dgm:pt modelId="{9DF1691D-405C-45FF-BBA6-A4A9F386B078}">
      <dgm:prSet/>
      <dgm:spPr/>
      <dgm:t>
        <a:bodyPr/>
        <a:lstStyle/>
        <a:p>
          <a:r>
            <a:rPr lang="en-US"/>
            <a:t>Global risk analysis</a:t>
          </a:r>
        </a:p>
      </dgm:t>
    </dgm:pt>
    <dgm:pt modelId="{BDA0AED5-C2DB-43EC-BDCB-2B50E095418E}" type="parTrans" cxnId="{5D88F6B3-C47A-4949-9071-8EFFC88119A4}">
      <dgm:prSet/>
      <dgm:spPr/>
      <dgm:t>
        <a:bodyPr/>
        <a:lstStyle/>
        <a:p>
          <a:endParaRPr lang="en-US"/>
        </a:p>
      </dgm:t>
    </dgm:pt>
    <dgm:pt modelId="{5D80C398-8266-42CC-9EA7-348AC6150497}" type="sibTrans" cxnId="{5D88F6B3-C47A-4949-9071-8EFFC88119A4}">
      <dgm:prSet/>
      <dgm:spPr/>
      <dgm:t>
        <a:bodyPr/>
        <a:lstStyle/>
        <a:p>
          <a:endParaRPr lang="en-US"/>
        </a:p>
      </dgm:t>
    </dgm:pt>
    <dgm:pt modelId="{41B48663-1AF7-4EF8-99C3-5FEC73EC5AC3}">
      <dgm:prSet/>
      <dgm:spPr/>
      <dgm:t>
        <a:bodyPr/>
        <a:lstStyle/>
        <a:p>
          <a:r>
            <a:rPr lang="en-US"/>
            <a:t>Pestle analysis</a:t>
          </a:r>
        </a:p>
      </dgm:t>
    </dgm:pt>
    <dgm:pt modelId="{B89D94E7-3598-44F0-886A-767E4A273857}" type="parTrans" cxnId="{5C5C1B80-FF90-4468-B330-6630E0C2EC24}">
      <dgm:prSet/>
      <dgm:spPr/>
      <dgm:t>
        <a:bodyPr/>
        <a:lstStyle/>
        <a:p>
          <a:endParaRPr lang="en-US"/>
        </a:p>
      </dgm:t>
    </dgm:pt>
    <dgm:pt modelId="{47BCF33B-DAB2-4182-8D73-F6FF2DFEDD1D}" type="sibTrans" cxnId="{5C5C1B80-FF90-4468-B330-6630E0C2EC24}">
      <dgm:prSet/>
      <dgm:spPr/>
      <dgm:t>
        <a:bodyPr/>
        <a:lstStyle/>
        <a:p>
          <a:endParaRPr lang="en-US"/>
        </a:p>
      </dgm:t>
    </dgm:pt>
    <dgm:pt modelId="{95546C26-188A-4F86-816E-8B814C590616}">
      <dgm:prSet/>
      <dgm:spPr/>
      <dgm:t>
        <a:bodyPr/>
        <a:lstStyle/>
        <a:p>
          <a:r>
            <a:rPr lang="en-US"/>
            <a:t>Industry analysis</a:t>
          </a:r>
        </a:p>
      </dgm:t>
    </dgm:pt>
    <dgm:pt modelId="{9F2E7D18-860C-479F-9229-0B0E5630BEF1}" type="parTrans" cxnId="{6AE462F5-F5B1-48BD-A955-D793C252A51B}">
      <dgm:prSet/>
      <dgm:spPr/>
      <dgm:t>
        <a:bodyPr/>
        <a:lstStyle/>
        <a:p>
          <a:endParaRPr lang="en-US"/>
        </a:p>
      </dgm:t>
    </dgm:pt>
    <dgm:pt modelId="{A1C62EF1-A810-4216-A048-61FB0DD3BA33}" type="sibTrans" cxnId="{6AE462F5-F5B1-48BD-A955-D793C252A51B}">
      <dgm:prSet/>
      <dgm:spPr/>
      <dgm:t>
        <a:bodyPr/>
        <a:lstStyle/>
        <a:p>
          <a:endParaRPr lang="en-US"/>
        </a:p>
      </dgm:t>
    </dgm:pt>
    <dgm:pt modelId="{92D40FC2-53D2-47C1-A5C8-D80FA82B18F6}">
      <dgm:prSet/>
      <dgm:spPr/>
      <dgm:t>
        <a:bodyPr/>
        <a:lstStyle/>
        <a:p>
          <a:r>
            <a:rPr lang="en-US"/>
            <a:t>Porters five force</a:t>
          </a:r>
        </a:p>
      </dgm:t>
    </dgm:pt>
    <dgm:pt modelId="{B55B7C1D-51E4-438D-9F7A-8D435EAB176E}" type="parTrans" cxnId="{AB7763E2-11DA-4F84-A249-BCD1BFE484A8}">
      <dgm:prSet/>
      <dgm:spPr/>
      <dgm:t>
        <a:bodyPr/>
        <a:lstStyle/>
        <a:p>
          <a:endParaRPr lang="en-US"/>
        </a:p>
      </dgm:t>
    </dgm:pt>
    <dgm:pt modelId="{3B8BBE34-736E-4A50-8075-B4D330BE4245}" type="sibTrans" cxnId="{AB7763E2-11DA-4F84-A249-BCD1BFE484A8}">
      <dgm:prSet/>
      <dgm:spPr/>
      <dgm:t>
        <a:bodyPr/>
        <a:lstStyle/>
        <a:p>
          <a:endParaRPr lang="en-US"/>
        </a:p>
      </dgm:t>
    </dgm:pt>
    <dgm:pt modelId="{A6FD1B35-2FFE-489B-AABD-71DD39906E15}">
      <dgm:prSet/>
      <dgm:spPr/>
      <dgm:t>
        <a:bodyPr/>
        <a:lstStyle/>
        <a:p>
          <a:r>
            <a:rPr lang="en-US"/>
            <a:t>Competitor analysis</a:t>
          </a:r>
        </a:p>
      </dgm:t>
    </dgm:pt>
    <dgm:pt modelId="{8B37C29E-FF49-4BDA-8EC9-B397A971D9B2}" type="parTrans" cxnId="{0ADD7F51-0BDB-4F30-B653-A3806C59C70A}">
      <dgm:prSet/>
      <dgm:spPr/>
      <dgm:t>
        <a:bodyPr/>
        <a:lstStyle/>
        <a:p>
          <a:endParaRPr lang="en-US"/>
        </a:p>
      </dgm:t>
    </dgm:pt>
    <dgm:pt modelId="{1C6E5892-97DA-4EF3-81A8-416B5F90C7E1}" type="sibTrans" cxnId="{0ADD7F51-0BDB-4F30-B653-A3806C59C70A}">
      <dgm:prSet/>
      <dgm:spPr/>
      <dgm:t>
        <a:bodyPr/>
        <a:lstStyle/>
        <a:p>
          <a:endParaRPr lang="en-US"/>
        </a:p>
      </dgm:t>
    </dgm:pt>
    <dgm:pt modelId="{EAEA8DA8-2030-4A56-B4EC-085C56A6FC6B}">
      <dgm:prSet/>
      <dgm:spPr/>
      <dgm:t>
        <a:bodyPr/>
        <a:lstStyle/>
        <a:p>
          <a:r>
            <a:rPr lang="en-US"/>
            <a:t>Internal analysis</a:t>
          </a:r>
        </a:p>
      </dgm:t>
    </dgm:pt>
    <dgm:pt modelId="{4CEEC2D6-FAFA-4AAA-859E-5E966A03F175}" type="parTrans" cxnId="{B4C40614-CB37-434D-857B-EF7B51B4856B}">
      <dgm:prSet/>
      <dgm:spPr/>
      <dgm:t>
        <a:bodyPr/>
        <a:lstStyle/>
        <a:p>
          <a:endParaRPr lang="en-US"/>
        </a:p>
      </dgm:t>
    </dgm:pt>
    <dgm:pt modelId="{165DD984-6720-4DE3-BDB9-65206A2C0F5D}" type="sibTrans" cxnId="{B4C40614-CB37-434D-857B-EF7B51B4856B}">
      <dgm:prSet/>
      <dgm:spPr/>
      <dgm:t>
        <a:bodyPr/>
        <a:lstStyle/>
        <a:p>
          <a:endParaRPr lang="en-US"/>
        </a:p>
      </dgm:t>
    </dgm:pt>
    <dgm:pt modelId="{984E5DFD-143D-41CE-AA67-7DABFCC63823}">
      <dgm:prSet/>
      <dgm:spPr/>
      <dgm:t>
        <a:bodyPr/>
        <a:lstStyle/>
        <a:p>
          <a:r>
            <a:rPr lang="en-US"/>
            <a:t>Core capabilities</a:t>
          </a:r>
        </a:p>
      </dgm:t>
    </dgm:pt>
    <dgm:pt modelId="{F16A380A-C79A-46FB-85B1-49096DD25BB7}" type="parTrans" cxnId="{B97A62F9-BE6F-4F11-8CE1-CEFE66D30D98}">
      <dgm:prSet/>
      <dgm:spPr/>
      <dgm:t>
        <a:bodyPr/>
        <a:lstStyle/>
        <a:p>
          <a:endParaRPr lang="en-US"/>
        </a:p>
      </dgm:t>
    </dgm:pt>
    <dgm:pt modelId="{EAE6EEC0-F467-4510-A893-CDCAC5ACCB48}" type="sibTrans" cxnId="{B97A62F9-BE6F-4F11-8CE1-CEFE66D30D98}">
      <dgm:prSet/>
      <dgm:spPr/>
      <dgm:t>
        <a:bodyPr/>
        <a:lstStyle/>
        <a:p>
          <a:endParaRPr lang="en-US"/>
        </a:p>
      </dgm:t>
    </dgm:pt>
    <dgm:pt modelId="{B6A0EB60-128F-45A9-A544-0B05AC829D22}">
      <dgm:prSet/>
      <dgm:spPr/>
      <dgm:t>
        <a:bodyPr/>
        <a:lstStyle/>
        <a:p>
          <a:r>
            <a:rPr lang="en-US"/>
            <a:t>Core competence analysis</a:t>
          </a:r>
        </a:p>
      </dgm:t>
    </dgm:pt>
    <dgm:pt modelId="{331A3874-6B3F-4725-B793-0E03195AE88D}" type="parTrans" cxnId="{B6B1A847-3DE5-4728-B5D7-6F4ADE0D5ED1}">
      <dgm:prSet/>
      <dgm:spPr/>
      <dgm:t>
        <a:bodyPr/>
        <a:lstStyle/>
        <a:p>
          <a:endParaRPr lang="en-US"/>
        </a:p>
      </dgm:t>
    </dgm:pt>
    <dgm:pt modelId="{D2DA1EAC-256F-459B-97B5-D3A9B03F2238}" type="sibTrans" cxnId="{B6B1A847-3DE5-4728-B5D7-6F4ADE0D5ED1}">
      <dgm:prSet/>
      <dgm:spPr/>
      <dgm:t>
        <a:bodyPr/>
        <a:lstStyle/>
        <a:p>
          <a:endParaRPr lang="en-US"/>
        </a:p>
      </dgm:t>
    </dgm:pt>
    <dgm:pt modelId="{C43B8021-B1B1-4DCD-9D68-3AAA3AF230C9}">
      <dgm:prSet/>
      <dgm:spPr/>
      <dgm:t>
        <a:bodyPr/>
        <a:lstStyle/>
        <a:p>
          <a:r>
            <a:rPr lang="en-US"/>
            <a:t>Value chain analysis</a:t>
          </a:r>
        </a:p>
      </dgm:t>
    </dgm:pt>
    <dgm:pt modelId="{7ECAF8E5-65E2-47BF-AB38-75D77DB993C2}" type="parTrans" cxnId="{6C7C31A3-33CB-46FE-8C7D-0A9D386F035B}">
      <dgm:prSet/>
      <dgm:spPr/>
      <dgm:t>
        <a:bodyPr/>
        <a:lstStyle/>
        <a:p>
          <a:endParaRPr lang="en-US"/>
        </a:p>
      </dgm:t>
    </dgm:pt>
    <dgm:pt modelId="{DCAAE914-814E-4833-8DDA-406D10604DCD}" type="sibTrans" cxnId="{6C7C31A3-33CB-46FE-8C7D-0A9D386F035B}">
      <dgm:prSet/>
      <dgm:spPr/>
      <dgm:t>
        <a:bodyPr/>
        <a:lstStyle/>
        <a:p>
          <a:endParaRPr lang="en-US"/>
        </a:p>
      </dgm:t>
    </dgm:pt>
    <dgm:pt modelId="{3967AD21-ADE7-42A1-8FC6-75D11FF72D82}">
      <dgm:prSet/>
      <dgm:spPr/>
      <dgm:t>
        <a:bodyPr/>
        <a:lstStyle/>
        <a:p>
          <a:r>
            <a:rPr lang="en-US"/>
            <a:t>VRIO analysis</a:t>
          </a:r>
        </a:p>
      </dgm:t>
    </dgm:pt>
    <dgm:pt modelId="{40A28F3D-815A-4F10-A06D-B259DB8D8D0D}" type="parTrans" cxnId="{7AFF4800-7C53-4403-8CF6-76A6B82F27FB}">
      <dgm:prSet/>
      <dgm:spPr/>
      <dgm:t>
        <a:bodyPr/>
        <a:lstStyle/>
        <a:p>
          <a:endParaRPr lang="en-US"/>
        </a:p>
      </dgm:t>
    </dgm:pt>
    <dgm:pt modelId="{A33A9B28-D8FF-4F66-AAF2-5DD3AC74F22C}" type="sibTrans" cxnId="{7AFF4800-7C53-4403-8CF6-76A6B82F27FB}">
      <dgm:prSet/>
      <dgm:spPr/>
      <dgm:t>
        <a:bodyPr/>
        <a:lstStyle/>
        <a:p>
          <a:endParaRPr lang="en-US"/>
        </a:p>
      </dgm:t>
    </dgm:pt>
    <dgm:pt modelId="{B46D158C-F914-4B47-A29D-0749A2E17E10}">
      <dgm:prSet/>
      <dgm:spPr/>
      <dgm:t>
        <a:bodyPr/>
        <a:lstStyle/>
        <a:p>
          <a:r>
            <a:rPr lang="en-US"/>
            <a:t>SWOT and Integrated SWOT analysis</a:t>
          </a:r>
        </a:p>
      </dgm:t>
    </dgm:pt>
    <dgm:pt modelId="{99605A49-0BC3-464F-8D40-B4F17FC2A505}" type="parTrans" cxnId="{8945D795-3EEF-43CF-A3D4-A08102A4C37B}">
      <dgm:prSet/>
      <dgm:spPr/>
      <dgm:t>
        <a:bodyPr/>
        <a:lstStyle/>
        <a:p>
          <a:endParaRPr lang="en-US"/>
        </a:p>
      </dgm:t>
    </dgm:pt>
    <dgm:pt modelId="{A0BDEF23-0ABD-4DF9-9C31-0F6E76BAF908}" type="sibTrans" cxnId="{8945D795-3EEF-43CF-A3D4-A08102A4C37B}">
      <dgm:prSet/>
      <dgm:spPr/>
      <dgm:t>
        <a:bodyPr/>
        <a:lstStyle/>
        <a:p>
          <a:endParaRPr lang="en-US"/>
        </a:p>
      </dgm:t>
    </dgm:pt>
    <dgm:pt modelId="{C8D8E3E2-AFAC-4429-9F8F-E3204545F3F4}">
      <dgm:prSet/>
      <dgm:spPr/>
      <dgm:t>
        <a:bodyPr/>
        <a:lstStyle/>
        <a:p>
          <a:r>
            <a:rPr lang="en-US"/>
            <a:t>Risk analysis</a:t>
          </a:r>
        </a:p>
      </dgm:t>
    </dgm:pt>
    <dgm:pt modelId="{117F6431-E434-4388-A54A-EE41A5180BAA}" type="parTrans" cxnId="{5A7712B5-BA06-48C8-B879-30807BE1781B}">
      <dgm:prSet/>
      <dgm:spPr/>
      <dgm:t>
        <a:bodyPr/>
        <a:lstStyle/>
        <a:p>
          <a:endParaRPr lang="en-US"/>
        </a:p>
      </dgm:t>
    </dgm:pt>
    <dgm:pt modelId="{B750A222-E6A3-40B6-A9E8-26B9B90328F7}" type="sibTrans" cxnId="{5A7712B5-BA06-48C8-B879-30807BE1781B}">
      <dgm:prSet/>
      <dgm:spPr/>
      <dgm:t>
        <a:bodyPr/>
        <a:lstStyle/>
        <a:p>
          <a:endParaRPr lang="en-US"/>
        </a:p>
      </dgm:t>
    </dgm:pt>
    <dgm:pt modelId="{FE789CDC-D8BC-4F62-BF6C-426E1D6772BA}">
      <dgm:prSet/>
      <dgm:spPr/>
      <dgm:t>
        <a:bodyPr/>
        <a:lstStyle/>
        <a:p>
          <a:r>
            <a:rPr lang="en-US"/>
            <a:t>Financial analysis</a:t>
          </a:r>
        </a:p>
      </dgm:t>
    </dgm:pt>
    <dgm:pt modelId="{24CC68AB-4D29-4543-9A28-9B843FA4E31D}" type="parTrans" cxnId="{A4ACF7B9-CEFF-4A78-849C-C0794ADD3217}">
      <dgm:prSet/>
      <dgm:spPr/>
      <dgm:t>
        <a:bodyPr/>
        <a:lstStyle/>
        <a:p>
          <a:endParaRPr lang="en-US"/>
        </a:p>
      </dgm:t>
    </dgm:pt>
    <dgm:pt modelId="{27258E2F-DAD2-4966-B441-C457031D21B5}" type="sibTrans" cxnId="{A4ACF7B9-CEFF-4A78-849C-C0794ADD3217}">
      <dgm:prSet/>
      <dgm:spPr/>
      <dgm:t>
        <a:bodyPr/>
        <a:lstStyle/>
        <a:p>
          <a:endParaRPr lang="en-US"/>
        </a:p>
      </dgm:t>
    </dgm:pt>
    <dgm:pt modelId="{D7FA94CD-964A-4245-A6BF-7C453D1FAEA9}">
      <dgm:prSet/>
      <dgm:spPr/>
      <dgm:t>
        <a:bodyPr/>
        <a:lstStyle/>
        <a:p>
          <a:r>
            <a:rPr lang="en-US"/>
            <a:t>Proposed strategy</a:t>
          </a:r>
        </a:p>
      </dgm:t>
    </dgm:pt>
    <dgm:pt modelId="{0157B1D3-A860-41F8-9D33-E92FF0245EDA}" type="parTrans" cxnId="{24014D4C-17EA-4311-B4AA-AFCDF7BE2917}">
      <dgm:prSet/>
      <dgm:spPr/>
      <dgm:t>
        <a:bodyPr/>
        <a:lstStyle/>
        <a:p>
          <a:endParaRPr lang="en-US"/>
        </a:p>
      </dgm:t>
    </dgm:pt>
    <dgm:pt modelId="{F7D3D2B7-01A5-4943-B1AD-AD5636AC6940}" type="sibTrans" cxnId="{24014D4C-17EA-4311-B4AA-AFCDF7BE2917}">
      <dgm:prSet/>
      <dgm:spPr/>
      <dgm:t>
        <a:bodyPr/>
        <a:lstStyle/>
        <a:p>
          <a:endParaRPr lang="en-US"/>
        </a:p>
      </dgm:t>
    </dgm:pt>
    <dgm:pt modelId="{5F2518DA-474A-4E75-9F7C-226D576D8BD1}">
      <dgm:prSet/>
      <dgm:spPr/>
      <dgm:t>
        <a:bodyPr/>
        <a:lstStyle/>
        <a:p>
          <a:r>
            <a:rPr lang="en-US"/>
            <a:t>Current realities</a:t>
          </a:r>
        </a:p>
      </dgm:t>
    </dgm:pt>
    <dgm:pt modelId="{6DFDA5F1-E81A-43C2-846B-A09BC4F24ABF}" type="parTrans" cxnId="{6A9BC8B5-24D8-4662-956E-7C8B1F5F443E}">
      <dgm:prSet/>
      <dgm:spPr/>
      <dgm:t>
        <a:bodyPr/>
        <a:lstStyle/>
        <a:p>
          <a:endParaRPr lang="en-US"/>
        </a:p>
      </dgm:t>
    </dgm:pt>
    <dgm:pt modelId="{A9602476-55D6-4B97-AA6A-E8B275999090}" type="sibTrans" cxnId="{6A9BC8B5-24D8-4662-956E-7C8B1F5F443E}">
      <dgm:prSet/>
      <dgm:spPr/>
      <dgm:t>
        <a:bodyPr/>
        <a:lstStyle/>
        <a:p>
          <a:endParaRPr lang="en-US"/>
        </a:p>
      </dgm:t>
    </dgm:pt>
    <dgm:pt modelId="{2AA45A5C-1E83-40D1-BFFB-CEF7104A6B8D}">
      <dgm:prSet/>
      <dgm:spPr/>
      <dgm:t>
        <a:bodyPr/>
        <a:lstStyle/>
        <a:p>
          <a:r>
            <a:rPr lang="en-US"/>
            <a:t>Possible future realities</a:t>
          </a:r>
        </a:p>
      </dgm:t>
    </dgm:pt>
    <dgm:pt modelId="{0424AA2D-7C8D-4F97-8C93-36C54D1D8910}" type="parTrans" cxnId="{39C17E6B-EB3E-4588-9F05-D13EF495A9D0}">
      <dgm:prSet/>
      <dgm:spPr/>
      <dgm:t>
        <a:bodyPr/>
        <a:lstStyle/>
        <a:p>
          <a:endParaRPr lang="en-US"/>
        </a:p>
      </dgm:t>
    </dgm:pt>
    <dgm:pt modelId="{56317933-1843-45F8-B2AC-EDC4D010B65B}" type="sibTrans" cxnId="{39C17E6B-EB3E-4588-9F05-D13EF495A9D0}">
      <dgm:prSet/>
      <dgm:spPr/>
      <dgm:t>
        <a:bodyPr/>
        <a:lstStyle/>
        <a:p>
          <a:endParaRPr lang="en-US"/>
        </a:p>
      </dgm:t>
    </dgm:pt>
    <dgm:pt modelId="{AF433EF9-5893-4C3C-BFFB-BD5FD64E4FB8}">
      <dgm:prSet/>
      <dgm:spPr/>
      <dgm:t>
        <a:bodyPr/>
        <a:lstStyle/>
        <a:p>
          <a:r>
            <a:rPr lang="en-US"/>
            <a:t>Implementation</a:t>
          </a:r>
        </a:p>
      </dgm:t>
    </dgm:pt>
    <dgm:pt modelId="{8E29DC94-66D0-4E44-8E57-7BEED4AA5E9E}" type="parTrans" cxnId="{C354A4AE-1299-4A93-A2AD-22289AF73C98}">
      <dgm:prSet/>
      <dgm:spPr/>
      <dgm:t>
        <a:bodyPr/>
        <a:lstStyle/>
        <a:p>
          <a:endParaRPr lang="en-US"/>
        </a:p>
      </dgm:t>
    </dgm:pt>
    <dgm:pt modelId="{8501A4F3-413E-477E-A06C-C5DE0747F5E6}" type="sibTrans" cxnId="{C354A4AE-1299-4A93-A2AD-22289AF73C98}">
      <dgm:prSet/>
      <dgm:spPr/>
      <dgm:t>
        <a:bodyPr/>
        <a:lstStyle/>
        <a:p>
          <a:endParaRPr lang="en-US"/>
        </a:p>
      </dgm:t>
    </dgm:pt>
    <dgm:pt modelId="{19E2FFED-947C-42A3-99EE-D4DE69694011}">
      <dgm:prSet/>
      <dgm:spPr/>
      <dgm:t>
        <a:bodyPr/>
        <a:lstStyle/>
        <a:p>
          <a:r>
            <a:rPr lang="en-US"/>
            <a:t>Change management</a:t>
          </a:r>
        </a:p>
      </dgm:t>
    </dgm:pt>
    <dgm:pt modelId="{BC33ED0E-6989-4DEC-9909-8AFE39A69DBE}" type="parTrans" cxnId="{2B478BEF-1E62-4924-B498-70D39114D3A0}">
      <dgm:prSet/>
      <dgm:spPr/>
      <dgm:t>
        <a:bodyPr/>
        <a:lstStyle/>
        <a:p>
          <a:endParaRPr lang="en-US"/>
        </a:p>
      </dgm:t>
    </dgm:pt>
    <dgm:pt modelId="{120CE4B1-E802-4DB7-AD0D-D6A79A368FB6}" type="sibTrans" cxnId="{2B478BEF-1E62-4924-B498-70D39114D3A0}">
      <dgm:prSet/>
      <dgm:spPr/>
      <dgm:t>
        <a:bodyPr/>
        <a:lstStyle/>
        <a:p>
          <a:endParaRPr lang="en-US"/>
        </a:p>
      </dgm:t>
    </dgm:pt>
    <dgm:pt modelId="{5FEC44DC-BB12-4BDB-BC97-E052D541AD5B}">
      <dgm:prSet/>
      <dgm:spPr/>
      <dgm:t>
        <a:bodyPr/>
        <a:lstStyle/>
        <a:p>
          <a:r>
            <a:rPr lang="en-US"/>
            <a:t>What next </a:t>
          </a:r>
        </a:p>
      </dgm:t>
    </dgm:pt>
    <dgm:pt modelId="{08749C0B-AD5E-4CF5-B35C-D8364B39B8F5}" type="parTrans" cxnId="{4CB21005-16A6-4204-9224-9AA8ADC63E97}">
      <dgm:prSet/>
      <dgm:spPr/>
      <dgm:t>
        <a:bodyPr/>
        <a:lstStyle/>
        <a:p>
          <a:endParaRPr lang="en-US"/>
        </a:p>
      </dgm:t>
    </dgm:pt>
    <dgm:pt modelId="{5769A796-912F-4980-ADE3-8D96E8B65DEE}" type="sibTrans" cxnId="{4CB21005-16A6-4204-9224-9AA8ADC63E97}">
      <dgm:prSet/>
      <dgm:spPr/>
      <dgm:t>
        <a:bodyPr/>
        <a:lstStyle/>
        <a:p>
          <a:endParaRPr lang="en-US"/>
        </a:p>
      </dgm:t>
    </dgm:pt>
    <dgm:pt modelId="{43FBB892-0CB5-43C5-825C-571D80C2A3CA}">
      <dgm:prSet/>
      <dgm:spPr/>
      <dgm:t>
        <a:bodyPr/>
        <a:lstStyle/>
        <a:p>
          <a:r>
            <a:rPr lang="en-US"/>
            <a:t>Conclusion</a:t>
          </a:r>
        </a:p>
      </dgm:t>
    </dgm:pt>
    <dgm:pt modelId="{9B35A1E2-18ED-4CA7-8B1F-B0BC34035886}" type="parTrans" cxnId="{EB7C1467-B566-42BE-9DAA-FE5165DA5BD6}">
      <dgm:prSet/>
      <dgm:spPr/>
      <dgm:t>
        <a:bodyPr/>
        <a:lstStyle/>
        <a:p>
          <a:endParaRPr lang="en-US"/>
        </a:p>
      </dgm:t>
    </dgm:pt>
    <dgm:pt modelId="{990A19DF-51C6-4A8F-9C0A-0DF3710EB91B}" type="sibTrans" cxnId="{EB7C1467-B566-42BE-9DAA-FE5165DA5BD6}">
      <dgm:prSet/>
      <dgm:spPr/>
      <dgm:t>
        <a:bodyPr/>
        <a:lstStyle/>
        <a:p>
          <a:endParaRPr lang="en-US"/>
        </a:p>
      </dgm:t>
    </dgm:pt>
    <dgm:pt modelId="{AE0CAC97-C5D5-6B48-B264-C18BCEDC4A66}" type="pres">
      <dgm:prSet presAssocID="{B5415132-3654-4DDD-BE76-EBBA6E840904}" presName="linear" presStyleCnt="0">
        <dgm:presLayoutVars>
          <dgm:dir/>
          <dgm:animLvl val="lvl"/>
          <dgm:resizeHandles val="exact"/>
        </dgm:presLayoutVars>
      </dgm:prSet>
      <dgm:spPr/>
    </dgm:pt>
    <dgm:pt modelId="{2102423A-E091-7A4F-B4B9-892F3DFAB9B9}" type="pres">
      <dgm:prSet presAssocID="{9A92A226-60F4-48BC-8C3D-0B73484915E3}" presName="parentLin" presStyleCnt="0"/>
      <dgm:spPr/>
    </dgm:pt>
    <dgm:pt modelId="{8A9989C8-1AD6-CC4F-8DD5-D517ED63704F}" type="pres">
      <dgm:prSet presAssocID="{9A92A226-60F4-48BC-8C3D-0B73484915E3}" presName="parentLeftMargin" presStyleLbl="node1" presStyleIdx="0" presStyleCnt="6"/>
      <dgm:spPr/>
    </dgm:pt>
    <dgm:pt modelId="{F5640BC2-1A45-E64E-8B1D-1A71E2299770}" type="pres">
      <dgm:prSet presAssocID="{9A92A226-60F4-48BC-8C3D-0B73484915E3}" presName="parentText" presStyleLbl="node1" presStyleIdx="0" presStyleCnt="6">
        <dgm:presLayoutVars>
          <dgm:chMax val="0"/>
          <dgm:bulletEnabled val="1"/>
        </dgm:presLayoutVars>
      </dgm:prSet>
      <dgm:spPr/>
    </dgm:pt>
    <dgm:pt modelId="{66E5FDDB-2628-3E44-9CA0-D18E7CCFA60B}" type="pres">
      <dgm:prSet presAssocID="{9A92A226-60F4-48BC-8C3D-0B73484915E3}" presName="negativeSpace" presStyleCnt="0"/>
      <dgm:spPr/>
    </dgm:pt>
    <dgm:pt modelId="{84E4C930-D2BC-7C4D-8644-551086CB2154}" type="pres">
      <dgm:prSet presAssocID="{9A92A226-60F4-48BC-8C3D-0B73484915E3}" presName="childText" presStyleLbl="conFgAcc1" presStyleIdx="0" presStyleCnt="6">
        <dgm:presLayoutVars>
          <dgm:bulletEnabled val="1"/>
        </dgm:presLayoutVars>
      </dgm:prSet>
      <dgm:spPr/>
    </dgm:pt>
    <dgm:pt modelId="{D2A860CA-5140-A34E-AB45-4F85280431DF}" type="pres">
      <dgm:prSet presAssocID="{55D0961C-20E1-41AA-85C8-4C01952F691B}" presName="spaceBetweenRectangles" presStyleCnt="0"/>
      <dgm:spPr/>
    </dgm:pt>
    <dgm:pt modelId="{5A5843B5-B3F5-7C47-8142-06D0F8622073}" type="pres">
      <dgm:prSet presAssocID="{C939DCB9-8C23-450B-A6E4-DDD921FADEA3}" presName="parentLin" presStyleCnt="0"/>
      <dgm:spPr/>
    </dgm:pt>
    <dgm:pt modelId="{29BDD371-4696-4F49-A9DB-5196177AA286}" type="pres">
      <dgm:prSet presAssocID="{C939DCB9-8C23-450B-A6E4-DDD921FADEA3}" presName="parentLeftMargin" presStyleLbl="node1" presStyleIdx="0" presStyleCnt="6"/>
      <dgm:spPr/>
    </dgm:pt>
    <dgm:pt modelId="{D1660F9D-08EF-7348-9235-4AE5D1AD09EA}" type="pres">
      <dgm:prSet presAssocID="{C939DCB9-8C23-450B-A6E4-DDD921FADEA3}" presName="parentText" presStyleLbl="node1" presStyleIdx="1" presStyleCnt="6">
        <dgm:presLayoutVars>
          <dgm:chMax val="0"/>
          <dgm:bulletEnabled val="1"/>
        </dgm:presLayoutVars>
      </dgm:prSet>
      <dgm:spPr/>
    </dgm:pt>
    <dgm:pt modelId="{35E90286-D2BC-DF44-A82F-9F96B67798A6}" type="pres">
      <dgm:prSet presAssocID="{C939DCB9-8C23-450B-A6E4-DDD921FADEA3}" presName="negativeSpace" presStyleCnt="0"/>
      <dgm:spPr/>
    </dgm:pt>
    <dgm:pt modelId="{7B31F1DE-BC39-A740-9240-1A0D12810B02}" type="pres">
      <dgm:prSet presAssocID="{C939DCB9-8C23-450B-A6E4-DDD921FADEA3}" presName="childText" presStyleLbl="conFgAcc1" presStyleIdx="1" presStyleCnt="6">
        <dgm:presLayoutVars>
          <dgm:bulletEnabled val="1"/>
        </dgm:presLayoutVars>
      </dgm:prSet>
      <dgm:spPr/>
    </dgm:pt>
    <dgm:pt modelId="{9FEE7D10-3C48-C14A-A9CC-400BD9ACCAA2}" type="pres">
      <dgm:prSet presAssocID="{74EB3AD9-262E-46A6-99A6-25D5DCE482DA}" presName="spaceBetweenRectangles" presStyleCnt="0"/>
      <dgm:spPr/>
    </dgm:pt>
    <dgm:pt modelId="{191B7BE2-3C68-8547-AF59-176C509A4130}" type="pres">
      <dgm:prSet presAssocID="{EAEA8DA8-2030-4A56-B4EC-085C56A6FC6B}" presName="parentLin" presStyleCnt="0"/>
      <dgm:spPr/>
    </dgm:pt>
    <dgm:pt modelId="{4475979E-A21F-ED42-8D01-C3FBB51C14DA}" type="pres">
      <dgm:prSet presAssocID="{EAEA8DA8-2030-4A56-B4EC-085C56A6FC6B}" presName="parentLeftMargin" presStyleLbl="node1" presStyleIdx="1" presStyleCnt="6"/>
      <dgm:spPr/>
    </dgm:pt>
    <dgm:pt modelId="{0376CAF9-4BCA-884B-A96A-173EBE8558E8}" type="pres">
      <dgm:prSet presAssocID="{EAEA8DA8-2030-4A56-B4EC-085C56A6FC6B}" presName="parentText" presStyleLbl="node1" presStyleIdx="2" presStyleCnt="6">
        <dgm:presLayoutVars>
          <dgm:chMax val="0"/>
          <dgm:bulletEnabled val="1"/>
        </dgm:presLayoutVars>
      </dgm:prSet>
      <dgm:spPr/>
    </dgm:pt>
    <dgm:pt modelId="{C745A238-60E4-FE42-96C2-E3DF6321B317}" type="pres">
      <dgm:prSet presAssocID="{EAEA8DA8-2030-4A56-B4EC-085C56A6FC6B}" presName="negativeSpace" presStyleCnt="0"/>
      <dgm:spPr/>
    </dgm:pt>
    <dgm:pt modelId="{5D199330-64A7-0B44-9F10-40CA4EF8D475}" type="pres">
      <dgm:prSet presAssocID="{EAEA8DA8-2030-4A56-B4EC-085C56A6FC6B}" presName="childText" presStyleLbl="conFgAcc1" presStyleIdx="2" presStyleCnt="6">
        <dgm:presLayoutVars>
          <dgm:bulletEnabled val="1"/>
        </dgm:presLayoutVars>
      </dgm:prSet>
      <dgm:spPr/>
    </dgm:pt>
    <dgm:pt modelId="{9F6B7C24-3283-FD44-BE83-0F0A94C19ED8}" type="pres">
      <dgm:prSet presAssocID="{165DD984-6720-4DE3-BDB9-65206A2C0F5D}" presName="spaceBetweenRectangles" presStyleCnt="0"/>
      <dgm:spPr/>
    </dgm:pt>
    <dgm:pt modelId="{A5D12449-1F3C-F442-934D-A283D65A43EF}" type="pres">
      <dgm:prSet presAssocID="{D7FA94CD-964A-4245-A6BF-7C453D1FAEA9}" presName="parentLin" presStyleCnt="0"/>
      <dgm:spPr/>
    </dgm:pt>
    <dgm:pt modelId="{E3C44ACF-AD51-FC45-A874-F86E019E2E9B}" type="pres">
      <dgm:prSet presAssocID="{D7FA94CD-964A-4245-A6BF-7C453D1FAEA9}" presName="parentLeftMargin" presStyleLbl="node1" presStyleIdx="2" presStyleCnt="6"/>
      <dgm:spPr/>
    </dgm:pt>
    <dgm:pt modelId="{F50E0196-A85F-604C-957A-6CE41E074659}" type="pres">
      <dgm:prSet presAssocID="{D7FA94CD-964A-4245-A6BF-7C453D1FAEA9}" presName="parentText" presStyleLbl="node1" presStyleIdx="3" presStyleCnt="6">
        <dgm:presLayoutVars>
          <dgm:chMax val="0"/>
          <dgm:bulletEnabled val="1"/>
        </dgm:presLayoutVars>
      </dgm:prSet>
      <dgm:spPr/>
    </dgm:pt>
    <dgm:pt modelId="{E11EE99E-7A09-994E-8736-27A6DE56B394}" type="pres">
      <dgm:prSet presAssocID="{D7FA94CD-964A-4245-A6BF-7C453D1FAEA9}" presName="negativeSpace" presStyleCnt="0"/>
      <dgm:spPr/>
    </dgm:pt>
    <dgm:pt modelId="{744FEDCE-3DB1-7043-ACAB-9ABF1C97B692}" type="pres">
      <dgm:prSet presAssocID="{D7FA94CD-964A-4245-A6BF-7C453D1FAEA9}" presName="childText" presStyleLbl="conFgAcc1" presStyleIdx="3" presStyleCnt="6">
        <dgm:presLayoutVars>
          <dgm:bulletEnabled val="1"/>
        </dgm:presLayoutVars>
      </dgm:prSet>
      <dgm:spPr/>
    </dgm:pt>
    <dgm:pt modelId="{81833411-E869-0B49-B6B3-93D54835AEBE}" type="pres">
      <dgm:prSet presAssocID="{F7D3D2B7-01A5-4943-B1AD-AD5636AC6940}" presName="spaceBetweenRectangles" presStyleCnt="0"/>
      <dgm:spPr/>
    </dgm:pt>
    <dgm:pt modelId="{3E24C324-5A25-3D41-93CE-B737A3B3F519}" type="pres">
      <dgm:prSet presAssocID="{5FEC44DC-BB12-4BDB-BC97-E052D541AD5B}" presName="parentLin" presStyleCnt="0"/>
      <dgm:spPr/>
    </dgm:pt>
    <dgm:pt modelId="{F44FDA7F-02B7-EB4A-ADF0-B2E7701BC117}" type="pres">
      <dgm:prSet presAssocID="{5FEC44DC-BB12-4BDB-BC97-E052D541AD5B}" presName="parentLeftMargin" presStyleLbl="node1" presStyleIdx="3" presStyleCnt="6"/>
      <dgm:spPr/>
    </dgm:pt>
    <dgm:pt modelId="{020FFF99-05F6-7D47-9F1B-668CC05F51D5}" type="pres">
      <dgm:prSet presAssocID="{5FEC44DC-BB12-4BDB-BC97-E052D541AD5B}" presName="parentText" presStyleLbl="node1" presStyleIdx="4" presStyleCnt="6">
        <dgm:presLayoutVars>
          <dgm:chMax val="0"/>
          <dgm:bulletEnabled val="1"/>
        </dgm:presLayoutVars>
      </dgm:prSet>
      <dgm:spPr/>
    </dgm:pt>
    <dgm:pt modelId="{7E80F1B6-2BD7-0942-A78A-CA1E49FDD649}" type="pres">
      <dgm:prSet presAssocID="{5FEC44DC-BB12-4BDB-BC97-E052D541AD5B}" presName="negativeSpace" presStyleCnt="0"/>
      <dgm:spPr/>
    </dgm:pt>
    <dgm:pt modelId="{8FC21535-E863-0243-9216-0E2400572344}" type="pres">
      <dgm:prSet presAssocID="{5FEC44DC-BB12-4BDB-BC97-E052D541AD5B}" presName="childText" presStyleLbl="conFgAcc1" presStyleIdx="4" presStyleCnt="6">
        <dgm:presLayoutVars>
          <dgm:bulletEnabled val="1"/>
        </dgm:presLayoutVars>
      </dgm:prSet>
      <dgm:spPr/>
    </dgm:pt>
    <dgm:pt modelId="{1CA6BB87-FCE9-4A4C-949E-381A84F97DBF}" type="pres">
      <dgm:prSet presAssocID="{5769A796-912F-4980-ADE3-8D96E8B65DEE}" presName="spaceBetweenRectangles" presStyleCnt="0"/>
      <dgm:spPr/>
    </dgm:pt>
    <dgm:pt modelId="{8949D6A0-88E0-CC47-A7BF-DC59373F0201}" type="pres">
      <dgm:prSet presAssocID="{43FBB892-0CB5-43C5-825C-571D80C2A3CA}" presName="parentLin" presStyleCnt="0"/>
      <dgm:spPr/>
    </dgm:pt>
    <dgm:pt modelId="{8619D330-872C-4145-9628-958FACA02059}" type="pres">
      <dgm:prSet presAssocID="{43FBB892-0CB5-43C5-825C-571D80C2A3CA}" presName="parentLeftMargin" presStyleLbl="node1" presStyleIdx="4" presStyleCnt="6"/>
      <dgm:spPr/>
    </dgm:pt>
    <dgm:pt modelId="{D8804F34-2E41-E449-B381-22BAEB7D9A5F}" type="pres">
      <dgm:prSet presAssocID="{43FBB892-0CB5-43C5-825C-571D80C2A3CA}" presName="parentText" presStyleLbl="node1" presStyleIdx="5" presStyleCnt="6">
        <dgm:presLayoutVars>
          <dgm:chMax val="0"/>
          <dgm:bulletEnabled val="1"/>
        </dgm:presLayoutVars>
      </dgm:prSet>
      <dgm:spPr/>
    </dgm:pt>
    <dgm:pt modelId="{99BB40D4-1220-B140-B4FB-481E9DDBF243}" type="pres">
      <dgm:prSet presAssocID="{43FBB892-0CB5-43C5-825C-571D80C2A3CA}" presName="negativeSpace" presStyleCnt="0"/>
      <dgm:spPr/>
    </dgm:pt>
    <dgm:pt modelId="{65613863-CD46-0E40-93F2-C175C9816A5F}" type="pres">
      <dgm:prSet presAssocID="{43FBB892-0CB5-43C5-825C-571D80C2A3CA}" presName="childText" presStyleLbl="conFgAcc1" presStyleIdx="5" presStyleCnt="6">
        <dgm:presLayoutVars>
          <dgm:bulletEnabled val="1"/>
        </dgm:presLayoutVars>
      </dgm:prSet>
      <dgm:spPr/>
    </dgm:pt>
  </dgm:ptLst>
  <dgm:cxnLst>
    <dgm:cxn modelId="{7AFF4800-7C53-4403-8CF6-76A6B82F27FB}" srcId="{EAEA8DA8-2030-4A56-B4EC-085C56A6FC6B}" destId="{3967AD21-ADE7-42A1-8FC6-75D11FF72D82}" srcOrd="3" destOrd="0" parTransId="{40A28F3D-815A-4F10-A06D-B259DB8D8D0D}" sibTransId="{A33A9B28-D8FF-4F66-AAF2-5DD3AC74F22C}"/>
    <dgm:cxn modelId="{4CB21005-16A6-4204-9224-9AA8ADC63E97}" srcId="{B5415132-3654-4DDD-BE76-EBBA6E840904}" destId="{5FEC44DC-BB12-4BDB-BC97-E052D541AD5B}" srcOrd="4" destOrd="0" parTransId="{08749C0B-AD5E-4CF5-B35C-D8364B39B8F5}" sibTransId="{5769A796-912F-4980-ADE3-8D96E8B65DEE}"/>
    <dgm:cxn modelId="{0D2D7106-6440-43EB-93FF-2E2D2D270805}" srcId="{B5415132-3654-4DDD-BE76-EBBA6E840904}" destId="{C939DCB9-8C23-450B-A6E4-DDD921FADEA3}" srcOrd="1" destOrd="0" parTransId="{DA8E25E0-9DAA-4121-AC7C-FB73F0130F5E}" sibTransId="{74EB3AD9-262E-46A6-99A6-25D5DCE482DA}"/>
    <dgm:cxn modelId="{DB3E280E-BD20-4647-A2C2-3D8554102D13}" type="presOf" srcId="{5FEC44DC-BB12-4BDB-BC97-E052D541AD5B}" destId="{F44FDA7F-02B7-EB4A-ADF0-B2E7701BC117}" srcOrd="0" destOrd="0" presId="urn:microsoft.com/office/officeart/2005/8/layout/list1"/>
    <dgm:cxn modelId="{B4C40614-CB37-434D-857B-EF7B51B4856B}" srcId="{B5415132-3654-4DDD-BE76-EBBA6E840904}" destId="{EAEA8DA8-2030-4A56-B4EC-085C56A6FC6B}" srcOrd="2" destOrd="0" parTransId="{4CEEC2D6-FAFA-4AAA-859E-5E966A03F175}" sibTransId="{165DD984-6720-4DE3-BDB9-65206A2C0F5D}"/>
    <dgm:cxn modelId="{A51E331A-B0AB-CD49-AE30-635574964E84}" type="presOf" srcId="{43FBB892-0CB5-43C5-825C-571D80C2A3CA}" destId="{8619D330-872C-4145-9628-958FACA02059}" srcOrd="0" destOrd="0" presId="urn:microsoft.com/office/officeart/2005/8/layout/list1"/>
    <dgm:cxn modelId="{D0D0C627-0C01-D24A-AB5E-C2058AF1D993}" type="presOf" srcId="{92D40FC2-53D2-47C1-A5C8-D80FA82B18F6}" destId="{7B31F1DE-BC39-A740-9240-1A0D12810B02}" srcOrd="0" destOrd="3" presId="urn:microsoft.com/office/officeart/2005/8/layout/list1"/>
    <dgm:cxn modelId="{7877BA34-FAE8-F04D-BE3D-98496E9EBD47}" type="presOf" srcId="{3967AD21-ADE7-42A1-8FC6-75D11FF72D82}" destId="{5D199330-64A7-0B44-9F10-40CA4EF8D475}" srcOrd="0" destOrd="3" presId="urn:microsoft.com/office/officeart/2005/8/layout/list1"/>
    <dgm:cxn modelId="{74195C44-5915-0246-91E6-FC5A171B9FAB}" type="presOf" srcId="{B46D158C-F914-4B47-A29D-0749A2E17E10}" destId="{5D199330-64A7-0B44-9F10-40CA4EF8D475}" srcOrd="0" destOrd="4" presId="urn:microsoft.com/office/officeart/2005/8/layout/list1"/>
    <dgm:cxn modelId="{5AEC0645-5A1D-AA43-AB3F-F09F8DE2BEDE}" type="presOf" srcId="{C939DCB9-8C23-450B-A6E4-DDD921FADEA3}" destId="{D1660F9D-08EF-7348-9235-4AE5D1AD09EA}" srcOrd="1" destOrd="0" presId="urn:microsoft.com/office/officeart/2005/8/layout/list1"/>
    <dgm:cxn modelId="{C25D0D45-0202-C34A-8F97-F9A663A4C119}" type="presOf" srcId="{2AA45A5C-1E83-40D1-BFFB-CEF7104A6B8D}" destId="{744FEDCE-3DB1-7043-ACAB-9ABF1C97B692}" srcOrd="0" destOrd="1" presId="urn:microsoft.com/office/officeart/2005/8/layout/list1"/>
    <dgm:cxn modelId="{B6B1A847-3DE5-4728-B5D7-6F4ADE0D5ED1}" srcId="{EAEA8DA8-2030-4A56-B4EC-085C56A6FC6B}" destId="{B6A0EB60-128F-45A9-A544-0B05AC829D22}" srcOrd="1" destOrd="0" parTransId="{331A3874-6B3F-4725-B793-0E03195AE88D}" sibTransId="{D2DA1EAC-256F-459B-97B5-D3A9B03F2238}"/>
    <dgm:cxn modelId="{CA348448-5E18-4177-9D65-833F80A581DC}" srcId="{B5415132-3654-4DDD-BE76-EBBA6E840904}" destId="{9A92A226-60F4-48BC-8C3D-0B73484915E3}" srcOrd="0" destOrd="0" parTransId="{9E8A3402-BA8D-48EF-A25C-7140CAD2424B}" sibTransId="{55D0961C-20E1-41AA-85C8-4C01952F691B}"/>
    <dgm:cxn modelId="{CE94CA4B-AE90-934D-810D-7AE00D8FADF6}" type="presOf" srcId="{B5415132-3654-4DDD-BE76-EBBA6E840904}" destId="{AE0CAC97-C5D5-6B48-B264-C18BCEDC4A66}" srcOrd="0" destOrd="0" presId="urn:microsoft.com/office/officeart/2005/8/layout/list1"/>
    <dgm:cxn modelId="{24014D4C-17EA-4311-B4AA-AFCDF7BE2917}" srcId="{B5415132-3654-4DDD-BE76-EBBA6E840904}" destId="{D7FA94CD-964A-4245-A6BF-7C453D1FAEA9}" srcOrd="3" destOrd="0" parTransId="{0157B1D3-A860-41F8-9D33-E92FF0245EDA}" sibTransId="{F7D3D2B7-01A5-4943-B1AD-AD5636AC6940}"/>
    <dgm:cxn modelId="{A7A9CA4F-2AAB-6B45-AAC0-4F160853B416}" type="presOf" srcId="{9DF1691D-405C-45FF-BBA6-A4A9F386B078}" destId="{7B31F1DE-BC39-A740-9240-1A0D12810B02}" srcOrd="0" destOrd="0" presId="urn:microsoft.com/office/officeart/2005/8/layout/list1"/>
    <dgm:cxn modelId="{0ADD7F51-0BDB-4F30-B653-A3806C59C70A}" srcId="{C939DCB9-8C23-450B-A6E4-DDD921FADEA3}" destId="{A6FD1B35-2FFE-489B-AABD-71DD39906E15}" srcOrd="4" destOrd="0" parTransId="{8B37C29E-FF49-4BDA-8EC9-B397A971D9B2}" sibTransId="{1C6E5892-97DA-4EF3-81A8-416B5F90C7E1}"/>
    <dgm:cxn modelId="{6AB40B5F-413A-FC4F-9661-BF9FC6448F49}" type="presOf" srcId="{43FBB892-0CB5-43C5-825C-571D80C2A3CA}" destId="{D8804F34-2E41-E449-B381-22BAEB7D9A5F}" srcOrd="1" destOrd="0" presId="urn:microsoft.com/office/officeart/2005/8/layout/list1"/>
    <dgm:cxn modelId="{58F78E65-E536-8842-96A8-1E773C0B866A}" type="presOf" srcId="{C43B8021-B1B1-4DCD-9D68-3AAA3AF230C9}" destId="{5D199330-64A7-0B44-9F10-40CA4EF8D475}" srcOrd="0" destOrd="2" presId="urn:microsoft.com/office/officeart/2005/8/layout/list1"/>
    <dgm:cxn modelId="{EB7C1467-B566-42BE-9DAA-FE5165DA5BD6}" srcId="{B5415132-3654-4DDD-BE76-EBBA6E840904}" destId="{43FBB892-0CB5-43C5-825C-571D80C2A3CA}" srcOrd="5" destOrd="0" parTransId="{9B35A1E2-18ED-4CA7-8B1F-B0BC34035886}" sibTransId="{990A19DF-51C6-4A8F-9C0A-0DF3710EB91B}"/>
    <dgm:cxn modelId="{6B664E68-DEA6-E541-B89D-9BFB066C7BAF}" type="presOf" srcId="{D7FA94CD-964A-4245-A6BF-7C453D1FAEA9}" destId="{F50E0196-A85F-604C-957A-6CE41E074659}" srcOrd="1" destOrd="0" presId="urn:microsoft.com/office/officeart/2005/8/layout/list1"/>
    <dgm:cxn modelId="{39C17E6B-EB3E-4588-9F05-D13EF495A9D0}" srcId="{D7FA94CD-964A-4245-A6BF-7C453D1FAEA9}" destId="{2AA45A5C-1E83-40D1-BFFB-CEF7104A6B8D}" srcOrd="1" destOrd="0" parTransId="{0424AA2D-7C8D-4F97-8C93-36C54D1D8910}" sibTransId="{56317933-1843-45F8-B2AC-EDC4D010B65B}"/>
    <dgm:cxn modelId="{B7BFA674-F79E-1D45-A05F-5502EDF01F8E}" type="presOf" srcId="{D7FA94CD-964A-4245-A6BF-7C453D1FAEA9}" destId="{E3C44ACF-AD51-FC45-A874-F86E019E2E9B}" srcOrd="0" destOrd="0" presId="urn:microsoft.com/office/officeart/2005/8/layout/list1"/>
    <dgm:cxn modelId="{18621A78-48A5-4E41-BFAE-B5161E729F30}" type="presOf" srcId="{984E5DFD-143D-41CE-AA67-7DABFCC63823}" destId="{5D199330-64A7-0B44-9F10-40CA4EF8D475}" srcOrd="0" destOrd="0" presId="urn:microsoft.com/office/officeart/2005/8/layout/list1"/>
    <dgm:cxn modelId="{59345479-A233-C944-9D75-49BC4C81BDF4}" type="presOf" srcId="{FE789CDC-D8BC-4F62-BF6C-426E1D6772BA}" destId="{5D199330-64A7-0B44-9F10-40CA4EF8D475}" srcOrd="0" destOrd="6" presId="urn:microsoft.com/office/officeart/2005/8/layout/list1"/>
    <dgm:cxn modelId="{5C5C1B80-FF90-4468-B330-6630E0C2EC24}" srcId="{C939DCB9-8C23-450B-A6E4-DDD921FADEA3}" destId="{41B48663-1AF7-4EF8-99C3-5FEC73EC5AC3}" srcOrd="1" destOrd="0" parTransId="{B89D94E7-3598-44F0-886A-767E4A273857}" sibTransId="{47BCF33B-DAB2-4182-8D73-F6FF2DFEDD1D}"/>
    <dgm:cxn modelId="{036BF180-1990-5744-9023-25F902D5D9D8}" type="presOf" srcId="{5FEC44DC-BB12-4BDB-BC97-E052D541AD5B}" destId="{020FFF99-05F6-7D47-9F1B-668CC05F51D5}" srcOrd="1" destOrd="0" presId="urn:microsoft.com/office/officeart/2005/8/layout/list1"/>
    <dgm:cxn modelId="{0ADA1489-BD71-9246-9C70-DE242B19CBFF}" type="presOf" srcId="{41B48663-1AF7-4EF8-99C3-5FEC73EC5AC3}" destId="{7B31F1DE-BC39-A740-9240-1A0D12810B02}" srcOrd="0" destOrd="1" presId="urn:microsoft.com/office/officeart/2005/8/layout/list1"/>
    <dgm:cxn modelId="{8945D795-3EEF-43CF-A3D4-A08102A4C37B}" srcId="{EAEA8DA8-2030-4A56-B4EC-085C56A6FC6B}" destId="{B46D158C-F914-4B47-A29D-0749A2E17E10}" srcOrd="4" destOrd="0" parTransId="{99605A49-0BC3-464F-8D40-B4F17FC2A505}" sibTransId="{A0BDEF23-0ABD-4DF9-9C31-0F6E76BAF908}"/>
    <dgm:cxn modelId="{AD394B9A-C810-B646-81EE-9AC1E477A348}" type="presOf" srcId="{9A92A226-60F4-48BC-8C3D-0B73484915E3}" destId="{F5640BC2-1A45-E64E-8B1D-1A71E2299770}" srcOrd="1" destOrd="0" presId="urn:microsoft.com/office/officeart/2005/8/layout/list1"/>
    <dgm:cxn modelId="{2A2C2A9D-6B66-6648-901C-FC3934B12A26}" type="presOf" srcId="{B6A0EB60-128F-45A9-A544-0B05AC829D22}" destId="{5D199330-64A7-0B44-9F10-40CA4EF8D475}" srcOrd="0" destOrd="1" presId="urn:microsoft.com/office/officeart/2005/8/layout/list1"/>
    <dgm:cxn modelId="{6C7C31A3-33CB-46FE-8C7D-0A9D386F035B}" srcId="{EAEA8DA8-2030-4A56-B4EC-085C56A6FC6B}" destId="{C43B8021-B1B1-4DCD-9D68-3AAA3AF230C9}" srcOrd="2" destOrd="0" parTransId="{7ECAF8E5-65E2-47BF-AB38-75D77DB993C2}" sibTransId="{DCAAE914-814E-4833-8DDA-406D10604DCD}"/>
    <dgm:cxn modelId="{149091A7-45AE-5E4B-8D37-FCD1A32707D8}" type="presOf" srcId="{C939DCB9-8C23-450B-A6E4-DDD921FADEA3}" destId="{29BDD371-4696-4F49-A9DB-5196177AA286}" srcOrd="0" destOrd="0" presId="urn:microsoft.com/office/officeart/2005/8/layout/list1"/>
    <dgm:cxn modelId="{C354A4AE-1299-4A93-A2AD-22289AF73C98}" srcId="{D7FA94CD-964A-4245-A6BF-7C453D1FAEA9}" destId="{AF433EF9-5893-4C3C-BFFB-BD5FD64E4FB8}" srcOrd="2" destOrd="0" parTransId="{8E29DC94-66D0-4E44-8E57-7BEED4AA5E9E}" sibTransId="{8501A4F3-413E-477E-A06C-C5DE0747F5E6}"/>
    <dgm:cxn modelId="{5D88F6B3-C47A-4949-9071-8EFFC88119A4}" srcId="{C939DCB9-8C23-450B-A6E4-DDD921FADEA3}" destId="{9DF1691D-405C-45FF-BBA6-A4A9F386B078}" srcOrd="0" destOrd="0" parTransId="{BDA0AED5-C2DB-43EC-BDCB-2B50E095418E}" sibTransId="{5D80C398-8266-42CC-9EA7-348AC6150497}"/>
    <dgm:cxn modelId="{9ABC87B4-5C77-4A4B-835D-9F72E058A93E}" type="presOf" srcId="{5F2518DA-474A-4E75-9F7C-226D576D8BD1}" destId="{744FEDCE-3DB1-7043-ACAB-9ABF1C97B692}" srcOrd="0" destOrd="0" presId="urn:microsoft.com/office/officeart/2005/8/layout/list1"/>
    <dgm:cxn modelId="{5A7712B5-BA06-48C8-B879-30807BE1781B}" srcId="{EAEA8DA8-2030-4A56-B4EC-085C56A6FC6B}" destId="{C8D8E3E2-AFAC-4429-9F8F-E3204545F3F4}" srcOrd="5" destOrd="0" parTransId="{117F6431-E434-4388-A54A-EE41A5180BAA}" sibTransId="{B750A222-E6A3-40B6-A9E8-26B9B90328F7}"/>
    <dgm:cxn modelId="{6A9BC8B5-24D8-4662-956E-7C8B1F5F443E}" srcId="{D7FA94CD-964A-4245-A6BF-7C453D1FAEA9}" destId="{5F2518DA-474A-4E75-9F7C-226D576D8BD1}" srcOrd="0" destOrd="0" parTransId="{6DFDA5F1-E81A-43C2-846B-A09BC4F24ABF}" sibTransId="{A9602476-55D6-4B97-AA6A-E8B275999090}"/>
    <dgm:cxn modelId="{A4ACF7B9-CEFF-4A78-849C-C0794ADD3217}" srcId="{EAEA8DA8-2030-4A56-B4EC-085C56A6FC6B}" destId="{FE789CDC-D8BC-4F62-BF6C-426E1D6772BA}" srcOrd="6" destOrd="0" parTransId="{24CC68AB-4D29-4543-9A28-9B843FA4E31D}" sibTransId="{27258E2F-DAD2-4966-B441-C457031D21B5}"/>
    <dgm:cxn modelId="{8146BDC0-7496-9F47-A243-DF7A7A0B4FA7}" type="presOf" srcId="{9A92A226-60F4-48BC-8C3D-0B73484915E3}" destId="{8A9989C8-1AD6-CC4F-8DD5-D517ED63704F}" srcOrd="0" destOrd="0" presId="urn:microsoft.com/office/officeart/2005/8/layout/list1"/>
    <dgm:cxn modelId="{E5A7F5C9-11BA-DA45-97F1-893D61A0FB2D}" type="presOf" srcId="{95546C26-188A-4F86-816E-8B814C590616}" destId="{7B31F1DE-BC39-A740-9240-1A0D12810B02}" srcOrd="0" destOrd="2" presId="urn:microsoft.com/office/officeart/2005/8/layout/list1"/>
    <dgm:cxn modelId="{47B09ECB-2165-154D-BD71-680B7989CB42}" type="presOf" srcId="{EAEA8DA8-2030-4A56-B4EC-085C56A6FC6B}" destId="{0376CAF9-4BCA-884B-A96A-173EBE8558E8}" srcOrd="1" destOrd="0" presId="urn:microsoft.com/office/officeart/2005/8/layout/list1"/>
    <dgm:cxn modelId="{265212D6-BDD8-C746-93DF-BF20E6B301F1}" type="presOf" srcId="{EAEA8DA8-2030-4A56-B4EC-085C56A6FC6B}" destId="{4475979E-A21F-ED42-8D01-C3FBB51C14DA}" srcOrd="0" destOrd="0" presId="urn:microsoft.com/office/officeart/2005/8/layout/list1"/>
    <dgm:cxn modelId="{0AE4B6D6-1F06-A540-BFAD-19C980ADD7B3}" type="presOf" srcId="{A6FD1B35-2FFE-489B-AABD-71DD39906E15}" destId="{7B31F1DE-BC39-A740-9240-1A0D12810B02}" srcOrd="0" destOrd="4" presId="urn:microsoft.com/office/officeart/2005/8/layout/list1"/>
    <dgm:cxn modelId="{B9BB79DF-7F95-6F4C-ADE8-3CB1C8E621BA}" type="presOf" srcId="{C8D8E3E2-AFAC-4429-9F8F-E3204545F3F4}" destId="{5D199330-64A7-0B44-9F10-40CA4EF8D475}" srcOrd="0" destOrd="5" presId="urn:microsoft.com/office/officeart/2005/8/layout/list1"/>
    <dgm:cxn modelId="{AB7763E2-11DA-4F84-A249-BCD1BFE484A8}" srcId="{C939DCB9-8C23-450B-A6E4-DDD921FADEA3}" destId="{92D40FC2-53D2-47C1-A5C8-D80FA82B18F6}" srcOrd="3" destOrd="0" parTransId="{B55B7C1D-51E4-438D-9F7A-8D435EAB176E}" sibTransId="{3B8BBE34-736E-4A50-8075-B4D330BE4245}"/>
    <dgm:cxn modelId="{757B7EE9-0F1A-8441-B5E6-FBE784F85FF9}" type="presOf" srcId="{AF433EF9-5893-4C3C-BFFB-BD5FD64E4FB8}" destId="{744FEDCE-3DB1-7043-ACAB-9ABF1C97B692}" srcOrd="0" destOrd="2" presId="urn:microsoft.com/office/officeart/2005/8/layout/list1"/>
    <dgm:cxn modelId="{2B478BEF-1E62-4924-B498-70D39114D3A0}" srcId="{D7FA94CD-964A-4245-A6BF-7C453D1FAEA9}" destId="{19E2FFED-947C-42A3-99EE-D4DE69694011}" srcOrd="3" destOrd="0" parTransId="{BC33ED0E-6989-4DEC-9909-8AFE39A69DBE}" sibTransId="{120CE4B1-E802-4DB7-AD0D-D6A79A368FB6}"/>
    <dgm:cxn modelId="{6AE462F5-F5B1-48BD-A955-D793C252A51B}" srcId="{C939DCB9-8C23-450B-A6E4-DDD921FADEA3}" destId="{95546C26-188A-4F86-816E-8B814C590616}" srcOrd="2" destOrd="0" parTransId="{9F2E7D18-860C-479F-9229-0B0E5630BEF1}" sibTransId="{A1C62EF1-A810-4216-A048-61FB0DD3BA33}"/>
    <dgm:cxn modelId="{6DAF27F8-0DD2-D64B-A189-EBD42208F72D}" type="presOf" srcId="{19E2FFED-947C-42A3-99EE-D4DE69694011}" destId="{744FEDCE-3DB1-7043-ACAB-9ABF1C97B692}" srcOrd="0" destOrd="3" presId="urn:microsoft.com/office/officeart/2005/8/layout/list1"/>
    <dgm:cxn modelId="{B97A62F9-BE6F-4F11-8CE1-CEFE66D30D98}" srcId="{EAEA8DA8-2030-4A56-B4EC-085C56A6FC6B}" destId="{984E5DFD-143D-41CE-AA67-7DABFCC63823}" srcOrd="0" destOrd="0" parTransId="{F16A380A-C79A-46FB-85B1-49096DD25BB7}" sibTransId="{EAE6EEC0-F467-4510-A893-CDCAC5ACCB48}"/>
    <dgm:cxn modelId="{EDA7B021-45F3-8942-862E-D206FE3E5E82}" type="presParOf" srcId="{AE0CAC97-C5D5-6B48-B264-C18BCEDC4A66}" destId="{2102423A-E091-7A4F-B4B9-892F3DFAB9B9}" srcOrd="0" destOrd="0" presId="urn:microsoft.com/office/officeart/2005/8/layout/list1"/>
    <dgm:cxn modelId="{372BF51A-B5A3-4042-B454-0E69253A1FC7}" type="presParOf" srcId="{2102423A-E091-7A4F-B4B9-892F3DFAB9B9}" destId="{8A9989C8-1AD6-CC4F-8DD5-D517ED63704F}" srcOrd="0" destOrd="0" presId="urn:microsoft.com/office/officeart/2005/8/layout/list1"/>
    <dgm:cxn modelId="{E17E838E-DD72-0C4C-847C-1F6DC3B1A1AD}" type="presParOf" srcId="{2102423A-E091-7A4F-B4B9-892F3DFAB9B9}" destId="{F5640BC2-1A45-E64E-8B1D-1A71E2299770}" srcOrd="1" destOrd="0" presId="urn:microsoft.com/office/officeart/2005/8/layout/list1"/>
    <dgm:cxn modelId="{9103F522-C32E-934A-88DD-FE51154E851E}" type="presParOf" srcId="{AE0CAC97-C5D5-6B48-B264-C18BCEDC4A66}" destId="{66E5FDDB-2628-3E44-9CA0-D18E7CCFA60B}" srcOrd="1" destOrd="0" presId="urn:microsoft.com/office/officeart/2005/8/layout/list1"/>
    <dgm:cxn modelId="{61E3B2F1-5C2F-B340-8D96-F15BA1333A87}" type="presParOf" srcId="{AE0CAC97-C5D5-6B48-B264-C18BCEDC4A66}" destId="{84E4C930-D2BC-7C4D-8644-551086CB2154}" srcOrd="2" destOrd="0" presId="urn:microsoft.com/office/officeart/2005/8/layout/list1"/>
    <dgm:cxn modelId="{776CCFEE-4CFD-A143-8A1F-CA196D26A54F}" type="presParOf" srcId="{AE0CAC97-C5D5-6B48-B264-C18BCEDC4A66}" destId="{D2A860CA-5140-A34E-AB45-4F85280431DF}" srcOrd="3" destOrd="0" presId="urn:microsoft.com/office/officeart/2005/8/layout/list1"/>
    <dgm:cxn modelId="{B31D7D8C-B3BF-F84C-AEDC-6CE43AC52595}" type="presParOf" srcId="{AE0CAC97-C5D5-6B48-B264-C18BCEDC4A66}" destId="{5A5843B5-B3F5-7C47-8142-06D0F8622073}" srcOrd="4" destOrd="0" presId="urn:microsoft.com/office/officeart/2005/8/layout/list1"/>
    <dgm:cxn modelId="{B9F8EA80-30F7-0C47-8985-759FCCE1B457}" type="presParOf" srcId="{5A5843B5-B3F5-7C47-8142-06D0F8622073}" destId="{29BDD371-4696-4F49-A9DB-5196177AA286}" srcOrd="0" destOrd="0" presId="urn:microsoft.com/office/officeart/2005/8/layout/list1"/>
    <dgm:cxn modelId="{8B4BE3FF-3D52-784E-9B0D-FF8AC29718C1}" type="presParOf" srcId="{5A5843B5-B3F5-7C47-8142-06D0F8622073}" destId="{D1660F9D-08EF-7348-9235-4AE5D1AD09EA}" srcOrd="1" destOrd="0" presId="urn:microsoft.com/office/officeart/2005/8/layout/list1"/>
    <dgm:cxn modelId="{B9654373-3D4F-1A44-89E6-ECAAA4EC81F2}" type="presParOf" srcId="{AE0CAC97-C5D5-6B48-B264-C18BCEDC4A66}" destId="{35E90286-D2BC-DF44-A82F-9F96B67798A6}" srcOrd="5" destOrd="0" presId="urn:microsoft.com/office/officeart/2005/8/layout/list1"/>
    <dgm:cxn modelId="{9A6B7288-7B2B-6942-BF13-0BF3FA5B8177}" type="presParOf" srcId="{AE0CAC97-C5D5-6B48-B264-C18BCEDC4A66}" destId="{7B31F1DE-BC39-A740-9240-1A0D12810B02}" srcOrd="6" destOrd="0" presId="urn:microsoft.com/office/officeart/2005/8/layout/list1"/>
    <dgm:cxn modelId="{483056B3-8929-BE41-BC79-CFBBBC2D0463}" type="presParOf" srcId="{AE0CAC97-C5D5-6B48-B264-C18BCEDC4A66}" destId="{9FEE7D10-3C48-C14A-A9CC-400BD9ACCAA2}" srcOrd="7" destOrd="0" presId="urn:microsoft.com/office/officeart/2005/8/layout/list1"/>
    <dgm:cxn modelId="{377B166B-96A6-3C4C-B57D-FE880576A30F}" type="presParOf" srcId="{AE0CAC97-C5D5-6B48-B264-C18BCEDC4A66}" destId="{191B7BE2-3C68-8547-AF59-176C509A4130}" srcOrd="8" destOrd="0" presId="urn:microsoft.com/office/officeart/2005/8/layout/list1"/>
    <dgm:cxn modelId="{433D0938-1B9F-3F45-866D-9EDE2ABA964A}" type="presParOf" srcId="{191B7BE2-3C68-8547-AF59-176C509A4130}" destId="{4475979E-A21F-ED42-8D01-C3FBB51C14DA}" srcOrd="0" destOrd="0" presId="urn:microsoft.com/office/officeart/2005/8/layout/list1"/>
    <dgm:cxn modelId="{94244E55-55C8-C84E-BAF3-A8EE8CD8F95A}" type="presParOf" srcId="{191B7BE2-3C68-8547-AF59-176C509A4130}" destId="{0376CAF9-4BCA-884B-A96A-173EBE8558E8}" srcOrd="1" destOrd="0" presId="urn:microsoft.com/office/officeart/2005/8/layout/list1"/>
    <dgm:cxn modelId="{F456AE83-62B4-484C-A660-70670CC9D7A0}" type="presParOf" srcId="{AE0CAC97-C5D5-6B48-B264-C18BCEDC4A66}" destId="{C745A238-60E4-FE42-96C2-E3DF6321B317}" srcOrd="9" destOrd="0" presId="urn:microsoft.com/office/officeart/2005/8/layout/list1"/>
    <dgm:cxn modelId="{85F90CE5-8904-3C43-8BC5-44D27CDC5FC0}" type="presParOf" srcId="{AE0CAC97-C5D5-6B48-B264-C18BCEDC4A66}" destId="{5D199330-64A7-0B44-9F10-40CA4EF8D475}" srcOrd="10" destOrd="0" presId="urn:microsoft.com/office/officeart/2005/8/layout/list1"/>
    <dgm:cxn modelId="{87636FF1-0294-F343-B077-B04311468491}" type="presParOf" srcId="{AE0CAC97-C5D5-6B48-B264-C18BCEDC4A66}" destId="{9F6B7C24-3283-FD44-BE83-0F0A94C19ED8}" srcOrd="11" destOrd="0" presId="urn:microsoft.com/office/officeart/2005/8/layout/list1"/>
    <dgm:cxn modelId="{703B6144-D330-1E4E-A17C-72CE1A1D39FF}" type="presParOf" srcId="{AE0CAC97-C5D5-6B48-B264-C18BCEDC4A66}" destId="{A5D12449-1F3C-F442-934D-A283D65A43EF}" srcOrd="12" destOrd="0" presId="urn:microsoft.com/office/officeart/2005/8/layout/list1"/>
    <dgm:cxn modelId="{24CE92AF-9537-2947-B092-17208F824157}" type="presParOf" srcId="{A5D12449-1F3C-F442-934D-A283D65A43EF}" destId="{E3C44ACF-AD51-FC45-A874-F86E019E2E9B}" srcOrd="0" destOrd="0" presId="urn:microsoft.com/office/officeart/2005/8/layout/list1"/>
    <dgm:cxn modelId="{03FE94A7-6D7B-9E4F-A1B6-A5497DF79A36}" type="presParOf" srcId="{A5D12449-1F3C-F442-934D-A283D65A43EF}" destId="{F50E0196-A85F-604C-957A-6CE41E074659}" srcOrd="1" destOrd="0" presId="urn:microsoft.com/office/officeart/2005/8/layout/list1"/>
    <dgm:cxn modelId="{4091F38D-EAF0-844C-9CA6-0FE23269642D}" type="presParOf" srcId="{AE0CAC97-C5D5-6B48-B264-C18BCEDC4A66}" destId="{E11EE99E-7A09-994E-8736-27A6DE56B394}" srcOrd="13" destOrd="0" presId="urn:microsoft.com/office/officeart/2005/8/layout/list1"/>
    <dgm:cxn modelId="{2C0A4382-5D5F-EE42-A685-57AEE48750FD}" type="presParOf" srcId="{AE0CAC97-C5D5-6B48-B264-C18BCEDC4A66}" destId="{744FEDCE-3DB1-7043-ACAB-9ABF1C97B692}" srcOrd="14" destOrd="0" presId="urn:microsoft.com/office/officeart/2005/8/layout/list1"/>
    <dgm:cxn modelId="{1347662D-75FA-9E4F-80AE-97EEE9343A6E}" type="presParOf" srcId="{AE0CAC97-C5D5-6B48-B264-C18BCEDC4A66}" destId="{81833411-E869-0B49-B6B3-93D54835AEBE}" srcOrd="15" destOrd="0" presId="urn:microsoft.com/office/officeart/2005/8/layout/list1"/>
    <dgm:cxn modelId="{199378A3-A573-CB48-A570-37148A9A1341}" type="presParOf" srcId="{AE0CAC97-C5D5-6B48-B264-C18BCEDC4A66}" destId="{3E24C324-5A25-3D41-93CE-B737A3B3F519}" srcOrd="16" destOrd="0" presId="urn:microsoft.com/office/officeart/2005/8/layout/list1"/>
    <dgm:cxn modelId="{FFD44EBF-3A94-884D-912C-D353EBB6B7B1}" type="presParOf" srcId="{3E24C324-5A25-3D41-93CE-B737A3B3F519}" destId="{F44FDA7F-02B7-EB4A-ADF0-B2E7701BC117}" srcOrd="0" destOrd="0" presId="urn:microsoft.com/office/officeart/2005/8/layout/list1"/>
    <dgm:cxn modelId="{A69CBA26-655C-7C40-AD38-C3E46DE7FBD6}" type="presParOf" srcId="{3E24C324-5A25-3D41-93CE-B737A3B3F519}" destId="{020FFF99-05F6-7D47-9F1B-668CC05F51D5}" srcOrd="1" destOrd="0" presId="urn:microsoft.com/office/officeart/2005/8/layout/list1"/>
    <dgm:cxn modelId="{F6051491-C6B9-484D-A6D9-08917AD1AD91}" type="presParOf" srcId="{AE0CAC97-C5D5-6B48-B264-C18BCEDC4A66}" destId="{7E80F1B6-2BD7-0942-A78A-CA1E49FDD649}" srcOrd="17" destOrd="0" presId="urn:microsoft.com/office/officeart/2005/8/layout/list1"/>
    <dgm:cxn modelId="{1E927589-3149-E943-AFF1-23977EA30DFB}" type="presParOf" srcId="{AE0CAC97-C5D5-6B48-B264-C18BCEDC4A66}" destId="{8FC21535-E863-0243-9216-0E2400572344}" srcOrd="18" destOrd="0" presId="urn:microsoft.com/office/officeart/2005/8/layout/list1"/>
    <dgm:cxn modelId="{74E1A569-372D-B14A-B517-0CBF6C67CE17}" type="presParOf" srcId="{AE0CAC97-C5D5-6B48-B264-C18BCEDC4A66}" destId="{1CA6BB87-FCE9-4A4C-949E-381A84F97DBF}" srcOrd="19" destOrd="0" presId="urn:microsoft.com/office/officeart/2005/8/layout/list1"/>
    <dgm:cxn modelId="{03168CEE-44F6-264B-90D4-A320F0C1FD4E}" type="presParOf" srcId="{AE0CAC97-C5D5-6B48-B264-C18BCEDC4A66}" destId="{8949D6A0-88E0-CC47-A7BF-DC59373F0201}" srcOrd="20" destOrd="0" presId="urn:microsoft.com/office/officeart/2005/8/layout/list1"/>
    <dgm:cxn modelId="{0EF30C87-2217-A24F-9611-FF6959AEA90C}" type="presParOf" srcId="{8949D6A0-88E0-CC47-A7BF-DC59373F0201}" destId="{8619D330-872C-4145-9628-958FACA02059}" srcOrd="0" destOrd="0" presId="urn:microsoft.com/office/officeart/2005/8/layout/list1"/>
    <dgm:cxn modelId="{BC6A8D81-163E-9B44-A711-1E0D3A58D201}" type="presParOf" srcId="{8949D6A0-88E0-CC47-A7BF-DC59373F0201}" destId="{D8804F34-2E41-E449-B381-22BAEB7D9A5F}" srcOrd="1" destOrd="0" presId="urn:microsoft.com/office/officeart/2005/8/layout/list1"/>
    <dgm:cxn modelId="{63A45ACD-06E4-F640-BD74-4AB355D6776E}" type="presParOf" srcId="{AE0CAC97-C5D5-6B48-B264-C18BCEDC4A66}" destId="{99BB40D4-1220-B140-B4FB-481E9DDBF243}" srcOrd="21" destOrd="0" presId="urn:microsoft.com/office/officeart/2005/8/layout/list1"/>
    <dgm:cxn modelId="{EFF94956-2DCE-B844-8F9A-5D4A66040CC6}" type="presParOf" srcId="{AE0CAC97-C5D5-6B48-B264-C18BCEDC4A66}" destId="{65613863-CD46-0E40-93F2-C175C9816A5F}"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9D198E1-34D0-480A-9B88-9202361CFD43}"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1383E8B4-FE97-4B07-89D8-32A960915626}">
      <dgm:prSet/>
      <dgm:spPr/>
      <dgm:t>
        <a:bodyPr/>
        <a:lstStyle/>
        <a:p>
          <a:pPr>
            <a:defRPr cap="all"/>
          </a:pPr>
          <a:r>
            <a:rPr lang="en-US"/>
            <a:t>Clarity seeking questions?</a:t>
          </a:r>
        </a:p>
      </dgm:t>
    </dgm:pt>
    <dgm:pt modelId="{702070DC-0341-463A-B8F5-70DC8EA0576C}" type="parTrans" cxnId="{A5CE475D-6BE2-47AC-9A24-52C65D56D8DA}">
      <dgm:prSet/>
      <dgm:spPr/>
      <dgm:t>
        <a:bodyPr/>
        <a:lstStyle/>
        <a:p>
          <a:endParaRPr lang="en-US"/>
        </a:p>
      </dgm:t>
    </dgm:pt>
    <dgm:pt modelId="{1FB618BD-773C-4B6B-A972-9A5A18D86067}" type="sibTrans" cxnId="{A5CE475D-6BE2-47AC-9A24-52C65D56D8DA}">
      <dgm:prSet/>
      <dgm:spPr/>
      <dgm:t>
        <a:bodyPr/>
        <a:lstStyle/>
        <a:p>
          <a:endParaRPr lang="en-US"/>
        </a:p>
      </dgm:t>
    </dgm:pt>
    <dgm:pt modelId="{21CB257B-9EE4-42FE-8488-04F5B49026FB}">
      <dgm:prSet/>
      <dgm:spPr/>
      <dgm:t>
        <a:bodyPr/>
        <a:lstStyle/>
        <a:p>
          <a:pPr>
            <a:defRPr cap="all"/>
          </a:pPr>
          <a:r>
            <a:rPr lang="en-US"/>
            <a:t>Comments?</a:t>
          </a:r>
        </a:p>
      </dgm:t>
    </dgm:pt>
    <dgm:pt modelId="{4257EC74-FB21-4AEE-8523-F5A986402FC9}" type="parTrans" cxnId="{0FE65CC0-8C29-467B-A702-38AD5F149049}">
      <dgm:prSet/>
      <dgm:spPr/>
      <dgm:t>
        <a:bodyPr/>
        <a:lstStyle/>
        <a:p>
          <a:endParaRPr lang="en-US"/>
        </a:p>
      </dgm:t>
    </dgm:pt>
    <dgm:pt modelId="{DD635219-AB31-4164-BC76-14394662C340}" type="sibTrans" cxnId="{0FE65CC0-8C29-467B-A702-38AD5F149049}">
      <dgm:prSet/>
      <dgm:spPr/>
      <dgm:t>
        <a:bodyPr/>
        <a:lstStyle/>
        <a:p>
          <a:endParaRPr lang="en-US"/>
        </a:p>
      </dgm:t>
    </dgm:pt>
    <dgm:pt modelId="{E9F9241C-1BF1-4EC1-BB7E-1E00CBCFF91C}">
      <dgm:prSet/>
      <dgm:spPr/>
      <dgm:t>
        <a:bodyPr/>
        <a:lstStyle/>
        <a:p>
          <a:pPr>
            <a:defRPr cap="all"/>
          </a:pPr>
          <a:r>
            <a:rPr lang="en-US"/>
            <a:t>Observations?</a:t>
          </a:r>
        </a:p>
      </dgm:t>
    </dgm:pt>
    <dgm:pt modelId="{E9467F98-6B7D-41D0-B2C6-09F6284759AF}" type="parTrans" cxnId="{D4ADA613-D86F-48B9-85FA-F83464EF57F8}">
      <dgm:prSet/>
      <dgm:spPr/>
      <dgm:t>
        <a:bodyPr/>
        <a:lstStyle/>
        <a:p>
          <a:endParaRPr lang="en-US"/>
        </a:p>
      </dgm:t>
    </dgm:pt>
    <dgm:pt modelId="{E6EEA5AD-3951-4609-A1E5-F86CEF976B85}" type="sibTrans" cxnId="{D4ADA613-D86F-48B9-85FA-F83464EF57F8}">
      <dgm:prSet/>
      <dgm:spPr/>
      <dgm:t>
        <a:bodyPr/>
        <a:lstStyle/>
        <a:p>
          <a:endParaRPr lang="en-US"/>
        </a:p>
      </dgm:t>
    </dgm:pt>
    <dgm:pt modelId="{D36DD46F-D719-491F-8FB2-A2D1A456E6DD}" type="pres">
      <dgm:prSet presAssocID="{49D198E1-34D0-480A-9B88-9202361CFD43}" presName="root" presStyleCnt="0">
        <dgm:presLayoutVars>
          <dgm:dir/>
          <dgm:resizeHandles val="exact"/>
        </dgm:presLayoutVars>
      </dgm:prSet>
      <dgm:spPr/>
    </dgm:pt>
    <dgm:pt modelId="{8835EA50-753E-467D-84D4-9E2A94BF324B}" type="pres">
      <dgm:prSet presAssocID="{1383E8B4-FE97-4B07-89D8-32A960915626}" presName="compNode" presStyleCnt="0"/>
      <dgm:spPr/>
    </dgm:pt>
    <dgm:pt modelId="{6283A664-1405-4605-871D-36154C2E0DD5}" type="pres">
      <dgm:prSet presAssocID="{1383E8B4-FE97-4B07-89D8-32A960915626}" presName="iconBgRect" presStyleLbl="bgShp" presStyleIdx="0" presStyleCnt="3"/>
      <dgm:spPr>
        <a:prstGeom prst="round2DiagRect">
          <a:avLst>
            <a:gd name="adj1" fmla="val 29727"/>
            <a:gd name="adj2" fmla="val 0"/>
          </a:avLst>
        </a:prstGeom>
      </dgm:spPr>
    </dgm:pt>
    <dgm:pt modelId="{8DA3B543-E12E-4B47-BE58-FE1F26C66ECA}" type="pres">
      <dgm:prSet presAssocID="{1383E8B4-FE97-4B07-89D8-32A96091562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lp"/>
        </a:ext>
      </dgm:extLst>
    </dgm:pt>
    <dgm:pt modelId="{90FD3E99-D9E8-4295-ADB2-A99BDE79E801}" type="pres">
      <dgm:prSet presAssocID="{1383E8B4-FE97-4B07-89D8-32A960915626}" presName="spaceRect" presStyleCnt="0"/>
      <dgm:spPr/>
    </dgm:pt>
    <dgm:pt modelId="{CA8B2C96-B04D-49F3-BC92-4575B809D85C}" type="pres">
      <dgm:prSet presAssocID="{1383E8B4-FE97-4B07-89D8-32A960915626}" presName="textRect" presStyleLbl="revTx" presStyleIdx="0" presStyleCnt="3">
        <dgm:presLayoutVars>
          <dgm:chMax val="1"/>
          <dgm:chPref val="1"/>
        </dgm:presLayoutVars>
      </dgm:prSet>
      <dgm:spPr/>
    </dgm:pt>
    <dgm:pt modelId="{8AA186FB-2700-4A2B-BE3F-055D36C86D47}" type="pres">
      <dgm:prSet presAssocID="{1FB618BD-773C-4B6B-A972-9A5A18D86067}" presName="sibTrans" presStyleCnt="0"/>
      <dgm:spPr/>
    </dgm:pt>
    <dgm:pt modelId="{9C1BC42A-6709-41F7-AA96-1B8223A155AB}" type="pres">
      <dgm:prSet presAssocID="{21CB257B-9EE4-42FE-8488-04F5B49026FB}" presName="compNode" presStyleCnt="0"/>
      <dgm:spPr/>
    </dgm:pt>
    <dgm:pt modelId="{0A24A5A5-A4FB-45C1-960E-EC84910CC515}" type="pres">
      <dgm:prSet presAssocID="{21CB257B-9EE4-42FE-8488-04F5B49026FB}" presName="iconBgRect" presStyleLbl="bgShp" presStyleIdx="1" presStyleCnt="3"/>
      <dgm:spPr>
        <a:prstGeom prst="round2DiagRect">
          <a:avLst>
            <a:gd name="adj1" fmla="val 29727"/>
            <a:gd name="adj2" fmla="val 0"/>
          </a:avLst>
        </a:prstGeom>
      </dgm:spPr>
    </dgm:pt>
    <dgm:pt modelId="{1A796F5E-6EAC-4E55-8FCB-C48B940CACBD}" type="pres">
      <dgm:prSet presAssocID="{21CB257B-9EE4-42FE-8488-04F5B49026F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btitles"/>
        </a:ext>
      </dgm:extLst>
    </dgm:pt>
    <dgm:pt modelId="{E4F6E35F-38C3-4035-9A6D-CD4D3D53D232}" type="pres">
      <dgm:prSet presAssocID="{21CB257B-9EE4-42FE-8488-04F5B49026FB}" presName="spaceRect" presStyleCnt="0"/>
      <dgm:spPr/>
    </dgm:pt>
    <dgm:pt modelId="{14DA077C-0A1C-4EF8-A4A0-903511A3408F}" type="pres">
      <dgm:prSet presAssocID="{21CB257B-9EE4-42FE-8488-04F5B49026FB}" presName="textRect" presStyleLbl="revTx" presStyleIdx="1" presStyleCnt="3">
        <dgm:presLayoutVars>
          <dgm:chMax val="1"/>
          <dgm:chPref val="1"/>
        </dgm:presLayoutVars>
      </dgm:prSet>
      <dgm:spPr/>
    </dgm:pt>
    <dgm:pt modelId="{34F4DE6B-9AF3-4487-AF7F-EAFEB087BB8C}" type="pres">
      <dgm:prSet presAssocID="{DD635219-AB31-4164-BC76-14394662C340}" presName="sibTrans" presStyleCnt="0"/>
      <dgm:spPr/>
    </dgm:pt>
    <dgm:pt modelId="{96CD2D32-C84E-4AF5-960E-7E1F5310B267}" type="pres">
      <dgm:prSet presAssocID="{E9F9241C-1BF1-4EC1-BB7E-1E00CBCFF91C}" presName="compNode" presStyleCnt="0"/>
      <dgm:spPr/>
    </dgm:pt>
    <dgm:pt modelId="{6E2AC207-4F9F-4F44-8471-4BBC718825C6}" type="pres">
      <dgm:prSet presAssocID="{E9F9241C-1BF1-4EC1-BB7E-1E00CBCFF91C}" presName="iconBgRect" presStyleLbl="bgShp" presStyleIdx="2" presStyleCnt="3"/>
      <dgm:spPr>
        <a:prstGeom prst="round2DiagRect">
          <a:avLst>
            <a:gd name="adj1" fmla="val 29727"/>
            <a:gd name="adj2" fmla="val 0"/>
          </a:avLst>
        </a:prstGeom>
      </dgm:spPr>
    </dgm:pt>
    <dgm:pt modelId="{62EF3768-E886-49BC-BE40-46541141B438}" type="pres">
      <dgm:prSet presAssocID="{E9F9241C-1BF1-4EC1-BB7E-1E00CBCFF91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ye"/>
        </a:ext>
      </dgm:extLst>
    </dgm:pt>
    <dgm:pt modelId="{B90D2746-4636-4E93-9FCA-E483E4EFDDA0}" type="pres">
      <dgm:prSet presAssocID="{E9F9241C-1BF1-4EC1-BB7E-1E00CBCFF91C}" presName="spaceRect" presStyleCnt="0"/>
      <dgm:spPr/>
    </dgm:pt>
    <dgm:pt modelId="{CA1E0493-2475-4042-A9C4-5949112F1435}" type="pres">
      <dgm:prSet presAssocID="{E9F9241C-1BF1-4EC1-BB7E-1E00CBCFF91C}" presName="textRect" presStyleLbl="revTx" presStyleIdx="2" presStyleCnt="3">
        <dgm:presLayoutVars>
          <dgm:chMax val="1"/>
          <dgm:chPref val="1"/>
        </dgm:presLayoutVars>
      </dgm:prSet>
      <dgm:spPr/>
    </dgm:pt>
  </dgm:ptLst>
  <dgm:cxnLst>
    <dgm:cxn modelId="{D4ADA613-D86F-48B9-85FA-F83464EF57F8}" srcId="{49D198E1-34D0-480A-9B88-9202361CFD43}" destId="{E9F9241C-1BF1-4EC1-BB7E-1E00CBCFF91C}" srcOrd="2" destOrd="0" parTransId="{E9467F98-6B7D-41D0-B2C6-09F6284759AF}" sibTransId="{E6EEA5AD-3951-4609-A1E5-F86CEF976B85}"/>
    <dgm:cxn modelId="{F5D1CB20-1BD1-42C7-8E2F-30A3A1B19C26}" type="presOf" srcId="{21CB257B-9EE4-42FE-8488-04F5B49026FB}" destId="{14DA077C-0A1C-4EF8-A4A0-903511A3408F}" srcOrd="0" destOrd="0" presId="urn:microsoft.com/office/officeart/2018/5/layout/IconLeafLabelList"/>
    <dgm:cxn modelId="{02504048-98E9-491E-8FC0-4353AFD01FA6}" type="presOf" srcId="{49D198E1-34D0-480A-9B88-9202361CFD43}" destId="{D36DD46F-D719-491F-8FB2-A2D1A456E6DD}" srcOrd="0" destOrd="0" presId="urn:microsoft.com/office/officeart/2018/5/layout/IconLeafLabelList"/>
    <dgm:cxn modelId="{A5CE475D-6BE2-47AC-9A24-52C65D56D8DA}" srcId="{49D198E1-34D0-480A-9B88-9202361CFD43}" destId="{1383E8B4-FE97-4B07-89D8-32A960915626}" srcOrd="0" destOrd="0" parTransId="{702070DC-0341-463A-B8F5-70DC8EA0576C}" sibTransId="{1FB618BD-773C-4B6B-A972-9A5A18D86067}"/>
    <dgm:cxn modelId="{AF430890-CFB9-4398-8706-A7A9AFB1339B}" type="presOf" srcId="{E9F9241C-1BF1-4EC1-BB7E-1E00CBCFF91C}" destId="{CA1E0493-2475-4042-A9C4-5949112F1435}" srcOrd="0" destOrd="0" presId="urn:microsoft.com/office/officeart/2018/5/layout/IconLeafLabelList"/>
    <dgm:cxn modelId="{0FE65CC0-8C29-467B-A702-38AD5F149049}" srcId="{49D198E1-34D0-480A-9B88-9202361CFD43}" destId="{21CB257B-9EE4-42FE-8488-04F5B49026FB}" srcOrd="1" destOrd="0" parTransId="{4257EC74-FB21-4AEE-8523-F5A986402FC9}" sibTransId="{DD635219-AB31-4164-BC76-14394662C340}"/>
    <dgm:cxn modelId="{3D86E8C9-B86A-46EE-A79A-0294B1FB522A}" type="presOf" srcId="{1383E8B4-FE97-4B07-89D8-32A960915626}" destId="{CA8B2C96-B04D-49F3-BC92-4575B809D85C}" srcOrd="0" destOrd="0" presId="urn:microsoft.com/office/officeart/2018/5/layout/IconLeafLabelList"/>
    <dgm:cxn modelId="{BF2AED4E-9B7C-4445-8A93-96001FFEDF4B}" type="presParOf" srcId="{D36DD46F-D719-491F-8FB2-A2D1A456E6DD}" destId="{8835EA50-753E-467D-84D4-9E2A94BF324B}" srcOrd="0" destOrd="0" presId="urn:microsoft.com/office/officeart/2018/5/layout/IconLeafLabelList"/>
    <dgm:cxn modelId="{87A4C8E2-5287-4AA7-9702-F155A83AF002}" type="presParOf" srcId="{8835EA50-753E-467D-84D4-9E2A94BF324B}" destId="{6283A664-1405-4605-871D-36154C2E0DD5}" srcOrd="0" destOrd="0" presId="urn:microsoft.com/office/officeart/2018/5/layout/IconLeafLabelList"/>
    <dgm:cxn modelId="{5BE13F35-DCB0-4CAE-827F-054333985368}" type="presParOf" srcId="{8835EA50-753E-467D-84D4-9E2A94BF324B}" destId="{8DA3B543-E12E-4B47-BE58-FE1F26C66ECA}" srcOrd="1" destOrd="0" presId="urn:microsoft.com/office/officeart/2018/5/layout/IconLeafLabelList"/>
    <dgm:cxn modelId="{9099D5AC-62BE-4697-A620-4FB0D53F9964}" type="presParOf" srcId="{8835EA50-753E-467D-84D4-9E2A94BF324B}" destId="{90FD3E99-D9E8-4295-ADB2-A99BDE79E801}" srcOrd="2" destOrd="0" presId="urn:microsoft.com/office/officeart/2018/5/layout/IconLeafLabelList"/>
    <dgm:cxn modelId="{059E1A36-1751-4CEE-A81C-D6173E20E707}" type="presParOf" srcId="{8835EA50-753E-467D-84D4-9E2A94BF324B}" destId="{CA8B2C96-B04D-49F3-BC92-4575B809D85C}" srcOrd="3" destOrd="0" presId="urn:microsoft.com/office/officeart/2018/5/layout/IconLeafLabelList"/>
    <dgm:cxn modelId="{847A3D15-60EA-4457-93D4-C7337BF27C14}" type="presParOf" srcId="{D36DD46F-D719-491F-8FB2-A2D1A456E6DD}" destId="{8AA186FB-2700-4A2B-BE3F-055D36C86D47}" srcOrd="1" destOrd="0" presId="urn:microsoft.com/office/officeart/2018/5/layout/IconLeafLabelList"/>
    <dgm:cxn modelId="{1DCEE183-3111-49DE-A4B8-367D60612135}" type="presParOf" srcId="{D36DD46F-D719-491F-8FB2-A2D1A456E6DD}" destId="{9C1BC42A-6709-41F7-AA96-1B8223A155AB}" srcOrd="2" destOrd="0" presId="urn:microsoft.com/office/officeart/2018/5/layout/IconLeafLabelList"/>
    <dgm:cxn modelId="{16203E8B-9E69-4772-A1EF-73FF4AA60D01}" type="presParOf" srcId="{9C1BC42A-6709-41F7-AA96-1B8223A155AB}" destId="{0A24A5A5-A4FB-45C1-960E-EC84910CC515}" srcOrd="0" destOrd="0" presId="urn:microsoft.com/office/officeart/2018/5/layout/IconLeafLabelList"/>
    <dgm:cxn modelId="{150D733C-16D6-4AD5-B17C-97A83FACF644}" type="presParOf" srcId="{9C1BC42A-6709-41F7-AA96-1B8223A155AB}" destId="{1A796F5E-6EAC-4E55-8FCB-C48B940CACBD}" srcOrd="1" destOrd="0" presId="urn:microsoft.com/office/officeart/2018/5/layout/IconLeafLabelList"/>
    <dgm:cxn modelId="{9BC77960-4919-48E8-8718-4D7F490FF86F}" type="presParOf" srcId="{9C1BC42A-6709-41F7-AA96-1B8223A155AB}" destId="{E4F6E35F-38C3-4035-9A6D-CD4D3D53D232}" srcOrd="2" destOrd="0" presId="urn:microsoft.com/office/officeart/2018/5/layout/IconLeafLabelList"/>
    <dgm:cxn modelId="{BA9F359A-489D-4DAE-902A-B653831D1FD6}" type="presParOf" srcId="{9C1BC42A-6709-41F7-AA96-1B8223A155AB}" destId="{14DA077C-0A1C-4EF8-A4A0-903511A3408F}" srcOrd="3" destOrd="0" presId="urn:microsoft.com/office/officeart/2018/5/layout/IconLeafLabelList"/>
    <dgm:cxn modelId="{F4AA169F-3F15-4B07-904F-0AB52748C8B5}" type="presParOf" srcId="{D36DD46F-D719-491F-8FB2-A2D1A456E6DD}" destId="{34F4DE6B-9AF3-4487-AF7F-EAFEB087BB8C}" srcOrd="3" destOrd="0" presId="urn:microsoft.com/office/officeart/2018/5/layout/IconLeafLabelList"/>
    <dgm:cxn modelId="{BFE3D325-2553-435F-A714-6BA86AD73239}" type="presParOf" srcId="{D36DD46F-D719-491F-8FB2-A2D1A456E6DD}" destId="{96CD2D32-C84E-4AF5-960E-7E1F5310B267}" srcOrd="4" destOrd="0" presId="urn:microsoft.com/office/officeart/2018/5/layout/IconLeafLabelList"/>
    <dgm:cxn modelId="{D694A949-2C31-4D2B-B15C-7B806A14CDEB}" type="presParOf" srcId="{96CD2D32-C84E-4AF5-960E-7E1F5310B267}" destId="{6E2AC207-4F9F-4F44-8471-4BBC718825C6}" srcOrd="0" destOrd="0" presId="urn:microsoft.com/office/officeart/2018/5/layout/IconLeafLabelList"/>
    <dgm:cxn modelId="{1891907D-AE7B-46D9-A4C1-B3D9A144BA5F}" type="presParOf" srcId="{96CD2D32-C84E-4AF5-960E-7E1F5310B267}" destId="{62EF3768-E886-49BC-BE40-46541141B438}" srcOrd="1" destOrd="0" presId="urn:microsoft.com/office/officeart/2018/5/layout/IconLeafLabelList"/>
    <dgm:cxn modelId="{7774E30F-5556-4143-BF94-1807A39D6313}" type="presParOf" srcId="{96CD2D32-C84E-4AF5-960E-7E1F5310B267}" destId="{B90D2746-4636-4E93-9FCA-E483E4EFDDA0}" srcOrd="2" destOrd="0" presId="urn:microsoft.com/office/officeart/2018/5/layout/IconLeafLabelList"/>
    <dgm:cxn modelId="{CADF9D2E-E992-4A2E-9159-3F6A8AACA133}" type="presParOf" srcId="{96CD2D32-C84E-4AF5-960E-7E1F5310B267}" destId="{CA1E0493-2475-4042-A9C4-5949112F1435}"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3A0869-2638-4BDA-9602-9F8AF9E44561}"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1D8DBFC4-A6CF-4CC5-A9A1-6BD74DA64A48}">
      <dgm:prSet custT="1"/>
      <dgm:spPr/>
      <dgm:t>
        <a:bodyPr/>
        <a:lstStyle/>
        <a:p>
          <a:r>
            <a:rPr lang="en-US" sz="2800" dirty="0"/>
            <a:t>Global Risk Analysis </a:t>
          </a:r>
        </a:p>
      </dgm:t>
    </dgm:pt>
    <dgm:pt modelId="{84611C3C-2C91-4D28-BE21-7E597BD5D290}" type="parTrans" cxnId="{38F5BD11-FA6F-4B2D-861C-9B93FFA88308}">
      <dgm:prSet/>
      <dgm:spPr/>
      <dgm:t>
        <a:bodyPr/>
        <a:lstStyle/>
        <a:p>
          <a:endParaRPr lang="en-US"/>
        </a:p>
      </dgm:t>
    </dgm:pt>
    <dgm:pt modelId="{F736B9A6-B71A-4CDC-B8CD-42821EAC0E8C}" type="sibTrans" cxnId="{38F5BD11-FA6F-4B2D-861C-9B93FFA88308}">
      <dgm:prSet/>
      <dgm:spPr/>
      <dgm:t>
        <a:bodyPr/>
        <a:lstStyle/>
        <a:p>
          <a:endParaRPr lang="en-US"/>
        </a:p>
      </dgm:t>
    </dgm:pt>
    <dgm:pt modelId="{C887924F-2C41-4E78-B73C-8D3BDB5F02C6}">
      <dgm:prSet custT="1"/>
      <dgm:spPr/>
      <dgm:t>
        <a:bodyPr/>
        <a:lstStyle/>
        <a:p>
          <a:r>
            <a:rPr lang="en-US" sz="2800" dirty="0"/>
            <a:t>Pestle Analysis</a:t>
          </a:r>
          <a:r>
            <a:rPr lang="en-US" sz="2800" b="1" dirty="0"/>
            <a:t> </a:t>
          </a:r>
          <a:endParaRPr lang="en-US" sz="2800" dirty="0"/>
        </a:p>
      </dgm:t>
    </dgm:pt>
    <dgm:pt modelId="{A908FDC9-DD09-4AEE-852F-82C6E6BBF5A1}" type="parTrans" cxnId="{BC4F7A7F-7745-424E-B23C-6A3B54877D53}">
      <dgm:prSet/>
      <dgm:spPr/>
      <dgm:t>
        <a:bodyPr/>
        <a:lstStyle/>
        <a:p>
          <a:endParaRPr lang="en-US"/>
        </a:p>
      </dgm:t>
    </dgm:pt>
    <dgm:pt modelId="{7C745961-1907-4532-8543-02CC7ED9FC1C}" type="sibTrans" cxnId="{BC4F7A7F-7745-424E-B23C-6A3B54877D53}">
      <dgm:prSet/>
      <dgm:spPr/>
      <dgm:t>
        <a:bodyPr/>
        <a:lstStyle/>
        <a:p>
          <a:endParaRPr lang="en-US"/>
        </a:p>
      </dgm:t>
    </dgm:pt>
    <dgm:pt modelId="{5F09F582-BCC7-4E5C-A50B-F14F0D233071}">
      <dgm:prSet custT="1"/>
      <dgm:spPr/>
      <dgm:t>
        <a:bodyPr/>
        <a:lstStyle/>
        <a:p>
          <a:r>
            <a:rPr lang="en-US" sz="2800" dirty="0"/>
            <a:t>Industry Analysis</a:t>
          </a:r>
        </a:p>
      </dgm:t>
    </dgm:pt>
    <dgm:pt modelId="{F227A5F7-7D7D-4E8B-9C19-9BA8542FCC8E}" type="parTrans" cxnId="{D736860A-9C00-4F7F-82AA-FF22D5151617}">
      <dgm:prSet/>
      <dgm:spPr/>
      <dgm:t>
        <a:bodyPr/>
        <a:lstStyle/>
        <a:p>
          <a:endParaRPr lang="en-US"/>
        </a:p>
      </dgm:t>
    </dgm:pt>
    <dgm:pt modelId="{C40207C0-6D13-48CC-988D-DC7AACD6E4CF}" type="sibTrans" cxnId="{D736860A-9C00-4F7F-82AA-FF22D5151617}">
      <dgm:prSet/>
      <dgm:spPr/>
      <dgm:t>
        <a:bodyPr/>
        <a:lstStyle/>
        <a:p>
          <a:endParaRPr lang="en-US"/>
        </a:p>
      </dgm:t>
    </dgm:pt>
    <dgm:pt modelId="{ED1DF37B-A047-4CD8-AE05-A494BA4E8941}">
      <dgm:prSet custT="1"/>
      <dgm:spPr/>
      <dgm:t>
        <a:bodyPr/>
        <a:lstStyle/>
        <a:p>
          <a:r>
            <a:rPr lang="en-US" sz="2800" dirty="0"/>
            <a:t>Porter’s Five Forces</a:t>
          </a:r>
        </a:p>
      </dgm:t>
    </dgm:pt>
    <dgm:pt modelId="{3F996810-7605-45E0-8F64-8A9ECC6F592E}" type="parTrans" cxnId="{9569A2EA-C67D-46F3-823A-6560BB5387BD}">
      <dgm:prSet/>
      <dgm:spPr/>
      <dgm:t>
        <a:bodyPr/>
        <a:lstStyle/>
        <a:p>
          <a:endParaRPr lang="en-US"/>
        </a:p>
      </dgm:t>
    </dgm:pt>
    <dgm:pt modelId="{8248AAF0-DB0F-4F8A-9751-AD58221B709A}" type="sibTrans" cxnId="{9569A2EA-C67D-46F3-823A-6560BB5387BD}">
      <dgm:prSet/>
      <dgm:spPr/>
      <dgm:t>
        <a:bodyPr/>
        <a:lstStyle/>
        <a:p>
          <a:endParaRPr lang="en-US"/>
        </a:p>
      </dgm:t>
    </dgm:pt>
    <dgm:pt modelId="{DC066BEB-5AA8-4213-A227-0512F7F1EDEC}">
      <dgm:prSet custT="1"/>
      <dgm:spPr/>
      <dgm:t>
        <a:bodyPr/>
        <a:lstStyle/>
        <a:p>
          <a:r>
            <a:rPr lang="en-US" sz="2800" dirty="0"/>
            <a:t>Competitor Analysis</a:t>
          </a:r>
        </a:p>
      </dgm:t>
    </dgm:pt>
    <dgm:pt modelId="{9E5D77C3-35B9-4ECB-B74F-9FC4FB0DAD2B}" type="parTrans" cxnId="{7FA71F60-C420-4ED5-BC17-25E8285F9210}">
      <dgm:prSet/>
      <dgm:spPr/>
      <dgm:t>
        <a:bodyPr/>
        <a:lstStyle/>
        <a:p>
          <a:endParaRPr lang="en-US"/>
        </a:p>
      </dgm:t>
    </dgm:pt>
    <dgm:pt modelId="{8860D68A-3923-47C4-A3B8-0E04651D7826}" type="sibTrans" cxnId="{7FA71F60-C420-4ED5-BC17-25E8285F9210}">
      <dgm:prSet/>
      <dgm:spPr/>
      <dgm:t>
        <a:bodyPr/>
        <a:lstStyle/>
        <a:p>
          <a:endParaRPr lang="en-US"/>
        </a:p>
      </dgm:t>
    </dgm:pt>
    <dgm:pt modelId="{452F71E1-2464-4364-B592-C8F6A26D4762}" type="pres">
      <dgm:prSet presAssocID="{7F3A0869-2638-4BDA-9602-9F8AF9E44561}" presName="root" presStyleCnt="0">
        <dgm:presLayoutVars>
          <dgm:dir/>
          <dgm:resizeHandles val="exact"/>
        </dgm:presLayoutVars>
      </dgm:prSet>
      <dgm:spPr/>
    </dgm:pt>
    <dgm:pt modelId="{14B1CB62-3A58-4365-9CE7-FCC61866AA8B}" type="pres">
      <dgm:prSet presAssocID="{1D8DBFC4-A6CF-4CC5-A9A1-6BD74DA64A48}" presName="compNode" presStyleCnt="0"/>
      <dgm:spPr/>
    </dgm:pt>
    <dgm:pt modelId="{BB412667-59AE-43C7-A7CB-3902E993C4F5}" type="pres">
      <dgm:prSet presAssocID="{1D8DBFC4-A6CF-4CC5-A9A1-6BD74DA64A48}" presName="bgRect" presStyleLbl="bgShp" presStyleIdx="0" presStyleCnt="5"/>
      <dgm:spPr/>
    </dgm:pt>
    <dgm:pt modelId="{8730F9DC-4FC2-42D9-B097-C7623B869BC4}" type="pres">
      <dgm:prSet presAssocID="{1D8DBFC4-A6CF-4CC5-A9A1-6BD74DA64A4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arth Globe Americas"/>
        </a:ext>
      </dgm:extLst>
    </dgm:pt>
    <dgm:pt modelId="{60855077-11D6-49D7-820A-A62F69CBF42C}" type="pres">
      <dgm:prSet presAssocID="{1D8DBFC4-A6CF-4CC5-A9A1-6BD74DA64A48}" presName="spaceRect" presStyleCnt="0"/>
      <dgm:spPr/>
    </dgm:pt>
    <dgm:pt modelId="{4682DDCE-0C00-47C4-B8D5-C812A2F688FD}" type="pres">
      <dgm:prSet presAssocID="{1D8DBFC4-A6CF-4CC5-A9A1-6BD74DA64A48}" presName="parTx" presStyleLbl="revTx" presStyleIdx="0" presStyleCnt="5">
        <dgm:presLayoutVars>
          <dgm:chMax val="0"/>
          <dgm:chPref val="0"/>
        </dgm:presLayoutVars>
      </dgm:prSet>
      <dgm:spPr/>
    </dgm:pt>
    <dgm:pt modelId="{007F2C29-58A5-4CE6-B67B-FA9D8CCE7CE3}" type="pres">
      <dgm:prSet presAssocID="{F736B9A6-B71A-4CDC-B8CD-42821EAC0E8C}" presName="sibTrans" presStyleCnt="0"/>
      <dgm:spPr/>
    </dgm:pt>
    <dgm:pt modelId="{B49257A8-BBD6-4650-98C6-CEE921683DE9}" type="pres">
      <dgm:prSet presAssocID="{C887924F-2C41-4E78-B73C-8D3BDB5F02C6}" presName="compNode" presStyleCnt="0"/>
      <dgm:spPr/>
    </dgm:pt>
    <dgm:pt modelId="{91D4A568-75D5-4175-B506-856997508F8D}" type="pres">
      <dgm:prSet presAssocID="{C887924F-2C41-4E78-B73C-8D3BDB5F02C6}" presName="bgRect" presStyleLbl="bgShp" presStyleIdx="1" presStyleCnt="5"/>
      <dgm:spPr/>
    </dgm:pt>
    <dgm:pt modelId="{EC3E43A7-6A5B-4B43-8F5D-047D09E5DFA1}" type="pres">
      <dgm:prSet presAssocID="{C887924F-2C41-4E78-B73C-8D3BDB5F02C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ick"/>
        </a:ext>
      </dgm:extLst>
    </dgm:pt>
    <dgm:pt modelId="{DBC6752A-1498-497D-BE4C-96C78EE0B4C3}" type="pres">
      <dgm:prSet presAssocID="{C887924F-2C41-4E78-B73C-8D3BDB5F02C6}" presName="spaceRect" presStyleCnt="0"/>
      <dgm:spPr/>
    </dgm:pt>
    <dgm:pt modelId="{C0882025-2B2A-4395-AB65-0CF21F3ACA1B}" type="pres">
      <dgm:prSet presAssocID="{C887924F-2C41-4E78-B73C-8D3BDB5F02C6}" presName="parTx" presStyleLbl="revTx" presStyleIdx="1" presStyleCnt="5">
        <dgm:presLayoutVars>
          <dgm:chMax val="0"/>
          <dgm:chPref val="0"/>
        </dgm:presLayoutVars>
      </dgm:prSet>
      <dgm:spPr/>
    </dgm:pt>
    <dgm:pt modelId="{E1107339-7263-414E-BAF4-72488477D406}" type="pres">
      <dgm:prSet presAssocID="{7C745961-1907-4532-8543-02CC7ED9FC1C}" presName="sibTrans" presStyleCnt="0"/>
      <dgm:spPr/>
    </dgm:pt>
    <dgm:pt modelId="{66C3B9FE-22A2-4C59-920F-D1CEED5701BD}" type="pres">
      <dgm:prSet presAssocID="{5F09F582-BCC7-4E5C-A50B-F14F0D233071}" presName="compNode" presStyleCnt="0"/>
      <dgm:spPr/>
    </dgm:pt>
    <dgm:pt modelId="{875C2090-06FA-4B03-9D8A-1DC5CEF87EEB}" type="pres">
      <dgm:prSet presAssocID="{5F09F582-BCC7-4E5C-A50B-F14F0D233071}" presName="bgRect" presStyleLbl="bgShp" presStyleIdx="2" presStyleCnt="5"/>
      <dgm:spPr/>
    </dgm:pt>
    <dgm:pt modelId="{51A414D7-F1D7-4F2B-BB5B-1F75C5366105}" type="pres">
      <dgm:prSet presAssocID="{5F09F582-BCC7-4E5C-A50B-F14F0D23307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actory"/>
        </a:ext>
      </dgm:extLst>
    </dgm:pt>
    <dgm:pt modelId="{D27E5B46-5A1F-4DC9-8431-4E1F386A1E74}" type="pres">
      <dgm:prSet presAssocID="{5F09F582-BCC7-4E5C-A50B-F14F0D233071}" presName="spaceRect" presStyleCnt="0"/>
      <dgm:spPr/>
    </dgm:pt>
    <dgm:pt modelId="{33BCD7FE-E1D8-4F14-B2C7-37028351E9A0}" type="pres">
      <dgm:prSet presAssocID="{5F09F582-BCC7-4E5C-A50B-F14F0D233071}" presName="parTx" presStyleLbl="revTx" presStyleIdx="2" presStyleCnt="5">
        <dgm:presLayoutVars>
          <dgm:chMax val="0"/>
          <dgm:chPref val="0"/>
        </dgm:presLayoutVars>
      </dgm:prSet>
      <dgm:spPr/>
    </dgm:pt>
    <dgm:pt modelId="{188BAA72-FECD-4420-965D-4F4535EA4A11}" type="pres">
      <dgm:prSet presAssocID="{C40207C0-6D13-48CC-988D-DC7AACD6E4CF}" presName="sibTrans" presStyleCnt="0"/>
      <dgm:spPr/>
    </dgm:pt>
    <dgm:pt modelId="{90734D07-1C6E-473B-A352-7B422A51FF62}" type="pres">
      <dgm:prSet presAssocID="{ED1DF37B-A047-4CD8-AE05-A494BA4E8941}" presName="compNode" presStyleCnt="0"/>
      <dgm:spPr/>
    </dgm:pt>
    <dgm:pt modelId="{7EFA3DEA-62CA-4F77-8555-70E4F7A3B746}" type="pres">
      <dgm:prSet presAssocID="{ED1DF37B-A047-4CD8-AE05-A494BA4E8941}" presName="bgRect" presStyleLbl="bgShp" presStyleIdx="3" presStyleCnt="5"/>
      <dgm:spPr/>
    </dgm:pt>
    <dgm:pt modelId="{9B8F93AA-C59C-42EE-A5B0-722DB4E6B75E}" type="pres">
      <dgm:prSet presAssocID="{ED1DF37B-A047-4CD8-AE05-A494BA4E894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twork"/>
        </a:ext>
      </dgm:extLst>
    </dgm:pt>
    <dgm:pt modelId="{F5AE0289-2691-4CBD-90F9-33FA1A973448}" type="pres">
      <dgm:prSet presAssocID="{ED1DF37B-A047-4CD8-AE05-A494BA4E8941}" presName="spaceRect" presStyleCnt="0"/>
      <dgm:spPr/>
    </dgm:pt>
    <dgm:pt modelId="{45E72738-E059-414B-B739-C9057A98C25C}" type="pres">
      <dgm:prSet presAssocID="{ED1DF37B-A047-4CD8-AE05-A494BA4E8941}" presName="parTx" presStyleLbl="revTx" presStyleIdx="3" presStyleCnt="5">
        <dgm:presLayoutVars>
          <dgm:chMax val="0"/>
          <dgm:chPref val="0"/>
        </dgm:presLayoutVars>
      </dgm:prSet>
      <dgm:spPr/>
    </dgm:pt>
    <dgm:pt modelId="{21158CC7-64BD-4E05-85A1-0977DAA886EB}" type="pres">
      <dgm:prSet presAssocID="{8248AAF0-DB0F-4F8A-9751-AD58221B709A}" presName="sibTrans" presStyleCnt="0"/>
      <dgm:spPr/>
    </dgm:pt>
    <dgm:pt modelId="{A36406AE-6B83-436C-867E-D9F95E1DE757}" type="pres">
      <dgm:prSet presAssocID="{DC066BEB-5AA8-4213-A227-0512F7F1EDEC}" presName="compNode" presStyleCnt="0"/>
      <dgm:spPr/>
    </dgm:pt>
    <dgm:pt modelId="{B32DD24C-B9BE-4610-BE18-B006FBB9E118}" type="pres">
      <dgm:prSet presAssocID="{DC066BEB-5AA8-4213-A227-0512F7F1EDEC}" presName="bgRect" presStyleLbl="bgShp" presStyleIdx="4" presStyleCnt="5"/>
      <dgm:spPr/>
    </dgm:pt>
    <dgm:pt modelId="{5B68044C-B7AF-4F8D-8433-589B08F20FA3}" type="pres">
      <dgm:prSet presAssocID="{DC066BEB-5AA8-4213-A227-0512F7F1EDE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ose"/>
        </a:ext>
      </dgm:extLst>
    </dgm:pt>
    <dgm:pt modelId="{E0683B5E-F1C8-45EB-871C-19D59E4B8F27}" type="pres">
      <dgm:prSet presAssocID="{DC066BEB-5AA8-4213-A227-0512F7F1EDEC}" presName="spaceRect" presStyleCnt="0"/>
      <dgm:spPr/>
    </dgm:pt>
    <dgm:pt modelId="{C145F06F-CD01-4F92-B3FA-637A7B267CF5}" type="pres">
      <dgm:prSet presAssocID="{DC066BEB-5AA8-4213-A227-0512F7F1EDEC}" presName="parTx" presStyleLbl="revTx" presStyleIdx="4" presStyleCnt="5">
        <dgm:presLayoutVars>
          <dgm:chMax val="0"/>
          <dgm:chPref val="0"/>
        </dgm:presLayoutVars>
      </dgm:prSet>
      <dgm:spPr/>
    </dgm:pt>
  </dgm:ptLst>
  <dgm:cxnLst>
    <dgm:cxn modelId="{147EB109-8759-4398-909A-F47E114D2EB2}" type="presOf" srcId="{5F09F582-BCC7-4E5C-A50B-F14F0D233071}" destId="{33BCD7FE-E1D8-4F14-B2C7-37028351E9A0}" srcOrd="0" destOrd="0" presId="urn:microsoft.com/office/officeart/2018/2/layout/IconVerticalSolidList"/>
    <dgm:cxn modelId="{D736860A-9C00-4F7F-82AA-FF22D5151617}" srcId="{7F3A0869-2638-4BDA-9602-9F8AF9E44561}" destId="{5F09F582-BCC7-4E5C-A50B-F14F0D233071}" srcOrd="2" destOrd="0" parTransId="{F227A5F7-7D7D-4E8B-9C19-9BA8542FCC8E}" sibTransId="{C40207C0-6D13-48CC-988D-DC7AACD6E4CF}"/>
    <dgm:cxn modelId="{38F5BD11-FA6F-4B2D-861C-9B93FFA88308}" srcId="{7F3A0869-2638-4BDA-9602-9F8AF9E44561}" destId="{1D8DBFC4-A6CF-4CC5-A9A1-6BD74DA64A48}" srcOrd="0" destOrd="0" parTransId="{84611C3C-2C91-4D28-BE21-7E597BD5D290}" sibTransId="{F736B9A6-B71A-4CDC-B8CD-42821EAC0E8C}"/>
    <dgm:cxn modelId="{5E39015B-3EC8-49B0-A6CA-96F86C4B2084}" type="presOf" srcId="{1D8DBFC4-A6CF-4CC5-A9A1-6BD74DA64A48}" destId="{4682DDCE-0C00-47C4-B8D5-C812A2F688FD}" srcOrd="0" destOrd="0" presId="urn:microsoft.com/office/officeart/2018/2/layout/IconVerticalSolidList"/>
    <dgm:cxn modelId="{7FA71F60-C420-4ED5-BC17-25E8285F9210}" srcId="{7F3A0869-2638-4BDA-9602-9F8AF9E44561}" destId="{DC066BEB-5AA8-4213-A227-0512F7F1EDEC}" srcOrd="4" destOrd="0" parTransId="{9E5D77C3-35B9-4ECB-B74F-9FC4FB0DAD2B}" sibTransId="{8860D68A-3923-47C4-A3B8-0E04651D7826}"/>
    <dgm:cxn modelId="{C4C67C69-D4D4-4641-938B-ECE6CE75D11B}" type="presOf" srcId="{C887924F-2C41-4E78-B73C-8D3BDB5F02C6}" destId="{C0882025-2B2A-4395-AB65-0CF21F3ACA1B}" srcOrd="0" destOrd="0" presId="urn:microsoft.com/office/officeart/2018/2/layout/IconVerticalSolidList"/>
    <dgm:cxn modelId="{C94D8F6D-5C29-4CCA-A77E-494F6934435B}" type="presOf" srcId="{DC066BEB-5AA8-4213-A227-0512F7F1EDEC}" destId="{C145F06F-CD01-4F92-B3FA-637A7B267CF5}" srcOrd="0" destOrd="0" presId="urn:microsoft.com/office/officeart/2018/2/layout/IconVerticalSolidList"/>
    <dgm:cxn modelId="{BC4F7A7F-7745-424E-B23C-6A3B54877D53}" srcId="{7F3A0869-2638-4BDA-9602-9F8AF9E44561}" destId="{C887924F-2C41-4E78-B73C-8D3BDB5F02C6}" srcOrd="1" destOrd="0" parTransId="{A908FDC9-DD09-4AEE-852F-82C6E6BBF5A1}" sibTransId="{7C745961-1907-4532-8543-02CC7ED9FC1C}"/>
    <dgm:cxn modelId="{8C494ABB-EF5B-433D-986F-D8D38B76BED6}" type="presOf" srcId="{7F3A0869-2638-4BDA-9602-9F8AF9E44561}" destId="{452F71E1-2464-4364-B592-C8F6A26D4762}" srcOrd="0" destOrd="0" presId="urn:microsoft.com/office/officeart/2018/2/layout/IconVerticalSolidList"/>
    <dgm:cxn modelId="{90D53BD9-3896-4998-BC7D-A3A72DB49A7D}" type="presOf" srcId="{ED1DF37B-A047-4CD8-AE05-A494BA4E8941}" destId="{45E72738-E059-414B-B739-C9057A98C25C}" srcOrd="0" destOrd="0" presId="urn:microsoft.com/office/officeart/2018/2/layout/IconVerticalSolidList"/>
    <dgm:cxn modelId="{9569A2EA-C67D-46F3-823A-6560BB5387BD}" srcId="{7F3A0869-2638-4BDA-9602-9F8AF9E44561}" destId="{ED1DF37B-A047-4CD8-AE05-A494BA4E8941}" srcOrd="3" destOrd="0" parTransId="{3F996810-7605-45E0-8F64-8A9ECC6F592E}" sibTransId="{8248AAF0-DB0F-4F8A-9751-AD58221B709A}"/>
    <dgm:cxn modelId="{0B4EFFA9-4522-4FDD-BF67-543433FF16E9}" type="presParOf" srcId="{452F71E1-2464-4364-B592-C8F6A26D4762}" destId="{14B1CB62-3A58-4365-9CE7-FCC61866AA8B}" srcOrd="0" destOrd="0" presId="urn:microsoft.com/office/officeart/2018/2/layout/IconVerticalSolidList"/>
    <dgm:cxn modelId="{686D25B5-7389-468A-9797-8326CFB9D53A}" type="presParOf" srcId="{14B1CB62-3A58-4365-9CE7-FCC61866AA8B}" destId="{BB412667-59AE-43C7-A7CB-3902E993C4F5}" srcOrd="0" destOrd="0" presId="urn:microsoft.com/office/officeart/2018/2/layout/IconVerticalSolidList"/>
    <dgm:cxn modelId="{ABBB7E4F-6762-4AD2-9E14-A943276B0434}" type="presParOf" srcId="{14B1CB62-3A58-4365-9CE7-FCC61866AA8B}" destId="{8730F9DC-4FC2-42D9-B097-C7623B869BC4}" srcOrd="1" destOrd="0" presId="urn:microsoft.com/office/officeart/2018/2/layout/IconVerticalSolidList"/>
    <dgm:cxn modelId="{4B098175-17DD-4FC3-9588-8253962D42B7}" type="presParOf" srcId="{14B1CB62-3A58-4365-9CE7-FCC61866AA8B}" destId="{60855077-11D6-49D7-820A-A62F69CBF42C}" srcOrd="2" destOrd="0" presId="urn:microsoft.com/office/officeart/2018/2/layout/IconVerticalSolidList"/>
    <dgm:cxn modelId="{DB73BEEF-2E41-4A95-942D-56DA7D2515D9}" type="presParOf" srcId="{14B1CB62-3A58-4365-9CE7-FCC61866AA8B}" destId="{4682DDCE-0C00-47C4-B8D5-C812A2F688FD}" srcOrd="3" destOrd="0" presId="urn:microsoft.com/office/officeart/2018/2/layout/IconVerticalSolidList"/>
    <dgm:cxn modelId="{ECE8DBEC-E327-4F87-8667-66D80FD15B4C}" type="presParOf" srcId="{452F71E1-2464-4364-B592-C8F6A26D4762}" destId="{007F2C29-58A5-4CE6-B67B-FA9D8CCE7CE3}" srcOrd="1" destOrd="0" presId="urn:microsoft.com/office/officeart/2018/2/layout/IconVerticalSolidList"/>
    <dgm:cxn modelId="{802A5184-80C8-4F8A-9199-3907AE941B90}" type="presParOf" srcId="{452F71E1-2464-4364-B592-C8F6A26D4762}" destId="{B49257A8-BBD6-4650-98C6-CEE921683DE9}" srcOrd="2" destOrd="0" presId="urn:microsoft.com/office/officeart/2018/2/layout/IconVerticalSolidList"/>
    <dgm:cxn modelId="{10C66ABD-BF05-44C3-BB42-D22A069D8EC3}" type="presParOf" srcId="{B49257A8-BBD6-4650-98C6-CEE921683DE9}" destId="{91D4A568-75D5-4175-B506-856997508F8D}" srcOrd="0" destOrd="0" presId="urn:microsoft.com/office/officeart/2018/2/layout/IconVerticalSolidList"/>
    <dgm:cxn modelId="{9D3F22A8-9A8D-4E82-860B-1807A7B338DB}" type="presParOf" srcId="{B49257A8-BBD6-4650-98C6-CEE921683DE9}" destId="{EC3E43A7-6A5B-4B43-8F5D-047D09E5DFA1}" srcOrd="1" destOrd="0" presId="urn:microsoft.com/office/officeart/2018/2/layout/IconVerticalSolidList"/>
    <dgm:cxn modelId="{141AD29C-D629-4DFE-8DFF-884F2A4F83A8}" type="presParOf" srcId="{B49257A8-BBD6-4650-98C6-CEE921683DE9}" destId="{DBC6752A-1498-497D-BE4C-96C78EE0B4C3}" srcOrd="2" destOrd="0" presId="urn:microsoft.com/office/officeart/2018/2/layout/IconVerticalSolidList"/>
    <dgm:cxn modelId="{CB36ED64-3621-4D0F-AAFA-E31C86E96F52}" type="presParOf" srcId="{B49257A8-BBD6-4650-98C6-CEE921683DE9}" destId="{C0882025-2B2A-4395-AB65-0CF21F3ACA1B}" srcOrd="3" destOrd="0" presId="urn:microsoft.com/office/officeart/2018/2/layout/IconVerticalSolidList"/>
    <dgm:cxn modelId="{B0AC9B64-67C7-431D-975D-BB2F18CEFB0F}" type="presParOf" srcId="{452F71E1-2464-4364-B592-C8F6A26D4762}" destId="{E1107339-7263-414E-BAF4-72488477D406}" srcOrd="3" destOrd="0" presId="urn:microsoft.com/office/officeart/2018/2/layout/IconVerticalSolidList"/>
    <dgm:cxn modelId="{BCE2028D-B1C2-4875-AE9A-7A6945AE9F31}" type="presParOf" srcId="{452F71E1-2464-4364-B592-C8F6A26D4762}" destId="{66C3B9FE-22A2-4C59-920F-D1CEED5701BD}" srcOrd="4" destOrd="0" presId="urn:microsoft.com/office/officeart/2018/2/layout/IconVerticalSolidList"/>
    <dgm:cxn modelId="{55C19B78-B1BA-4DBE-A8A9-CBF89F2E6594}" type="presParOf" srcId="{66C3B9FE-22A2-4C59-920F-D1CEED5701BD}" destId="{875C2090-06FA-4B03-9D8A-1DC5CEF87EEB}" srcOrd="0" destOrd="0" presId="urn:microsoft.com/office/officeart/2018/2/layout/IconVerticalSolidList"/>
    <dgm:cxn modelId="{15173E4D-8439-45C8-8BD3-02B80A1FA31F}" type="presParOf" srcId="{66C3B9FE-22A2-4C59-920F-D1CEED5701BD}" destId="{51A414D7-F1D7-4F2B-BB5B-1F75C5366105}" srcOrd="1" destOrd="0" presId="urn:microsoft.com/office/officeart/2018/2/layout/IconVerticalSolidList"/>
    <dgm:cxn modelId="{76D3F699-B2C7-4353-B2C2-592EC6553667}" type="presParOf" srcId="{66C3B9FE-22A2-4C59-920F-D1CEED5701BD}" destId="{D27E5B46-5A1F-4DC9-8431-4E1F386A1E74}" srcOrd="2" destOrd="0" presId="urn:microsoft.com/office/officeart/2018/2/layout/IconVerticalSolidList"/>
    <dgm:cxn modelId="{13C3E531-02EB-48B3-B6BD-36DC7F84F1AD}" type="presParOf" srcId="{66C3B9FE-22A2-4C59-920F-D1CEED5701BD}" destId="{33BCD7FE-E1D8-4F14-B2C7-37028351E9A0}" srcOrd="3" destOrd="0" presId="urn:microsoft.com/office/officeart/2018/2/layout/IconVerticalSolidList"/>
    <dgm:cxn modelId="{13F11633-9BC9-4177-B171-5D8E889B49F8}" type="presParOf" srcId="{452F71E1-2464-4364-B592-C8F6A26D4762}" destId="{188BAA72-FECD-4420-965D-4F4535EA4A11}" srcOrd="5" destOrd="0" presId="urn:microsoft.com/office/officeart/2018/2/layout/IconVerticalSolidList"/>
    <dgm:cxn modelId="{39DF0F5D-B830-46D9-96CB-38FA7E0006A7}" type="presParOf" srcId="{452F71E1-2464-4364-B592-C8F6A26D4762}" destId="{90734D07-1C6E-473B-A352-7B422A51FF62}" srcOrd="6" destOrd="0" presId="urn:microsoft.com/office/officeart/2018/2/layout/IconVerticalSolidList"/>
    <dgm:cxn modelId="{9EBC9826-DA91-42BE-BE66-F8946F04CB17}" type="presParOf" srcId="{90734D07-1C6E-473B-A352-7B422A51FF62}" destId="{7EFA3DEA-62CA-4F77-8555-70E4F7A3B746}" srcOrd="0" destOrd="0" presId="urn:microsoft.com/office/officeart/2018/2/layout/IconVerticalSolidList"/>
    <dgm:cxn modelId="{DB766933-C6C5-4A0B-8BC8-51F62948CD27}" type="presParOf" srcId="{90734D07-1C6E-473B-A352-7B422A51FF62}" destId="{9B8F93AA-C59C-42EE-A5B0-722DB4E6B75E}" srcOrd="1" destOrd="0" presId="urn:microsoft.com/office/officeart/2018/2/layout/IconVerticalSolidList"/>
    <dgm:cxn modelId="{3AEE0696-A6F8-4040-827A-1772EEBE6BB3}" type="presParOf" srcId="{90734D07-1C6E-473B-A352-7B422A51FF62}" destId="{F5AE0289-2691-4CBD-90F9-33FA1A973448}" srcOrd="2" destOrd="0" presId="urn:microsoft.com/office/officeart/2018/2/layout/IconVerticalSolidList"/>
    <dgm:cxn modelId="{79362AD5-E544-4194-B383-F7856FE9421D}" type="presParOf" srcId="{90734D07-1C6E-473B-A352-7B422A51FF62}" destId="{45E72738-E059-414B-B739-C9057A98C25C}" srcOrd="3" destOrd="0" presId="urn:microsoft.com/office/officeart/2018/2/layout/IconVerticalSolidList"/>
    <dgm:cxn modelId="{9984E0F8-8FC4-49DB-BA68-D9585F9DC284}" type="presParOf" srcId="{452F71E1-2464-4364-B592-C8F6A26D4762}" destId="{21158CC7-64BD-4E05-85A1-0977DAA886EB}" srcOrd="7" destOrd="0" presId="urn:microsoft.com/office/officeart/2018/2/layout/IconVerticalSolidList"/>
    <dgm:cxn modelId="{5825053F-40C1-437E-923B-1B6E39E70306}" type="presParOf" srcId="{452F71E1-2464-4364-B592-C8F6A26D4762}" destId="{A36406AE-6B83-436C-867E-D9F95E1DE757}" srcOrd="8" destOrd="0" presId="urn:microsoft.com/office/officeart/2018/2/layout/IconVerticalSolidList"/>
    <dgm:cxn modelId="{1DC08DF7-4613-4666-AE49-9A9578C7D714}" type="presParOf" srcId="{A36406AE-6B83-436C-867E-D9F95E1DE757}" destId="{B32DD24C-B9BE-4610-BE18-B006FBB9E118}" srcOrd="0" destOrd="0" presId="urn:microsoft.com/office/officeart/2018/2/layout/IconVerticalSolidList"/>
    <dgm:cxn modelId="{1D4FE1A4-1DC5-43EF-B741-BF6ACF35745E}" type="presParOf" srcId="{A36406AE-6B83-436C-867E-D9F95E1DE757}" destId="{5B68044C-B7AF-4F8D-8433-589B08F20FA3}" srcOrd="1" destOrd="0" presId="urn:microsoft.com/office/officeart/2018/2/layout/IconVerticalSolidList"/>
    <dgm:cxn modelId="{B907ED17-3284-4C8A-B983-C25B623E4C4E}" type="presParOf" srcId="{A36406AE-6B83-436C-867E-D9F95E1DE757}" destId="{E0683B5E-F1C8-45EB-871C-19D59E4B8F27}" srcOrd="2" destOrd="0" presId="urn:microsoft.com/office/officeart/2018/2/layout/IconVerticalSolidList"/>
    <dgm:cxn modelId="{434371ED-190B-4B34-ACB0-226BBA159249}" type="presParOf" srcId="{A36406AE-6B83-436C-867E-D9F95E1DE757}" destId="{C145F06F-CD01-4F92-B3FA-637A7B267CF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3A70ED-FA84-4AF0-BB7F-AB72C231F2E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196D095-A7B9-4722-98BD-F3D10AC07698}">
      <dgm:prSet custT="1"/>
      <dgm:spPr/>
      <dgm:t>
        <a:bodyPr/>
        <a:lstStyle/>
        <a:p>
          <a:r>
            <a:rPr lang="en-GB" sz="2800" dirty="0"/>
            <a:t>Economic</a:t>
          </a:r>
          <a:endParaRPr lang="en-US" sz="2800" dirty="0"/>
        </a:p>
      </dgm:t>
    </dgm:pt>
    <dgm:pt modelId="{022F47A4-EB14-492A-9E77-BC12067088F5}" type="parTrans" cxnId="{7F60358C-D660-42AD-BAE9-3A2D9A98CB7F}">
      <dgm:prSet/>
      <dgm:spPr/>
      <dgm:t>
        <a:bodyPr/>
        <a:lstStyle/>
        <a:p>
          <a:endParaRPr lang="en-US"/>
        </a:p>
      </dgm:t>
    </dgm:pt>
    <dgm:pt modelId="{8C99E68A-6722-4E2E-9CE0-7A11E4882193}" type="sibTrans" cxnId="{7F60358C-D660-42AD-BAE9-3A2D9A98CB7F}">
      <dgm:prSet/>
      <dgm:spPr/>
      <dgm:t>
        <a:bodyPr/>
        <a:lstStyle/>
        <a:p>
          <a:endParaRPr lang="en-US"/>
        </a:p>
      </dgm:t>
    </dgm:pt>
    <dgm:pt modelId="{437AF4C3-3260-496D-A4F6-5374F96C1002}">
      <dgm:prSet custT="1"/>
      <dgm:spPr/>
      <dgm:t>
        <a:bodyPr/>
        <a:lstStyle/>
        <a:p>
          <a:r>
            <a:rPr lang="en-GB" sz="2800" dirty="0"/>
            <a:t>Environmental </a:t>
          </a:r>
          <a:endParaRPr lang="en-US" sz="2800" dirty="0"/>
        </a:p>
      </dgm:t>
    </dgm:pt>
    <dgm:pt modelId="{A5D1612D-F0A3-445A-890E-34DBCAF38C17}" type="parTrans" cxnId="{73DEDAD4-396A-4DF2-B332-BC394ECB1033}">
      <dgm:prSet/>
      <dgm:spPr/>
      <dgm:t>
        <a:bodyPr/>
        <a:lstStyle/>
        <a:p>
          <a:endParaRPr lang="en-US"/>
        </a:p>
      </dgm:t>
    </dgm:pt>
    <dgm:pt modelId="{349D2F48-43C1-416F-8D0A-5B388EB01B8F}" type="sibTrans" cxnId="{73DEDAD4-396A-4DF2-B332-BC394ECB1033}">
      <dgm:prSet/>
      <dgm:spPr/>
      <dgm:t>
        <a:bodyPr/>
        <a:lstStyle/>
        <a:p>
          <a:endParaRPr lang="en-US"/>
        </a:p>
      </dgm:t>
    </dgm:pt>
    <dgm:pt modelId="{EF0727C9-01A9-4BF9-B03F-07548FC0749D}">
      <dgm:prSet custT="1"/>
      <dgm:spPr/>
      <dgm:t>
        <a:bodyPr/>
        <a:lstStyle/>
        <a:p>
          <a:r>
            <a:rPr lang="en-GB" sz="2800" dirty="0"/>
            <a:t>Geopolitical</a:t>
          </a:r>
          <a:endParaRPr lang="en-US" sz="2800" dirty="0"/>
        </a:p>
      </dgm:t>
    </dgm:pt>
    <dgm:pt modelId="{7C3FB828-84E9-42B3-A48E-D258D58F04A0}" type="parTrans" cxnId="{22F5D023-E127-41A1-A43D-EED7AD20F5F6}">
      <dgm:prSet/>
      <dgm:spPr/>
      <dgm:t>
        <a:bodyPr/>
        <a:lstStyle/>
        <a:p>
          <a:endParaRPr lang="en-US"/>
        </a:p>
      </dgm:t>
    </dgm:pt>
    <dgm:pt modelId="{7177C128-40A9-4207-95D3-1299536AE1A1}" type="sibTrans" cxnId="{22F5D023-E127-41A1-A43D-EED7AD20F5F6}">
      <dgm:prSet/>
      <dgm:spPr/>
      <dgm:t>
        <a:bodyPr/>
        <a:lstStyle/>
        <a:p>
          <a:endParaRPr lang="en-US"/>
        </a:p>
      </dgm:t>
    </dgm:pt>
    <dgm:pt modelId="{9751A749-B1E8-40D3-8E9F-CFE3662513CD}">
      <dgm:prSet custT="1"/>
      <dgm:spPr/>
      <dgm:t>
        <a:bodyPr/>
        <a:lstStyle/>
        <a:p>
          <a:r>
            <a:rPr lang="en-GB" sz="2800" dirty="0"/>
            <a:t>Social</a:t>
          </a:r>
          <a:endParaRPr lang="en-US" sz="2800" dirty="0"/>
        </a:p>
      </dgm:t>
    </dgm:pt>
    <dgm:pt modelId="{F55972D4-9BB2-4E6A-BB1B-603D664425FC}" type="parTrans" cxnId="{5F2C7F7D-0EC8-49BD-B3C4-529BF8AC458F}">
      <dgm:prSet/>
      <dgm:spPr/>
      <dgm:t>
        <a:bodyPr/>
        <a:lstStyle/>
        <a:p>
          <a:endParaRPr lang="en-US"/>
        </a:p>
      </dgm:t>
    </dgm:pt>
    <dgm:pt modelId="{6B299F18-E32A-4A60-A86B-430AC4DC2BD5}" type="sibTrans" cxnId="{5F2C7F7D-0EC8-49BD-B3C4-529BF8AC458F}">
      <dgm:prSet/>
      <dgm:spPr/>
      <dgm:t>
        <a:bodyPr/>
        <a:lstStyle/>
        <a:p>
          <a:endParaRPr lang="en-US"/>
        </a:p>
      </dgm:t>
    </dgm:pt>
    <dgm:pt modelId="{9C78716E-EB4C-4F69-863A-14697B20C6CE}">
      <dgm:prSet custT="1"/>
      <dgm:spPr/>
      <dgm:t>
        <a:bodyPr/>
        <a:lstStyle/>
        <a:p>
          <a:r>
            <a:rPr lang="en-GB" sz="2800" dirty="0"/>
            <a:t>Technological</a:t>
          </a:r>
          <a:endParaRPr lang="en-US" sz="2800" dirty="0"/>
        </a:p>
      </dgm:t>
    </dgm:pt>
    <dgm:pt modelId="{A7D20035-1244-40D0-AF49-ABF725BEF546}" type="parTrans" cxnId="{3CE850A3-1C02-4F98-9D22-161EC5A6C0E3}">
      <dgm:prSet/>
      <dgm:spPr/>
      <dgm:t>
        <a:bodyPr/>
        <a:lstStyle/>
        <a:p>
          <a:endParaRPr lang="en-US"/>
        </a:p>
      </dgm:t>
    </dgm:pt>
    <dgm:pt modelId="{1E0DB715-98D0-49AE-AC97-C52168EB3925}" type="sibTrans" cxnId="{3CE850A3-1C02-4F98-9D22-161EC5A6C0E3}">
      <dgm:prSet/>
      <dgm:spPr/>
      <dgm:t>
        <a:bodyPr/>
        <a:lstStyle/>
        <a:p>
          <a:endParaRPr lang="en-US"/>
        </a:p>
      </dgm:t>
    </dgm:pt>
    <dgm:pt modelId="{36E0CB01-82EC-46BA-A0F2-F113A17B7C48}">
      <dgm:prSet custT="1"/>
      <dgm:spPr/>
      <dgm:t>
        <a:bodyPr/>
        <a:lstStyle/>
        <a:p>
          <a:r>
            <a:rPr lang="en-GB" sz="2800" dirty="0"/>
            <a:t>Trends 202</a:t>
          </a:r>
          <a:endParaRPr lang="en-US" sz="2800" dirty="0"/>
        </a:p>
      </dgm:t>
    </dgm:pt>
    <dgm:pt modelId="{77DFF5FB-081F-4BCB-94C3-BD17AE4480F8}" type="parTrans" cxnId="{65656729-9A3B-463F-BB7D-C3561460E6CF}">
      <dgm:prSet/>
      <dgm:spPr/>
      <dgm:t>
        <a:bodyPr/>
        <a:lstStyle/>
        <a:p>
          <a:endParaRPr lang="en-US"/>
        </a:p>
      </dgm:t>
    </dgm:pt>
    <dgm:pt modelId="{6A0D918D-CFC9-4879-88A0-A3D1996969F0}" type="sibTrans" cxnId="{65656729-9A3B-463F-BB7D-C3561460E6CF}">
      <dgm:prSet/>
      <dgm:spPr/>
      <dgm:t>
        <a:bodyPr/>
        <a:lstStyle/>
        <a:p>
          <a:endParaRPr lang="en-US"/>
        </a:p>
      </dgm:t>
    </dgm:pt>
    <dgm:pt modelId="{24572560-A4AD-49DD-B92E-B71E2FC2AF58}" type="pres">
      <dgm:prSet presAssocID="{B43A70ED-FA84-4AF0-BB7F-AB72C231F2EC}" presName="root" presStyleCnt="0">
        <dgm:presLayoutVars>
          <dgm:dir/>
          <dgm:resizeHandles val="exact"/>
        </dgm:presLayoutVars>
      </dgm:prSet>
      <dgm:spPr/>
    </dgm:pt>
    <dgm:pt modelId="{332ED787-2598-4197-ABD2-61C2ECC3BC26}" type="pres">
      <dgm:prSet presAssocID="{D196D095-A7B9-4722-98BD-F3D10AC07698}" presName="compNode" presStyleCnt="0"/>
      <dgm:spPr/>
    </dgm:pt>
    <dgm:pt modelId="{F1C87F2E-28B4-4EFA-AA09-158A7F9EAD9D}" type="pres">
      <dgm:prSet presAssocID="{D196D095-A7B9-4722-98BD-F3D10AC07698}" presName="bgRect" presStyleLbl="bgShp" presStyleIdx="0" presStyleCnt="6"/>
      <dgm:spPr/>
    </dgm:pt>
    <dgm:pt modelId="{14B95802-E440-4425-9B0D-FE97509F756A}" type="pres">
      <dgm:prSet presAssocID="{D196D095-A7B9-4722-98BD-F3D10AC0769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ins"/>
        </a:ext>
      </dgm:extLst>
    </dgm:pt>
    <dgm:pt modelId="{3B799ECF-E401-44BE-9CDF-ECA11A264604}" type="pres">
      <dgm:prSet presAssocID="{D196D095-A7B9-4722-98BD-F3D10AC07698}" presName="spaceRect" presStyleCnt="0"/>
      <dgm:spPr/>
    </dgm:pt>
    <dgm:pt modelId="{6E8D794B-A022-4F35-9B23-B53482546C27}" type="pres">
      <dgm:prSet presAssocID="{D196D095-A7B9-4722-98BD-F3D10AC07698}" presName="parTx" presStyleLbl="revTx" presStyleIdx="0" presStyleCnt="6">
        <dgm:presLayoutVars>
          <dgm:chMax val="0"/>
          <dgm:chPref val="0"/>
        </dgm:presLayoutVars>
      </dgm:prSet>
      <dgm:spPr/>
    </dgm:pt>
    <dgm:pt modelId="{CD31ADAC-33A2-427B-ACD1-3A66230A4A25}" type="pres">
      <dgm:prSet presAssocID="{8C99E68A-6722-4E2E-9CE0-7A11E4882193}" presName="sibTrans" presStyleCnt="0"/>
      <dgm:spPr/>
    </dgm:pt>
    <dgm:pt modelId="{F10E90C2-3F21-4BA7-829D-C44444F21B0A}" type="pres">
      <dgm:prSet presAssocID="{437AF4C3-3260-496D-A4F6-5374F96C1002}" presName="compNode" presStyleCnt="0"/>
      <dgm:spPr/>
    </dgm:pt>
    <dgm:pt modelId="{CC78CEC4-BE60-455F-8025-810CC04EB78C}" type="pres">
      <dgm:prSet presAssocID="{437AF4C3-3260-496D-A4F6-5374F96C1002}" presName="bgRect" presStyleLbl="bgShp" presStyleIdx="1" presStyleCnt="6"/>
      <dgm:spPr/>
    </dgm:pt>
    <dgm:pt modelId="{8591CDB6-557E-4F3A-815B-7C3D7E3470BB}" type="pres">
      <dgm:prSet presAssocID="{437AF4C3-3260-496D-A4F6-5374F96C1002}"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stainability"/>
        </a:ext>
      </dgm:extLst>
    </dgm:pt>
    <dgm:pt modelId="{A7F5F613-4AF5-4083-87F7-21E9F2335757}" type="pres">
      <dgm:prSet presAssocID="{437AF4C3-3260-496D-A4F6-5374F96C1002}" presName="spaceRect" presStyleCnt="0"/>
      <dgm:spPr/>
    </dgm:pt>
    <dgm:pt modelId="{D394F469-198B-4248-80D5-518A62CFAFBE}" type="pres">
      <dgm:prSet presAssocID="{437AF4C3-3260-496D-A4F6-5374F96C1002}" presName="parTx" presStyleLbl="revTx" presStyleIdx="1" presStyleCnt="6">
        <dgm:presLayoutVars>
          <dgm:chMax val="0"/>
          <dgm:chPref val="0"/>
        </dgm:presLayoutVars>
      </dgm:prSet>
      <dgm:spPr/>
    </dgm:pt>
    <dgm:pt modelId="{FA7755E0-4C23-48C9-989D-0D48E8805692}" type="pres">
      <dgm:prSet presAssocID="{349D2F48-43C1-416F-8D0A-5B388EB01B8F}" presName="sibTrans" presStyleCnt="0"/>
      <dgm:spPr/>
    </dgm:pt>
    <dgm:pt modelId="{0ABA9287-6BF0-4894-8A50-C17B268A3AF0}" type="pres">
      <dgm:prSet presAssocID="{EF0727C9-01A9-4BF9-B03F-07548FC0749D}" presName="compNode" presStyleCnt="0"/>
      <dgm:spPr/>
    </dgm:pt>
    <dgm:pt modelId="{B2A4C2E3-30E9-466B-A164-A610E6AB9321}" type="pres">
      <dgm:prSet presAssocID="{EF0727C9-01A9-4BF9-B03F-07548FC0749D}" presName="bgRect" presStyleLbl="bgShp" presStyleIdx="2" presStyleCnt="6"/>
      <dgm:spPr/>
    </dgm:pt>
    <dgm:pt modelId="{788610D9-E1C9-4165-90BF-834BC9DF07E3}" type="pres">
      <dgm:prSet presAssocID="{EF0727C9-01A9-4BF9-B03F-07548FC0749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arth Globe Americas"/>
        </a:ext>
      </dgm:extLst>
    </dgm:pt>
    <dgm:pt modelId="{8903B6E9-722D-42E3-886F-BB1BF116C527}" type="pres">
      <dgm:prSet presAssocID="{EF0727C9-01A9-4BF9-B03F-07548FC0749D}" presName="spaceRect" presStyleCnt="0"/>
      <dgm:spPr/>
    </dgm:pt>
    <dgm:pt modelId="{F4A48AE5-1C55-427D-9636-0B93AD505A71}" type="pres">
      <dgm:prSet presAssocID="{EF0727C9-01A9-4BF9-B03F-07548FC0749D}" presName="parTx" presStyleLbl="revTx" presStyleIdx="2" presStyleCnt="6">
        <dgm:presLayoutVars>
          <dgm:chMax val="0"/>
          <dgm:chPref val="0"/>
        </dgm:presLayoutVars>
      </dgm:prSet>
      <dgm:spPr/>
    </dgm:pt>
    <dgm:pt modelId="{47DEA28E-95EF-425E-BA70-9AAB5CBCD46C}" type="pres">
      <dgm:prSet presAssocID="{7177C128-40A9-4207-95D3-1299536AE1A1}" presName="sibTrans" presStyleCnt="0"/>
      <dgm:spPr/>
    </dgm:pt>
    <dgm:pt modelId="{A5F91EBE-0C2F-4753-96DF-C4AC9EE39CAB}" type="pres">
      <dgm:prSet presAssocID="{9751A749-B1E8-40D3-8E9F-CFE3662513CD}" presName="compNode" presStyleCnt="0"/>
      <dgm:spPr/>
    </dgm:pt>
    <dgm:pt modelId="{F30BF7B5-8A45-4C88-B4E9-36D032EB8D9D}" type="pres">
      <dgm:prSet presAssocID="{9751A749-B1E8-40D3-8E9F-CFE3662513CD}" presName="bgRect" presStyleLbl="bgShp" presStyleIdx="3" presStyleCnt="6"/>
      <dgm:spPr/>
    </dgm:pt>
    <dgm:pt modelId="{935BC259-7269-4E0D-B224-5E728A30DD56}" type="pres">
      <dgm:prSet presAssocID="{9751A749-B1E8-40D3-8E9F-CFE3662513CD}"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ocial Network"/>
        </a:ext>
      </dgm:extLst>
    </dgm:pt>
    <dgm:pt modelId="{ABD15E12-BBD9-4D13-9E8F-C6DC83865DB8}" type="pres">
      <dgm:prSet presAssocID="{9751A749-B1E8-40D3-8E9F-CFE3662513CD}" presName="spaceRect" presStyleCnt="0"/>
      <dgm:spPr/>
    </dgm:pt>
    <dgm:pt modelId="{999CE150-BB26-4A41-AD11-F63EAF1395B3}" type="pres">
      <dgm:prSet presAssocID="{9751A749-B1E8-40D3-8E9F-CFE3662513CD}" presName="parTx" presStyleLbl="revTx" presStyleIdx="3" presStyleCnt="6">
        <dgm:presLayoutVars>
          <dgm:chMax val="0"/>
          <dgm:chPref val="0"/>
        </dgm:presLayoutVars>
      </dgm:prSet>
      <dgm:spPr/>
    </dgm:pt>
    <dgm:pt modelId="{0C37143F-409D-4E78-A1E9-3B849A1A0EC9}" type="pres">
      <dgm:prSet presAssocID="{6B299F18-E32A-4A60-A86B-430AC4DC2BD5}" presName="sibTrans" presStyleCnt="0"/>
      <dgm:spPr/>
    </dgm:pt>
    <dgm:pt modelId="{B6562F02-49EE-40A8-A22B-410379828EED}" type="pres">
      <dgm:prSet presAssocID="{9C78716E-EB4C-4F69-863A-14697B20C6CE}" presName="compNode" presStyleCnt="0"/>
      <dgm:spPr/>
    </dgm:pt>
    <dgm:pt modelId="{319EFDFB-B13E-40FC-8F43-646499D1D75B}" type="pres">
      <dgm:prSet presAssocID="{9C78716E-EB4C-4F69-863A-14697B20C6CE}" presName="bgRect" presStyleLbl="bgShp" presStyleIdx="4" presStyleCnt="6"/>
      <dgm:spPr/>
    </dgm:pt>
    <dgm:pt modelId="{0142A883-D264-4F41-9B71-8F5ABF5108A1}" type="pres">
      <dgm:prSet presAssocID="{9C78716E-EB4C-4F69-863A-14697B20C6CE}"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oud Computing"/>
        </a:ext>
      </dgm:extLst>
    </dgm:pt>
    <dgm:pt modelId="{678393B2-AA57-46C4-8D73-62FA60A718AE}" type="pres">
      <dgm:prSet presAssocID="{9C78716E-EB4C-4F69-863A-14697B20C6CE}" presName="spaceRect" presStyleCnt="0"/>
      <dgm:spPr/>
    </dgm:pt>
    <dgm:pt modelId="{9689F14F-C11A-46E1-9F91-3C49FFEA50DB}" type="pres">
      <dgm:prSet presAssocID="{9C78716E-EB4C-4F69-863A-14697B20C6CE}" presName="parTx" presStyleLbl="revTx" presStyleIdx="4" presStyleCnt="6">
        <dgm:presLayoutVars>
          <dgm:chMax val="0"/>
          <dgm:chPref val="0"/>
        </dgm:presLayoutVars>
      </dgm:prSet>
      <dgm:spPr/>
    </dgm:pt>
    <dgm:pt modelId="{38151F47-4E32-44BE-8A3C-416427775D7F}" type="pres">
      <dgm:prSet presAssocID="{1E0DB715-98D0-49AE-AC97-C52168EB3925}" presName="sibTrans" presStyleCnt="0"/>
      <dgm:spPr/>
    </dgm:pt>
    <dgm:pt modelId="{9408B15D-7CBB-4EFE-B7A7-F02BF0FAD728}" type="pres">
      <dgm:prSet presAssocID="{36E0CB01-82EC-46BA-A0F2-F113A17B7C48}" presName="compNode" presStyleCnt="0"/>
      <dgm:spPr/>
    </dgm:pt>
    <dgm:pt modelId="{63F2D48F-4930-4BE0-A365-EA0D9EBF3979}" type="pres">
      <dgm:prSet presAssocID="{36E0CB01-82EC-46BA-A0F2-F113A17B7C48}" presName="bgRect" presStyleLbl="bgShp" presStyleIdx="5" presStyleCnt="6"/>
      <dgm:spPr/>
    </dgm:pt>
    <dgm:pt modelId="{FD423534-77D5-4E8E-94A1-5D2E9A4317D4}" type="pres">
      <dgm:prSet presAssocID="{36E0CB01-82EC-46BA-A0F2-F113A17B7C48}"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Upward trend"/>
        </a:ext>
      </dgm:extLst>
    </dgm:pt>
    <dgm:pt modelId="{0E4DB12B-82A4-4C75-8F4B-8E35E751687A}" type="pres">
      <dgm:prSet presAssocID="{36E0CB01-82EC-46BA-A0F2-F113A17B7C48}" presName="spaceRect" presStyleCnt="0"/>
      <dgm:spPr/>
    </dgm:pt>
    <dgm:pt modelId="{E4957EE3-FEC0-412B-8B55-42D6BE679732}" type="pres">
      <dgm:prSet presAssocID="{36E0CB01-82EC-46BA-A0F2-F113A17B7C48}" presName="parTx" presStyleLbl="revTx" presStyleIdx="5" presStyleCnt="6">
        <dgm:presLayoutVars>
          <dgm:chMax val="0"/>
          <dgm:chPref val="0"/>
        </dgm:presLayoutVars>
      </dgm:prSet>
      <dgm:spPr/>
    </dgm:pt>
  </dgm:ptLst>
  <dgm:cxnLst>
    <dgm:cxn modelId="{40216F23-80FB-4286-BB72-39C5D37D9676}" type="presOf" srcId="{36E0CB01-82EC-46BA-A0F2-F113A17B7C48}" destId="{E4957EE3-FEC0-412B-8B55-42D6BE679732}" srcOrd="0" destOrd="0" presId="urn:microsoft.com/office/officeart/2018/2/layout/IconVerticalSolidList"/>
    <dgm:cxn modelId="{22F5D023-E127-41A1-A43D-EED7AD20F5F6}" srcId="{B43A70ED-FA84-4AF0-BB7F-AB72C231F2EC}" destId="{EF0727C9-01A9-4BF9-B03F-07548FC0749D}" srcOrd="2" destOrd="0" parTransId="{7C3FB828-84E9-42B3-A48E-D258D58F04A0}" sibTransId="{7177C128-40A9-4207-95D3-1299536AE1A1}"/>
    <dgm:cxn modelId="{65656729-9A3B-463F-BB7D-C3561460E6CF}" srcId="{B43A70ED-FA84-4AF0-BB7F-AB72C231F2EC}" destId="{36E0CB01-82EC-46BA-A0F2-F113A17B7C48}" srcOrd="5" destOrd="0" parTransId="{77DFF5FB-081F-4BCB-94C3-BD17AE4480F8}" sibTransId="{6A0D918D-CFC9-4879-88A0-A3D1996969F0}"/>
    <dgm:cxn modelId="{FD9F1B43-2858-4332-8803-040093ADA612}" type="presOf" srcId="{9751A749-B1E8-40D3-8E9F-CFE3662513CD}" destId="{999CE150-BB26-4A41-AD11-F63EAF1395B3}" srcOrd="0" destOrd="0" presId="urn:microsoft.com/office/officeart/2018/2/layout/IconVerticalSolidList"/>
    <dgm:cxn modelId="{32C61274-9067-49DB-B928-7B7B234C5B4A}" type="presOf" srcId="{B43A70ED-FA84-4AF0-BB7F-AB72C231F2EC}" destId="{24572560-A4AD-49DD-B92E-B71E2FC2AF58}" srcOrd="0" destOrd="0" presId="urn:microsoft.com/office/officeart/2018/2/layout/IconVerticalSolidList"/>
    <dgm:cxn modelId="{5F2C7F7D-0EC8-49BD-B3C4-529BF8AC458F}" srcId="{B43A70ED-FA84-4AF0-BB7F-AB72C231F2EC}" destId="{9751A749-B1E8-40D3-8E9F-CFE3662513CD}" srcOrd="3" destOrd="0" parTransId="{F55972D4-9BB2-4E6A-BB1B-603D664425FC}" sibTransId="{6B299F18-E32A-4A60-A86B-430AC4DC2BD5}"/>
    <dgm:cxn modelId="{7F60358C-D660-42AD-BAE9-3A2D9A98CB7F}" srcId="{B43A70ED-FA84-4AF0-BB7F-AB72C231F2EC}" destId="{D196D095-A7B9-4722-98BD-F3D10AC07698}" srcOrd="0" destOrd="0" parTransId="{022F47A4-EB14-492A-9E77-BC12067088F5}" sibTransId="{8C99E68A-6722-4E2E-9CE0-7A11E4882193}"/>
    <dgm:cxn modelId="{3CE850A3-1C02-4F98-9D22-161EC5A6C0E3}" srcId="{B43A70ED-FA84-4AF0-BB7F-AB72C231F2EC}" destId="{9C78716E-EB4C-4F69-863A-14697B20C6CE}" srcOrd="4" destOrd="0" parTransId="{A7D20035-1244-40D0-AF49-ABF725BEF546}" sibTransId="{1E0DB715-98D0-49AE-AC97-C52168EB3925}"/>
    <dgm:cxn modelId="{48CC1FCA-9EC7-41B5-9C26-375E9E8733E3}" type="presOf" srcId="{437AF4C3-3260-496D-A4F6-5374F96C1002}" destId="{D394F469-198B-4248-80D5-518A62CFAFBE}" srcOrd="0" destOrd="0" presId="urn:microsoft.com/office/officeart/2018/2/layout/IconVerticalSolidList"/>
    <dgm:cxn modelId="{73DEDAD4-396A-4DF2-B332-BC394ECB1033}" srcId="{B43A70ED-FA84-4AF0-BB7F-AB72C231F2EC}" destId="{437AF4C3-3260-496D-A4F6-5374F96C1002}" srcOrd="1" destOrd="0" parTransId="{A5D1612D-F0A3-445A-890E-34DBCAF38C17}" sibTransId="{349D2F48-43C1-416F-8D0A-5B388EB01B8F}"/>
    <dgm:cxn modelId="{FD6BE4DD-9789-4B96-BFCD-086321E38E40}" type="presOf" srcId="{9C78716E-EB4C-4F69-863A-14697B20C6CE}" destId="{9689F14F-C11A-46E1-9F91-3C49FFEA50DB}" srcOrd="0" destOrd="0" presId="urn:microsoft.com/office/officeart/2018/2/layout/IconVerticalSolidList"/>
    <dgm:cxn modelId="{810EB2EA-0AE2-4BEB-B9EF-869408533D23}" type="presOf" srcId="{EF0727C9-01A9-4BF9-B03F-07548FC0749D}" destId="{F4A48AE5-1C55-427D-9636-0B93AD505A71}" srcOrd="0" destOrd="0" presId="urn:microsoft.com/office/officeart/2018/2/layout/IconVerticalSolidList"/>
    <dgm:cxn modelId="{5C3DBDFC-BA25-4D88-AF9F-70CFADB5DD17}" type="presOf" srcId="{D196D095-A7B9-4722-98BD-F3D10AC07698}" destId="{6E8D794B-A022-4F35-9B23-B53482546C27}" srcOrd="0" destOrd="0" presId="urn:microsoft.com/office/officeart/2018/2/layout/IconVerticalSolidList"/>
    <dgm:cxn modelId="{63CFA6CF-05CF-4D80-AA76-29836D81597B}" type="presParOf" srcId="{24572560-A4AD-49DD-B92E-B71E2FC2AF58}" destId="{332ED787-2598-4197-ABD2-61C2ECC3BC26}" srcOrd="0" destOrd="0" presId="urn:microsoft.com/office/officeart/2018/2/layout/IconVerticalSolidList"/>
    <dgm:cxn modelId="{3F7F2062-4200-4230-9812-1DDA1732779F}" type="presParOf" srcId="{332ED787-2598-4197-ABD2-61C2ECC3BC26}" destId="{F1C87F2E-28B4-4EFA-AA09-158A7F9EAD9D}" srcOrd="0" destOrd="0" presId="urn:microsoft.com/office/officeart/2018/2/layout/IconVerticalSolidList"/>
    <dgm:cxn modelId="{DE439ED2-1DF8-4A26-A169-FE6ECF214DD5}" type="presParOf" srcId="{332ED787-2598-4197-ABD2-61C2ECC3BC26}" destId="{14B95802-E440-4425-9B0D-FE97509F756A}" srcOrd="1" destOrd="0" presId="urn:microsoft.com/office/officeart/2018/2/layout/IconVerticalSolidList"/>
    <dgm:cxn modelId="{693F281E-E8C9-4692-B994-193ED8CF6B81}" type="presParOf" srcId="{332ED787-2598-4197-ABD2-61C2ECC3BC26}" destId="{3B799ECF-E401-44BE-9CDF-ECA11A264604}" srcOrd="2" destOrd="0" presId="urn:microsoft.com/office/officeart/2018/2/layout/IconVerticalSolidList"/>
    <dgm:cxn modelId="{82E1AEA5-82C4-48CC-81EE-1EABB7105A55}" type="presParOf" srcId="{332ED787-2598-4197-ABD2-61C2ECC3BC26}" destId="{6E8D794B-A022-4F35-9B23-B53482546C27}" srcOrd="3" destOrd="0" presId="urn:microsoft.com/office/officeart/2018/2/layout/IconVerticalSolidList"/>
    <dgm:cxn modelId="{7B7E8481-E666-483E-8065-5F7F6B12083D}" type="presParOf" srcId="{24572560-A4AD-49DD-B92E-B71E2FC2AF58}" destId="{CD31ADAC-33A2-427B-ACD1-3A66230A4A25}" srcOrd="1" destOrd="0" presId="urn:microsoft.com/office/officeart/2018/2/layout/IconVerticalSolidList"/>
    <dgm:cxn modelId="{CD09F02F-4C68-4914-878B-1F0662507E69}" type="presParOf" srcId="{24572560-A4AD-49DD-B92E-B71E2FC2AF58}" destId="{F10E90C2-3F21-4BA7-829D-C44444F21B0A}" srcOrd="2" destOrd="0" presId="urn:microsoft.com/office/officeart/2018/2/layout/IconVerticalSolidList"/>
    <dgm:cxn modelId="{D82F1616-E1A0-426D-928D-FD8F246C5E7D}" type="presParOf" srcId="{F10E90C2-3F21-4BA7-829D-C44444F21B0A}" destId="{CC78CEC4-BE60-455F-8025-810CC04EB78C}" srcOrd="0" destOrd="0" presId="urn:microsoft.com/office/officeart/2018/2/layout/IconVerticalSolidList"/>
    <dgm:cxn modelId="{FD7F5C61-B392-4450-9470-BF7720CDB3D1}" type="presParOf" srcId="{F10E90C2-3F21-4BA7-829D-C44444F21B0A}" destId="{8591CDB6-557E-4F3A-815B-7C3D7E3470BB}" srcOrd="1" destOrd="0" presId="urn:microsoft.com/office/officeart/2018/2/layout/IconVerticalSolidList"/>
    <dgm:cxn modelId="{6353AC42-48A0-4E27-9EF9-8F67BC521FC6}" type="presParOf" srcId="{F10E90C2-3F21-4BA7-829D-C44444F21B0A}" destId="{A7F5F613-4AF5-4083-87F7-21E9F2335757}" srcOrd="2" destOrd="0" presId="urn:microsoft.com/office/officeart/2018/2/layout/IconVerticalSolidList"/>
    <dgm:cxn modelId="{AAE573CA-8165-4BCE-AE13-B66566734370}" type="presParOf" srcId="{F10E90C2-3F21-4BA7-829D-C44444F21B0A}" destId="{D394F469-198B-4248-80D5-518A62CFAFBE}" srcOrd="3" destOrd="0" presId="urn:microsoft.com/office/officeart/2018/2/layout/IconVerticalSolidList"/>
    <dgm:cxn modelId="{09ADCB05-C776-4388-9399-2B382E49702F}" type="presParOf" srcId="{24572560-A4AD-49DD-B92E-B71E2FC2AF58}" destId="{FA7755E0-4C23-48C9-989D-0D48E8805692}" srcOrd="3" destOrd="0" presId="urn:microsoft.com/office/officeart/2018/2/layout/IconVerticalSolidList"/>
    <dgm:cxn modelId="{01DAABF3-E0C1-4492-B176-F4BBCF6E41C2}" type="presParOf" srcId="{24572560-A4AD-49DD-B92E-B71E2FC2AF58}" destId="{0ABA9287-6BF0-4894-8A50-C17B268A3AF0}" srcOrd="4" destOrd="0" presId="urn:microsoft.com/office/officeart/2018/2/layout/IconVerticalSolidList"/>
    <dgm:cxn modelId="{3DCEB9EA-E3CC-4E92-AEEA-26F408D2E8D9}" type="presParOf" srcId="{0ABA9287-6BF0-4894-8A50-C17B268A3AF0}" destId="{B2A4C2E3-30E9-466B-A164-A610E6AB9321}" srcOrd="0" destOrd="0" presId="urn:microsoft.com/office/officeart/2018/2/layout/IconVerticalSolidList"/>
    <dgm:cxn modelId="{CF71B873-B140-4342-B0E7-2F6C9333F798}" type="presParOf" srcId="{0ABA9287-6BF0-4894-8A50-C17B268A3AF0}" destId="{788610D9-E1C9-4165-90BF-834BC9DF07E3}" srcOrd="1" destOrd="0" presId="urn:microsoft.com/office/officeart/2018/2/layout/IconVerticalSolidList"/>
    <dgm:cxn modelId="{292ECF3E-DDF4-4057-AB7C-E51939B3EDF4}" type="presParOf" srcId="{0ABA9287-6BF0-4894-8A50-C17B268A3AF0}" destId="{8903B6E9-722D-42E3-886F-BB1BF116C527}" srcOrd="2" destOrd="0" presId="urn:microsoft.com/office/officeart/2018/2/layout/IconVerticalSolidList"/>
    <dgm:cxn modelId="{04BE4625-C495-4681-B28C-B42A7887FCC8}" type="presParOf" srcId="{0ABA9287-6BF0-4894-8A50-C17B268A3AF0}" destId="{F4A48AE5-1C55-427D-9636-0B93AD505A71}" srcOrd="3" destOrd="0" presId="urn:microsoft.com/office/officeart/2018/2/layout/IconVerticalSolidList"/>
    <dgm:cxn modelId="{9E400B45-87C5-41FD-BCBD-2723A1E1B962}" type="presParOf" srcId="{24572560-A4AD-49DD-B92E-B71E2FC2AF58}" destId="{47DEA28E-95EF-425E-BA70-9AAB5CBCD46C}" srcOrd="5" destOrd="0" presId="urn:microsoft.com/office/officeart/2018/2/layout/IconVerticalSolidList"/>
    <dgm:cxn modelId="{8080E114-A85C-4180-BDDB-24BFB2C04CF3}" type="presParOf" srcId="{24572560-A4AD-49DD-B92E-B71E2FC2AF58}" destId="{A5F91EBE-0C2F-4753-96DF-C4AC9EE39CAB}" srcOrd="6" destOrd="0" presId="urn:microsoft.com/office/officeart/2018/2/layout/IconVerticalSolidList"/>
    <dgm:cxn modelId="{14B3A256-139B-4D7B-9B7E-3A2A5C9BCCEE}" type="presParOf" srcId="{A5F91EBE-0C2F-4753-96DF-C4AC9EE39CAB}" destId="{F30BF7B5-8A45-4C88-B4E9-36D032EB8D9D}" srcOrd="0" destOrd="0" presId="urn:microsoft.com/office/officeart/2018/2/layout/IconVerticalSolidList"/>
    <dgm:cxn modelId="{F2C09B33-9302-448F-A11F-FC1CDB38BE67}" type="presParOf" srcId="{A5F91EBE-0C2F-4753-96DF-C4AC9EE39CAB}" destId="{935BC259-7269-4E0D-B224-5E728A30DD56}" srcOrd="1" destOrd="0" presId="urn:microsoft.com/office/officeart/2018/2/layout/IconVerticalSolidList"/>
    <dgm:cxn modelId="{035351F7-7B8D-4417-A0A0-156E5CB2600B}" type="presParOf" srcId="{A5F91EBE-0C2F-4753-96DF-C4AC9EE39CAB}" destId="{ABD15E12-BBD9-4D13-9E8F-C6DC83865DB8}" srcOrd="2" destOrd="0" presId="urn:microsoft.com/office/officeart/2018/2/layout/IconVerticalSolidList"/>
    <dgm:cxn modelId="{7955457C-58D5-4039-92D2-3E0D4EF7BA2B}" type="presParOf" srcId="{A5F91EBE-0C2F-4753-96DF-C4AC9EE39CAB}" destId="{999CE150-BB26-4A41-AD11-F63EAF1395B3}" srcOrd="3" destOrd="0" presId="urn:microsoft.com/office/officeart/2018/2/layout/IconVerticalSolidList"/>
    <dgm:cxn modelId="{016DB997-E507-4AE5-980B-C00582ACE029}" type="presParOf" srcId="{24572560-A4AD-49DD-B92E-B71E2FC2AF58}" destId="{0C37143F-409D-4E78-A1E9-3B849A1A0EC9}" srcOrd="7" destOrd="0" presId="urn:microsoft.com/office/officeart/2018/2/layout/IconVerticalSolidList"/>
    <dgm:cxn modelId="{146D2BEF-AAC8-4BE4-8D90-8D5735966668}" type="presParOf" srcId="{24572560-A4AD-49DD-B92E-B71E2FC2AF58}" destId="{B6562F02-49EE-40A8-A22B-410379828EED}" srcOrd="8" destOrd="0" presId="urn:microsoft.com/office/officeart/2018/2/layout/IconVerticalSolidList"/>
    <dgm:cxn modelId="{F8A57D25-8BF0-4F6A-8614-8B9BA44F25B6}" type="presParOf" srcId="{B6562F02-49EE-40A8-A22B-410379828EED}" destId="{319EFDFB-B13E-40FC-8F43-646499D1D75B}" srcOrd="0" destOrd="0" presId="urn:microsoft.com/office/officeart/2018/2/layout/IconVerticalSolidList"/>
    <dgm:cxn modelId="{2F459564-1D82-463E-8AEA-10744C870260}" type="presParOf" srcId="{B6562F02-49EE-40A8-A22B-410379828EED}" destId="{0142A883-D264-4F41-9B71-8F5ABF5108A1}" srcOrd="1" destOrd="0" presId="urn:microsoft.com/office/officeart/2018/2/layout/IconVerticalSolidList"/>
    <dgm:cxn modelId="{964A040E-0528-4910-BB64-D5D02E93F945}" type="presParOf" srcId="{B6562F02-49EE-40A8-A22B-410379828EED}" destId="{678393B2-AA57-46C4-8D73-62FA60A718AE}" srcOrd="2" destOrd="0" presId="urn:microsoft.com/office/officeart/2018/2/layout/IconVerticalSolidList"/>
    <dgm:cxn modelId="{1370C5FC-46DC-4C9C-8495-E3B9C02E88A5}" type="presParOf" srcId="{B6562F02-49EE-40A8-A22B-410379828EED}" destId="{9689F14F-C11A-46E1-9F91-3C49FFEA50DB}" srcOrd="3" destOrd="0" presId="urn:microsoft.com/office/officeart/2018/2/layout/IconVerticalSolidList"/>
    <dgm:cxn modelId="{394D2994-ABFE-4D9F-9C7D-3EAD17522078}" type="presParOf" srcId="{24572560-A4AD-49DD-B92E-B71E2FC2AF58}" destId="{38151F47-4E32-44BE-8A3C-416427775D7F}" srcOrd="9" destOrd="0" presId="urn:microsoft.com/office/officeart/2018/2/layout/IconVerticalSolidList"/>
    <dgm:cxn modelId="{3A88E875-F1EB-405E-8B29-88D9B5EFBADA}" type="presParOf" srcId="{24572560-A4AD-49DD-B92E-B71E2FC2AF58}" destId="{9408B15D-7CBB-4EFE-B7A7-F02BF0FAD728}" srcOrd="10" destOrd="0" presId="urn:microsoft.com/office/officeart/2018/2/layout/IconVerticalSolidList"/>
    <dgm:cxn modelId="{BC7773A3-A04A-409F-AF1D-24F640BF4294}" type="presParOf" srcId="{9408B15D-7CBB-4EFE-B7A7-F02BF0FAD728}" destId="{63F2D48F-4930-4BE0-A365-EA0D9EBF3979}" srcOrd="0" destOrd="0" presId="urn:microsoft.com/office/officeart/2018/2/layout/IconVerticalSolidList"/>
    <dgm:cxn modelId="{D42629C5-FE95-4180-A859-CBDBAAA5EC6E}" type="presParOf" srcId="{9408B15D-7CBB-4EFE-B7A7-F02BF0FAD728}" destId="{FD423534-77D5-4E8E-94A1-5D2E9A4317D4}" srcOrd="1" destOrd="0" presId="urn:microsoft.com/office/officeart/2018/2/layout/IconVerticalSolidList"/>
    <dgm:cxn modelId="{35808A28-8449-4C3C-88A0-F4EFD246E7A6}" type="presParOf" srcId="{9408B15D-7CBB-4EFE-B7A7-F02BF0FAD728}" destId="{0E4DB12B-82A4-4C75-8F4B-8E35E751687A}" srcOrd="2" destOrd="0" presId="urn:microsoft.com/office/officeart/2018/2/layout/IconVerticalSolidList"/>
    <dgm:cxn modelId="{8AF2844D-72D9-4831-93F7-1A58BC695C78}" type="presParOf" srcId="{9408B15D-7CBB-4EFE-B7A7-F02BF0FAD728}" destId="{E4957EE3-FEC0-412B-8B55-42D6BE67973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51E69E-C84C-4DAD-8133-3A97EDD1B54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0ACECBE-388D-4E75-ADA1-615CD0531EDE}">
      <dgm:prSet/>
      <dgm:spPr/>
      <dgm:t>
        <a:bodyPr/>
        <a:lstStyle/>
        <a:p>
          <a:r>
            <a:rPr lang="en-GB"/>
            <a:t>Political</a:t>
          </a:r>
          <a:endParaRPr lang="en-US"/>
        </a:p>
      </dgm:t>
    </dgm:pt>
    <dgm:pt modelId="{939BFE52-AA4A-4FEE-89A7-6DD261AB46AA}" type="parTrans" cxnId="{0E34F088-F3C2-4FD1-A8E7-86070338E20C}">
      <dgm:prSet/>
      <dgm:spPr/>
      <dgm:t>
        <a:bodyPr/>
        <a:lstStyle/>
        <a:p>
          <a:endParaRPr lang="en-US"/>
        </a:p>
      </dgm:t>
    </dgm:pt>
    <dgm:pt modelId="{10238CDE-33C4-4911-AB63-CFDEFCF17591}" type="sibTrans" cxnId="{0E34F088-F3C2-4FD1-A8E7-86070338E20C}">
      <dgm:prSet/>
      <dgm:spPr/>
      <dgm:t>
        <a:bodyPr/>
        <a:lstStyle/>
        <a:p>
          <a:endParaRPr lang="en-US"/>
        </a:p>
      </dgm:t>
    </dgm:pt>
    <dgm:pt modelId="{AEBBBE15-F627-415B-BDBD-5BB17DF1232F}">
      <dgm:prSet/>
      <dgm:spPr/>
      <dgm:t>
        <a:bodyPr/>
        <a:lstStyle/>
        <a:p>
          <a:r>
            <a:rPr lang="en-GB"/>
            <a:t>Instability in the political landscape, particularly over the last two years. </a:t>
          </a:r>
          <a:endParaRPr lang="en-US"/>
        </a:p>
      </dgm:t>
    </dgm:pt>
    <dgm:pt modelId="{3067B326-337E-4574-B0C1-F6D15A65C348}" type="parTrans" cxnId="{D566CA81-A167-4EEB-9D0D-90948F81D5E3}">
      <dgm:prSet/>
      <dgm:spPr/>
      <dgm:t>
        <a:bodyPr/>
        <a:lstStyle/>
        <a:p>
          <a:endParaRPr lang="en-US"/>
        </a:p>
      </dgm:t>
    </dgm:pt>
    <dgm:pt modelId="{C5650E67-F838-423F-ADC4-0482DF524122}" type="sibTrans" cxnId="{D566CA81-A167-4EEB-9D0D-90948F81D5E3}">
      <dgm:prSet/>
      <dgm:spPr/>
      <dgm:t>
        <a:bodyPr/>
        <a:lstStyle/>
        <a:p>
          <a:endParaRPr lang="en-US"/>
        </a:p>
      </dgm:t>
    </dgm:pt>
    <dgm:pt modelId="{8C8438CD-DF5D-4C98-B11B-841368FB56D9}">
      <dgm:prSet/>
      <dgm:spPr/>
      <dgm:t>
        <a:bodyPr/>
        <a:lstStyle/>
        <a:p>
          <a:r>
            <a:rPr lang="en-GB"/>
            <a:t>Political interference has been commonplace in the South African public sector </a:t>
          </a:r>
          <a:endParaRPr lang="en-US"/>
        </a:p>
      </dgm:t>
    </dgm:pt>
    <dgm:pt modelId="{12DFD601-CBBC-4EEB-8DB7-C5E700E0D2C2}" type="parTrans" cxnId="{D2E290DC-ACCF-4E80-B87A-1026EFBF5898}">
      <dgm:prSet/>
      <dgm:spPr/>
      <dgm:t>
        <a:bodyPr/>
        <a:lstStyle/>
        <a:p>
          <a:endParaRPr lang="en-US"/>
        </a:p>
      </dgm:t>
    </dgm:pt>
    <dgm:pt modelId="{ED70079B-59BC-4A21-981A-87C6DA98524E}" type="sibTrans" cxnId="{D2E290DC-ACCF-4E80-B87A-1026EFBF5898}">
      <dgm:prSet/>
      <dgm:spPr/>
      <dgm:t>
        <a:bodyPr/>
        <a:lstStyle/>
        <a:p>
          <a:endParaRPr lang="en-US"/>
        </a:p>
      </dgm:t>
    </dgm:pt>
    <dgm:pt modelId="{00DA2D0D-0B22-439C-94D3-F5B2EE3BBECF}">
      <dgm:prSet/>
      <dgm:spPr/>
      <dgm:t>
        <a:bodyPr/>
        <a:lstStyle/>
        <a:p>
          <a:r>
            <a:rPr lang="en-GB"/>
            <a:t>Economical</a:t>
          </a:r>
          <a:endParaRPr lang="en-US"/>
        </a:p>
      </dgm:t>
    </dgm:pt>
    <dgm:pt modelId="{5921521F-A068-484E-9558-D8ED62D357B1}" type="parTrans" cxnId="{2106DF81-7C53-4AC4-8FAC-A735B30E58FF}">
      <dgm:prSet/>
      <dgm:spPr/>
      <dgm:t>
        <a:bodyPr/>
        <a:lstStyle/>
        <a:p>
          <a:endParaRPr lang="en-US"/>
        </a:p>
      </dgm:t>
    </dgm:pt>
    <dgm:pt modelId="{FB36DC24-5ECC-45F9-AB73-D6A70D44F57F}" type="sibTrans" cxnId="{2106DF81-7C53-4AC4-8FAC-A735B30E58FF}">
      <dgm:prSet/>
      <dgm:spPr/>
      <dgm:t>
        <a:bodyPr/>
        <a:lstStyle/>
        <a:p>
          <a:endParaRPr lang="en-US"/>
        </a:p>
      </dgm:t>
    </dgm:pt>
    <dgm:pt modelId="{D05A1A57-C4C7-4EF1-AC9E-235DF04AF0D9}">
      <dgm:prSet/>
      <dgm:spPr/>
      <dgm:t>
        <a:bodyPr/>
        <a:lstStyle/>
        <a:p>
          <a:r>
            <a:rPr lang="en-GB"/>
            <a:t>Possible rise in tourism activity </a:t>
          </a:r>
          <a:endParaRPr lang="en-US"/>
        </a:p>
      </dgm:t>
    </dgm:pt>
    <dgm:pt modelId="{A7472925-7FC2-4FD3-B921-1A1837C2FF2E}" type="parTrans" cxnId="{72F69E34-152C-44AB-8C68-2A68E9C1B162}">
      <dgm:prSet/>
      <dgm:spPr/>
      <dgm:t>
        <a:bodyPr/>
        <a:lstStyle/>
        <a:p>
          <a:endParaRPr lang="en-US"/>
        </a:p>
      </dgm:t>
    </dgm:pt>
    <dgm:pt modelId="{B51532A6-1F88-491F-AD40-649FE5757930}" type="sibTrans" cxnId="{72F69E34-152C-44AB-8C68-2A68E9C1B162}">
      <dgm:prSet/>
      <dgm:spPr/>
      <dgm:t>
        <a:bodyPr/>
        <a:lstStyle/>
        <a:p>
          <a:endParaRPr lang="en-US"/>
        </a:p>
      </dgm:t>
    </dgm:pt>
    <dgm:pt modelId="{3E0F3E5A-5227-4EA4-BA40-1C80C3B8D35E}">
      <dgm:prSet/>
      <dgm:spPr/>
      <dgm:t>
        <a:bodyPr/>
        <a:lstStyle/>
        <a:p>
          <a:r>
            <a:rPr lang="en-GB"/>
            <a:t>Socio-Cultural</a:t>
          </a:r>
          <a:endParaRPr lang="en-US"/>
        </a:p>
      </dgm:t>
    </dgm:pt>
    <dgm:pt modelId="{8C0872ED-699C-47CB-808A-21AF3658F39E}" type="parTrans" cxnId="{7CEEA833-60F9-420B-AFB5-C76AFD0EF6DD}">
      <dgm:prSet/>
      <dgm:spPr/>
      <dgm:t>
        <a:bodyPr/>
        <a:lstStyle/>
        <a:p>
          <a:endParaRPr lang="en-US"/>
        </a:p>
      </dgm:t>
    </dgm:pt>
    <dgm:pt modelId="{663B0646-5098-4DDE-A33F-A8F3D3955EDC}" type="sibTrans" cxnId="{7CEEA833-60F9-420B-AFB5-C76AFD0EF6DD}">
      <dgm:prSet/>
      <dgm:spPr/>
      <dgm:t>
        <a:bodyPr/>
        <a:lstStyle/>
        <a:p>
          <a:endParaRPr lang="en-US"/>
        </a:p>
      </dgm:t>
    </dgm:pt>
    <dgm:pt modelId="{A48BD537-8269-40B7-825B-5FD94C177EFB}">
      <dgm:prSet/>
      <dgm:spPr/>
      <dgm:t>
        <a:bodyPr/>
        <a:lstStyle/>
        <a:p>
          <a:r>
            <a:rPr lang="en-GB"/>
            <a:t>Increasingly young population that is unemployed whilst skilled workers approaching retirement</a:t>
          </a:r>
          <a:endParaRPr lang="en-US"/>
        </a:p>
      </dgm:t>
    </dgm:pt>
    <dgm:pt modelId="{24690B16-A42C-4076-98A3-C664383C75FA}" type="parTrans" cxnId="{7F0214D7-F401-40C1-B622-A766830C321F}">
      <dgm:prSet/>
      <dgm:spPr/>
      <dgm:t>
        <a:bodyPr/>
        <a:lstStyle/>
        <a:p>
          <a:endParaRPr lang="en-US"/>
        </a:p>
      </dgm:t>
    </dgm:pt>
    <dgm:pt modelId="{D5AFE0F7-45C8-44E7-9DFA-0EDD618A2DCE}" type="sibTrans" cxnId="{7F0214D7-F401-40C1-B622-A766830C321F}">
      <dgm:prSet/>
      <dgm:spPr/>
      <dgm:t>
        <a:bodyPr/>
        <a:lstStyle/>
        <a:p>
          <a:endParaRPr lang="en-US"/>
        </a:p>
      </dgm:t>
    </dgm:pt>
    <dgm:pt modelId="{BCA47605-721A-411A-A33C-656A62DC02C4}">
      <dgm:prSet/>
      <dgm:spPr/>
      <dgm:t>
        <a:bodyPr/>
        <a:lstStyle/>
        <a:p>
          <a:r>
            <a:rPr lang="en-GB"/>
            <a:t>Technological</a:t>
          </a:r>
          <a:endParaRPr lang="en-US"/>
        </a:p>
      </dgm:t>
    </dgm:pt>
    <dgm:pt modelId="{274B4281-7FC1-4BCD-89E7-BB85F44951BB}" type="parTrans" cxnId="{8BBF4C53-70A3-413B-895A-FEF7B49C6137}">
      <dgm:prSet/>
      <dgm:spPr/>
      <dgm:t>
        <a:bodyPr/>
        <a:lstStyle/>
        <a:p>
          <a:endParaRPr lang="en-US"/>
        </a:p>
      </dgm:t>
    </dgm:pt>
    <dgm:pt modelId="{EEE8B8FA-D026-4185-B66C-27F371D6DB7E}" type="sibTrans" cxnId="{8BBF4C53-70A3-413B-895A-FEF7B49C6137}">
      <dgm:prSet/>
      <dgm:spPr/>
      <dgm:t>
        <a:bodyPr/>
        <a:lstStyle/>
        <a:p>
          <a:endParaRPr lang="en-US"/>
        </a:p>
      </dgm:t>
    </dgm:pt>
    <dgm:pt modelId="{588B698E-E337-484A-9B4C-0CDF4D031345}">
      <dgm:prSet/>
      <dgm:spPr/>
      <dgm:t>
        <a:bodyPr/>
        <a:lstStyle/>
        <a:p>
          <a:r>
            <a:rPr lang="en-GB"/>
            <a:t>The internet of things and other technologies are presenting new value streams and revolutionising old ones. </a:t>
          </a:r>
          <a:endParaRPr lang="en-US"/>
        </a:p>
      </dgm:t>
    </dgm:pt>
    <dgm:pt modelId="{DF000B50-ABD8-4488-BCF9-E1D6B6C51BFC}" type="parTrans" cxnId="{BD6C7F5C-F0C7-485C-B4F3-D75ADD80B2A9}">
      <dgm:prSet/>
      <dgm:spPr/>
      <dgm:t>
        <a:bodyPr/>
        <a:lstStyle/>
        <a:p>
          <a:endParaRPr lang="en-US"/>
        </a:p>
      </dgm:t>
    </dgm:pt>
    <dgm:pt modelId="{745102E3-2775-4A18-98B2-D786C1802554}" type="sibTrans" cxnId="{BD6C7F5C-F0C7-485C-B4F3-D75ADD80B2A9}">
      <dgm:prSet/>
      <dgm:spPr/>
      <dgm:t>
        <a:bodyPr/>
        <a:lstStyle/>
        <a:p>
          <a:endParaRPr lang="en-US"/>
        </a:p>
      </dgm:t>
    </dgm:pt>
    <dgm:pt modelId="{EF0F5E70-5E42-4BEE-92C7-F79D65F3E8F6}">
      <dgm:prSet/>
      <dgm:spPr/>
      <dgm:t>
        <a:bodyPr/>
        <a:lstStyle/>
        <a:p>
          <a:r>
            <a:rPr lang="en-GB"/>
            <a:t>Legal</a:t>
          </a:r>
          <a:endParaRPr lang="en-US"/>
        </a:p>
      </dgm:t>
    </dgm:pt>
    <dgm:pt modelId="{83D8F78B-F0B2-4CAD-B02D-C30713387CDD}" type="parTrans" cxnId="{DE15D135-A2A9-486E-B1A5-134E6F427399}">
      <dgm:prSet/>
      <dgm:spPr/>
      <dgm:t>
        <a:bodyPr/>
        <a:lstStyle/>
        <a:p>
          <a:endParaRPr lang="en-US"/>
        </a:p>
      </dgm:t>
    </dgm:pt>
    <dgm:pt modelId="{3FF3E9A4-B3D5-48D2-A798-8F18FB8C8D59}" type="sibTrans" cxnId="{DE15D135-A2A9-486E-B1A5-134E6F427399}">
      <dgm:prSet/>
      <dgm:spPr/>
      <dgm:t>
        <a:bodyPr/>
        <a:lstStyle/>
        <a:p>
          <a:endParaRPr lang="en-US"/>
        </a:p>
      </dgm:t>
    </dgm:pt>
    <dgm:pt modelId="{E60C4687-C8B5-44DE-A1B2-80BAE9B724E4}">
      <dgm:prSet/>
      <dgm:spPr/>
      <dgm:t>
        <a:bodyPr/>
        <a:lstStyle/>
        <a:p>
          <a:r>
            <a:rPr lang="en-GB" dirty="0"/>
            <a:t>Changing </a:t>
          </a:r>
          <a:r>
            <a:rPr lang="en-GB" dirty="0" err="1"/>
            <a:t>reguations</a:t>
          </a:r>
          <a:r>
            <a:rPr lang="en-GB" dirty="0"/>
            <a:t> legislative frameworks</a:t>
          </a:r>
          <a:endParaRPr lang="en-US" dirty="0"/>
        </a:p>
      </dgm:t>
    </dgm:pt>
    <dgm:pt modelId="{C96F43A8-C6D6-460A-94FD-19E6B8D3516E}" type="parTrans" cxnId="{9BBE089F-EFE5-41EF-A052-47544E339E9D}">
      <dgm:prSet/>
      <dgm:spPr/>
      <dgm:t>
        <a:bodyPr/>
        <a:lstStyle/>
        <a:p>
          <a:endParaRPr lang="en-US"/>
        </a:p>
      </dgm:t>
    </dgm:pt>
    <dgm:pt modelId="{DDE6530F-726C-415D-A7C0-AC7EE50C663A}" type="sibTrans" cxnId="{9BBE089F-EFE5-41EF-A052-47544E339E9D}">
      <dgm:prSet/>
      <dgm:spPr/>
      <dgm:t>
        <a:bodyPr/>
        <a:lstStyle/>
        <a:p>
          <a:endParaRPr lang="en-US"/>
        </a:p>
      </dgm:t>
    </dgm:pt>
    <dgm:pt modelId="{8298C296-9B3D-4FF5-B72E-BB8ADE7FABD7}">
      <dgm:prSet/>
      <dgm:spPr/>
      <dgm:t>
        <a:bodyPr/>
        <a:lstStyle/>
        <a:p>
          <a:r>
            <a:rPr lang="en-GB"/>
            <a:t>Environmental</a:t>
          </a:r>
          <a:endParaRPr lang="en-US"/>
        </a:p>
      </dgm:t>
    </dgm:pt>
    <dgm:pt modelId="{6979D740-A7F3-41BF-B9C8-C781B230BCDD}" type="parTrans" cxnId="{E759FC3A-08DC-4063-895C-734913D8C74E}">
      <dgm:prSet/>
      <dgm:spPr/>
      <dgm:t>
        <a:bodyPr/>
        <a:lstStyle/>
        <a:p>
          <a:endParaRPr lang="en-US"/>
        </a:p>
      </dgm:t>
    </dgm:pt>
    <dgm:pt modelId="{489E3C58-8572-48F9-9E9F-EDF08E1D34F5}" type="sibTrans" cxnId="{E759FC3A-08DC-4063-895C-734913D8C74E}">
      <dgm:prSet/>
      <dgm:spPr/>
      <dgm:t>
        <a:bodyPr/>
        <a:lstStyle/>
        <a:p>
          <a:endParaRPr lang="en-US"/>
        </a:p>
      </dgm:t>
    </dgm:pt>
    <dgm:pt modelId="{0474DAF8-2CB4-4606-A52C-A7B3BC18724A}">
      <dgm:prSet/>
      <dgm:spPr/>
      <dgm:t>
        <a:bodyPr/>
        <a:lstStyle/>
        <a:p>
          <a:r>
            <a:rPr lang="en-GB"/>
            <a:t>Rise in popularity of eco-tourism and cultural-tourism </a:t>
          </a:r>
          <a:endParaRPr lang="en-US"/>
        </a:p>
      </dgm:t>
    </dgm:pt>
    <dgm:pt modelId="{1684B38C-E902-43FA-9608-4864863F39F9}" type="parTrans" cxnId="{A6DE8B81-A45C-4060-BAC9-05FE6E40BF3D}">
      <dgm:prSet/>
      <dgm:spPr/>
      <dgm:t>
        <a:bodyPr/>
        <a:lstStyle/>
        <a:p>
          <a:endParaRPr lang="en-US"/>
        </a:p>
      </dgm:t>
    </dgm:pt>
    <dgm:pt modelId="{DB252195-022D-49F7-8867-FCC6865BAAC2}" type="sibTrans" cxnId="{A6DE8B81-A45C-4060-BAC9-05FE6E40BF3D}">
      <dgm:prSet/>
      <dgm:spPr/>
      <dgm:t>
        <a:bodyPr/>
        <a:lstStyle/>
        <a:p>
          <a:endParaRPr lang="en-US"/>
        </a:p>
      </dgm:t>
    </dgm:pt>
    <dgm:pt modelId="{1FC58853-9D2D-1E42-A7AE-E4A5837EF6BA}" type="pres">
      <dgm:prSet presAssocID="{7651E69E-C84C-4DAD-8133-3A97EDD1B54F}" presName="linear" presStyleCnt="0">
        <dgm:presLayoutVars>
          <dgm:animLvl val="lvl"/>
          <dgm:resizeHandles val="exact"/>
        </dgm:presLayoutVars>
      </dgm:prSet>
      <dgm:spPr/>
    </dgm:pt>
    <dgm:pt modelId="{FA591B23-A380-8343-B653-6135ECAC886B}" type="pres">
      <dgm:prSet presAssocID="{A0ACECBE-388D-4E75-ADA1-615CD0531EDE}" presName="parentText" presStyleLbl="node1" presStyleIdx="0" presStyleCnt="6">
        <dgm:presLayoutVars>
          <dgm:chMax val="0"/>
          <dgm:bulletEnabled val="1"/>
        </dgm:presLayoutVars>
      </dgm:prSet>
      <dgm:spPr/>
    </dgm:pt>
    <dgm:pt modelId="{B21A599C-992D-294A-A987-287A1BA362E9}" type="pres">
      <dgm:prSet presAssocID="{A0ACECBE-388D-4E75-ADA1-615CD0531EDE}" presName="childText" presStyleLbl="revTx" presStyleIdx="0" presStyleCnt="6">
        <dgm:presLayoutVars>
          <dgm:bulletEnabled val="1"/>
        </dgm:presLayoutVars>
      </dgm:prSet>
      <dgm:spPr/>
    </dgm:pt>
    <dgm:pt modelId="{B6BB3AA3-5071-C842-8B46-23364717775A}" type="pres">
      <dgm:prSet presAssocID="{00DA2D0D-0B22-439C-94D3-F5B2EE3BBECF}" presName="parentText" presStyleLbl="node1" presStyleIdx="1" presStyleCnt="6">
        <dgm:presLayoutVars>
          <dgm:chMax val="0"/>
          <dgm:bulletEnabled val="1"/>
        </dgm:presLayoutVars>
      </dgm:prSet>
      <dgm:spPr/>
    </dgm:pt>
    <dgm:pt modelId="{2F4F0ACE-1188-A148-9E28-DFF4998689EB}" type="pres">
      <dgm:prSet presAssocID="{00DA2D0D-0B22-439C-94D3-F5B2EE3BBECF}" presName="childText" presStyleLbl="revTx" presStyleIdx="1" presStyleCnt="6">
        <dgm:presLayoutVars>
          <dgm:bulletEnabled val="1"/>
        </dgm:presLayoutVars>
      </dgm:prSet>
      <dgm:spPr/>
    </dgm:pt>
    <dgm:pt modelId="{DE7E8C8E-AC58-9B4D-A85E-8D8893B29A29}" type="pres">
      <dgm:prSet presAssocID="{3E0F3E5A-5227-4EA4-BA40-1C80C3B8D35E}" presName="parentText" presStyleLbl="node1" presStyleIdx="2" presStyleCnt="6">
        <dgm:presLayoutVars>
          <dgm:chMax val="0"/>
          <dgm:bulletEnabled val="1"/>
        </dgm:presLayoutVars>
      </dgm:prSet>
      <dgm:spPr/>
    </dgm:pt>
    <dgm:pt modelId="{ABDAAC59-47B2-7C42-93A8-F7F4659283F6}" type="pres">
      <dgm:prSet presAssocID="{3E0F3E5A-5227-4EA4-BA40-1C80C3B8D35E}" presName="childText" presStyleLbl="revTx" presStyleIdx="2" presStyleCnt="6">
        <dgm:presLayoutVars>
          <dgm:bulletEnabled val="1"/>
        </dgm:presLayoutVars>
      </dgm:prSet>
      <dgm:spPr/>
    </dgm:pt>
    <dgm:pt modelId="{ABEDF0DE-8701-5D44-8EF9-DF6B63AA8654}" type="pres">
      <dgm:prSet presAssocID="{BCA47605-721A-411A-A33C-656A62DC02C4}" presName="parentText" presStyleLbl="node1" presStyleIdx="3" presStyleCnt="6">
        <dgm:presLayoutVars>
          <dgm:chMax val="0"/>
          <dgm:bulletEnabled val="1"/>
        </dgm:presLayoutVars>
      </dgm:prSet>
      <dgm:spPr/>
    </dgm:pt>
    <dgm:pt modelId="{67C09856-A7EB-A34D-A326-3675E02299A8}" type="pres">
      <dgm:prSet presAssocID="{BCA47605-721A-411A-A33C-656A62DC02C4}" presName="childText" presStyleLbl="revTx" presStyleIdx="3" presStyleCnt="6">
        <dgm:presLayoutVars>
          <dgm:bulletEnabled val="1"/>
        </dgm:presLayoutVars>
      </dgm:prSet>
      <dgm:spPr/>
    </dgm:pt>
    <dgm:pt modelId="{EC913026-807B-2046-B650-C7A9E04ED483}" type="pres">
      <dgm:prSet presAssocID="{EF0F5E70-5E42-4BEE-92C7-F79D65F3E8F6}" presName="parentText" presStyleLbl="node1" presStyleIdx="4" presStyleCnt="6">
        <dgm:presLayoutVars>
          <dgm:chMax val="0"/>
          <dgm:bulletEnabled val="1"/>
        </dgm:presLayoutVars>
      </dgm:prSet>
      <dgm:spPr/>
    </dgm:pt>
    <dgm:pt modelId="{8EAF8AF5-B21B-1240-9462-773732A7BFCE}" type="pres">
      <dgm:prSet presAssocID="{EF0F5E70-5E42-4BEE-92C7-F79D65F3E8F6}" presName="childText" presStyleLbl="revTx" presStyleIdx="4" presStyleCnt="6">
        <dgm:presLayoutVars>
          <dgm:bulletEnabled val="1"/>
        </dgm:presLayoutVars>
      </dgm:prSet>
      <dgm:spPr/>
    </dgm:pt>
    <dgm:pt modelId="{B78D437C-F7FB-6F43-BE61-9308D82FA337}" type="pres">
      <dgm:prSet presAssocID="{8298C296-9B3D-4FF5-B72E-BB8ADE7FABD7}" presName="parentText" presStyleLbl="node1" presStyleIdx="5" presStyleCnt="6">
        <dgm:presLayoutVars>
          <dgm:chMax val="0"/>
          <dgm:bulletEnabled val="1"/>
        </dgm:presLayoutVars>
      </dgm:prSet>
      <dgm:spPr/>
    </dgm:pt>
    <dgm:pt modelId="{CBD871E5-8183-D544-A771-7F9FF8FC7168}" type="pres">
      <dgm:prSet presAssocID="{8298C296-9B3D-4FF5-B72E-BB8ADE7FABD7}" presName="childText" presStyleLbl="revTx" presStyleIdx="5" presStyleCnt="6">
        <dgm:presLayoutVars>
          <dgm:bulletEnabled val="1"/>
        </dgm:presLayoutVars>
      </dgm:prSet>
      <dgm:spPr/>
    </dgm:pt>
  </dgm:ptLst>
  <dgm:cxnLst>
    <dgm:cxn modelId="{1D94B60D-7E14-3F40-A04B-8994BCA253E7}" type="presOf" srcId="{8298C296-9B3D-4FF5-B72E-BB8ADE7FABD7}" destId="{B78D437C-F7FB-6F43-BE61-9308D82FA337}" srcOrd="0" destOrd="0" presId="urn:microsoft.com/office/officeart/2005/8/layout/vList2"/>
    <dgm:cxn modelId="{20DF7816-1B35-744E-8898-146EA1D71D37}" type="presOf" srcId="{A48BD537-8269-40B7-825B-5FD94C177EFB}" destId="{ABDAAC59-47B2-7C42-93A8-F7F4659283F6}" srcOrd="0" destOrd="0" presId="urn:microsoft.com/office/officeart/2005/8/layout/vList2"/>
    <dgm:cxn modelId="{B8274922-22BC-7640-9918-988B627D43B6}" type="presOf" srcId="{0474DAF8-2CB4-4606-A52C-A7B3BC18724A}" destId="{CBD871E5-8183-D544-A771-7F9FF8FC7168}" srcOrd="0" destOrd="0" presId="urn:microsoft.com/office/officeart/2005/8/layout/vList2"/>
    <dgm:cxn modelId="{7CEEA833-60F9-420B-AFB5-C76AFD0EF6DD}" srcId="{7651E69E-C84C-4DAD-8133-3A97EDD1B54F}" destId="{3E0F3E5A-5227-4EA4-BA40-1C80C3B8D35E}" srcOrd="2" destOrd="0" parTransId="{8C0872ED-699C-47CB-808A-21AF3658F39E}" sibTransId="{663B0646-5098-4DDE-A33F-A8F3D3955EDC}"/>
    <dgm:cxn modelId="{72F69E34-152C-44AB-8C68-2A68E9C1B162}" srcId="{00DA2D0D-0B22-439C-94D3-F5B2EE3BBECF}" destId="{D05A1A57-C4C7-4EF1-AC9E-235DF04AF0D9}" srcOrd="0" destOrd="0" parTransId="{A7472925-7FC2-4FD3-B921-1A1837C2FF2E}" sibTransId="{B51532A6-1F88-491F-AD40-649FE5757930}"/>
    <dgm:cxn modelId="{DE15D135-A2A9-486E-B1A5-134E6F427399}" srcId="{7651E69E-C84C-4DAD-8133-3A97EDD1B54F}" destId="{EF0F5E70-5E42-4BEE-92C7-F79D65F3E8F6}" srcOrd="4" destOrd="0" parTransId="{83D8F78B-F0B2-4CAD-B02D-C30713387CDD}" sibTransId="{3FF3E9A4-B3D5-48D2-A798-8F18FB8C8D59}"/>
    <dgm:cxn modelId="{E759FC3A-08DC-4063-895C-734913D8C74E}" srcId="{7651E69E-C84C-4DAD-8133-3A97EDD1B54F}" destId="{8298C296-9B3D-4FF5-B72E-BB8ADE7FABD7}" srcOrd="5" destOrd="0" parTransId="{6979D740-A7F3-41BF-B9C8-C781B230BCDD}" sibTransId="{489E3C58-8572-48F9-9E9F-EDF08E1D34F5}"/>
    <dgm:cxn modelId="{40D4A346-3334-1149-84EC-C123847BC856}" type="presOf" srcId="{7651E69E-C84C-4DAD-8133-3A97EDD1B54F}" destId="{1FC58853-9D2D-1E42-A7AE-E4A5837EF6BA}" srcOrd="0" destOrd="0" presId="urn:microsoft.com/office/officeart/2005/8/layout/vList2"/>
    <dgm:cxn modelId="{EDDBF546-4D41-7546-8FE4-443A312383B2}" type="presOf" srcId="{EF0F5E70-5E42-4BEE-92C7-F79D65F3E8F6}" destId="{EC913026-807B-2046-B650-C7A9E04ED483}" srcOrd="0" destOrd="0" presId="urn:microsoft.com/office/officeart/2005/8/layout/vList2"/>
    <dgm:cxn modelId="{E903E749-55BB-0C4B-9870-D8672D723E3E}" type="presOf" srcId="{E60C4687-C8B5-44DE-A1B2-80BAE9B724E4}" destId="{8EAF8AF5-B21B-1240-9462-773732A7BFCE}" srcOrd="0" destOrd="0" presId="urn:microsoft.com/office/officeart/2005/8/layout/vList2"/>
    <dgm:cxn modelId="{8BBF4C53-70A3-413B-895A-FEF7B49C6137}" srcId="{7651E69E-C84C-4DAD-8133-3A97EDD1B54F}" destId="{BCA47605-721A-411A-A33C-656A62DC02C4}" srcOrd="3" destOrd="0" parTransId="{274B4281-7FC1-4BCD-89E7-BB85F44951BB}" sibTransId="{EEE8B8FA-D026-4185-B66C-27F371D6DB7E}"/>
    <dgm:cxn modelId="{BD6C7F5C-F0C7-485C-B4F3-D75ADD80B2A9}" srcId="{BCA47605-721A-411A-A33C-656A62DC02C4}" destId="{588B698E-E337-484A-9B4C-0CDF4D031345}" srcOrd="0" destOrd="0" parTransId="{DF000B50-ABD8-4488-BCF9-E1D6B6C51BFC}" sibTransId="{745102E3-2775-4A18-98B2-D786C1802554}"/>
    <dgm:cxn modelId="{20305160-7DA4-A540-8DF7-DC4708E32801}" type="presOf" srcId="{588B698E-E337-484A-9B4C-0CDF4D031345}" destId="{67C09856-A7EB-A34D-A326-3675E02299A8}" srcOrd="0" destOrd="0" presId="urn:microsoft.com/office/officeart/2005/8/layout/vList2"/>
    <dgm:cxn modelId="{0C2EC661-319F-CE43-A4F8-650E90345B1E}" type="presOf" srcId="{D05A1A57-C4C7-4EF1-AC9E-235DF04AF0D9}" destId="{2F4F0ACE-1188-A148-9E28-DFF4998689EB}" srcOrd="0" destOrd="0" presId="urn:microsoft.com/office/officeart/2005/8/layout/vList2"/>
    <dgm:cxn modelId="{2AD0577B-D108-144B-A7DE-D2F2809F5216}" type="presOf" srcId="{3E0F3E5A-5227-4EA4-BA40-1C80C3B8D35E}" destId="{DE7E8C8E-AC58-9B4D-A85E-8D8893B29A29}" srcOrd="0" destOrd="0" presId="urn:microsoft.com/office/officeart/2005/8/layout/vList2"/>
    <dgm:cxn modelId="{A6DE8B81-A45C-4060-BAC9-05FE6E40BF3D}" srcId="{8298C296-9B3D-4FF5-B72E-BB8ADE7FABD7}" destId="{0474DAF8-2CB4-4606-A52C-A7B3BC18724A}" srcOrd="0" destOrd="0" parTransId="{1684B38C-E902-43FA-9608-4864863F39F9}" sibTransId="{DB252195-022D-49F7-8867-FCC6865BAAC2}"/>
    <dgm:cxn modelId="{D566CA81-A167-4EEB-9D0D-90948F81D5E3}" srcId="{A0ACECBE-388D-4E75-ADA1-615CD0531EDE}" destId="{AEBBBE15-F627-415B-BDBD-5BB17DF1232F}" srcOrd="0" destOrd="0" parTransId="{3067B326-337E-4574-B0C1-F6D15A65C348}" sibTransId="{C5650E67-F838-423F-ADC4-0482DF524122}"/>
    <dgm:cxn modelId="{2106DF81-7C53-4AC4-8FAC-A735B30E58FF}" srcId="{7651E69E-C84C-4DAD-8133-3A97EDD1B54F}" destId="{00DA2D0D-0B22-439C-94D3-F5B2EE3BBECF}" srcOrd="1" destOrd="0" parTransId="{5921521F-A068-484E-9558-D8ED62D357B1}" sibTransId="{FB36DC24-5ECC-45F9-AB73-D6A70D44F57F}"/>
    <dgm:cxn modelId="{0E34F088-F3C2-4FD1-A8E7-86070338E20C}" srcId="{7651E69E-C84C-4DAD-8133-3A97EDD1B54F}" destId="{A0ACECBE-388D-4E75-ADA1-615CD0531EDE}" srcOrd="0" destOrd="0" parTransId="{939BFE52-AA4A-4FEE-89A7-6DD261AB46AA}" sibTransId="{10238CDE-33C4-4911-AB63-CFDEFCF17591}"/>
    <dgm:cxn modelId="{9BBE089F-EFE5-41EF-A052-47544E339E9D}" srcId="{EF0F5E70-5E42-4BEE-92C7-F79D65F3E8F6}" destId="{E60C4687-C8B5-44DE-A1B2-80BAE9B724E4}" srcOrd="0" destOrd="0" parTransId="{C96F43A8-C6D6-460A-94FD-19E6B8D3516E}" sibTransId="{DDE6530F-726C-415D-A7C0-AC7EE50C663A}"/>
    <dgm:cxn modelId="{59FDDFCB-3C39-9945-9744-2EAE5721A3F5}" type="presOf" srcId="{AEBBBE15-F627-415B-BDBD-5BB17DF1232F}" destId="{B21A599C-992D-294A-A987-287A1BA362E9}" srcOrd="0" destOrd="0" presId="urn:microsoft.com/office/officeart/2005/8/layout/vList2"/>
    <dgm:cxn modelId="{9FA97CD6-6C71-1747-BD8F-4A1BD89B09D9}" type="presOf" srcId="{BCA47605-721A-411A-A33C-656A62DC02C4}" destId="{ABEDF0DE-8701-5D44-8EF9-DF6B63AA8654}" srcOrd="0" destOrd="0" presId="urn:microsoft.com/office/officeart/2005/8/layout/vList2"/>
    <dgm:cxn modelId="{7F0214D7-F401-40C1-B622-A766830C321F}" srcId="{3E0F3E5A-5227-4EA4-BA40-1C80C3B8D35E}" destId="{A48BD537-8269-40B7-825B-5FD94C177EFB}" srcOrd="0" destOrd="0" parTransId="{24690B16-A42C-4076-98A3-C664383C75FA}" sibTransId="{D5AFE0F7-45C8-44E7-9DFA-0EDD618A2DCE}"/>
    <dgm:cxn modelId="{EB7B99DB-0A3E-ED46-B729-536AC4AD1838}" type="presOf" srcId="{A0ACECBE-388D-4E75-ADA1-615CD0531EDE}" destId="{FA591B23-A380-8343-B653-6135ECAC886B}" srcOrd="0" destOrd="0" presId="urn:microsoft.com/office/officeart/2005/8/layout/vList2"/>
    <dgm:cxn modelId="{D2E290DC-ACCF-4E80-B87A-1026EFBF5898}" srcId="{A0ACECBE-388D-4E75-ADA1-615CD0531EDE}" destId="{8C8438CD-DF5D-4C98-B11B-841368FB56D9}" srcOrd="1" destOrd="0" parTransId="{12DFD601-CBBC-4EEB-8DB7-C5E700E0D2C2}" sibTransId="{ED70079B-59BC-4A21-981A-87C6DA98524E}"/>
    <dgm:cxn modelId="{ED9A4FE0-5359-EA4F-AAD1-A0B14E5C2D7B}" type="presOf" srcId="{8C8438CD-DF5D-4C98-B11B-841368FB56D9}" destId="{B21A599C-992D-294A-A987-287A1BA362E9}" srcOrd="0" destOrd="1" presId="urn:microsoft.com/office/officeart/2005/8/layout/vList2"/>
    <dgm:cxn modelId="{6D22CBFE-E9B9-B946-870C-C3A04F0FA53C}" type="presOf" srcId="{00DA2D0D-0B22-439C-94D3-F5B2EE3BBECF}" destId="{B6BB3AA3-5071-C842-8B46-23364717775A}" srcOrd="0" destOrd="0" presId="urn:microsoft.com/office/officeart/2005/8/layout/vList2"/>
    <dgm:cxn modelId="{D4851985-5C47-9141-A2BE-CB3B92D2C3BB}" type="presParOf" srcId="{1FC58853-9D2D-1E42-A7AE-E4A5837EF6BA}" destId="{FA591B23-A380-8343-B653-6135ECAC886B}" srcOrd="0" destOrd="0" presId="urn:microsoft.com/office/officeart/2005/8/layout/vList2"/>
    <dgm:cxn modelId="{42FB3144-4471-C04D-BCD5-FC9491DA050A}" type="presParOf" srcId="{1FC58853-9D2D-1E42-A7AE-E4A5837EF6BA}" destId="{B21A599C-992D-294A-A987-287A1BA362E9}" srcOrd="1" destOrd="0" presId="urn:microsoft.com/office/officeart/2005/8/layout/vList2"/>
    <dgm:cxn modelId="{36CAC140-6843-A04D-8D81-CA27F148771A}" type="presParOf" srcId="{1FC58853-9D2D-1E42-A7AE-E4A5837EF6BA}" destId="{B6BB3AA3-5071-C842-8B46-23364717775A}" srcOrd="2" destOrd="0" presId="urn:microsoft.com/office/officeart/2005/8/layout/vList2"/>
    <dgm:cxn modelId="{5D679AC2-5DDC-314E-9F53-977D4D8A834D}" type="presParOf" srcId="{1FC58853-9D2D-1E42-A7AE-E4A5837EF6BA}" destId="{2F4F0ACE-1188-A148-9E28-DFF4998689EB}" srcOrd="3" destOrd="0" presId="urn:microsoft.com/office/officeart/2005/8/layout/vList2"/>
    <dgm:cxn modelId="{6CFBE3AC-1B3A-3C49-AFB6-202C8017DA16}" type="presParOf" srcId="{1FC58853-9D2D-1E42-A7AE-E4A5837EF6BA}" destId="{DE7E8C8E-AC58-9B4D-A85E-8D8893B29A29}" srcOrd="4" destOrd="0" presId="urn:microsoft.com/office/officeart/2005/8/layout/vList2"/>
    <dgm:cxn modelId="{E60A94EB-BDB8-C44F-9C8F-397B6E755016}" type="presParOf" srcId="{1FC58853-9D2D-1E42-A7AE-E4A5837EF6BA}" destId="{ABDAAC59-47B2-7C42-93A8-F7F4659283F6}" srcOrd="5" destOrd="0" presId="urn:microsoft.com/office/officeart/2005/8/layout/vList2"/>
    <dgm:cxn modelId="{537A548E-09A7-A14E-B9E0-440CE6AA4210}" type="presParOf" srcId="{1FC58853-9D2D-1E42-A7AE-E4A5837EF6BA}" destId="{ABEDF0DE-8701-5D44-8EF9-DF6B63AA8654}" srcOrd="6" destOrd="0" presId="urn:microsoft.com/office/officeart/2005/8/layout/vList2"/>
    <dgm:cxn modelId="{EF0E5522-50EF-2D4D-A2DB-21918FB64C1A}" type="presParOf" srcId="{1FC58853-9D2D-1E42-A7AE-E4A5837EF6BA}" destId="{67C09856-A7EB-A34D-A326-3675E02299A8}" srcOrd="7" destOrd="0" presId="urn:microsoft.com/office/officeart/2005/8/layout/vList2"/>
    <dgm:cxn modelId="{5716089F-7953-6F4B-91B5-2C0F64DB2264}" type="presParOf" srcId="{1FC58853-9D2D-1E42-A7AE-E4A5837EF6BA}" destId="{EC913026-807B-2046-B650-C7A9E04ED483}" srcOrd="8" destOrd="0" presId="urn:microsoft.com/office/officeart/2005/8/layout/vList2"/>
    <dgm:cxn modelId="{19D8CD2E-175D-5E40-A28F-839701687EA3}" type="presParOf" srcId="{1FC58853-9D2D-1E42-A7AE-E4A5837EF6BA}" destId="{8EAF8AF5-B21B-1240-9462-773732A7BFCE}" srcOrd="9" destOrd="0" presId="urn:microsoft.com/office/officeart/2005/8/layout/vList2"/>
    <dgm:cxn modelId="{87AD403A-F1E4-E544-A52A-ADFC3908DC4E}" type="presParOf" srcId="{1FC58853-9D2D-1E42-A7AE-E4A5837EF6BA}" destId="{B78D437C-F7FB-6F43-BE61-9308D82FA337}" srcOrd="10" destOrd="0" presId="urn:microsoft.com/office/officeart/2005/8/layout/vList2"/>
    <dgm:cxn modelId="{B27F4ED0-2A77-E549-BC3E-89EFADA0B5E3}" type="presParOf" srcId="{1FC58853-9D2D-1E42-A7AE-E4A5837EF6BA}" destId="{CBD871E5-8183-D544-A771-7F9FF8FC7168}" srcOrd="1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9A9FEF7-E95D-4EF8-9390-76E608C45A4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E539F80A-F18B-4845-B851-497F941E6182}">
      <dgm:prSet/>
      <dgm:spPr/>
      <dgm:t>
        <a:bodyPr/>
        <a:lstStyle/>
        <a:p>
          <a:r>
            <a:rPr lang="en-GB"/>
            <a:t>Key considerations about competitor scope:</a:t>
          </a:r>
          <a:endParaRPr lang="en-US"/>
        </a:p>
      </dgm:t>
    </dgm:pt>
    <dgm:pt modelId="{0541FCAD-3CF1-42BC-BEE7-CADC9FA205BD}" type="parTrans" cxnId="{F8B16BF7-D2CC-4A9C-AD64-084387ABD84B}">
      <dgm:prSet/>
      <dgm:spPr/>
      <dgm:t>
        <a:bodyPr/>
        <a:lstStyle/>
        <a:p>
          <a:endParaRPr lang="en-US"/>
        </a:p>
      </dgm:t>
    </dgm:pt>
    <dgm:pt modelId="{E6383475-38CC-4844-A9AD-F0C3FA2DA0FA}" type="sibTrans" cxnId="{F8B16BF7-D2CC-4A9C-AD64-084387ABD84B}">
      <dgm:prSet/>
      <dgm:spPr/>
      <dgm:t>
        <a:bodyPr/>
        <a:lstStyle/>
        <a:p>
          <a:endParaRPr lang="en-US"/>
        </a:p>
      </dgm:t>
    </dgm:pt>
    <dgm:pt modelId="{F8660B28-BFDB-4328-8E34-3B40FA6E7013}">
      <dgm:prSet/>
      <dgm:spPr/>
      <dgm:t>
        <a:bodyPr/>
        <a:lstStyle/>
        <a:p>
          <a:r>
            <a:rPr lang="en-GB" dirty="0"/>
            <a:t>Who are our </a:t>
          </a:r>
          <a:r>
            <a:rPr lang="en-GB" dirty="0">
              <a:solidFill>
                <a:srgbClr val="FF0000"/>
              </a:solidFill>
            </a:rPr>
            <a:t>real competitors</a:t>
          </a:r>
          <a:r>
            <a:rPr lang="en-GB" dirty="0"/>
            <a:t>?</a:t>
          </a:r>
          <a:endParaRPr lang="en-US" dirty="0"/>
        </a:p>
      </dgm:t>
    </dgm:pt>
    <dgm:pt modelId="{9AD6309A-7F54-465E-8A6F-FAC22180453E}" type="parTrans" cxnId="{E69D9942-F535-4D78-820D-044995DB4DF8}">
      <dgm:prSet/>
      <dgm:spPr/>
      <dgm:t>
        <a:bodyPr/>
        <a:lstStyle/>
        <a:p>
          <a:endParaRPr lang="en-US"/>
        </a:p>
      </dgm:t>
    </dgm:pt>
    <dgm:pt modelId="{47CC33D1-A596-4B7F-9149-A5850B36FAD3}" type="sibTrans" cxnId="{E69D9942-F535-4D78-820D-044995DB4DF8}">
      <dgm:prSet/>
      <dgm:spPr/>
      <dgm:t>
        <a:bodyPr/>
        <a:lstStyle/>
        <a:p>
          <a:endParaRPr lang="en-US"/>
        </a:p>
      </dgm:t>
    </dgm:pt>
    <dgm:pt modelId="{D5CD91B0-731C-43DE-B122-7D0304D1D4FF}">
      <dgm:prSet/>
      <dgm:spPr/>
      <dgm:t>
        <a:bodyPr/>
        <a:lstStyle/>
        <a:p>
          <a:r>
            <a:rPr lang="en-GB" dirty="0"/>
            <a:t>What is our </a:t>
          </a:r>
          <a:r>
            <a:rPr lang="en-GB" dirty="0">
              <a:solidFill>
                <a:srgbClr val="FF0000"/>
              </a:solidFill>
            </a:rPr>
            <a:t>market share </a:t>
          </a:r>
          <a:r>
            <a:rPr lang="en-GB" dirty="0"/>
            <a:t>in this Industry vs Rest?</a:t>
          </a:r>
          <a:endParaRPr lang="en-US" dirty="0"/>
        </a:p>
      </dgm:t>
    </dgm:pt>
    <dgm:pt modelId="{594D611F-969E-421B-B1E3-D92D33543568}" type="parTrans" cxnId="{EAAFC466-44C0-4F3D-92A4-F66779161C71}">
      <dgm:prSet/>
      <dgm:spPr/>
      <dgm:t>
        <a:bodyPr/>
        <a:lstStyle/>
        <a:p>
          <a:endParaRPr lang="en-US"/>
        </a:p>
      </dgm:t>
    </dgm:pt>
    <dgm:pt modelId="{54340D64-B93F-418A-BD9D-AEF68C21BFE9}" type="sibTrans" cxnId="{EAAFC466-44C0-4F3D-92A4-F66779161C71}">
      <dgm:prSet/>
      <dgm:spPr/>
      <dgm:t>
        <a:bodyPr/>
        <a:lstStyle/>
        <a:p>
          <a:endParaRPr lang="en-US"/>
        </a:p>
      </dgm:t>
    </dgm:pt>
    <dgm:pt modelId="{953A70D6-57B0-43E4-8A42-4D9FD1FC2FD0}">
      <dgm:prSet/>
      <dgm:spPr/>
      <dgm:t>
        <a:bodyPr/>
        <a:lstStyle/>
        <a:p>
          <a:r>
            <a:rPr lang="en-GB" dirty="0"/>
            <a:t>What is the </a:t>
          </a:r>
          <a:r>
            <a:rPr lang="en-GB" dirty="0">
              <a:solidFill>
                <a:srgbClr val="FF0000"/>
              </a:solidFill>
            </a:rPr>
            <a:t>risk of new entrants </a:t>
          </a:r>
          <a:r>
            <a:rPr lang="en-GB" dirty="0"/>
            <a:t>to this market?</a:t>
          </a:r>
          <a:endParaRPr lang="en-US" dirty="0"/>
        </a:p>
      </dgm:t>
    </dgm:pt>
    <dgm:pt modelId="{2B7B0CAD-A83D-4919-8D23-31A76E3579CE}" type="parTrans" cxnId="{0AFDB38C-128E-4474-9B81-D357C8A32580}">
      <dgm:prSet/>
      <dgm:spPr/>
      <dgm:t>
        <a:bodyPr/>
        <a:lstStyle/>
        <a:p>
          <a:endParaRPr lang="en-US"/>
        </a:p>
      </dgm:t>
    </dgm:pt>
    <dgm:pt modelId="{DFC2B707-F5C6-4397-9CB2-6BE54AAD7B32}" type="sibTrans" cxnId="{0AFDB38C-128E-4474-9B81-D357C8A32580}">
      <dgm:prSet/>
      <dgm:spPr/>
      <dgm:t>
        <a:bodyPr/>
        <a:lstStyle/>
        <a:p>
          <a:endParaRPr lang="en-US"/>
        </a:p>
      </dgm:t>
    </dgm:pt>
    <dgm:pt modelId="{9DC193B6-4989-4776-890C-BD7DE8DAC516}">
      <dgm:prSet/>
      <dgm:spPr/>
      <dgm:t>
        <a:bodyPr/>
        <a:lstStyle/>
        <a:p>
          <a:r>
            <a:rPr lang="en-GB" dirty="0"/>
            <a:t>Are we seeing </a:t>
          </a:r>
          <a:r>
            <a:rPr lang="en-GB" dirty="0">
              <a:solidFill>
                <a:srgbClr val="FF0000"/>
              </a:solidFill>
            </a:rPr>
            <a:t>other players enter or leave </a:t>
          </a:r>
          <a:r>
            <a:rPr lang="en-GB" dirty="0"/>
            <a:t>the market?</a:t>
          </a:r>
          <a:endParaRPr lang="en-US" dirty="0"/>
        </a:p>
      </dgm:t>
    </dgm:pt>
    <dgm:pt modelId="{774CB12C-D49F-4A1E-BAA0-CF6362D56532}" type="parTrans" cxnId="{7D156803-410A-4C79-B556-DB6B4BA2950A}">
      <dgm:prSet/>
      <dgm:spPr/>
      <dgm:t>
        <a:bodyPr/>
        <a:lstStyle/>
        <a:p>
          <a:endParaRPr lang="en-US"/>
        </a:p>
      </dgm:t>
    </dgm:pt>
    <dgm:pt modelId="{18C83593-BD70-44A2-92B7-D29F4BBDFD29}" type="sibTrans" cxnId="{7D156803-410A-4C79-B556-DB6B4BA2950A}">
      <dgm:prSet/>
      <dgm:spPr/>
      <dgm:t>
        <a:bodyPr/>
        <a:lstStyle/>
        <a:p>
          <a:endParaRPr lang="en-US"/>
        </a:p>
      </dgm:t>
    </dgm:pt>
    <dgm:pt modelId="{344C9E09-4D07-4D0D-920C-9B3CCBA132A3}">
      <dgm:prSet/>
      <dgm:spPr/>
      <dgm:t>
        <a:bodyPr/>
        <a:lstStyle/>
        <a:p>
          <a:r>
            <a:rPr lang="en-GB"/>
            <a:t>Key considerations about competitor strategies or aspirations:</a:t>
          </a:r>
          <a:endParaRPr lang="en-US"/>
        </a:p>
      </dgm:t>
    </dgm:pt>
    <dgm:pt modelId="{25887736-9CBB-497B-91D3-F7FFA3C73580}" type="parTrans" cxnId="{00217EBF-A51F-416D-89F7-B32C3BFBC105}">
      <dgm:prSet/>
      <dgm:spPr/>
      <dgm:t>
        <a:bodyPr/>
        <a:lstStyle/>
        <a:p>
          <a:endParaRPr lang="en-US"/>
        </a:p>
      </dgm:t>
    </dgm:pt>
    <dgm:pt modelId="{2522E3F5-14AA-435C-8E09-73455400A74A}" type="sibTrans" cxnId="{00217EBF-A51F-416D-89F7-B32C3BFBC105}">
      <dgm:prSet/>
      <dgm:spPr/>
      <dgm:t>
        <a:bodyPr/>
        <a:lstStyle/>
        <a:p>
          <a:endParaRPr lang="en-US"/>
        </a:p>
      </dgm:t>
    </dgm:pt>
    <dgm:pt modelId="{6E7F1240-BC35-4090-8E38-98EDB69C230F}">
      <dgm:prSet/>
      <dgm:spPr/>
      <dgm:t>
        <a:bodyPr/>
        <a:lstStyle/>
        <a:p>
          <a:r>
            <a:rPr lang="en-GB" dirty="0"/>
            <a:t>In which </a:t>
          </a:r>
          <a:r>
            <a:rPr lang="en-GB" dirty="0">
              <a:solidFill>
                <a:srgbClr val="FF0000"/>
              </a:solidFill>
            </a:rPr>
            <a:t>areas of the value chain </a:t>
          </a:r>
          <a:r>
            <a:rPr lang="en-GB" dirty="0"/>
            <a:t>are </a:t>
          </a:r>
          <a:r>
            <a:rPr lang="en-GB" dirty="0">
              <a:solidFill>
                <a:srgbClr val="FF0000"/>
              </a:solidFill>
            </a:rPr>
            <a:t>competitors prominent</a:t>
          </a:r>
          <a:r>
            <a:rPr lang="en-GB" dirty="0"/>
            <a:t>?</a:t>
          </a:r>
          <a:endParaRPr lang="en-US" dirty="0"/>
        </a:p>
      </dgm:t>
    </dgm:pt>
    <dgm:pt modelId="{C0606732-426B-4810-B585-D266B92CE1EE}" type="parTrans" cxnId="{4A7CC833-BD3E-4B26-A989-6FCB51AFEEC9}">
      <dgm:prSet/>
      <dgm:spPr/>
      <dgm:t>
        <a:bodyPr/>
        <a:lstStyle/>
        <a:p>
          <a:endParaRPr lang="en-US"/>
        </a:p>
      </dgm:t>
    </dgm:pt>
    <dgm:pt modelId="{ADDEE112-13D5-476E-AFBF-70CDF5A803F4}" type="sibTrans" cxnId="{4A7CC833-BD3E-4B26-A989-6FCB51AFEEC9}">
      <dgm:prSet/>
      <dgm:spPr/>
      <dgm:t>
        <a:bodyPr/>
        <a:lstStyle/>
        <a:p>
          <a:endParaRPr lang="en-US"/>
        </a:p>
      </dgm:t>
    </dgm:pt>
    <dgm:pt modelId="{064BED80-D54F-42BB-9FF0-0E850A6ECB46}">
      <dgm:prSet/>
      <dgm:spPr/>
      <dgm:t>
        <a:bodyPr/>
        <a:lstStyle/>
        <a:p>
          <a:r>
            <a:rPr lang="en-GB" dirty="0"/>
            <a:t>What are </a:t>
          </a:r>
          <a:r>
            <a:rPr lang="en-GB" dirty="0">
              <a:solidFill>
                <a:srgbClr val="FF0000"/>
              </a:solidFill>
            </a:rPr>
            <a:t>their strategies </a:t>
          </a:r>
          <a:r>
            <a:rPr lang="en-GB" dirty="0"/>
            <a:t>and are they </a:t>
          </a:r>
          <a:r>
            <a:rPr lang="en-GB" dirty="0">
              <a:solidFill>
                <a:srgbClr val="FF0000"/>
              </a:solidFill>
            </a:rPr>
            <a:t>making investments </a:t>
          </a:r>
          <a:r>
            <a:rPr lang="en-GB" dirty="0"/>
            <a:t>to expand their activities across the value chain?</a:t>
          </a:r>
          <a:endParaRPr lang="en-US" dirty="0"/>
        </a:p>
      </dgm:t>
    </dgm:pt>
    <dgm:pt modelId="{921D9E63-6143-4479-8E86-DFC6BC9CF3FD}" type="parTrans" cxnId="{B5D58FC7-C3F8-4372-B62C-67C2940EA7D9}">
      <dgm:prSet/>
      <dgm:spPr/>
      <dgm:t>
        <a:bodyPr/>
        <a:lstStyle/>
        <a:p>
          <a:endParaRPr lang="en-US"/>
        </a:p>
      </dgm:t>
    </dgm:pt>
    <dgm:pt modelId="{0F6E38B1-40C8-4094-9840-15B7CE50DEB0}" type="sibTrans" cxnId="{B5D58FC7-C3F8-4372-B62C-67C2940EA7D9}">
      <dgm:prSet/>
      <dgm:spPr/>
      <dgm:t>
        <a:bodyPr/>
        <a:lstStyle/>
        <a:p>
          <a:endParaRPr lang="en-US"/>
        </a:p>
      </dgm:t>
    </dgm:pt>
    <dgm:pt modelId="{0A1EBB0A-D299-496A-82E3-6783576B5FD9}">
      <dgm:prSet/>
      <dgm:spPr/>
      <dgm:t>
        <a:bodyPr/>
        <a:lstStyle/>
        <a:p>
          <a:r>
            <a:rPr lang="en-GB" dirty="0"/>
            <a:t>What </a:t>
          </a:r>
          <a:r>
            <a:rPr lang="en-GB" dirty="0">
              <a:solidFill>
                <a:srgbClr val="FF0000"/>
              </a:solidFill>
            </a:rPr>
            <a:t>value propositions </a:t>
          </a:r>
          <a:r>
            <a:rPr lang="en-GB" dirty="0"/>
            <a:t>are they offering and what competitive advantage do they enjoy as a result of it?</a:t>
          </a:r>
          <a:endParaRPr lang="en-US" dirty="0"/>
        </a:p>
      </dgm:t>
    </dgm:pt>
    <dgm:pt modelId="{0697AD2F-8C98-48E2-A0EC-471877BCA23F}" type="parTrans" cxnId="{7B914C52-3A41-4F28-8D2D-0475C5A75BE0}">
      <dgm:prSet/>
      <dgm:spPr/>
      <dgm:t>
        <a:bodyPr/>
        <a:lstStyle/>
        <a:p>
          <a:endParaRPr lang="en-US"/>
        </a:p>
      </dgm:t>
    </dgm:pt>
    <dgm:pt modelId="{B5AB96A3-1CBC-4A88-AFFF-148FA3F441F1}" type="sibTrans" cxnId="{7B914C52-3A41-4F28-8D2D-0475C5A75BE0}">
      <dgm:prSet/>
      <dgm:spPr/>
      <dgm:t>
        <a:bodyPr/>
        <a:lstStyle/>
        <a:p>
          <a:endParaRPr lang="en-US"/>
        </a:p>
      </dgm:t>
    </dgm:pt>
    <dgm:pt modelId="{4570D96B-F1FE-4274-B19F-CBB437E8776B}">
      <dgm:prSet/>
      <dgm:spPr/>
      <dgm:t>
        <a:bodyPr/>
        <a:lstStyle/>
        <a:p>
          <a:r>
            <a:rPr lang="en-GB" dirty="0"/>
            <a:t>Do we or they </a:t>
          </a:r>
          <a:r>
            <a:rPr lang="en-GB" dirty="0">
              <a:solidFill>
                <a:srgbClr val="FF0000"/>
              </a:solidFill>
            </a:rPr>
            <a:t>offer a subsector </a:t>
          </a:r>
          <a:r>
            <a:rPr lang="en-GB" dirty="0"/>
            <a:t>focus? If so, why?</a:t>
          </a:r>
          <a:endParaRPr lang="en-US" dirty="0"/>
        </a:p>
      </dgm:t>
    </dgm:pt>
    <dgm:pt modelId="{57C77B96-F921-448F-A43F-9B44734C4840}" type="parTrans" cxnId="{BD1B3401-8F8B-4E54-B28C-03A0458B88FC}">
      <dgm:prSet/>
      <dgm:spPr/>
      <dgm:t>
        <a:bodyPr/>
        <a:lstStyle/>
        <a:p>
          <a:endParaRPr lang="en-US"/>
        </a:p>
      </dgm:t>
    </dgm:pt>
    <dgm:pt modelId="{1A96C644-8F15-4F77-A3D7-AA23CCA63FE4}" type="sibTrans" cxnId="{BD1B3401-8F8B-4E54-B28C-03A0458B88FC}">
      <dgm:prSet/>
      <dgm:spPr/>
      <dgm:t>
        <a:bodyPr/>
        <a:lstStyle/>
        <a:p>
          <a:endParaRPr lang="en-US"/>
        </a:p>
      </dgm:t>
    </dgm:pt>
    <dgm:pt modelId="{44E64247-9F0D-4569-93A0-B057EED091B2}">
      <dgm:prSet/>
      <dgm:spPr/>
      <dgm:t>
        <a:bodyPr/>
        <a:lstStyle/>
        <a:p>
          <a:r>
            <a:rPr lang="en-GB"/>
            <a:t>Key consideration about competitor capabilities:</a:t>
          </a:r>
          <a:endParaRPr lang="en-US"/>
        </a:p>
      </dgm:t>
    </dgm:pt>
    <dgm:pt modelId="{5DF0B8C7-B81B-467D-BC49-DD49AB5D6FCC}" type="parTrans" cxnId="{7CF3A206-93D5-49F4-ABF2-99185CDE02B2}">
      <dgm:prSet/>
      <dgm:spPr/>
      <dgm:t>
        <a:bodyPr/>
        <a:lstStyle/>
        <a:p>
          <a:endParaRPr lang="en-US"/>
        </a:p>
      </dgm:t>
    </dgm:pt>
    <dgm:pt modelId="{03A3C420-02C1-4CCF-A8F9-970B8E165907}" type="sibTrans" cxnId="{7CF3A206-93D5-49F4-ABF2-99185CDE02B2}">
      <dgm:prSet/>
      <dgm:spPr/>
      <dgm:t>
        <a:bodyPr/>
        <a:lstStyle/>
        <a:p>
          <a:endParaRPr lang="en-US"/>
        </a:p>
      </dgm:t>
    </dgm:pt>
    <dgm:pt modelId="{FE24AFB5-1D26-46D9-B741-DA75890DAD80}">
      <dgm:prSet/>
      <dgm:spPr/>
      <dgm:t>
        <a:bodyPr/>
        <a:lstStyle/>
        <a:p>
          <a:r>
            <a:rPr lang="en-GB" dirty="0"/>
            <a:t>What are </a:t>
          </a:r>
          <a:r>
            <a:rPr lang="en-GB" dirty="0">
              <a:solidFill>
                <a:srgbClr val="FF0000"/>
              </a:solidFill>
            </a:rPr>
            <a:t>the capabilities </a:t>
          </a:r>
          <a:r>
            <a:rPr lang="en-GB" dirty="0"/>
            <a:t>and </a:t>
          </a:r>
          <a:r>
            <a:rPr lang="en-GB" dirty="0">
              <a:solidFill>
                <a:srgbClr val="FF0000"/>
              </a:solidFill>
            </a:rPr>
            <a:t>resources </a:t>
          </a:r>
          <a:r>
            <a:rPr lang="en-GB" dirty="0"/>
            <a:t>of the other players?</a:t>
          </a:r>
          <a:endParaRPr lang="en-US" dirty="0"/>
        </a:p>
      </dgm:t>
    </dgm:pt>
    <dgm:pt modelId="{51F602E6-4376-46AC-887A-BADA8B11D577}" type="parTrans" cxnId="{2FBF980C-AFC8-4B4D-890D-560C34B3619D}">
      <dgm:prSet/>
      <dgm:spPr/>
      <dgm:t>
        <a:bodyPr/>
        <a:lstStyle/>
        <a:p>
          <a:endParaRPr lang="en-US"/>
        </a:p>
      </dgm:t>
    </dgm:pt>
    <dgm:pt modelId="{39EBB3AE-5120-4F7C-B6CC-D396BEB401E9}" type="sibTrans" cxnId="{2FBF980C-AFC8-4B4D-890D-560C34B3619D}">
      <dgm:prSet/>
      <dgm:spPr/>
      <dgm:t>
        <a:bodyPr/>
        <a:lstStyle/>
        <a:p>
          <a:endParaRPr lang="en-US"/>
        </a:p>
      </dgm:t>
    </dgm:pt>
    <dgm:pt modelId="{987CB120-6243-457C-8131-ECB5456AA407}">
      <dgm:prSet/>
      <dgm:spPr/>
      <dgm:t>
        <a:bodyPr/>
        <a:lstStyle/>
        <a:p>
          <a:r>
            <a:rPr lang="en-GB" dirty="0"/>
            <a:t>What are their resource </a:t>
          </a:r>
          <a:r>
            <a:rPr lang="en-GB" dirty="0">
              <a:solidFill>
                <a:srgbClr val="FF0000"/>
              </a:solidFill>
            </a:rPr>
            <a:t>strengths and weaknesses</a:t>
          </a:r>
          <a:r>
            <a:rPr lang="en-GB" dirty="0"/>
            <a:t>?</a:t>
          </a:r>
          <a:endParaRPr lang="en-US" dirty="0"/>
        </a:p>
      </dgm:t>
    </dgm:pt>
    <dgm:pt modelId="{7C3D04A8-057A-4F2D-9DF2-A0657F480380}" type="parTrans" cxnId="{FED0F474-A80E-4F33-8A80-4CFB157B73CC}">
      <dgm:prSet/>
      <dgm:spPr/>
      <dgm:t>
        <a:bodyPr/>
        <a:lstStyle/>
        <a:p>
          <a:endParaRPr lang="en-US"/>
        </a:p>
      </dgm:t>
    </dgm:pt>
    <dgm:pt modelId="{FE18B634-327A-47F4-B984-7EA9B26CAD06}" type="sibTrans" cxnId="{FED0F474-A80E-4F33-8A80-4CFB157B73CC}">
      <dgm:prSet/>
      <dgm:spPr/>
      <dgm:t>
        <a:bodyPr/>
        <a:lstStyle/>
        <a:p>
          <a:endParaRPr lang="en-US"/>
        </a:p>
      </dgm:t>
    </dgm:pt>
    <dgm:pt modelId="{AEAE2AF2-1009-48EB-BC09-3921E176487E}">
      <dgm:prSet/>
      <dgm:spPr/>
      <dgm:t>
        <a:bodyPr/>
        <a:lstStyle/>
        <a:p>
          <a:r>
            <a:rPr lang="en-GB" dirty="0"/>
            <a:t>Who is </a:t>
          </a:r>
          <a:r>
            <a:rPr lang="en-GB" dirty="0">
              <a:solidFill>
                <a:srgbClr val="FF0000"/>
              </a:solidFill>
            </a:rPr>
            <a:t>the strongest </a:t>
          </a:r>
          <a:r>
            <a:rPr lang="en-GB" dirty="0"/>
            <a:t>and </a:t>
          </a:r>
          <a:r>
            <a:rPr lang="en-GB" dirty="0">
              <a:solidFill>
                <a:srgbClr val="FF0000"/>
              </a:solidFill>
            </a:rPr>
            <a:t>why</a:t>
          </a:r>
          <a:r>
            <a:rPr lang="en-GB" dirty="0"/>
            <a:t>?</a:t>
          </a:r>
          <a:endParaRPr lang="en-US" dirty="0"/>
        </a:p>
      </dgm:t>
    </dgm:pt>
    <dgm:pt modelId="{FAE373E6-3438-4523-8EC5-C430C7CCFE96}" type="parTrans" cxnId="{0DD7DFFC-F7D6-423B-BD54-A39A088E87E3}">
      <dgm:prSet/>
      <dgm:spPr/>
      <dgm:t>
        <a:bodyPr/>
        <a:lstStyle/>
        <a:p>
          <a:endParaRPr lang="en-US"/>
        </a:p>
      </dgm:t>
    </dgm:pt>
    <dgm:pt modelId="{2ACCC29B-3C2D-45D8-95C7-D6AF271512EF}" type="sibTrans" cxnId="{0DD7DFFC-F7D6-423B-BD54-A39A088E87E3}">
      <dgm:prSet/>
      <dgm:spPr/>
      <dgm:t>
        <a:bodyPr/>
        <a:lstStyle/>
        <a:p>
          <a:endParaRPr lang="en-US"/>
        </a:p>
      </dgm:t>
    </dgm:pt>
    <dgm:pt modelId="{EC14C00F-DFED-7D4B-A4A4-DE21E081E713}" type="pres">
      <dgm:prSet presAssocID="{09A9FEF7-E95D-4EF8-9390-76E608C45A46}" presName="linear" presStyleCnt="0">
        <dgm:presLayoutVars>
          <dgm:dir/>
          <dgm:animLvl val="lvl"/>
          <dgm:resizeHandles val="exact"/>
        </dgm:presLayoutVars>
      </dgm:prSet>
      <dgm:spPr/>
    </dgm:pt>
    <dgm:pt modelId="{92A13DBD-7F6D-344D-A253-3C3EDD5A1395}" type="pres">
      <dgm:prSet presAssocID="{E539F80A-F18B-4845-B851-497F941E6182}" presName="parentLin" presStyleCnt="0"/>
      <dgm:spPr/>
    </dgm:pt>
    <dgm:pt modelId="{F2667F5A-523F-1E4E-954F-1171596063FF}" type="pres">
      <dgm:prSet presAssocID="{E539F80A-F18B-4845-B851-497F941E6182}" presName="parentLeftMargin" presStyleLbl="node1" presStyleIdx="0" presStyleCnt="3"/>
      <dgm:spPr/>
    </dgm:pt>
    <dgm:pt modelId="{47A44626-5E9C-0A45-ADA9-A26609CE4384}" type="pres">
      <dgm:prSet presAssocID="{E539F80A-F18B-4845-B851-497F941E6182}" presName="parentText" presStyleLbl="node1" presStyleIdx="0" presStyleCnt="3">
        <dgm:presLayoutVars>
          <dgm:chMax val="0"/>
          <dgm:bulletEnabled val="1"/>
        </dgm:presLayoutVars>
      </dgm:prSet>
      <dgm:spPr/>
    </dgm:pt>
    <dgm:pt modelId="{D0B86B91-83D6-1D40-A0F0-B0FBCBA76CB4}" type="pres">
      <dgm:prSet presAssocID="{E539F80A-F18B-4845-B851-497F941E6182}" presName="negativeSpace" presStyleCnt="0"/>
      <dgm:spPr/>
    </dgm:pt>
    <dgm:pt modelId="{C0F7682E-0B6E-CF4C-8252-2F0966467A68}" type="pres">
      <dgm:prSet presAssocID="{E539F80A-F18B-4845-B851-497F941E6182}" presName="childText" presStyleLbl="conFgAcc1" presStyleIdx="0" presStyleCnt="3">
        <dgm:presLayoutVars>
          <dgm:bulletEnabled val="1"/>
        </dgm:presLayoutVars>
      </dgm:prSet>
      <dgm:spPr/>
    </dgm:pt>
    <dgm:pt modelId="{5BCDFC56-C428-A54B-85B2-AD1A1284AD39}" type="pres">
      <dgm:prSet presAssocID="{E6383475-38CC-4844-A9AD-F0C3FA2DA0FA}" presName="spaceBetweenRectangles" presStyleCnt="0"/>
      <dgm:spPr/>
    </dgm:pt>
    <dgm:pt modelId="{A4962AC4-2C39-D349-AFE1-CF4A137A85D0}" type="pres">
      <dgm:prSet presAssocID="{344C9E09-4D07-4D0D-920C-9B3CCBA132A3}" presName="parentLin" presStyleCnt="0"/>
      <dgm:spPr/>
    </dgm:pt>
    <dgm:pt modelId="{F0244B69-C7F9-1442-ABA6-3AA30F297D5B}" type="pres">
      <dgm:prSet presAssocID="{344C9E09-4D07-4D0D-920C-9B3CCBA132A3}" presName="parentLeftMargin" presStyleLbl="node1" presStyleIdx="0" presStyleCnt="3"/>
      <dgm:spPr/>
    </dgm:pt>
    <dgm:pt modelId="{C4672392-25DC-FF48-B0E2-0DB97E850350}" type="pres">
      <dgm:prSet presAssocID="{344C9E09-4D07-4D0D-920C-9B3CCBA132A3}" presName="parentText" presStyleLbl="node1" presStyleIdx="1" presStyleCnt="3">
        <dgm:presLayoutVars>
          <dgm:chMax val="0"/>
          <dgm:bulletEnabled val="1"/>
        </dgm:presLayoutVars>
      </dgm:prSet>
      <dgm:spPr/>
    </dgm:pt>
    <dgm:pt modelId="{428B081B-B3FF-7B4B-AA44-65C7FA8BD9C9}" type="pres">
      <dgm:prSet presAssocID="{344C9E09-4D07-4D0D-920C-9B3CCBA132A3}" presName="negativeSpace" presStyleCnt="0"/>
      <dgm:spPr/>
    </dgm:pt>
    <dgm:pt modelId="{6BC85AA2-674F-164A-ACDD-B385B8B69E65}" type="pres">
      <dgm:prSet presAssocID="{344C9E09-4D07-4D0D-920C-9B3CCBA132A3}" presName="childText" presStyleLbl="conFgAcc1" presStyleIdx="1" presStyleCnt="3">
        <dgm:presLayoutVars>
          <dgm:bulletEnabled val="1"/>
        </dgm:presLayoutVars>
      </dgm:prSet>
      <dgm:spPr/>
    </dgm:pt>
    <dgm:pt modelId="{82AD4437-AAD6-E146-805C-6BC11D20DA38}" type="pres">
      <dgm:prSet presAssocID="{2522E3F5-14AA-435C-8E09-73455400A74A}" presName="spaceBetweenRectangles" presStyleCnt="0"/>
      <dgm:spPr/>
    </dgm:pt>
    <dgm:pt modelId="{F50B11CE-04F3-AF4E-A985-007DF22115E6}" type="pres">
      <dgm:prSet presAssocID="{44E64247-9F0D-4569-93A0-B057EED091B2}" presName="parentLin" presStyleCnt="0"/>
      <dgm:spPr/>
    </dgm:pt>
    <dgm:pt modelId="{4C0FFC14-A2F0-5A40-9ADB-6F13FB251D41}" type="pres">
      <dgm:prSet presAssocID="{44E64247-9F0D-4569-93A0-B057EED091B2}" presName="parentLeftMargin" presStyleLbl="node1" presStyleIdx="1" presStyleCnt="3"/>
      <dgm:spPr/>
    </dgm:pt>
    <dgm:pt modelId="{BA7F25E5-616C-D34E-BCB1-335F4F937183}" type="pres">
      <dgm:prSet presAssocID="{44E64247-9F0D-4569-93A0-B057EED091B2}" presName="parentText" presStyleLbl="node1" presStyleIdx="2" presStyleCnt="3">
        <dgm:presLayoutVars>
          <dgm:chMax val="0"/>
          <dgm:bulletEnabled val="1"/>
        </dgm:presLayoutVars>
      </dgm:prSet>
      <dgm:spPr/>
    </dgm:pt>
    <dgm:pt modelId="{0EBC7CAF-3E2A-B243-87A2-4D2FC3BD57FB}" type="pres">
      <dgm:prSet presAssocID="{44E64247-9F0D-4569-93A0-B057EED091B2}" presName="negativeSpace" presStyleCnt="0"/>
      <dgm:spPr/>
    </dgm:pt>
    <dgm:pt modelId="{A8E866AC-EE75-0F40-A1FE-3708F46170B9}" type="pres">
      <dgm:prSet presAssocID="{44E64247-9F0D-4569-93A0-B057EED091B2}" presName="childText" presStyleLbl="conFgAcc1" presStyleIdx="2" presStyleCnt="3">
        <dgm:presLayoutVars>
          <dgm:bulletEnabled val="1"/>
        </dgm:presLayoutVars>
      </dgm:prSet>
      <dgm:spPr/>
    </dgm:pt>
  </dgm:ptLst>
  <dgm:cxnLst>
    <dgm:cxn modelId="{BD1B3401-8F8B-4E54-B28C-03A0458B88FC}" srcId="{344C9E09-4D07-4D0D-920C-9B3CCBA132A3}" destId="{4570D96B-F1FE-4274-B19F-CBB437E8776B}" srcOrd="3" destOrd="0" parTransId="{57C77B96-F921-448F-A43F-9B44734C4840}" sibTransId="{1A96C644-8F15-4F77-A3D7-AA23CCA63FE4}"/>
    <dgm:cxn modelId="{7D156803-410A-4C79-B556-DB6B4BA2950A}" srcId="{E539F80A-F18B-4845-B851-497F941E6182}" destId="{9DC193B6-4989-4776-890C-BD7DE8DAC516}" srcOrd="3" destOrd="0" parTransId="{774CB12C-D49F-4A1E-BAA0-CF6362D56532}" sibTransId="{18C83593-BD70-44A2-92B7-D29F4BBDFD29}"/>
    <dgm:cxn modelId="{7CF3A206-93D5-49F4-ABF2-99185CDE02B2}" srcId="{09A9FEF7-E95D-4EF8-9390-76E608C45A46}" destId="{44E64247-9F0D-4569-93A0-B057EED091B2}" srcOrd="2" destOrd="0" parTransId="{5DF0B8C7-B81B-467D-BC49-DD49AB5D6FCC}" sibTransId="{03A3C420-02C1-4CCF-A8F9-970B8E165907}"/>
    <dgm:cxn modelId="{C88AB108-6408-FF4B-94DD-2E6972AE1CE3}" type="presOf" srcId="{D5CD91B0-731C-43DE-B122-7D0304D1D4FF}" destId="{C0F7682E-0B6E-CF4C-8252-2F0966467A68}" srcOrd="0" destOrd="1" presId="urn:microsoft.com/office/officeart/2005/8/layout/list1"/>
    <dgm:cxn modelId="{2FBF980C-AFC8-4B4D-890D-560C34B3619D}" srcId="{44E64247-9F0D-4569-93A0-B057EED091B2}" destId="{FE24AFB5-1D26-46D9-B741-DA75890DAD80}" srcOrd="0" destOrd="0" parTransId="{51F602E6-4376-46AC-887A-BADA8B11D577}" sibTransId="{39EBB3AE-5120-4F7C-B6CC-D396BEB401E9}"/>
    <dgm:cxn modelId="{F9B53B17-EAF8-7C42-8CE4-FAB5EB630553}" type="presOf" srcId="{44E64247-9F0D-4569-93A0-B057EED091B2}" destId="{BA7F25E5-616C-D34E-BCB1-335F4F937183}" srcOrd="1" destOrd="0" presId="urn:microsoft.com/office/officeart/2005/8/layout/list1"/>
    <dgm:cxn modelId="{C8BACC20-80C4-4E40-9C0D-C609A7B84C19}" type="presOf" srcId="{0A1EBB0A-D299-496A-82E3-6783576B5FD9}" destId="{6BC85AA2-674F-164A-ACDD-B385B8B69E65}" srcOrd="0" destOrd="2" presId="urn:microsoft.com/office/officeart/2005/8/layout/list1"/>
    <dgm:cxn modelId="{4A7CC833-BD3E-4B26-A989-6FCB51AFEEC9}" srcId="{344C9E09-4D07-4D0D-920C-9B3CCBA132A3}" destId="{6E7F1240-BC35-4090-8E38-98EDB69C230F}" srcOrd="0" destOrd="0" parTransId="{C0606732-426B-4810-B585-D266B92CE1EE}" sibTransId="{ADDEE112-13D5-476E-AFBF-70CDF5A803F4}"/>
    <dgm:cxn modelId="{E69D9942-F535-4D78-820D-044995DB4DF8}" srcId="{E539F80A-F18B-4845-B851-497F941E6182}" destId="{F8660B28-BFDB-4328-8E34-3B40FA6E7013}" srcOrd="0" destOrd="0" parTransId="{9AD6309A-7F54-465E-8A6F-FAC22180453E}" sibTransId="{47CC33D1-A596-4B7F-9149-A5850B36FAD3}"/>
    <dgm:cxn modelId="{3859F84A-67B8-FE42-A5EF-90F089897AD5}" type="presOf" srcId="{09A9FEF7-E95D-4EF8-9390-76E608C45A46}" destId="{EC14C00F-DFED-7D4B-A4A4-DE21E081E713}" srcOrd="0" destOrd="0" presId="urn:microsoft.com/office/officeart/2005/8/layout/list1"/>
    <dgm:cxn modelId="{C6A95551-94B4-6B4F-B15C-B5A424A30FB7}" type="presOf" srcId="{44E64247-9F0D-4569-93A0-B057EED091B2}" destId="{4C0FFC14-A2F0-5A40-9ADB-6F13FB251D41}" srcOrd="0" destOrd="0" presId="urn:microsoft.com/office/officeart/2005/8/layout/list1"/>
    <dgm:cxn modelId="{7B914C52-3A41-4F28-8D2D-0475C5A75BE0}" srcId="{344C9E09-4D07-4D0D-920C-9B3CCBA132A3}" destId="{0A1EBB0A-D299-496A-82E3-6783576B5FD9}" srcOrd="2" destOrd="0" parTransId="{0697AD2F-8C98-48E2-A0EC-471877BCA23F}" sibTransId="{B5AB96A3-1CBC-4A88-AFFF-148FA3F441F1}"/>
    <dgm:cxn modelId="{6496D056-A659-4D4F-B06A-F6DFE72E2130}" type="presOf" srcId="{4570D96B-F1FE-4274-B19F-CBB437E8776B}" destId="{6BC85AA2-674F-164A-ACDD-B385B8B69E65}" srcOrd="0" destOrd="3" presId="urn:microsoft.com/office/officeart/2005/8/layout/list1"/>
    <dgm:cxn modelId="{78FDBF5E-7310-6949-966B-54C76C682E81}" type="presOf" srcId="{AEAE2AF2-1009-48EB-BC09-3921E176487E}" destId="{A8E866AC-EE75-0F40-A1FE-3708F46170B9}" srcOrd="0" destOrd="2" presId="urn:microsoft.com/office/officeart/2005/8/layout/list1"/>
    <dgm:cxn modelId="{EAAFC466-44C0-4F3D-92A4-F66779161C71}" srcId="{E539F80A-F18B-4845-B851-497F941E6182}" destId="{D5CD91B0-731C-43DE-B122-7D0304D1D4FF}" srcOrd="1" destOrd="0" parTransId="{594D611F-969E-421B-B1E3-D92D33543568}" sibTransId="{54340D64-B93F-418A-BD9D-AEF68C21BFE9}"/>
    <dgm:cxn modelId="{FED0F474-A80E-4F33-8A80-4CFB157B73CC}" srcId="{44E64247-9F0D-4569-93A0-B057EED091B2}" destId="{987CB120-6243-457C-8131-ECB5456AA407}" srcOrd="1" destOrd="0" parTransId="{7C3D04A8-057A-4F2D-9DF2-A0657F480380}" sibTransId="{FE18B634-327A-47F4-B984-7EA9B26CAD06}"/>
    <dgm:cxn modelId="{2CF6DC7A-229C-EF4D-BDE1-4C742B6BD47F}" type="presOf" srcId="{E539F80A-F18B-4845-B851-497F941E6182}" destId="{47A44626-5E9C-0A45-ADA9-A26609CE4384}" srcOrd="1" destOrd="0" presId="urn:microsoft.com/office/officeart/2005/8/layout/list1"/>
    <dgm:cxn modelId="{A79CAC84-8C6B-AF45-9D5E-5E0AF980DDAA}" type="presOf" srcId="{953A70D6-57B0-43E4-8A42-4D9FD1FC2FD0}" destId="{C0F7682E-0B6E-CF4C-8252-2F0966467A68}" srcOrd="0" destOrd="2" presId="urn:microsoft.com/office/officeart/2005/8/layout/list1"/>
    <dgm:cxn modelId="{0AFDB38C-128E-4474-9B81-D357C8A32580}" srcId="{E539F80A-F18B-4845-B851-497F941E6182}" destId="{953A70D6-57B0-43E4-8A42-4D9FD1FC2FD0}" srcOrd="2" destOrd="0" parTransId="{2B7B0CAD-A83D-4919-8D23-31A76E3579CE}" sibTransId="{DFC2B707-F5C6-4397-9CB2-6BE54AAD7B32}"/>
    <dgm:cxn modelId="{CDE73991-D42D-AC4E-AD34-0A2872710C17}" type="presOf" srcId="{064BED80-D54F-42BB-9FF0-0E850A6ECB46}" destId="{6BC85AA2-674F-164A-ACDD-B385B8B69E65}" srcOrd="0" destOrd="1" presId="urn:microsoft.com/office/officeart/2005/8/layout/list1"/>
    <dgm:cxn modelId="{264C3994-AEEA-9B48-88A7-99D05592BF87}" type="presOf" srcId="{FE24AFB5-1D26-46D9-B741-DA75890DAD80}" destId="{A8E866AC-EE75-0F40-A1FE-3708F46170B9}" srcOrd="0" destOrd="0" presId="urn:microsoft.com/office/officeart/2005/8/layout/list1"/>
    <dgm:cxn modelId="{C795F7BE-0E77-E94E-BDDB-B03F02C58394}" type="presOf" srcId="{344C9E09-4D07-4D0D-920C-9B3CCBA132A3}" destId="{F0244B69-C7F9-1442-ABA6-3AA30F297D5B}" srcOrd="0" destOrd="0" presId="urn:microsoft.com/office/officeart/2005/8/layout/list1"/>
    <dgm:cxn modelId="{00217EBF-A51F-416D-89F7-B32C3BFBC105}" srcId="{09A9FEF7-E95D-4EF8-9390-76E608C45A46}" destId="{344C9E09-4D07-4D0D-920C-9B3CCBA132A3}" srcOrd="1" destOrd="0" parTransId="{25887736-9CBB-497B-91D3-F7FFA3C73580}" sibTransId="{2522E3F5-14AA-435C-8E09-73455400A74A}"/>
    <dgm:cxn modelId="{B5D58FC7-C3F8-4372-B62C-67C2940EA7D9}" srcId="{344C9E09-4D07-4D0D-920C-9B3CCBA132A3}" destId="{064BED80-D54F-42BB-9FF0-0E850A6ECB46}" srcOrd="1" destOrd="0" parTransId="{921D9E63-6143-4479-8E86-DFC6BC9CF3FD}" sibTransId="{0F6E38B1-40C8-4094-9840-15B7CE50DEB0}"/>
    <dgm:cxn modelId="{CA7C5BE5-EEBA-9E46-B706-A4E8A9B72810}" type="presOf" srcId="{F8660B28-BFDB-4328-8E34-3B40FA6E7013}" destId="{C0F7682E-0B6E-CF4C-8252-2F0966467A68}" srcOrd="0" destOrd="0" presId="urn:microsoft.com/office/officeart/2005/8/layout/list1"/>
    <dgm:cxn modelId="{6997CDE7-C4B3-EF42-BA61-527BA2D434BA}" type="presOf" srcId="{987CB120-6243-457C-8131-ECB5456AA407}" destId="{A8E866AC-EE75-0F40-A1FE-3708F46170B9}" srcOrd="0" destOrd="1" presId="urn:microsoft.com/office/officeart/2005/8/layout/list1"/>
    <dgm:cxn modelId="{6D22DBF1-C057-924B-9820-8D56142B290E}" type="presOf" srcId="{6E7F1240-BC35-4090-8E38-98EDB69C230F}" destId="{6BC85AA2-674F-164A-ACDD-B385B8B69E65}" srcOrd="0" destOrd="0" presId="urn:microsoft.com/office/officeart/2005/8/layout/list1"/>
    <dgm:cxn modelId="{F8B16BF7-D2CC-4A9C-AD64-084387ABD84B}" srcId="{09A9FEF7-E95D-4EF8-9390-76E608C45A46}" destId="{E539F80A-F18B-4845-B851-497F941E6182}" srcOrd="0" destOrd="0" parTransId="{0541FCAD-3CF1-42BC-BEE7-CADC9FA205BD}" sibTransId="{E6383475-38CC-4844-A9AD-F0C3FA2DA0FA}"/>
    <dgm:cxn modelId="{93435EFA-6979-0C47-8C56-AF42D85FAA82}" type="presOf" srcId="{344C9E09-4D07-4D0D-920C-9B3CCBA132A3}" destId="{C4672392-25DC-FF48-B0E2-0DB97E850350}" srcOrd="1" destOrd="0" presId="urn:microsoft.com/office/officeart/2005/8/layout/list1"/>
    <dgm:cxn modelId="{ED7214FC-5A0E-4C4A-8DAC-CCA754753815}" type="presOf" srcId="{9DC193B6-4989-4776-890C-BD7DE8DAC516}" destId="{C0F7682E-0B6E-CF4C-8252-2F0966467A68}" srcOrd="0" destOrd="3" presId="urn:microsoft.com/office/officeart/2005/8/layout/list1"/>
    <dgm:cxn modelId="{0DD7DFFC-F7D6-423B-BD54-A39A088E87E3}" srcId="{44E64247-9F0D-4569-93A0-B057EED091B2}" destId="{AEAE2AF2-1009-48EB-BC09-3921E176487E}" srcOrd="2" destOrd="0" parTransId="{FAE373E6-3438-4523-8EC5-C430C7CCFE96}" sibTransId="{2ACCC29B-3C2D-45D8-95C7-D6AF271512EF}"/>
    <dgm:cxn modelId="{C187E1FC-C2DB-F249-B0CB-97BAC63822DD}" type="presOf" srcId="{E539F80A-F18B-4845-B851-497F941E6182}" destId="{F2667F5A-523F-1E4E-954F-1171596063FF}" srcOrd="0" destOrd="0" presId="urn:microsoft.com/office/officeart/2005/8/layout/list1"/>
    <dgm:cxn modelId="{74F8A017-9173-AB4C-A053-7C73526F59A1}" type="presParOf" srcId="{EC14C00F-DFED-7D4B-A4A4-DE21E081E713}" destId="{92A13DBD-7F6D-344D-A253-3C3EDD5A1395}" srcOrd="0" destOrd="0" presId="urn:microsoft.com/office/officeart/2005/8/layout/list1"/>
    <dgm:cxn modelId="{31154613-9590-064E-BFA2-33701F6D5E38}" type="presParOf" srcId="{92A13DBD-7F6D-344D-A253-3C3EDD5A1395}" destId="{F2667F5A-523F-1E4E-954F-1171596063FF}" srcOrd="0" destOrd="0" presId="urn:microsoft.com/office/officeart/2005/8/layout/list1"/>
    <dgm:cxn modelId="{AAF8DF89-DB97-4E47-9970-0062D8C0735F}" type="presParOf" srcId="{92A13DBD-7F6D-344D-A253-3C3EDD5A1395}" destId="{47A44626-5E9C-0A45-ADA9-A26609CE4384}" srcOrd="1" destOrd="0" presId="urn:microsoft.com/office/officeart/2005/8/layout/list1"/>
    <dgm:cxn modelId="{04F42B29-1114-914B-B9C1-97BD89C500DD}" type="presParOf" srcId="{EC14C00F-DFED-7D4B-A4A4-DE21E081E713}" destId="{D0B86B91-83D6-1D40-A0F0-B0FBCBA76CB4}" srcOrd="1" destOrd="0" presId="urn:microsoft.com/office/officeart/2005/8/layout/list1"/>
    <dgm:cxn modelId="{E2B101DB-177A-7E4C-9D22-BFB204718C31}" type="presParOf" srcId="{EC14C00F-DFED-7D4B-A4A4-DE21E081E713}" destId="{C0F7682E-0B6E-CF4C-8252-2F0966467A68}" srcOrd="2" destOrd="0" presId="urn:microsoft.com/office/officeart/2005/8/layout/list1"/>
    <dgm:cxn modelId="{BBF457D0-07A0-AE4B-BF89-559AFF745670}" type="presParOf" srcId="{EC14C00F-DFED-7D4B-A4A4-DE21E081E713}" destId="{5BCDFC56-C428-A54B-85B2-AD1A1284AD39}" srcOrd="3" destOrd="0" presId="urn:microsoft.com/office/officeart/2005/8/layout/list1"/>
    <dgm:cxn modelId="{EB0DDEEE-4CC5-A64B-9043-84E424C2118A}" type="presParOf" srcId="{EC14C00F-DFED-7D4B-A4A4-DE21E081E713}" destId="{A4962AC4-2C39-D349-AFE1-CF4A137A85D0}" srcOrd="4" destOrd="0" presId="urn:microsoft.com/office/officeart/2005/8/layout/list1"/>
    <dgm:cxn modelId="{581C9B9D-4C81-6E46-A39D-E75FC3E6301F}" type="presParOf" srcId="{A4962AC4-2C39-D349-AFE1-CF4A137A85D0}" destId="{F0244B69-C7F9-1442-ABA6-3AA30F297D5B}" srcOrd="0" destOrd="0" presId="urn:microsoft.com/office/officeart/2005/8/layout/list1"/>
    <dgm:cxn modelId="{C39D0164-6657-1E4B-B12C-EA5F60E877E1}" type="presParOf" srcId="{A4962AC4-2C39-D349-AFE1-CF4A137A85D0}" destId="{C4672392-25DC-FF48-B0E2-0DB97E850350}" srcOrd="1" destOrd="0" presId="urn:microsoft.com/office/officeart/2005/8/layout/list1"/>
    <dgm:cxn modelId="{DEBD2178-0A38-5F4F-9C0A-F7D1E0DF3209}" type="presParOf" srcId="{EC14C00F-DFED-7D4B-A4A4-DE21E081E713}" destId="{428B081B-B3FF-7B4B-AA44-65C7FA8BD9C9}" srcOrd="5" destOrd="0" presId="urn:microsoft.com/office/officeart/2005/8/layout/list1"/>
    <dgm:cxn modelId="{778B47CD-53C3-5C46-A76B-655149DEE4E9}" type="presParOf" srcId="{EC14C00F-DFED-7D4B-A4A4-DE21E081E713}" destId="{6BC85AA2-674F-164A-ACDD-B385B8B69E65}" srcOrd="6" destOrd="0" presId="urn:microsoft.com/office/officeart/2005/8/layout/list1"/>
    <dgm:cxn modelId="{9642E3C8-E3D7-624A-8B38-BA91653DF028}" type="presParOf" srcId="{EC14C00F-DFED-7D4B-A4A4-DE21E081E713}" destId="{82AD4437-AAD6-E146-805C-6BC11D20DA38}" srcOrd="7" destOrd="0" presId="urn:microsoft.com/office/officeart/2005/8/layout/list1"/>
    <dgm:cxn modelId="{B8D7FBC5-2E5C-B643-872E-031CF80225C8}" type="presParOf" srcId="{EC14C00F-DFED-7D4B-A4A4-DE21E081E713}" destId="{F50B11CE-04F3-AF4E-A985-007DF22115E6}" srcOrd="8" destOrd="0" presId="urn:microsoft.com/office/officeart/2005/8/layout/list1"/>
    <dgm:cxn modelId="{338F6B4D-9B4E-9740-8013-2338048D6F3C}" type="presParOf" srcId="{F50B11CE-04F3-AF4E-A985-007DF22115E6}" destId="{4C0FFC14-A2F0-5A40-9ADB-6F13FB251D41}" srcOrd="0" destOrd="0" presId="urn:microsoft.com/office/officeart/2005/8/layout/list1"/>
    <dgm:cxn modelId="{ADC0BC47-B3C8-BC42-A258-463BDCD53DE5}" type="presParOf" srcId="{F50B11CE-04F3-AF4E-A985-007DF22115E6}" destId="{BA7F25E5-616C-D34E-BCB1-335F4F937183}" srcOrd="1" destOrd="0" presId="urn:microsoft.com/office/officeart/2005/8/layout/list1"/>
    <dgm:cxn modelId="{93FDAEFB-3D13-4A41-A4E6-627930EE18A9}" type="presParOf" srcId="{EC14C00F-DFED-7D4B-A4A4-DE21E081E713}" destId="{0EBC7CAF-3E2A-B243-87A2-4D2FC3BD57FB}" srcOrd="9" destOrd="0" presId="urn:microsoft.com/office/officeart/2005/8/layout/list1"/>
    <dgm:cxn modelId="{DC666D98-AB8F-6944-ADF4-AAD0B142AFB4}" type="presParOf" srcId="{EC14C00F-DFED-7D4B-A4A4-DE21E081E713}" destId="{A8E866AC-EE75-0F40-A1FE-3708F46170B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B0B8B30-F357-4DAB-B6D9-E4396BC80E7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943B26E-F776-4A0D-BD0D-C13E725EEC38}">
      <dgm:prSet/>
      <dgm:spPr/>
      <dgm:t>
        <a:bodyPr/>
        <a:lstStyle/>
        <a:p>
          <a:pPr>
            <a:lnSpc>
              <a:spcPct val="100000"/>
            </a:lnSpc>
          </a:pPr>
          <a:r>
            <a:rPr lang="en-GB" b="1" dirty="0"/>
            <a:t>Step 1:</a:t>
          </a:r>
          <a:r>
            <a:rPr lang="en-GB" dirty="0"/>
            <a:t> List the </a:t>
          </a:r>
          <a:r>
            <a:rPr lang="en-GB" dirty="0">
              <a:solidFill>
                <a:srgbClr val="FF0000"/>
              </a:solidFill>
            </a:rPr>
            <a:t>industry key success factors </a:t>
          </a:r>
          <a:r>
            <a:rPr lang="en-GB" dirty="0"/>
            <a:t>and other relevant measures of competitive strengths required to be a successful competitor in the Industry</a:t>
          </a:r>
          <a:endParaRPr lang="en-US" dirty="0"/>
        </a:p>
      </dgm:t>
    </dgm:pt>
    <dgm:pt modelId="{12026DE9-9339-4C1B-978A-27F71ECC912C}" type="parTrans" cxnId="{4659695E-E4FB-46C3-99BA-874DD67BE554}">
      <dgm:prSet/>
      <dgm:spPr/>
      <dgm:t>
        <a:bodyPr/>
        <a:lstStyle/>
        <a:p>
          <a:endParaRPr lang="en-US"/>
        </a:p>
      </dgm:t>
    </dgm:pt>
    <dgm:pt modelId="{660FC257-BBDD-475E-AB0A-FFC4609C314B}" type="sibTrans" cxnId="{4659695E-E4FB-46C3-99BA-874DD67BE554}">
      <dgm:prSet/>
      <dgm:spPr/>
      <dgm:t>
        <a:bodyPr/>
        <a:lstStyle/>
        <a:p>
          <a:endParaRPr lang="en-US"/>
        </a:p>
      </dgm:t>
    </dgm:pt>
    <dgm:pt modelId="{60E6911D-FFFC-4601-8E86-5226C367B865}">
      <dgm:prSet/>
      <dgm:spPr/>
      <dgm:t>
        <a:bodyPr/>
        <a:lstStyle/>
        <a:p>
          <a:pPr>
            <a:lnSpc>
              <a:spcPct val="100000"/>
            </a:lnSpc>
          </a:pPr>
          <a:r>
            <a:rPr lang="en-GB" b="1" dirty="0"/>
            <a:t>Step2</a:t>
          </a:r>
          <a:r>
            <a:rPr lang="en-GB" dirty="0"/>
            <a:t>: </a:t>
          </a:r>
          <a:r>
            <a:rPr lang="en-GB" dirty="0">
              <a:solidFill>
                <a:srgbClr val="FF0000"/>
              </a:solidFill>
            </a:rPr>
            <a:t>Rate the company </a:t>
          </a:r>
          <a:r>
            <a:rPr lang="en-GB" dirty="0"/>
            <a:t>you are analysing on each of the above factors. (1= weak capability; 10=very strong capability)</a:t>
          </a:r>
          <a:endParaRPr lang="en-US" dirty="0"/>
        </a:p>
      </dgm:t>
    </dgm:pt>
    <dgm:pt modelId="{69EA9052-E58F-40CA-A51E-C7C32555DB37}" type="parTrans" cxnId="{4969AD23-20FD-45FB-8F85-E621C96B5B16}">
      <dgm:prSet/>
      <dgm:spPr/>
      <dgm:t>
        <a:bodyPr/>
        <a:lstStyle/>
        <a:p>
          <a:endParaRPr lang="en-US"/>
        </a:p>
      </dgm:t>
    </dgm:pt>
    <dgm:pt modelId="{54260953-5227-44EC-B8D1-B54F421994E8}" type="sibTrans" cxnId="{4969AD23-20FD-45FB-8F85-E621C96B5B16}">
      <dgm:prSet/>
      <dgm:spPr/>
      <dgm:t>
        <a:bodyPr/>
        <a:lstStyle/>
        <a:p>
          <a:endParaRPr lang="en-US"/>
        </a:p>
      </dgm:t>
    </dgm:pt>
    <dgm:pt modelId="{367C4359-7807-41F7-AF5B-16428FC2AE2A}">
      <dgm:prSet/>
      <dgm:spPr/>
      <dgm:t>
        <a:bodyPr/>
        <a:lstStyle/>
        <a:p>
          <a:pPr>
            <a:lnSpc>
              <a:spcPct val="100000"/>
            </a:lnSpc>
          </a:pPr>
          <a:r>
            <a:rPr lang="en-GB" b="1" dirty="0"/>
            <a:t>Step 3:</a:t>
          </a:r>
          <a:r>
            <a:rPr lang="en-GB" dirty="0"/>
            <a:t> </a:t>
          </a:r>
          <a:r>
            <a:rPr lang="en-GB" dirty="0">
              <a:solidFill>
                <a:srgbClr val="FF0000"/>
              </a:solidFill>
            </a:rPr>
            <a:t>Summate the individual ratings </a:t>
          </a:r>
          <a:r>
            <a:rPr lang="en-GB" dirty="0"/>
            <a:t>to get an </a:t>
          </a:r>
          <a:r>
            <a:rPr lang="en-GB" dirty="0">
              <a:solidFill>
                <a:srgbClr val="FF0000"/>
              </a:solidFill>
            </a:rPr>
            <a:t>overall measure of competitive strength.</a:t>
          </a:r>
          <a:endParaRPr lang="en-US" dirty="0">
            <a:solidFill>
              <a:srgbClr val="FF0000"/>
            </a:solidFill>
          </a:endParaRPr>
        </a:p>
      </dgm:t>
    </dgm:pt>
    <dgm:pt modelId="{B62322B6-FB0D-4F9D-B093-8CD6C9F15F5A}" type="parTrans" cxnId="{8F5A5FF1-49F6-4D77-9349-539198F51F45}">
      <dgm:prSet/>
      <dgm:spPr/>
      <dgm:t>
        <a:bodyPr/>
        <a:lstStyle/>
        <a:p>
          <a:endParaRPr lang="en-US"/>
        </a:p>
      </dgm:t>
    </dgm:pt>
    <dgm:pt modelId="{7164F373-A2F9-4B54-B020-59F051CCDC8D}" type="sibTrans" cxnId="{8F5A5FF1-49F6-4D77-9349-539198F51F45}">
      <dgm:prSet/>
      <dgm:spPr/>
      <dgm:t>
        <a:bodyPr/>
        <a:lstStyle/>
        <a:p>
          <a:endParaRPr lang="en-US"/>
        </a:p>
      </dgm:t>
    </dgm:pt>
    <dgm:pt modelId="{E962C226-B312-456F-94FC-D221677B8F62}">
      <dgm:prSet/>
      <dgm:spPr/>
      <dgm:t>
        <a:bodyPr/>
        <a:lstStyle/>
        <a:p>
          <a:pPr>
            <a:lnSpc>
              <a:spcPct val="100000"/>
            </a:lnSpc>
          </a:pPr>
          <a:r>
            <a:rPr lang="en-GB" b="1" dirty="0"/>
            <a:t>Step 4:</a:t>
          </a:r>
          <a:r>
            <a:rPr lang="en-GB" dirty="0"/>
            <a:t> Based on overall ratings, determine overall </a:t>
          </a:r>
          <a:r>
            <a:rPr lang="en-GB" dirty="0">
              <a:solidFill>
                <a:srgbClr val="FF0000"/>
              </a:solidFill>
            </a:rPr>
            <a:t>competitive position of rivals </a:t>
          </a:r>
          <a:r>
            <a:rPr lang="en-GB" dirty="0"/>
            <a:t>relative to the company you are rating.</a:t>
          </a:r>
          <a:endParaRPr lang="en-US" dirty="0"/>
        </a:p>
      </dgm:t>
    </dgm:pt>
    <dgm:pt modelId="{756CFC4D-E9EB-47C4-B9EE-DD6D980970B1}" type="parTrans" cxnId="{7D081795-0BA8-492C-BDB8-C23A8C46D482}">
      <dgm:prSet/>
      <dgm:spPr/>
      <dgm:t>
        <a:bodyPr/>
        <a:lstStyle/>
        <a:p>
          <a:endParaRPr lang="en-US"/>
        </a:p>
      </dgm:t>
    </dgm:pt>
    <dgm:pt modelId="{AFCEA306-826A-4903-8531-98CBEFE14580}" type="sibTrans" cxnId="{7D081795-0BA8-492C-BDB8-C23A8C46D482}">
      <dgm:prSet/>
      <dgm:spPr/>
      <dgm:t>
        <a:bodyPr/>
        <a:lstStyle/>
        <a:p>
          <a:endParaRPr lang="en-US"/>
        </a:p>
      </dgm:t>
    </dgm:pt>
    <dgm:pt modelId="{DF1B24E3-779A-4F0C-A795-527DFFEBEF24}" type="pres">
      <dgm:prSet presAssocID="{CB0B8B30-F357-4DAB-B6D9-E4396BC80E77}" presName="root" presStyleCnt="0">
        <dgm:presLayoutVars>
          <dgm:dir/>
          <dgm:resizeHandles val="exact"/>
        </dgm:presLayoutVars>
      </dgm:prSet>
      <dgm:spPr/>
    </dgm:pt>
    <dgm:pt modelId="{0004666A-1A85-4369-872B-E5420AFA9709}" type="pres">
      <dgm:prSet presAssocID="{6943B26E-F776-4A0D-BD0D-C13E725EEC38}" presName="compNode" presStyleCnt="0"/>
      <dgm:spPr/>
    </dgm:pt>
    <dgm:pt modelId="{D21AFAC7-DD82-4512-A364-2940314C9552}" type="pres">
      <dgm:prSet presAssocID="{6943B26E-F776-4A0D-BD0D-C13E725EEC38}" presName="bgRect" presStyleLbl="bgShp" presStyleIdx="0" presStyleCnt="4"/>
      <dgm:spPr/>
    </dgm:pt>
    <dgm:pt modelId="{7BCE2B9A-CFE1-4A1D-9E9E-9DAB6C979F93}" type="pres">
      <dgm:prSet presAssocID="{6943B26E-F776-4A0D-BD0D-C13E725EEC3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ick"/>
        </a:ext>
      </dgm:extLst>
    </dgm:pt>
    <dgm:pt modelId="{E637D762-59D1-4337-8A04-EF62C09347DD}" type="pres">
      <dgm:prSet presAssocID="{6943B26E-F776-4A0D-BD0D-C13E725EEC38}" presName="spaceRect" presStyleCnt="0"/>
      <dgm:spPr/>
    </dgm:pt>
    <dgm:pt modelId="{B17DB469-A766-4447-8960-A1DA5B94D757}" type="pres">
      <dgm:prSet presAssocID="{6943B26E-F776-4A0D-BD0D-C13E725EEC38}" presName="parTx" presStyleLbl="revTx" presStyleIdx="0" presStyleCnt="4">
        <dgm:presLayoutVars>
          <dgm:chMax val="0"/>
          <dgm:chPref val="0"/>
        </dgm:presLayoutVars>
      </dgm:prSet>
      <dgm:spPr/>
    </dgm:pt>
    <dgm:pt modelId="{92B06EB2-24CE-4309-B2A6-E4D56A527757}" type="pres">
      <dgm:prSet presAssocID="{660FC257-BBDD-475E-AB0A-FFC4609C314B}" presName="sibTrans" presStyleCnt="0"/>
      <dgm:spPr/>
    </dgm:pt>
    <dgm:pt modelId="{7854A039-39A9-40AE-8494-5325132FAA51}" type="pres">
      <dgm:prSet presAssocID="{60E6911D-FFFC-4601-8E86-5226C367B865}" presName="compNode" presStyleCnt="0"/>
      <dgm:spPr/>
    </dgm:pt>
    <dgm:pt modelId="{5CEDAF90-DCC7-48D3-8DD1-5E5525D2CDED}" type="pres">
      <dgm:prSet presAssocID="{60E6911D-FFFC-4601-8E86-5226C367B865}" presName="bgRect" presStyleLbl="bgShp" presStyleIdx="1" presStyleCnt="4"/>
      <dgm:spPr/>
    </dgm:pt>
    <dgm:pt modelId="{0AA561AD-15C7-4E76-8B3D-47BB125CC3AA}" type="pres">
      <dgm:prSet presAssocID="{60E6911D-FFFC-4601-8E86-5226C367B86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236467AD-B016-47E8-A319-D762FA4F8C31}" type="pres">
      <dgm:prSet presAssocID="{60E6911D-FFFC-4601-8E86-5226C367B865}" presName="spaceRect" presStyleCnt="0"/>
      <dgm:spPr/>
    </dgm:pt>
    <dgm:pt modelId="{4AEC9804-D2C8-4FCD-8B71-34B0D3960E2E}" type="pres">
      <dgm:prSet presAssocID="{60E6911D-FFFC-4601-8E86-5226C367B865}" presName="parTx" presStyleLbl="revTx" presStyleIdx="1" presStyleCnt="4">
        <dgm:presLayoutVars>
          <dgm:chMax val="0"/>
          <dgm:chPref val="0"/>
        </dgm:presLayoutVars>
      </dgm:prSet>
      <dgm:spPr/>
    </dgm:pt>
    <dgm:pt modelId="{A5760D2B-B200-4E86-A62C-A8AE442FA389}" type="pres">
      <dgm:prSet presAssocID="{54260953-5227-44EC-B8D1-B54F421994E8}" presName="sibTrans" presStyleCnt="0"/>
      <dgm:spPr/>
    </dgm:pt>
    <dgm:pt modelId="{84E295D5-3310-4FB8-AF91-066ABF878424}" type="pres">
      <dgm:prSet presAssocID="{367C4359-7807-41F7-AF5B-16428FC2AE2A}" presName="compNode" presStyleCnt="0"/>
      <dgm:spPr/>
    </dgm:pt>
    <dgm:pt modelId="{AF86476E-9FDF-40A0-83F2-D5178F853A10}" type="pres">
      <dgm:prSet presAssocID="{367C4359-7807-41F7-AF5B-16428FC2AE2A}" presName="bgRect" presStyleLbl="bgShp" presStyleIdx="2" presStyleCnt="4"/>
      <dgm:spPr/>
    </dgm:pt>
    <dgm:pt modelId="{340EE9B9-CACE-4B63-9AF0-BDF1EE5B8495}" type="pres">
      <dgm:prSet presAssocID="{367C4359-7807-41F7-AF5B-16428FC2AE2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seye"/>
        </a:ext>
      </dgm:extLst>
    </dgm:pt>
    <dgm:pt modelId="{6503BF59-2C2D-41AD-B063-F8B72548F0C4}" type="pres">
      <dgm:prSet presAssocID="{367C4359-7807-41F7-AF5B-16428FC2AE2A}" presName="spaceRect" presStyleCnt="0"/>
      <dgm:spPr/>
    </dgm:pt>
    <dgm:pt modelId="{1F535C21-6655-4E1C-B3E6-006B3C97DD7C}" type="pres">
      <dgm:prSet presAssocID="{367C4359-7807-41F7-AF5B-16428FC2AE2A}" presName="parTx" presStyleLbl="revTx" presStyleIdx="2" presStyleCnt="4">
        <dgm:presLayoutVars>
          <dgm:chMax val="0"/>
          <dgm:chPref val="0"/>
        </dgm:presLayoutVars>
      </dgm:prSet>
      <dgm:spPr/>
    </dgm:pt>
    <dgm:pt modelId="{BA23E081-8CAE-4425-A24C-EF52F2D69750}" type="pres">
      <dgm:prSet presAssocID="{7164F373-A2F9-4B54-B020-59F051CCDC8D}" presName="sibTrans" presStyleCnt="0"/>
      <dgm:spPr/>
    </dgm:pt>
    <dgm:pt modelId="{48DC22FE-9962-4AFD-9D9E-6050BE7155DD}" type="pres">
      <dgm:prSet presAssocID="{E962C226-B312-456F-94FC-D221677B8F62}" presName="compNode" presStyleCnt="0"/>
      <dgm:spPr/>
    </dgm:pt>
    <dgm:pt modelId="{1A663914-D8F7-40E1-8696-93B68D1CAF0F}" type="pres">
      <dgm:prSet presAssocID="{E962C226-B312-456F-94FC-D221677B8F62}" presName="bgRect" presStyleLbl="bgShp" presStyleIdx="3" presStyleCnt="4"/>
      <dgm:spPr/>
    </dgm:pt>
    <dgm:pt modelId="{B25AE4A0-3AAD-4B7C-9F51-A2B77EAFC0A9}" type="pres">
      <dgm:prSet presAssocID="{E962C226-B312-456F-94FC-D221677B8F6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siness Growth"/>
        </a:ext>
      </dgm:extLst>
    </dgm:pt>
    <dgm:pt modelId="{95E1FAB1-267A-4A66-9A8B-9E74C8EFA680}" type="pres">
      <dgm:prSet presAssocID="{E962C226-B312-456F-94FC-D221677B8F62}" presName="spaceRect" presStyleCnt="0"/>
      <dgm:spPr/>
    </dgm:pt>
    <dgm:pt modelId="{681851C2-1C6E-4D1B-A188-A2C0563FFB97}" type="pres">
      <dgm:prSet presAssocID="{E962C226-B312-456F-94FC-D221677B8F62}" presName="parTx" presStyleLbl="revTx" presStyleIdx="3" presStyleCnt="4">
        <dgm:presLayoutVars>
          <dgm:chMax val="0"/>
          <dgm:chPref val="0"/>
        </dgm:presLayoutVars>
      </dgm:prSet>
      <dgm:spPr/>
    </dgm:pt>
  </dgm:ptLst>
  <dgm:cxnLst>
    <dgm:cxn modelId="{4969AD23-20FD-45FB-8F85-E621C96B5B16}" srcId="{CB0B8B30-F357-4DAB-B6D9-E4396BC80E77}" destId="{60E6911D-FFFC-4601-8E86-5226C367B865}" srcOrd="1" destOrd="0" parTransId="{69EA9052-E58F-40CA-A51E-C7C32555DB37}" sibTransId="{54260953-5227-44EC-B8D1-B54F421994E8}"/>
    <dgm:cxn modelId="{BCC6D934-65FF-814D-AB93-375AA496A22E}" type="presOf" srcId="{E962C226-B312-456F-94FC-D221677B8F62}" destId="{681851C2-1C6E-4D1B-A188-A2C0563FFB97}" srcOrd="0" destOrd="0" presId="urn:microsoft.com/office/officeart/2018/2/layout/IconVerticalSolidList"/>
    <dgm:cxn modelId="{4832D854-92AF-9643-BA28-DC855F2448A8}" type="presOf" srcId="{6943B26E-F776-4A0D-BD0D-C13E725EEC38}" destId="{B17DB469-A766-4447-8960-A1DA5B94D757}" srcOrd="0" destOrd="0" presId="urn:microsoft.com/office/officeart/2018/2/layout/IconVerticalSolidList"/>
    <dgm:cxn modelId="{4659695E-E4FB-46C3-99BA-874DD67BE554}" srcId="{CB0B8B30-F357-4DAB-B6D9-E4396BC80E77}" destId="{6943B26E-F776-4A0D-BD0D-C13E725EEC38}" srcOrd="0" destOrd="0" parTransId="{12026DE9-9339-4C1B-978A-27F71ECC912C}" sibTransId="{660FC257-BBDD-475E-AB0A-FFC4609C314B}"/>
    <dgm:cxn modelId="{5A375383-0321-C148-9976-965B177FAC7B}" type="presOf" srcId="{CB0B8B30-F357-4DAB-B6D9-E4396BC80E77}" destId="{DF1B24E3-779A-4F0C-A795-527DFFEBEF24}" srcOrd="0" destOrd="0" presId="urn:microsoft.com/office/officeart/2018/2/layout/IconVerticalSolidList"/>
    <dgm:cxn modelId="{D1E4DB8C-7924-9846-B744-C70BEB8D2AA9}" type="presOf" srcId="{60E6911D-FFFC-4601-8E86-5226C367B865}" destId="{4AEC9804-D2C8-4FCD-8B71-34B0D3960E2E}" srcOrd="0" destOrd="0" presId="urn:microsoft.com/office/officeart/2018/2/layout/IconVerticalSolidList"/>
    <dgm:cxn modelId="{DCC9A290-535F-3D44-8AD4-EBA379B9A094}" type="presOf" srcId="{367C4359-7807-41F7-AF5B-16428FC2AE2A}" destId="{1F535C21-6655-4E1C-B3E6-006B3C97DD7C}" srcOrd="0" destOrd="0" presId="urn:microsoft.com/office/officeart/2018/2/layout/IconVerticalSolidList"/>
    <dgm:cxn modelId="{7D081795-0BA8-492C-BDB8-C23A8C46D482}" srcId="{CB0B8B30-F357-4DAB-B6D9-E4396BC80E77}" destId="{E962C226-B312-456F-94FC-D221677B8F62}" srcOrd="3" destOrd="0" parTransId="{756CFC4D-E9EB-47C4-B9EE-DD6D980970B1}" sibTransId="{AFCEA306-826A-4903-8531-98CBEFE14580}"/>
    <dgm:cxn modelId="{8F5A5FF1-49F6-4D77-9349-539198F51F45}" srcId="{CB0B8B30-F357-4DAB-B6D9-E4396BC80E77}" destId="{367C4359-7807-41F7-AF5B-16428FC2AE2A}" srcOrd="2" destOrd="0" parTransId="{B62322B6-FB0D-4F9D-B093-8CD6C9F15F5A}" sibTransId="{7164F373-A2F9-4B54-B020-59F051CCDC8D}"/>
    <dgm:cxn modelId="{447CE0D8-5AFC-374B-926F-0B08CC58B872}" type="presParOf" srcId="{DF1B24E3-779A-4F0C-A795-527DFFEBEF24}" destId="{0004666A-1A85-4369-872B-E5420AFA9709}" srcOrd="0" destOrd="0" presId="urn:microsoft.com/office/officeart/2018/2/layout/IconVerticalSolidList"/>
    <dgm:cxn modelId="{2F5AFCDE-7CF1-8844-B809-E30C55FD0F50}" type="presParOf" srcId="{0004666A-1A85-4369-872B-E5420AFA9709}" destId="{D21AFAC7-DD82-4512-A364-2940314C9552}" srcOrd="0" destOrd="0" presId="urn:microsoft.com/office/officeart/2018/2/layout/IconVerticalSolidList"/>
    <dgm:cxn modelId="{DE6B8C4B-A313-8147-BF77-B600F7813522}" type="presParOf" srcId="{0004666A-1A85-4369-872B-E5420AFA9709}" destId="{7BCE2B9A-CFE1-4A1D-9E9E-9DAB6C979F93}" srcOrd="1" destOrd="0" presId="urn:microsoft.com/office/officeart/2018/2/layout/IconVerticalSolidList"/>
    <dgm:cxn modelId="{3017246A-3C18-4144-A28F-66BAE729EC78}" type="presParOf" srcId="{0004666A-1A85-4369-872B-E5420AFA9709}" destId="{E637D762-59D1-4337-8A04-EF62C09347DD}" srcOrd="2" destOrd="0" presId="urn:microsoft.com/office/officeart/2018/2/layout/IconVerticalSolidList"/>
    <dgm:cxn modelId="{563B02A9-D935-294D-8244-4A8344CED7FC}" type="presParOf" srcId="{0004666A-1A85-4369-872B-E5420AFA9709}" destId="{B17DB469-A766-4447-8960-A1DA5B94D757}" srcOrd="3" destOrd="0" presId="urn:microsoft.com/office/officeart/2018/2/layout/IconVerticalSolidList"/>
    <dgm:cxn modelId="{5BDF83A9-EC37-F140-9F6C-4D0189F0988E}" type="presParOf" srcId="{DF1B24E3-779A-4F0C-A795-527DFFEBEF24}" destId="{92B06EB2-24CE-4309-B2A6-E4D56A527757}" srcOrd="1" destOrd="0" presId="urn:microsoft.com/office/officeart/2018/2/layout/IconVerticalSolidList"/>
    <dgm:cxn modelId="{90696397-3E69-5F4C-AA1F-4F2CCA7F74D5}" type="presParOf" srcId="{DF1B24E3-779A-4F0C-A795-527DFFEBEF24}" destId="{7854A039-39A9-40AE-8494-5325132FAA51}" srcOrd="2" destOrd="0" presId="urn:microsoft.com/office/officeart/2018/2/layout/IconVerticalSolidList"/>
    <dgm:cxn modelId="{4E91776C-C30F-D540-8AA3-816F6271A148}" type="presParOf" srcId="{7854A039-39A9-40AE-8494-5325132FAA51}" destId="{5CEDAF90-DCC7-48D3-8DD1-5E5525D2CDED}" srcOrd="0" destOrd="0" presId="urn:microsoft.com/office/officeart/2018/2/layout/IconVerticalSolidList"/>
    <dgm:cxn modelId="{CD6CDDA8-A0FF-974D-9069-C86310B72865}" type="presParOf" srcId="{7854A039-39A9-40AE-8494-5325132FAA51}" destId="{0AA561AD-15C7-4E76-8B3D-47BB125CC3AA}" srcOrd="1" destOrd="0" presId="urn:microsoft.com/office/officeart/2018/2/layout/IconVerticalSolidList"/>
    <dgm:cxn modelId="{891CC00D-2E51-A940-9A7E-7344FBC8D550}" type="presParOf" srcId="{7854A039-39A9-40AE-8494-5325132FAA51}" destId="{236467AD-B016-47E8-A319-D762FA4F8C31}" srcOrd="2" destOrd="0" presId="urn:microsoft.com/office/officeart/2018/2/layout/IconVerticalSolidList"/>
    <dgm:cxn modelId="{9ADBC6FB-E3DD-9541-848B-9E14E1301C4C}" type="presParOf" srcId="{7854A039-39A9-40AE-8494-5325132FAA51}" destId="{4AEC9804-D2C8-4FCD-8B71-34B0D3960E2E}" srcOrd="3" destOrd="0" presId="urn:microsoft.com/office/officeart/2018/2/layout/IconVerticalSolidList"/>
    <dgm:cxn modelId="{97C0556D-6173-714C-A2C0-1A62E7B98EE2}" type="presParOf" srcId="{DF1B24E3-779A-4F0C-A795-527DFFEBEF24}" destId="{A5760D2B-B200-4E86-A62C-A8AE442FA389}" srcOrd="3" destOrd="0" presId="urn:microsoft.com/office/officeart/2018/2/layout/IconVerticalSolidList"/>
    <dgm:cxn modelId="{55A28DE8-24EF-D348-A623-D468C72FAE12}" type="presParOf" srcId="{DF1B24E3-779A-4F0C-A795-527DFFEBEF24}" destId="{84E295D5-3310-4FB8-AF91-066ABF878424}" srcOrd="4" destOrd="0" presId="urn:microsoft.com/office/officeart/2018/2/layout/IconVerticalSolidList"/>
    <dgm:cxn modelId="{94B44391-08B1-2F4D-9B57-F46504E9D3D3}" type="presParOf" srcId="{84E295D5-3310-4FB8-AF91-066ABF878424}" destId="{AF86476E-9FDF-40A0-83F2-D5178F853A10}" srcOrd="0" destOrd="0" presId="urn:microsoft.com/office/officeart/2018/2/layout/IconVerticalSolidList"/>
    <dgm:cxn modelId="{952761A4-79B6-6A4B-8DAF-CE349D2E3F60}" type="presParOf" srcId="{84E295D5-3310-4FB8-AF91-066ABF878424}" destId="{340EE9B9-CACE-4B63-9AF0-BDF1EE5B8495}" srcOrd="1" destOrd="0" presId="urn:microsoft.com/office/officeart/2018/2/layout/IconVerticalSolidList"/>
    <dgm:cxn modelId="{724D4643-D6C1-284B-B40A-6E65EC0E3D5B}" type="presParOf" srcId="{84E295D5-3310-4FB8-AF91-066ABF878424}" destId="{6503BF59-2C2D-41AD-B063-F8B72548F0C4}" srcOrd="2" destOrd="0" presId="urn:microsoft.com/office/officeart/2018/2/layout/IconVerticalSolidList"/>
    <dgm:cxn modelId="{F8327339-3E92-6348-83E4-FD39DC090106}" type="presParOf" srcId="{84E295D5-3310-4FB8-AF91-066ABF878424}" destId="{1F535C21-6655-4E1C-B3E6-006B3C97DD7C}" srcOrd="3" destOrd="0" presId="urn:microsoft.com/office/officeart/2018/2/layout/IconVerticalSolidList"/>
    <dgm:cxn modelId="{D7B8E16A-A1C7-CA46-8819-6FF743D7C45B}" type="presParOf" srcId="{DF1B24E3-779A-4F0C-A795-527DFFEBEF24}" destId="{BA23E081-8CAE-4425-A24C-EF52F2D69750}" srcOrd="5" destOrd="0" presId="urn:microsoft.com/office/officeart/2018/2/layout/IconVerticalSolidList"/>
    <dgm:cxn modelId="{E91BD5CC-A8C3-6A42-98C4-46FC9FDF30DD}" type="presParOf" srcId="{DF1B24E3-779A-4F0C-A795-527DFFEBEF24}" destId="{48DC22FE-9962-4AFD-9D9E-6050BE7155DD}" srcOrd="6" destOrd="0" presId="urn:microsoft.com/office/officeart/2018/2/layout/IconVerticalSolidList"/>
    <dgm:cxn modelId="{88753EA7-94B2-9A42-801C-D6801E8643F9}" type="presParOf" srcId="{48DC22FE-9962-4AFD-9D9E-6050BE7155DD}" destId="{1A663914-D8F7-40E1-8696-93B68D1CAF0F}" srcOrd="0" destOrd="0" presId="urn:microsoft.com/office/officeart/2018/2/layout/IconVerticalSolidList"/>
    <dgm:cxn modelId="{1DE4100C-E56C-3A43-82CC-72FB8F59AB9A}" type="presParOf" srcId="{48DC22FE-9962-4AFD-9D9E-6050BE7155DD}" destId="{B25AE4A0-3AAD-4B7C-9F51-A2B77EAFC0A9}" srcOrd="1" destOrd="0" presId="urn:microsoft.com/office/officeart/2018/2/layout/IconVerticalSolidList"/>
    <dgm:cxn modelId="{532EEBAA-9619-FF41-8DF2-F3D2C881C423}" type="presParOf" srcId="{48DC22FE-9962-4AFD-9D9E-6050BE7155DD}" destId="{95E1FAB1-267A-4A66-9A8B-9E74C8EFA680}" srcOrd="2" destOrd="0" presId="urn:microsoft.com/office/officeart/2018/2/layout/IconVerticalSolidList"/>
    <dgm:cxn modelId="{78FA7948-D1BB-7543-A9DB-4222C2592439}" type="presParOf" srcId="{48DC22FE-9962-4AFD-9D9E-6050BE7155DD}" destId="{681851C2-1C6E-4D1B-A188-A2C0563FFB9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699F31A-6DA6-4994-B776-2A65C607AF0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0FE5B91-7ADF-4461-AAFB-C1881116901B}">
      <dgm:prSet/>
      <dgm:spPr/>
      <dgm:t>
        <a:bodyPr/>
        <a:lstStyle/>
        <a:p>
          <a:r>
            <a:rPr lang="en-GB"/>
            <a:t>Core Capabilities </a:t>
          </a:r>
          <a:endParaRPr lang="en-US"/>
        </a:p>
      </dgm:t>
    </dgm:pt>
    <dgm:pt modelId="{69B63CA2-DF02-457A-A1A8-FB440BB5C5D7}" type="parTrans" cxnId="{BEC9692D-552C-4F4B-844F-825A538557D1}">
      <dgm:prSet/>
      <dgm:spPr/>
      <dgm:t>
        <a:bodyPr/>
        <a:lstStyle/>
        <a:p>
          <a:endParaRPr lang="en-US"/>
        </a:p>
      </dgm:t>
    </dgm:pt>
    <dgm:pt modelId="{4E6A863C-61DC-4F25-B64D-A9994CE2279E}" type="sibTrans" cxnId="{BEC9692D-552C-4F4B-844F-825A538557D1}">
      <dgm:prSet/>
      <dgm:spPr/>
      <dgm:t>
        <a:bodyPr/>
        <a:lstStyle/>
        <a:p>
          <a:endParaRPr lang="en-US"/>
        </a:p>
      </dgm:t>
    </dgm:pt>
    <dgm:pt modelId="{61D68D1B-0C9E-4F05-B9A1-DF76F65D11AF}">
      <dgm:prSet/>
      <dgm:spPr/>
      <dgm:t>
        <a:bodyPr/>
        <a:lstStyle/>
        <a:p>
          <a:r>
            <a:rPr lang="en-GB"/>
            <a:t>Core Competence Analysis </a:t>
          </a:r>
          <a:endParaRPr lang="en-US"/>
        </a:p>
      </dgm:t>
    </dgm:pt>
    <dgm:pt modelId="{8F8BCA34-86B6-454B-B02C-8C9A5194215C}" type="parTrans" cxnId="{7F75A87D-4FED-4862-A2F3-61AB44BB5626}">
      <dgm:prSet/>
      <dgm:spPr/>
      <dgm:t>
        <a:bodyPr/>
        <a:lstStyle/>
        <a:p>
          <a:endParaRPr lang="en-US"/>
        </a:p>
      </dgm:t>
    </dgm:pt>
    <dgm:pt modelId="{ABDC9CA3-6E3C-4300-B88A-2F40D824A208}" type="sibTrans" cxnId="{7F75A87D-4FED-4862-A2F3-61AB44BB5626}">
      <dgm:prSet/>
      <dgm:spPr/>
      <dgm:t>
        <a:bodyPr/>
        <a:lstStyle/>
        <a:p>
          <a:endParaRPr lang="en-US"/>
        </a:p>
      </dgm:t>
    </dgm:pt>
    <dgm:pt modelId="{B29A6BFF-2809-4205-9756-6B8F7B687919}">
      <dgm:prSet/>
      <dgm:spPr/>
      <dgm:t>
        <a:bodyPr/>
        <a:lstStyle/>
        <a:p>
          <a:r>
            <a:rPr lang="en-GB"/>
            <a:t>Internal Value Chain Analysis </a:t>
          </a:r>
          <a:endParaRPr lang="en-US"/>
        </a:p>
      </dgm:t>
    </dgm:pt>
    <dgm:pt modelId="{7A84AAA2-BF5E-48FE-B26A-B7CE66E1A9B0}" type="parTrans" cxnId="{A54F6837-2FB0-44E8-9D5D-441888A4E8A1}">
      <dgm:prSet/>
      <dgm:spPr/>
      <dgm:t>
        <a:bodyPr/>
        <a:lstStyle/>
        <a:p>
          <a:endParaRPr lang="en-US"/>
        </a:p>
      </dgm:t>
    </dgm:pt>
    <dgm:pt modelId="{69E7972D-1858-433F-A6C9-7F03DD8979B6}" type="sibTrans" cxnId="{A54F6837-2FB0-44E8-9D5D-441888A4E8A1}">
      <dgm:prSet/>
      <dgm:spPr/>
      <dgm:t>
        <a:bodyPr/>
        <a:lstStyle/>
        <a:p>
          <a:endParaRPr lang="en-US"/>
        </a:p>
      </dgm:t>
    </dgm:pt>
    <dgm:pt modelId="{61C45833-EF73-424C-A56B-569DDA6AB7ED}">
      <dgm:prSet/>
      <dgm:spPr/>
      <dgm:t>
        <a:bodyPr/>
        <a:lstStyle/>
        <a:p>
          <a:r>
            <a:rPr lang="en-GB"/>
            <a:t>VRIO Analysis </a:t>
          </a:r>
          <a:endParaRPr lang="en-US"/>
        </a:p>
      </dgm:t>
    </dgm:pt>
    <dgm:pt modelId="{1F462EB1-6EC9-4C13-9F1F-C85002DC91E0}" type="parTrans" cxnId="{26EFAF3E-36E5-43B5-B90C-92CDF4FEE941}">
      <dgm:prSet/>
      <dgm:spPr/>
      <dgm:t>
        <a:bodyPr/>
        <a:lstStyle/>
        <a:p>
          <a:endParaRPr lang="en-US"/>
        </a:p>
      </dgm:t>
    </dgm:pt>
    <dgm:pt modelId="{18BAF26B-D5F2-48CA-B8ED-7DADCD642F5A}" type="sibTrans" cxnId="{26EFAF3E-36E5-43B5-B90C-92CDF4FEE941}">
      <dgm:prSet/>
      <dgm:spPr/>
      <dgm:t>
        <a:bodyPr/>
        <a:lstStyle/>
        <a:p>
          <a:endParaRPr lang="en-US"/>
        </a:p>
      </dgm:t>
    </dgm:pt>
    <dgm:pt modelId="{6C3FC15B-4476-41C6-8174-F45963F8C043}">
      <dgm:prSet/>
      <dgm:spPr/>
      <dgm:t>
        <a:bodyPr/>
        <a:lstStyle/>
        <a:p>
          <a:r>
            <a:rPr lang="en-GB"/>
            <a:t>Swot Analysis</a:t>
          </a:r>
          <a:endParaRPr lang="en-US"/>
        </a:p>
      </dgm:t>
    </dgm:pt>
    <dgm:pt modelId="{D12F7D08-FF89-4605-909A-834921C7409F}" type="parTrans" cxnId="{A367F8F5-FD1B-4388-BB88-553E794D8F87}">
      <dgm:prSet/>
      <dgm:spPr/>
      <dgm:t>
        <a:bodyPr/>
        <a:lstStyle/>
        <a:p>
          <a:endParaRPr lang="en-US"/>
        </a:p>
      </dgm:t>
    </dgm:pt>
    <dgm:pt modelId="{062FEF1A-9B7D-4816-8208-71C9EED04A55}" type="sibTrans" cxnId="{A367F8F5-FD1B-4388-BB88-553E794D8F87}">
      <dgm:prSet/>
      <dgm:spPr/>
      <dgm:t>
        <a:bodyPr/>
        <a:lstStyle/>
        <a:p>
          <a:endParaRPr lang="en-US"/>
        </a:p>
      </dgm:t>
    </dgm:pt>
    <dgm:pt modelId="{5A27C2A5-01B2-4EEE-A25F-8ED6C62C3CC3}">
      <dgm:prSet/>
      <dgm:spPr/>
      <dgm:t>
        <a:bodyPr/>
        <a:lstStyle/>
        <a:p>
          <a:r>
            <a:rPr lang="en-GB"/>
            <a:t>Integrated Swot Analysis</a:t>
          </a:r>
          <a:endParaRPr lang="en-US"/>
        </a:p>
      </dgm:t>
    </dgm:pt>
    <dgm:pt modelId="{9A074765-7639-49A7-8D45-0E746981A6B4}" type="parTrans" cxnId="{68A3F979-2FEA-4F93-AFA7-DD9ACB474806}">
      <dgm:prSet/>
      <dgm:spPr/>
      <dgm:t>
        <a:bodyPr/>
        <a:lstStyle/>
        <a:p>
          <a:endParaRPr lang="en-US"/>
        </a:p>
      </dgm:t>
    </dgm:pt>
    <dgm:pt modelId="{C0E36C1D-854B-462D-B966-B604F5BF8436}" type="sibTrans" cxnId="{68A3F979-2FEA-4F93-AFA7-DD9ACB474806}">
      <dgm:prSet/>
      <dgm:spPr/>
      <dgm:t>
        <a:bodyPr/>
        <a:lstStyle/>
        <a:p>
          <a:endParaRPr lang="en-US"/>
        </a:p>
      </dgm:t>
    </dgm:pt>
    <dgm:pt modelId="{98E83FDB-B012-4934-826F-79866AA51DF5}">
      <dgm:prSet/>
      <dgm:spPr/>
      <dgm:t>
        <a:bodyPr/>
        <a:lstStyle/>
        <a:p>
          <a:r>
            <a:rPr lang="en-GB"/>
            <a:t>Risk Analysis</a:t>
          </a:r>
          <a:endParaRPr lang="en-US"/>
        </a:p>
      </dgm:t>
    </dgm:pt>
    <dgm:pt modelId="{C7A295A3-4EB6-40A5-A275-586FB4F8E495}" type="parTrans" cxnId="{FAADA770-F263-48B8-9FB0-64C4241686D4}">
      <dgm:prSet/>
      <dgm:spPr/>
      <dgm:t>
        <a:bodyPr/>
        <a:lstStyle/>
        <a:p>
          <a:endParaRPr lang="en-US"/>
        </a:p>
      </dgm:t>
    </dgm:pt>
    <dgm:pt modelId="{DD326379-31B6-44BB-BD9C-404771EF04DC}" type="sibTrans" cxnId="{FAADA770-F263-48B8-9FB0-64C4241686D4}">
      <dgm:prSet/>
      <dgm:spPr/>
      <dgm:t>
        <a:bodyPr/>
        <a:lstStyle/>
        <a:p>
          <a:endParaRPr lang="en-US"/>
        </a:p>
      </dgm:t>
    </dgm:pt>
    <dgm:pt modelId="{ECF13DA9-40E1-485D-8C99-E375416A2066}">
      <dgm:prSet/>
      <dgm:spPr/>
      <dgm:t>
        <a:bodyPr/>
        <a:lstStyle/>
        <a:p>
          <a:r>
            <a:rPr lang="en-GB"/>
            <a:t>Financial Analysis</a:t>
          </a:r>
          <a:endParaRPr lang="en-US"/>
        </a:p>
      </dgm:t>
    </dgm:pt>
    <dgm:pt modelId="{A1D6E335-2EB3-48AD-B773-A54FCA04F0FD}" type="parTrans" cxnId="{5F8B3889-E2CF-4E51-954A-CA03AC925BAA}">
      <dgm:prSet/>
      <dgm:spPr/>
      <dgm:t>
        <a:bodyPr/>
        <a:lstStyle/>
        <a:p>
          <a:endParaRPr lang="en-US"/>
        </a:p>
      </dgm:t>
    </dgm:pt>
    <dgm:pt modelId="{A1AAA022-B2AB-4A8A-ABFF-84CE4616D64E}" type="sibTrans" cxnId="{5F8B3889-E2CF-4E51-954A-CA03AC925BAA}">
      <dgm:prSet/>
      <dgm:spPr/>
      <dgm:t>
        <a:bodyPr/>
        <a:lstStyle/>
        <a:p>
          <a:endParaRPr lang="en-US"/>
        </a:p>
      </dgm:t>
    </dgm:pt>
    <dgm:pt modelId="{09B3FDD5-B65D-AA46-8C2B-96C65DBD896C}" type="pres">
      <dgm:prSet presAssocID="{1699F31A-6DA6-4994-B776-2A65C607AF08}" presName="linear" presStyleCnt="0">
        <dgm:presLayoutVars>
          <dgm:animLvl val="lvl"/>
          <dgm:resizeHandles val="exact"/>
        </dgm:presLayoutVars>
      </dgm:prSet>
      <dgm:spPr/>
    </dgm:pt>
    <dgm:pt modelId="{B0E73B50-B6A1-8745-B011-49DF8406EE4E}" type="pres">
      <dgm:prSet presAssocID="{90FE5B91-7ADF-4461-AAFB-C1881116901B}" presName="parentText" presStyleLbl="node1" presStyleIdx="0" presStyleCnt="8">
        <dgm:presLayoutVars>
          <dgm:chMax val="0"/>
          <dgm:bulletEnabled val="1"/>
        </dgm:presLayoutVars>
      </dgm:prSet>
      <dgm:spPr/>
    </dgm:pt>
    <dgm:pt modelId="{EBBA83EE-C34F-8745-AC5C-263FC9F9BEF8}" type="pres">
      <dgm:prSet presAssocID="{4E6A863C-61DC-4F25-B64D-A9994CE2279E}" presName="spacer" presStyleCnt="0"/>
      <dgm:spPr/>
    </dgm:pt>
    <dgm:pt modelId="{F8B2D781-B7BA-1A48-A8FE-1FDD0A8C0F6E}" type="pres">
      <dgm:prSet presAssocID="{61D68D1B-0C9E-4F05-B9A1-DF76F65D11AF}" presName="parentText" presStyleLbl="node1" presStyleIdx="1" presStyleCnt="8">
        <dgm:presLayoutVars>
          <dgm:chMax val="0"/>
          <dgm:bulletEnabled val="1"/>
        </dgm:presLayoutVars>
      </dgm:prSet>
      <dgm:spPr/>
    </dgm:pt>
    <dgm:pt modelId="{9BA47F4B-F8D6-F94F-B927-41297FEEDC94}" type="pres">
      <dgm:prSet presAssocID="{ABDC9CA3-6E3C-4300-B88A-2F40D824A208}" presName="spacer" presStyleCnt="0"/>
      <dgm:spPr/>
    </dgm:pt>
    <dgm:pt modelId="{A7272DBB-1764-E042-B2ED-FE93A440B85A}" type="pres">
      <dgm:prSet presAssocID="{B29A6BFF-2809-4205-9756-6B8F7B687919}" presName="parentText" presStyleLbl="node1" presStyleIdx="2" presStyleCnt="8">
        <dgm:presLayoutVars>
          <dgm:chMax val="0"/>
          <dgm:bulletEnabled val="1"/>
        </dgm:presLayoutVars>
      </dgm:prSet>
      <dgm:spPr/>
    </dgm:pt>
    <dgm:pt modelId="{20283339-AED9-8C47-9867-10F96A3AE32C}" type="pres">
      <dgm:prSet presAssocID="{69E7972D-1858-433F-A6C9-7F03DD8979B6}" presName="spacer" presStyleCnt="0"/>
      <dgm:spPr/>
    </dgm:pt>
    <dgm:pt modelId="{90938AD9-8EA5-7741-B089-CC0E2F0D4876}" type="pres">
      <dgm:prSet presAssocID="{61C45833-EF73-424C-A56B-569DDA6AB7ED}" presName="parentText" presStyleLbl="node1" presStyleIdx="3" presStyleCnt="8">
        <dgm:presLayoutVars>
          <dgm:chMax val="0"/>
          <dgm:bulletEnabled val="1"/>
        </dgm:presLayoutVars>
      </dgm:prSet>
      <dgm:spPr/>
    </dgm:pt>
    <dgm:pt modelId="{430CA583-9AFA-644A-B94B-ED864C7A7845}" type="pres">
      <dgm:prSet presAssocID="{18BAF26B-D5F2-48CA-B8ED-7DADCD642F5A}" presName="spacer" presStyleCnt="0"/>
      <dgm:spPr/>
    </dgm:pt>
    <dgm:pt modelId="{AB6DDFAB-2EE5-E842-9C3B-C11FA7DB9EC6}" type="pres">
      <dgm:prSet presAssocID="{6C3FC15B-4476-41C6-8174-F45963F8C043}" presName="parentText" presStyleLbl="node1" presStyleIdx="4" presStyleCnt="8">
        <dgm:presLayoutVars>
          <dgm:chMax val="0"/>
          <dgm:bulletEnabled val="1"/>
        </dgm:presLayoutVars>
      </dgm:prSet>
      <dgm:spPr/>
    </dgm:pt>
    <dgm:pt modelId="{2CA0AC4B-8E20-B44D-A247-27F0C487B100}" type="pres">
      <dgm:prSet presAssocID="{062FEF1A-9B7D-4816-8208-71C9EED04A55}" presName="spacer" presStyleCnt="0"/>
      <dgm:spPr/>
    </dgm:pt>
    <dgm:pt modelId="{0DC33A97-8F5C-7940-991E-4DBF4D34848C}" type="pres">
      <dgm:prSet presAssocID="{5A27C2A5-01B2-4EEE-A25F-8ED6C62C3CC3}" presName="parentText" presStyleLbl="node1" presStyleIdx="5" presStyleCnt="8">
        <dgm:presLayoutVars>
          <dgm:chMax val="0"/>
          <dgm:bulletEnabled val="1"/>
        </dgm:presLayoutVars>
      </dgm:prSet>
      <dgm:spPr/>
    </dgm:pt>
    <dgm:pt modelId="{3342D19C-D0AE-BA49-A857-75F6587ACA8F}" type="pres">
      <dgm:prSet presAssocID="{C0E36C1D-854B-462D-B966-B604F5BF8436}" presName="spacer" presStyleCnt="0"/>
      <dgm:spPr/>
    </dgm:pt>
    <dgm:pt modelId="{49BAF729-BA02-534E-B3FA-BBDEB756ACF8}" type="pres">
      <dgm:prSet presAssocID="{98E83FDB-B012-4934-826F-79866AA51DF5}" presName="parentText" presStyleLbl="node1" presStyleIdx="6" presStyleCnt="8">
        <dgm:presLayoutVars>
          <dgm:chMax val="0"/>
          <dgm:bulletEnabled val="1"/>
        </dgm:presLayoutVars>
      </dgm:prSet>
      <dgm:spPr/>
    </dgm:pt>
    <dgm:pt modelId="{BD8BB68D-8587-EE4D-AF7D-3F0796BF6045}" type="pres">
      <dgm:prSet presAssocID="{DD326379-31B6-44BB-BD9C-404771EF04DC}" presName="spacer" presStyleCnt="0"/>
      <dgm:spPr/>
    </dgm:pt>
    <dgm:pt modelId="{2847C17A-C540-DA4E-A39D-13184CE1E352}" type="pres">
      <dgm:prSet presAssocID="{ECF13DA9-40E1-485D-8C99-E375416A2066}" presName="parentText" presStyleLbl="node1" presStyleIdx="7" presStyleCnt="8">
        <dgm:presLayoutVars>
          <dgm:chMax val="0"/>
          <dgm:bulletEnabled val="1"/>
        </dgm:presLayoutVars>
      </dgm:prSet>
      <dgm:spPr/>
    </dgm:pt>
  </dgm:ptLst>
  <dgm:cxnLst>
    <dgm:cxn modelId="{5C901101-C047-4247-BCE6-D853C8A45597}" type="presOf" srcId="{5A27C2A5-01B2-4EEE-A25F-8ED6C62C3CC3}" destId="{0DC33A97-8F5C-7940-991E-4DBF4D34848C}" srcOrd="0" destOrd="0" presId="urn:microsoft.com/office/officeart/2005/8/layout/vList2"/>
    <dgm:cxn modelId="{C3259904-EB78-114E-BEA0-CC9E50C88BD5}" type="presOf" srcId="{98E83FDB-B012-4934-826F-79866AA51DF5}" destId="{49BAF729-BA02-534E-B3FA-BBDEB756ACF8}" srcOrd="0" destOrd="0" presId="urn:microsoft.com/office/officeart/2005/8/layout/vList2"/>
    <dgm:cxn modelId="{BEC9692D-552C-4F4B-844F-825A538557D1}" srcId="{1699F31A-6DA6-4994-B776-2A65C607AF08}" destId="{90FE5B91-7ADF-4461-AAFB-C1881116901B}" srcOrd="0" destOrd="0" parTransId="{69B63CA2-DF02-457A-A1A8-FB440BB5C5D7}" sibTransId="{4E6A863C-61DC-4F25-B64D-A9994CE2279E}"/>
    <dgm:cxn modelId="{55FEF733-1A02-604D-B9FD-7C9A849111BB}" type="presOf" srcId="{B29A6BFF-2809-4205-9756-6B8F7B687919}" destId="{A7272DBB-1764-E042-B2ED-FE93A440B85A}" srcOrd="0" destOrd="0" presId="urn:microsoft.com/office/officeart/2005/8/layout/vList2"/>
    <dgm:cxn modelId="{A54F6837-2FB0-44E8-9D5D-441888A4E8A1}" srcId="{1699F31A-6DA6-4994-B776-2A65C607AF08}" destId="{B29A6BFF-2809-4205-9756-6B8F7B687919}" srcOrd="2" destOrd="0" parTransId="{7A84AAA2-BF5E-48FE-B26A-B7CE66E1A9B0}" sibTransId="{69E7972D-1858-433F-A6C9-7F03DD8979B6}"/>
    <dgm:cxn modelId="{26EFAF3E-36E5-43B5-B90C-92CDF4FEE941}" srcId="{1699F31A-6DA6-4994-B776-2A65C607AF08}" destId="{61C45833-EF73-424C-A56B-569DDA6AB7ED}" srcOrd="3" destOrd="0" parTransId="{1F462EB1-6EC9-4C13-9F1F-C85002DC91E0}" sibTransId="{18BAF26B-D5F2-48CA-B8ED-7DADCD642F5A}"/>
    <dgm:cxn modelId="{85D70F67-1CA1-4042-B237-7F9022E50B63}" type="presOf" srcId="{61D68D1B-0C9E-4F05-B9A1-DF76F65D11AF}" destId="{F8B2D781-B7BA-1A48-A8FE-1FDD0A8C0F6E}" srcOrd="0" destOrd="0" presId="urn:microsoft.com/office/officeart/2005/8/layout/vList2"/>
    <dgm:cxn modelId="{FAADA770-F263-48B8-9FB0-64C4241686D4}" srcId="{1699F31A-6DA6-4994-B776-2A65C607AF08}" destId="{98E83FDB-B012-4934-826F-79866AA51DF5}" srcOrd="6" destOrd="0" parTransId="{C7A295A3-4EB6-40A5-A275-586FB4F8E495}" sibTransId="{DD326379-31B6-44BB-BD9C-404771EF04DC}"/>
    <dgm:cxn modelId="{68A3F979-2FEA-4F93-AFA7-DD9ACB474806}" srcId="{1699F31A-6DA6-4994-B776-2A65C607AF08}" destId="{5A27C2A5-01B2-4EEE-A25F-8ED6C62C3CC3}" srcOrd="5" destOrd="0" parTransId="{9A074765-7639-49A7-8D45-0E746981A6B4}" sibTransId="{C0E36C1D-854B-462D-B966-B604F5BF8436}"/>
    <dgm:cxn modelId="{14993C7C-A4CF-D449-BC0F-718D42CAE3FF}" type="presOf" srcId="{ECF13DA9-40E1-485D-8C99-E375416A2066}" destId="{2847C17A-C540-DA4E-A39D-13184CE1E352}" srcOrd="0" destOrd="0" presId="urn:microsoft.com/office/officeart/2005/8/layout/vList2"/>
    <dgm:cxn modelId="{7F75A87D-4FED-4862-A2F3-61AB44BB5626}" srcId="{1699F31A-6DA6-4994-B776-2A65C607AF08}" destId="{61D68D1B-0C9E-4F05-B9A1-DF76F65D11AF}" srcOrd="1" destOrd="0" parTransId="{8F8BCA34-86B6-454B-B02C-8C9A5194215C}" sibTransId="{ABDC9CA3-6E3C-4300-B88A-2F40D824A208}"/>
    <dgm:cxn modelId="{5F8B3889-E2CF-4E51-954A-CA03AC925BAA}" srcId="{1699F31A-6DA6-4994-B776-2A65C607AF08}" destId="{ECF13DA9-40E1-485D-8C99-E375416A2066}" srcOrd="7" destOrd="0" parTransId="{A1D6E335-2EB3-48AD-B773-A54FCA04F0FD}" sibTransId="{A1AAA022-B2AB-4A8A-ABFF-84CE4616D64E}"/>
    <dgm:cxn modelId="{FF180691-6E5E-E748-838F-C7E621B7EACE}" type="presOf" srcId="{61C45833-EF73-424C-A56B-569DDA6AB7ED}" destId="{90938AD9-8EA5-7741-B089-CC0E2F0D4876}" srcOrd="0" destOrd="0" presId="urn:microsoft.com/office/officeart/2005/8/layout/vList2"/>
    <dgm:cxn modelId="{41FBC093-9995-774A-98A6-91E70146E36D}" type="presOf" srcId="{90FE5B91-7ADF-4461-AAFB-C1881116901B}" destId="{B0E73B50-B6A1-8745-B011-49DF8406EE4E}" srcOrd="0" destOrd="0" presId="urn:microsoft.com/office/officeart/2005/8/layout/vList2"/>
    <dgm:cxn modelId="{CEA3E198-8685-E845-8C1D-CBC0CD5053A6}" type="presOf" srcId="{6C3FC15B-4476-41C6-8174-F45963F8C043}" destId="{AB6DDFAB-2EE5-E842-9C3B-C11FA7DB9EC6}" srcOrd="0" destOrd="0" presId="urn:microsoft.com/office/officeart/2005/8/layout/vList2"/>
    <dgm:cxn modelId="{505B24DB-7522-D549-AD9E-478BB571BA3A}" type="presOf" srcId="{1699F31A-6DA6-4994-B776-2A65C607AF08}" destId="{09B3FDD5-B65D-AA46-8C2B-96C65DBD896C}" srcOrd="0" destOrd="0" presId="urn:microsoft.com/office/officeart/2005/8/layout/vList2"/>
    <dgm:cxn modelId="{A367F8F5-FD1B-4388-BB88-553E794D8F87}" srcId="{1699F31A-6DA6-4994-B776-2A65C607AF08}" destId="{6C3FC15B-4476-41C6-8174-F45963F8C043}" srcOrd="4" destOrd="0" parTransId="{D12F7D08-FF89-4605-909A-834921C7409F}" sibTransId="{062FEF1A-9B7D-4816-8208-71C9EED04A55}"/>
    <dgm:cxn modelId="{CCE4FB10-B980-8146-B7B6-FDA28AC1B207}" type="presParOf" srcId="{09B3FDD5-B65D-AA46-8C2B-96C65DBD896C}" destId="{B0E73B50-B6A1-8745-B011-49DF8406EE4E}" srcOrd="0" destOrd="0" presId="urn:microsoft.com/office/officeart/2005/8/layout/vList2"/>
    <dgm:cxn modelId="{8E34A050-28BC-2C40-AAB4-BCB8A8C46539}" type="presParOf" srcId="{09B3FDD5-B65D-AA46-8C2B-96C65DBD896C}" destId="{EBBA83EE-C34F-8745-AC5C-263FC9F9BEF8}" srcOrd="1" destOrd="0" presId="urn:microsoft.com/office/officeart/2005/8/layout/vList2"/>
    <dgm:cxn modelId="{2E431A59-CE67-554D-93BE-C8ADDB54221E}" type="presParOf" srcId="{09B3FDD5-B65D-AA46-8C2B-96C65DBD896C}" destId="{F8B2D781-B7BA-1A48-A8FE-1FDD0A8C0F6E}" srcOrd="2" destOrd="0" presId="urn:microsoft.com/office/officeart/2005/8/layout/vList2"/>
    <dgm:cxn modelId="{0AB93E19-DAC3-3143-8919-DE4A117D3C70}" type="presParOf" srcId="{09B3FDD5-B65D-AA46-8C2B-96C65DBD896C}" destId="{9BA47F4B-F8D6-F94F-B927-41297FEEDC94}" srcOrd="3" destOrd="0" presId="urn:microsoft.com/office/officeart/2005/8/layout/vList2"/>
    <dgm:cxn modelId="{00AC3ACD-7766-BA44-B598-4D6B7FD8B1BC}" type="presParOf" srcId="{09B3FDD5-B65D-AA46-8C2B-96C65DBD896C}" destId="{A7272DBB-1764-E042-B2ED-FE93A440B85A}" srcOrd="4" destOrd="0" presId="urn:microsoft.com/office/officeart/2005/8/layout/vList2"/>
    <dgm:cxn modelId="{38A53E01-1C5F-8E45-967C-768D6D6FA474}" type="presParOf" srcId="{09B3FDD5-B65D-AA46-8C2B-96C65DBD896C}" destId="{20283339-AED9-8C47-9867-10F96A3AE32C}" srcOrd="5" destOrd="0" presId="urn:microsoft.com/office/officeart/2005/8/layout/vList2"/>
    <dgm:cxn modelId="{D904EEE8-DFAE-0446-AA15-211A21C5EF65}" type="presParOf" srcId="{09B3FDD5-B65D-AA46-8C2B-96C65DBD896C}" destId="{90938AD9-8EA5-7741-B089-CC0E2F0D4876}" srcOrd="6" destOrd="0" presId="urn:microsoft.com/office/officeart/2005/8/layout/vList2"/>
    <dgm:cxn modelId="{D0A8368A-1F00-3A4A-8E7B-3735EE68B7A7}" type="presParOf" srcId="{09B3FDD5-B65D-AA46-8C2B-96C65DBD896C}" destId="{430CA583-9AFA-644A-B94B-ED864C7A7845}" srcOrd="7" destOrd="0" presId="urn:microsoft.com/office/officeart/2005/8/layout/vList2"/>
    <dgm:cxn modelId="{3DD057AC-8140-674A-BFB3-CF8CD2B256DA}" type="presParOf" srcId="{09B3FDD5-B65D-AA46-8C2B-96C65DBD896C}" destId="{AB6DDFAB-2EE5-E842-9C3B-C11FA7DB9EC6}" srcOrd="8" destOrd="0" presId="urn:microsoft.com/office/officeart/2005/8/layout/vList2"/>
    <dgm:cxn modelId="{93949C1B-8804-5541-84B0-8644B812ED9A}" type="presParOf" srcId="{09B3FDD5-B65D-AA46-8C2B-96C65DBD896C}" destId="{2CA0AC4B-8E20-B44D-A247-27F0C487B100}" srcOrd="9" destOrd="0" presId="urn:microsoft.com/office/officeart/2005/8/layout/vList2"/>
    <dgm:cxn modelId="{55EC3F36-791C-7A42-A967-1933F5C0546E}" type="presParOf" srcId="{09B3FDD5-B65D-AA46-8C2B-96C65DBD896C}" destId="{0DC33A97-8F5C-7940-991E-4DBF4D34848C}" srcOrd="10" destOrd="0" presId="urn:microsoft.com/office/officeart/2005/8/layout/vList2"/>
    <dgm:cxn modelId="{581FFF8B-312C-3A48-BBBB-014E33BAE221}" type="presParOf" srcId="{09B3FDD5-B65D-AA46-8C2B-96C65DBD896C}" destId="{3342D19C-D0AE-BA49-A857-75F6587ACA8F}" srcOrd="11" destOrd="0" presId="urn:microsoft.com/office/officeart/2005/8/layout/vList2"/>
    <dgm:cxn modelId="{660ED6B2-AAF3-7046-8EA7-ADAD1E01690C}" type="presParOf" srcId="{09B3FDD5-B65D-AA46-8C2B-96C65DBD896C}" destId="{49BAF729-BA02-534E-B3FA-BBDEB756ACF8}" srcOrd="12" destOrd="0" presId="urn:microsoft.com/office/officeart/2005/8/layout/vList2"/>
    <dgm:cxn modelId="{8D0AC2C6-22D4-694D-BBF1-D3BB959E0D8A}" type="presParOf" srcId="{09B3FDD5-B65D-AA46-8C2B-96C65DBD896C}" destId="{BD8BB68D-8587-EE4D-AF7D-3F0796BF6045}" srcOrd="13" destOrd="0" presId="urn:microsoft.com/office/officeart/2005/8/layout/vList2"/>
    <dgm:cxn modelId="{8F288A4D-B1E6-DA44-90C5-E043DFBDF3FF}" type="presParOf" srcId="{09B3FDD5-B65D-AA46-8C2B-96C65DBD896C}" destId="{2847C17A-C540-DA4E-A39D-13184CE1E352}"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EA20007-A434-4AB8-B2AE-D266545EF69D}"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AD241628-B564-42B3-B99B-82E328D36C10}">
      <dgm:prSet/>
      <dgm:spPr/>
      <dgm:t>
        <a:bodyPr/>
        <a:lstStyle/>
        <a:p>
          <a:r>
            <a:rPr lang="en-GB"/>
            <a:t>Resource strengths</a:t>
          </a:r>
          <a:endParaRPr lang="en-US"/>
        </a:p>
      </dgm:t>
    </dgm:pt>
    <dgm:pt modelId="{4D253EF1-9B4A-4833-86D7-449594643DC8}" type="parTrans" cxnId="{CD1A5049-B55E-4942-A862-0A7359BDD230}">
      <dgm:prSet/>
      <dgm:spPr/>
      <dgm:t>
        <a:bodyPr/>
        <a:lstStyle/>
        <a:p>
          <a:endParaRPr lang="en-US"/>
        </a:p>
      </dgm:t>
    </dgm:pt>
    <dgm:pt modelId="{21A6D209-40CF-4BE9-B9B8-0BD3A3281A3F}" type="sibTrans" cxnId="{CD1A5049-B55E-4942-A862-0A7359BDD230}">
      <dgm:prSet/>
      <dgm:spPr/>
      <dgm:t>
        <a:bodyPr/>
        <a:lstStyle/>
        <a:p>
          <a:endParaRPr lang="en-US"/>
        </a:p>
      </dgm:t>
    </dgm:pt>
    <dgm:pt modelId="{33DE8E62-6631-47B0-87E3-62216682457B}">
      <dgm:prSet/>
      <dgm:spPr/>
      <dgm:t>
        <a:bodyPr/>
        <a:lstStyle/>
        <a:p>
          <a:r>
            <a:rPr lang="en-GB"/>
            <a:t>Resource weaknesses</a:t>
          </a:r>
          <a:endParaRPr lang="en-US"/>
        </a:p>
      </dgm:t>
    </dgm:pt>
    <dgm:pt modelId="{7BD889AE-96B3-46F4-89B2-4CE07F4E5186}" type="parTrans" cxnId="{5750BD9D-F5FF-4151-86DA-6FD8C9778A4A}">
      <dgm:prSet/>
      <dgm:spPr/>
      <dgm:t>
        <a:bodyPr/>
        <a:lstStyle/>
        <a:p>
          <a:endParaRPr lang="en-US"/>
        </a:p>
      </dgm:t>
    </dgm:pt>
    <dgm:pt modelId="{1F1F8F08-3DF4-4657-BF64-7CB5AD02E87D}" type="sibTrans" cxnId="{5750BD9D-F5FF-4151-86DA-6FD8C9778A4A}">
      <dgm:prSet/>
      <dgm:spPr/>
      <dgm:t>
        <a:bodyPr/>
        <a:lstStyle/>
        <a:p>
          <a:endParaRPr lang="en-US"/>
        </a:p>
      </dgm:t>
    </dgm:pt>
    <dgm:pt modelId="{43C6F203-730C-4677-BE77-E9D304D50514}">
      <dgm:prSet/>
      <dgm:spPr/>
      <dgm:t>
        <a:bodyPr/>
        <a:lstStyle/>
        <a:p>
          <a:r>
            <a:rPr lang="en-GB"/>
            <a:t>Market &amp; industry opportunities</a:t>
          </a:r>
          <a:endParaRPr lang="en-US"/>
        </a:p>
      </dgm:t>
    </dgm:pt>
    <dgm:pt modelId="{6F2D8C1E-D49C-4376-811E-83449AF0E3FE}" type="parTrans" cxnId="{EA0B09DE-813F-47BE-A78D-5007818F28D4}">
      <dgm:prSet/>
      <dgm:spPr/>
      <dgm:t>
        <a:bodyPr/>
        <a:lstStyle/>
        <a:p>
          <a:endParaRPr lang="en-US"/>
        </a:p>
      </dgm:t>
    </dgm:pt>
    <dgm:pt modelId="{BF0E6348-68D8-49E8-A34E-55166CA4DD9E}" type="sibTrans" cxnId="{EA0B09DE-813F-47BE-A78D-5007818F28D4}">
      <dgm:prSet/>
      <dgm:spPr/>
      <dgm:t>
        <a:bodyPr/>
        <a:lstStyle/>
        <a:p>
          <a:endParaRPr lang="en-US"/>
        </a:p>
      </dgm:t>
    </dgm:pt>
    <dgm:pt modelId="{73F39170-613A-4FFA-9209-8E3EA254F8A9}">
      <dgm:prSet/>
      <dgm:spPr/>
      <dgm:t>
        <a:bodyPr/>
        <a:lstStyle/>
        <a:p>
          <a:r>
            <a:rPr lang="en-GB"/>
            <a:t>Market &amp; industry threats</a:t>
          </a:r>
          <a:endParaRPr lang="en-US"/>
        </a:p>
      </dgm:t>
    </dgm:pt>
    <dgm:pt modelId="{8C5825D4-8F7C-45D4-ACF7-729AC2B3BD89}" type="parTrans" cxnId="{A9253DBF-1160-40DB-8560-03998654A2F1}">
      <dgm:prSet/>
      <dgm:spPr/>
      <dgm:t>
        <a:bodyPr/>
        <a:lstStyle/>
        <a:p>
          <a:endParaRPr lang="en-US"/>
        </a:p>
      </dgm:t>
    </dgm:pt>
    <dgm:pt modelId="{E4E9745F-8527-44A0-ADDC-F8C99C4B49CF}" type="sibTrans" cxnId="{A9253DBF-1160-40DB-8560-03998654A2F1}">
      <dgm:prSet/>
      <dgm:spPr/>
      <dgm:t>
        <a:bodyPr/>
        <a:lstStyle/>
        <a:p>
          <a:endParaRPr lang="en-US"/>
        </a:p>
      </dgm:t>
    </dgm:pt>
    <dgm:pt modelId="{27C4284C-AC00-F242-9941-5D90656D89FA}" type="pres">
      <dgm:prSet presAssocID="{FEA20007-A434-4AB8-B2AE-D266545EF69D}" presName="linear" presStyleCnt="0">
        <dgm:presLayoutVars>
          <dgm:animLvl val="lvl"/>
          <dgm:resizeHandles val="exact"/>
        </dgm:presLayoutVars>
      </dgm:prSet>
      <dgm:spPr/>
    </dgm:pt>
    <dgm:pt modelId="{D2D09CAB-1BA2-9F44-9CD1-B59CA10E3E9D}" type="pres">
      <dgm:prSet presAssocID="{AD241628-B564-42B3-B99B-82E328D36C10}" presName="parentText" presStyleLbl="node1" presStyleIdx="0" presStyleCnt="4">
        <dgm:presLayoutVars>
          <dgm:chMax val="0"/>
          <dgm:bulletEnabled val="1"/>
        </dgm:presLayoutVars>
      </dgm:prSet>
      <dgm:spPr/>
    </dgm:pt>
    <dgm:pt modelId="{970C3A98-E988-8C4B-9A21-34FD38E593A5}" type="pres">
      <dgm:prSet presAssocID="{21A6D209-40CF-4BE9-B9B8-0BD3A3281A3F}" presName="spacer" presStyleCnt="0"/>
      <dgm:spPr/>
    </dgm:pt>
    <dgm:pt modelId="{8E37F047-6DFF-9A47-BDFC-2CC73512BC0F}" type="pres">
      <dgm:prSet presAssocID="{33DE8E62-6631-47B0-87E3-62216682457B}" presName="parentText" presStyleLbl="node1" presStyleIdx="1" presStyleCnt="4">
        <dgm:presLayoutVars>
          <dgm:chMax val="0"/>
          <dgm:bulletEnabled val="1"/>
        </dgm:presLayoutVars>
      </dgm:prSet>
      <dgm:spPr/>
    </dgm:pt>
    <dgm:pt modelId="{01F5C42E-079E-874E-9F1B-4A4DA7221CD3}" type="pres">
      <dgm:prSet presAssocID="{1F1F8F08-3DF4-4657-BF64-7CB5AD02E87D}" presName="spacer" presStyleCnt="0"/>
      <dgm:spPr/>
    </dgm:pt>
    <dgm:pt modelId="{19FF8374-7438-9F4D-8B54-A3450A9EC60A}" type="pres">
      <dgm:prSet presAssocID="{43C6F203-730C-4677-BE77-E9D304D50514}" presName="parentText" presStyleLbl="node1" presStyleIdx="2" presStyleCnt="4">
        <dgm:presLayoutVars>
          <dgm:chMax val="0"/>
          <dgm:bulletEnabled val="1"/>
        </dgm:presLayoutVars>
      </dgm:prSet>
      <dgm:spPr/>
    </dgm:pt>
    <dgm:pt modelId="{593129F0-8CAA-AC4B-8FEA-DAAC373FE3F0}" type="pres">
      <dgm:prSet presAssocID="{BF0E6348-68D8-49E8-A34E-55166CA4DD9E}" presName="spacer" presStyleCnt="0"/>
      <dgm:spPr/>
    </dgm:pt>
    <dgm:pt modelId="{C341D533-26EB-A24B-B45A-A1D6D28DABD1}" type="pres">
      <dgm:prSet presAssocID="{73F39170-613A-4FFA-9209-8E3EA254F8A9}" presName="parentText" presStyleLbl="node1" presStyleIdx="3" presStyleCnt="4">
        <dgm:presLayoutVars>
          <dgm:chMax val="0"/>
          <dgm:bulletEnabled val="1"/>
        </dgm:presLayoutVars>
      </dgm:prSet>
      <dgm:spPr/>
    </dgm:pt>
  </dgm:ptLst>
  <dgm:cxnLst>
    <dgm:cxn modelId="{22521E12-E8DE-A249-9F2C-E96618007675}" type="presOf" srcId="{AD241628-B564-42B3-B99B-82E328D36C10}" destId="{D2D09CAB-1BA2-9F44-9CD1-B59CA10E3E9D}" srcOrd="0" destOrd="0" presId="urn:microsoft.com/office/officeart/2005/8/layout/vList2"/>
    <dgm:cxn modelId="{1C344D27-5866-9E47-AAE4-4153A2FCC63B}" type="presOf" srcId="{FEA20007-A434-4AB8-B2AE-D266545EF69D}" destId="{27C4284C-AC00-F242-9941-5D90656D89FA}" srcOrd="0" destOrd="0" presId="urn:microsoft.com/office/officeart/2005/8/layout/vList2"/>
    <dgm:cxn modelId="{ABA02D2D-4FC7-7C4B-B901-8F2FAC804876}" type="presOf" srcId="{33DE8E62-6631-47B0-87E3-62216682457B}" destId="{8E37F047-6DFF-9A47-BDFC-2CC73512BC0F}" srcOrd="0" destOrd="0" presId="urn:microsoft.com/office/officeart/2005/8/layout/vList2"/>
    <dgm:cxn modelId="{CD1A5049-B55E-4942-A862-0A7359BDD230}" srcId="{FEA20007-A434-4AB8-B2AE-D266545EF69D}" destId="{AD241628-B564-42B3-B99B-82E328D36C10}" srcOrd="0" destOrd="0" parTransId="{4D253EF1-9B4A-4833-86D7-449594643DC8}" sibTransId="{21A6D209-40CF-4BE9-B9B8-0BD3A3281A3F}"/>
    <dgm:cxn modelId="{56801786-9B7A-8645-9C65-BC40A51A65A3}" type="presOf" srcId="{43C6F203-730C-4677-BE77-E9D304D50514}" destId="{19FF8374-7438-9F4D-8B54-A3450A9EC60A}" srcOrd="0" destOrd="0" presId="urn:microsoft.com/office/officeart/2005/8/layout/vList2"/>
    <dgm:cxn modelId="{A841B48E-139F-E24B-AABA-2FF092B68A41}" type="presOf" srcId="{73F39170-613A-4FFA-9209-8E3EA254F8A9}" destId="{C341D533-26EB-A24B-B45A-A1D6D28DABD1}" srcOrd="0" destOrd="0" presId="urn:microsoft.com/office/officeart/2005/8/layout/vList2"/>
    <dgm:cxn modelId="{5750BD9D-F5FF-4151-86DA-6FD8C9778A4A}" srcId="{FEA20007-A434-4AB8-B2AE-D266545EF69D}" destId="{33DE8E62-6631-47B0-87E3-62216682457B}" srcOrd="1" destOrd="0" parTransId="{7BD889AE-96B3-46F4-89B2-4CE07F4E5186}" sibTransId="{1F1F8F08-3DF4-4657-BF64-7CB5AD02E87D}"/>
    <dgm:cxn modelId="{A9253DBF-1160-40DB-8560-03998654A2F1}" srcId="{FEA20007-A434-4AB8-B2AE-D266545EF69D}" destId="{73F39170-613A-4FFA-9209-8E3EA254F8A9}" srcOrd="3" destOrd="0" parTransId="{8C5825D4-8F7C-45D4-ACF7-729AC2B3BD89}" sibTransId="{E4E9745F-8527-44A0-ADDC-F8C99C4B49CF}"/>
    <dgm:cxn modelId="{EA0B09DE-813F-47BE-A78D-5007818F28D4}" srcId="{FEA20007-A434-4AB8-B2AE-D266545EF69D}" destId="{43C6F203-730C-4677-BE77-E9D304D50514}" srcOrd="2" destOrd="0" parTransId="{6F2D8C1E-D49C-4376-811E-83449AF0E3FE}" sibTransId="{BF0E6348-68D8-49E8-A34E-55166CA4DD9E}"/>
    <dgm:cxn modelId="{A26D6C09-C122-CA4D-804E-ACEC3781898A}" type="presParOf" srcId="{27C4284C-AC00-F242-9941-5D90656D89FA}" destId="{D2D09CAB-1BA2-9F44-9CD1-B59CA10E3E9D}" srcOrd="0" destOrd="0" presId="urn:microsoft.com/office/officeart/2005/8/layout/vList2"/>
    <dgm:cxn modelId="{E44572C3-587E-2242-BEA6-3B9EA5AA0596}" type="presParOf" srcId="{27C4284C-AC00-F242-9941-5D90656D89FA}" destId="{970C3A98-E988-8C4B-9A21-34FD38E593A5}" srcOrd="1" destOrd="0" presId="urn:microsoft.com/office/officeart/2005/8/layout/vList2"/>
    <dgm:cxn modelId="{54CD772B-AC0C-574C-9DD8-599E112A81CF}" type="presParOf" srcId="{27C4284C-AC00-F242-9941-5D90656D89FA}" destId="{8E37F047-6DFF-9A47-BDFC-2CC73512BC0F}" srcOrd="2" destOrd="0" presId="urn:microsoft.com/office/officeart/2005/8/layout/vList2"/>
    <dgm:cxn modelId="{867D0B5F-159E-D149-B8FF-EBC8A93FA6AF}" type="presParOf" srcId="{27C4284C-AC00-F242-9941-5D90656D89FA}" destId="{01F5C42E-079E-874E-9F1B-4A4DA7221CD3}" srcOrd="3" destOrd="0" presId="urn:microsoft.com/office/officeart/2005/8/layout/vList2"/>
    <dgm:cxn modelId="{D68DF5F2-265E-674C-8205-55410EE9E9C6}" type="presParOf" srcId="{27C4284C-AC00-F242-9941-5D90656D89FA}" destId="{19FF8374-7438-9F4D-8B54-A3450A9EC60A}" srcOrd="4" destOrd="0" presId="urn:microsoft.com/office/officeart/2005/8/layout/vList2"/>
    <dgm:cxn modelId="{44BF9759-103E-1242-9943-C2ED8606C6FA}" type="presParOf" srcId="{27C4284C-AC00-F242-9941-5D90656D89FA}" destId="{593129F0-8CAA-AC4B-8FEA-DAAC373FE3F0}" srcOrd="5" destOrd="0" presId="urn:microsoft.com/office/officeart/2005/8/layout/vList2"/>
    <dgm:cxn modelId="{A9665EB5-3C8A-1143-AF49-464B3DC53A37}" type="presParOf" srcId="{27C4284C-AC00-F242-9941-5D90656D89FA}" destId="{C341D533-26EB-A24B-B45A-A1D6D28DABD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5C381C-5CAA-4213-A264-80CEE857CA1D}">
      <dsp:nvSpPr>
        <dsp:cNvPr id="0" name=""/>
        <dsp:cNvSpPr/>
      </dsp:nvSpPr>
      <dsp:spPr>
        <a:xfrm>
          <a:off x="0" y="2347"/>
          <a:ext cx="6248400" cy="118980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4900ED-3B7C-4189-92C3-37558F8E341F}">
      <dsp:nvSpPr>
        <dsp:cNvPr id="0" name=""/>
        <dsp:cNvSpPr/>
      </dsp:nvSpPr>
      <dsp:spPr>
        <a:xfrm>
          <a:off x="359915" y="270053"/>
          <a:ext cx="654392" cy="6543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3BB536-A117-4A36-9A0E-A7F4C99837A7}">
      <dsp:nvSpPr>
        <dsp:cNvPr id="0" name=""/>
        <dsp:cNvSpPr/>
      </dsp:nvSpPr>
      <dsp:spPr>
        <a:xfrm>
          <a:off x="1374223" y="2347"/>
          <a:ext cx="48741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marL="0" lvl="0" indent="0" algn="l" defTabSz="755650">
            <a:lnSpc>
              <a:spcPct val="90000"/>
            </a:lnSpc>
            <a:spcBef>
              <a:spcPct val="0"/>
            </a:spcBef>
            <a:spcAft>
              <a:spcPct val="35000"/>
            </a:spcAft>
            <a:buNone/>
          </a:pPr>
          <a:r>
            <a:rPr lang="en-GB" sz="1700" kern="1200"/>
            <a:t>Annual reports, financial statements, company documents and reports were perused for information. </a:t>
          </a:r>
          <a:endParaRPr lang="en-US" sz="1700" kern="1200"/>
        </a:p>
      </dsp:txBody>
      <dsp:txXfrm>
        <a:off x="1374223" y="2347"/>
        <a:ext cx="4874176" cy="1189803"/>
      </dsp:txXfrm>
    </dsp:sp>
    <dsp:sp modelId="{2AD3EA9E-987D-4840-8035-D41BCBEE1595}">
      <dsp:nvSpPr>
        <dsp:cNvPr id="0" name=""/>
        <dsp:cNvSpPr/>
      </dsp:nvSpPr>
      <dsp:spPr>
        <a:xfrm>
          <a:off x="0" y="1489602"/>
          <a:ext cx="6248400" cy="118980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215F72-9357-46BB-A58E-B06516E5C0F1}">
      <dsp:nvSpPr>
        <dsp:cNvPr id="0" name=""/>
        <dsp:cNvSpPr/>
      </dsp:nvSpPr>
      <dsp:spPr>
        <a:xfrm>
          <a:off x="359915" y="1757308"/>
          <a:ext cx="654392" cy="6543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4663D3-C717-4A0D-B5BE-04E4600225FE}">
      <dsp:nvSpPr>
        <dsp:cNvPr id="0" name=""/>
        <dsp:cNvSpPr/>
      </dsp:nvSpPr>
      <dsp:spPr>
        <a:xfrm>
          <a:off x="1374223" y="1489602"/>
          <a:ext cx="48741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marL="0" lvl="0" indent="0" algn="l" defTabSz="755650">
            <a:lnSpc>
              <a:spcPct val="90000"/>
            </a:lnSpc>
            <a:spcBef>
              <a:spcPct val="0"/>
            </a:spcBef>
            <a:spcAft>
              <a:spcPct val="35000"/>
            </a:spcAft>
            <a:buNone/>
          </a:pPr>
          <a:r>
            <a:rPr lang="en-GB" sz="1700" kern="1200"/>
            <a:t>External reports on the entities (PWC, GTAC, Treasury)</a:t>
          </a:r>
          <a:endParaRPr lang="en-US" sz="1700" kern="1200"/>
        </a:p>
      </dsp:txBody>
      <dsp:txXfrm>
        <a:off x="1374223" y="1489602"/>
        <a:ext cx="4874176" cy="1189803"/>
      </dsp:txXfrm>
    </dsp:sp>
    <dsp:sp modelId="{65B6A5C6-14B5-4304-AD1C-EC9781CDD328}">
      <dsp:nvSpPr>
        <dsp:cNvPr id="0" name=""/>
        <dsp:cNvSpPr/>
      </dsp:nvSpPr>
      <dsp:spPr>
        <a:xfrm>
          <a:off x="0" y="2976856"/>
          <a:ext cx="6248400" cy="118980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A617D7-A46A-4A92-B13D-C6FC3D46E1BC}">
      <dsp:nvSpPr>
        <dsp:cNvPr id="0" name=""/>
        <dsp:cNvSpPr/>
      </dsp:nvSpPr>
      <dsp:spPr>
        <a:xfrm>
          <a:off x="359915" y="3244562"/>
          <a:ext cx="654392" cy="6543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5DE9DF-DB22-4CDC-9175-A6CE7A0B5B44}">
      <dsp:nvSpPr>
        <dsp:cNvPr id="0" name=""/>
        <dsp:cNvSpPr/>
      </dsp:nvSpPr>
      <dsp:spPr>
        <a:xfrm>
          <a:off x="1374223" y="2976856"/>
          <a:ext cx="2811780"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marL="0" lvl="0" indent="0" algn="l" defTabSz="755650">
            <a:lnSpc>
              <a:spcPct val="90000"/>
            </a:lnSpc>
            <a:spcBef>
              <a:spcPct val="0"/>
            </a:spcBef>
            <a:spcAft>
              <a:spcPct val="35000"/>
            </a:spcAft>
            <a:buNone/>
          </a:pPr>
          <a:r>
            <a:rPr lang="en-GB" sz="1700" kern="1200"/>
            <a:t>Interviews were also conducted with </a:t>
          </a:r>
          <a:endParaRPr lang="en-US" sz="1700" kern="1200"/>
        </a:p>
      </dsp:txBody>
      <dsp:txXfrm>
        <a:off x="1374223" y="2976856"/>
        <a:ext cx="2811780" cy="1189803"/>
      </dsp:txXfrm>
    </dsp:sp>
    <dsp:sp modelId="{76BE1518-1042-4A0F-8D7C-447430F19604}">
      <dsp:nvSpPr>
        <dsp:cNvPr id="0" name=""/>
        <dsp:cNvSpPr/>
      </dsp:nvSpPr>
      <dsp:spPr>
        <a:xfrm>
          <a:off x="4186003" y="2976856"/>
          <a:ext cx="206239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marL="0" lvl="0" indent="0" algn="l" defTabSz="488950">
            <a:lnSpc>
              <a:spcPct val="90000"/>
            </a:lnSpc>
            <a:spcBef>
              <a:spcPct val="0"/>
            </a:spcBef>
            <a:spcAft>
              <a:spcPct val="35000"/>
            </a:spcAft>
            <a:buNone/>
          </a:pPr>
          <a:r>
            <a:rPr lang="en-GB" sz="1100" kern="1200"/>
            <a:t>current and present ACEO’s of NWDC and GLR, as well as with </a:t>
          </a:r>
          <a:endParaRPr lang="en-US" sz="1100" kern="1200"/>
        </a:p>
        <a:p>
          <a:pPr marL="0" lvl="0" indent="0" algn="l" defTabSz="488950">
            <a:lnSpc>
              <a:spcPct val="90000"/>
            </a:lnSpc>
            <a:spcBef>
              <a:spcPct val="0"/>
            </a:spcBef>
            <a:spcAft>
              <a:spcPct val="35000"/>
            </a:spcAft>
            <a:buNone/>
          </a:pPr>
          <a:r>
            <a:rPr lang="en-GB" sz="1100" kern="1200"/>
            <a:t>individual resorts and lodge managers via Teams. </a:t>
          </a:r>
          <a:endParaRPr lang="en-US" sz="1100" kern="1200"/>
        </a:p>
      </dsp:txBody>
      <dsp:txXfrm>
        <a:off x="4186003" y="2976856"/>
        <a:ext cx="2062396" cy="1189803"/>
      </dsp:txXfrm>
    </dsp:sp>
    <dsp:sp modelId="{3B453F25-4DD2-4924-8FA3-592C2C8FA3C0}">
      <dsp:nvSpPr>
        <dsp:cNvPr id="0" name=""/>
        <dsp:cNvSpPr/>
      </dsp:nvSpPr>
      <dsp:spPr>
        <a:xfrm>
          <a:off x="0" y="4464111"/>
          <a:ext cx="6248400" cy="118980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25E459-1B87-499B-9F99-2D7086BDE0CC}">
      <dsp:nvSpPr>
        <dsp:cNvPr id="0" name=""/>
        <dsp:cNvSpPr/>
      </dsp:nvSpPr>
      <dsp:spPr>
        <a:xfrm>
          <a:off x="359915" y="4731817"/>
          <a:ext cx="654392" cy="6543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8B708F-50E9-47B3-831A-3751783D090B}">
      <dsp:nvSpPr>
        <dsp:cNvPr id="0" name=""/>
        <dsp:cNvSpPr/>
      </dsp:nvSpPr>
      <dsp:spPr>
        <a:xfrm>
          <a:off x="1374223" y="4464111"/>
          <a:ext cx="48741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marL="0" lvl="0" indent="0" algn="l" defTabSz="755650">
            <a:lnSpc>
              <a:spcPct val="90000"/>
            </a:lnSpc>
            <a:spcBef>
              <a:spcPct val="0"/>
            </a:spcBef>
            <a:spcAft>
              <a:spcPct val="35000"/>
            </a:spcAft>
            <a:buNone/>
          </a:pPr>
          <a:r>
            <a:rPr lang="en-GB" sz="1700" kern="1200"/>
            <a:t>Self -developed questionnaires were also utilised to canvas information regarding internal capabilities, competence and internal value chains.</a:t>
          </a:r>
          <a:endParaRPr lang="en-US" sz="1700" kern="1200"/>
        </a:p>
      </dsp:txBody>
      <dsp:txXfrm>
        <a:off x="1374223" y="4464111"/>
        <a:ext cx="4874176" cy="11898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93C64-53A3-4B4D-8D64-2429B91BFBBB}">
      <dsp:nvSpPr>
        <dsp:cNvPr id="0" name=""/>
        <dsp:cNvSpPr/>
      </dsp:nvSpPr>
      <dsp:spPr>
        <a:xfrm>
          <a:off x="0" y="104863"/>
          <a:ext cx="7075347" cy="10055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The main </a:t>
          </a:r>
          <a:r>
            <a:rPr lang="en-GB" sz="1800" kern="1200" dirty="0">
              <a:solidFill>
                <a:srgbClr val="FFFF00"/>
              </a:solidFill>
            </a:rPr>
            <a:t>Internal strengths </a:t>
          </a:r>
          <a:r>
            <a:rPr lang="en-GB" sz="1800" kern="1200" dirty="0"/>
            <a:t>are </a:t>
          </a:r>
          <a:endParaRPr lang="en-US" sz="1800" kern="1200" dirty="0"/>
        </a:p>
      </dsp:txBody>
      <dsp:txXfrm>
        <a:off x="49087" y="153950"/>
        <a:ext cx="6977173" cy="907369"/>
      </dsp:txXfrm>
    </dsp:sp>
    <dsp:sp modelId="{3E3B50BA-B618-3D47-AADF-7B0AB1C15231}">
      <dsp:nvSpPr>
        <dsp:cNvPr id="0" name=""/>
        <dsp:cNvSpPr/>
      </dsp:nvSpPr>
      <dsp:spPr>
        <a:xfrm>
          <a:off x="0" y="1110406"/>
          <a:ext cx="7075347" cy="96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642"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GB" sz="1400" kern="1200"/>
            <a:t>the unique locations, </a:t>
          </a:r>
          <a:endParaRPr lang="en-US" sz="1400" kern="1200"/>
        </a:p>
        <a:p>
          <a:pPr marL="114300" lvl="1" indent="-114300" algn="l" defTabSz="622300">
            <a:lnSpc>
              <a:spcPct val="90000"/>
            </a:lnSpc>
            <a:spcBef>
              <a:spcPct val="0"/>
            </a:spcBef>
            <a:spcAft>
              <a:spcPct val="20000"/>
            </a:spcAft>
            <a:buChar char="•"/>
          </a:pPr>
          <a:r>
            <a:rPr lang="en-GB" sz="1400" kern="1200"/>
            <a:t>the wide provincial footprint, </a:t>
          </a:r>
          <a:endParaRPr lang="en-US" sz="1400" kern="1200"/>
        </a:p>
        <a:p>
          <a:pPr marL="114300" lvl="1" indent="-114300" algn="l" defTabSz="622300">
            <a:lnSpc>
              <a:spcPct val="90000"/>
            </a:lnSpc>
            <a:spcBef>
              <a:spcPct val="0"/>
            </a:spcBef>
            <a:spcAft>
              <a:spcPct val="20000"/>
            </a:spcAft>
            <a:buChar char="•"/>
          </a:pPr>
          <a:r>
            <a:rPr lang="en-GB" sz="1400" kern="1200"/>
            <a:t>the variety of products and services and the tourism grading standards. </a:t>
          </a:r>
          <a:endParaRPr lang="en-US" sz="1400" kern="1200"/>
        </a:p>
        <a:p>
          <a:pPr marL="114300" lvl="1" indent="-114300" algn="l" defTabSz="622300">
            <a:lnSpc>
              <a:spcPct val="90000"/>
            </a:lnSpc>
            <a:spcBef>
              <a:spcPct val="0"/>
            </a:spcBef>
            <a:spcAft>
              <a:spcPct val="20000"/>
            </a:spcAft>
            <a:buChar char="•"/>
          </a:pPr>
          <a:r>
            <a:rPr lang="en-GB" sz="1400" kern="1200"/>
            <a:t>These elements should be exploited to the fullest extent.</a:t>
          </a:r>
          <a:endParaRPr lang="en-US" sz="1400" kern="1200"/>
        </a:p>
      </dsp:txBody>
      <dsp:txXfrm>
        <a:off x="0" y="1110406"/>
        <a:ext cx="7075347" cy="968760"/>
      </dsp:txXfrm>
    </dsp:sp>
    <dsp:sp modelId="{E9CEEF57-4D43-FA4C-BFE4-B6EE98E9D99A}">
      <dsp:nvSpPr>
        <dsp:cNvPr id="0" name=""/>
        <dsp:cNvSpPr/>
      </dsp:nvSpPr>
      <dsp:spPr>
        <a:xfrm>
          <a:off x="0" y="2079166"/>
          <a:ext cx="7075347" cy="10055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The main </a:t>
          </a:r>
          <a:r>
            <a:rPr lang="en-GB" sz="1800" kern="1200" dirty="0">
              <a:solidFill>
                <a:srgbClr val="FFFF00"/>
              </a:solidFill>
            </a:rPr>
            <a:t>Internal weaknesses </a:t>
          </a:r>
          <a:r>
            <a:rPr lang="en-GB" sz="1800" kern="1200" dirty="0"/>
            <a:t>are:</a:t>
          </a:r>
          <a:endParaRPr lang="en-US" sz="1800" kern="1200" dirty="0"/>
        </a:p>
      </dsp:txBody>
      <dsp:txXfrm>
        <a:off x="49087" y="2128253"/>
        <a:ext cx="6977173" cy="907369"/>
      </dsp:txXfrm>
    </dsp:sp>
    <dsp:sp modelId="{A022CCE0-BE6B-FD47-88AA-5DD174233CE7}">
      <dsp:nvSpPr>
        <dsp:cNvPr id="0" name=""/>
        <dsp:cNvSpPr/>
      </dsp:nvSpPr>
      <dsp:spPr>
        <a:xfrm>
          <a:off x="0" y="3084710"/>
          <a:ext cx="7075347" cy="1229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642"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GB" sz="1400" kern="1200"/>
            <a:t>Financial challenges;</a:t>
          </a:r>
          <a:endParaRPr lang="en-US" sz="1400" kern="1200"/>
        </a:p>
        <a:p>
          <a:pPr marL="114300" lvl="1" indent="-114300" algn="l" defTabSz="622300">
            <a:lnSpc>
              <a:spcPct val="90000"/>
            </a:lnSpc>
            <a:spcBef>
              <a:spcPct val="0"/>
            </a:spcBef>
            <a:spcAft>
              <a:spcPct val="20000"/>
            </a:spcAft>
            <a:buChar char="•"/>
          </a:pPr>
          <a:r>
            <a:rPr lang="en-GB" sz="1400" kern="1200"/>
            <a:t>Strategy and operational weaknesses;</a:t>
          </a:r>
          <a:endParaRPr lang="en-US" sz="1400" kern="1200"/>
        </a:p>
        <a:p>
          <a:pPr marL="114300" lvl="1" indent="-114300" algn="l" defTabSz="622300">
            <a:lnSpc>
              <a:spcPct val="90000"/>
            </a:lnSpc>
            <a:spcBef>
              <a:spcPct val="0"/>
            </a:spcBef>
            <a:spcAft>
              <a:spcPct val="20000"/>
            </a:spcAft>
            <a:buChar char="•"/>
          </a:pPr>
          <a:r>
            <a:rPr lang="en-GB" sz="1400" kern="1200"/>
            <a:t>IT infrastructure;</a:t>
          </a:r>
          <a:endParaRPr lang="en-US" sz="1400" kern="1200"/>
        </a:p>
        <a:p>
          <a:pPr marL="114300" lvl="1" indent="-114300" algn="l" defTabSz="622300">
            <a:lnSpc>
              <a:spcPct val="90000"/>
            </a:lnSpc>
            <a:spcBef>
              <a:spcPct val="0"/>
            </a:spcBef>
            <a:spcAft>
              <a:spcPct val="20000"/>
            </a:spcAft>
            <a:buChar char="•"/>
          </a:pPr>
          <a:r>
            <a:rPr lang="en-GB" sz="1400" kern="1200"/>
            <a:t>Facilities and Infrastructure at the resorts; and </a:t>
          </a:r>
          <a:endParaRPr lang="en-US" sz="1400" kern="1200"/>
        </a:p>
        <a:p>
          <a:pPr marL="114300" lvl="1" indent="-114300" algn="l" defTabSz="622300">
            <a:lnSpc>
              <a:spcPct val="90000"/>
            </a:lnSpc>
            <a:spcBef>
              <a:spcPct val="0"/>
            </a:spcBef>
            <a:spcAft>
              <a:spcPct val="20000"/>
            </a:spcAft>
            <a:buChar char="•"/>
          </a:pPr>
          <a:r>
            <a:rPr lang="en-GB" sz="1400" kern="1200"/>
            <a:t>Marketing and Sales.</a:t>
          </a:r>
          <a:endParaRPr lang="en-US" sz="1400" kern="1200"/>
        </a:p>
      </dsp:txBody>
      <dsp:txXfrm>
        <a:off x="0" y="3084710"/>
        <a:ext cx="7075347" cy="1229580"/>
      </dsp:txXfrm>
    </dsp:sp>
    <dsp:sp modelId="{2282B2A1-B35D-1D4E-AFB9-B0CBFC023464}">
      <dsp:nvSpPr>
        <dsp:cNvPr id="0" name=""/>
        <dsp:cNvSpPr/>
      </dsp:nvSpPr>
      <dsp:spPr>
        <a:xfrm>
          <a:off x="0" y="4314290"/>
          <a:ext cx="7075347" cy="10055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FFFF00"/>
              </a:solidFill>
            </a:rPr>
            <a:t>External opportunities </a:t>
          </a:r>
          <a:r>
            <a:rPr lang="en-GB" sz="1800" kern="1200" dirty="0"/>
            <a:t>are ample but the viability of each one should be determined by management.</a:t>
          </a:r>
          <a:endParaRPr lang="en-US" sz="1800" kern="1200" dirty="0"/>
        </a:p>
      </dsp:txBody>
      <dsp:txXfrm>
        <a:off x="49087" y="4363377"/>
        <a:ext cx="6977173" cy="907369"/>
      </dsp:txXfrm>
    </dsp:sp>
    <dsp:sp modelId="{05799B4B-49ED-304F-B13F-429CB9A580FC}">
      <dsp:nvSpPr>
        <dsp:cNvPr id="0" name=""/>
        <dsp:cNvSpPr/>
      </dsp:nvSpPr>
      <dsp:spPr>
        <a:xfrm>
          <a:off x="0" y="5371673"/>
          <a:ext cx="7075347" cy="10055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FFFF00"/>
              </a:solidFill>
            </a:rPr>
            <a:t>External threats </a:t>
          </a:r>
          <a:r>
            <a:rPr lang="en-GB" sz="1800" kern="1200" dirty="0"/>
            <a:t>are not within managements sphere of influence, but they should be noted, and a plan of action should be readily available once the signals of any threat is evident.</a:t>
          </a:r>
          <a:endParaRPr lang="en-US" sz="1800" kern="1200" dirty="0"/>
        </a:p>
      </dsp:txBody>
      <dsp:txXfrm>
        <a:off x="49087" y="5420760"/>
        <a:ext cx="6977173" cy="9073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4CC44-6A12-4FD6-A312-F55222739B17}">
      <dsp:nvSpPr>
        <dsp:cNvPr id="0" name=""/>
        <dsp:cNvSpPr/>
      </dsp:nvSpPr>
      <dsp:spPr>
        <a:xfrm>
          <a:off x="0" y="7176"/>
          <a:ext cx="6248400" cy="88500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891495-0EBA-4D44-B6A3-F5C997E8D66E}">
      <dsp:nvSpPr>
        <dsp:cNvPr id="0" name=""/>
        <dsp:cNvSpPr/>
      </dsp:nvSpPr>
      <dsp:spPr>
        <a:xfrm>
          <a:off x="267714" y="206302"/>
          <a:ext cx="487228" cy="4867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F8E3C6-BC9C-4C8E-81B4-B4CF34ECB9A6}">
      <dsp:nvSpPr>
        <dsp:cNvPr id="0" name=""/>
        <dsp:cNvSpPr/>
      </dsp:nvSpPr>
      <dsp:spPr>
        <a:xfrm>
          <a:off x="1022657" y="7176"/>
          <a:ext cx="5194767" cy="940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17" tIns="99517" rIns="99517" bIns="99517" numCol="1" spcCol="1270" anchor="ctr" anchorCtr="0">
          <a:noAutofit/>
        </a:bodyPr>
        <a:lstStyle/>
        <a:p>
          <a:pPr marL="0" lvl="0" indent="0" algn="l" defTabSz="622300">
            <a:lnSpc>
              <a:spcPct val="90000"/>
            </a:lnSpc>
            <a:spcBef>
              <a:spcPct val="0"/>
            </a:spcBef>
            <a:spcAft>
              <a:spcPct val="35000"/>
            </a:spcAft>
            <a:buNone/>
          </a:pPr>
          <a:r>
            <a:rPr lang="en-GB" sz="1400" kern="1200" dirty="0"/>
            <a:t>The </a:t>
          </a:r>
          <a:r>
            <a:rPr lang="en-GB" sz="1400" b="1" kern="1200" dirty="0"/>
            <a:t>Gross Profit Margin</a:t>
          </a:r>
          <a:r>
            <a:rPr lang="en-GB" sz="1400" kern="1200" dirty="0"/>
            <a:t> is </a:t>
          </a:r>
          <a:r>
            <a:rPr lang="en-GB" sz="1400" b="1" kern="1200" dirty="0"/>
            <a:t>less than 90 %</a:t>
          </a:r>
          <a:r>
            <a:rPr lang="en-GB" sz="1400" kern="1200" dirty="0"/>
            <a:t> over the past four years and this is far below the Industry standard of ± 95%</a:t>
          </a:r>
          <a:endParaRPr lang="en-US" sz="1400" kern="1200" dirty="0"/>
        </a:p>
      </dsp:txBody>
      <dsp:txXfrm>
        <a:off x="1022657" y="7176"/>
        <a:ext cx="5194767" cy="940318"/>
      </dsp:txXfrm>
    </dsp:sp>
    <dsp:sp modelId="{63EB093E-E124-4D0D-82F6-108CAB4C7C94}">
      <dsp:nvSpPr>
        <dsp:cNvPr id="0" name=""/>
        <dsp:cNvSpPr/>
      </dsp:nvSpPr>
      <dsp:spPr>
        <a:xfrm>
          <a:off x="0" y="1182574"/>
          <a:ext cx="6248400" cy="88500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11F3E2-8046-412E-AC0F-E32B5914D958}">
      <dsp:nvSpPr>
        <dsp:cNvPr id="0" name=""/>
        <dsp:cNvSpPr/>
      </dsp:nvSpPr>
      <dsp:spPr>
        <a:xfrm>
          <a:off x="267714" y="1381700"/>
          <a:ext cx="487228" cy="4867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79789D-725E-40E5-8DF3-FB09DB1B1E40}">
      <dsp:nvSpPr>
        <dsp:cNvPr id="0" name=""/>
        <dsp:cNvSpPr/>
      </dsp:nvSpPr>
      <dsp:spPr>
        <a:xfrm>
          <a:off x="1022657" y="1182574"/>
          <a:ext cx="5194767" cy="940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17" tIns="99517" rIns="99517" bIns="99517" numCol="1" spcCol="1270" anchor="ctr" anchorCtr="0">
          <a:noAutofit/>
        </a:bodyPr>
        <a:lstStyle/>
        <a:p>
          <a:pPr marL="0" lvl="0" indent="0" algn="l" defTabSz="622300">
            <a:lnSpc>
              <a:spcPct val="90000"/>
            </a:lnSpc>
            <a:spcBef>
              <a:spcPct val="0"/>
            </a:spcBef>
            <a:spcAft>
              <a:spcPct val="35000"/>
            </a:spcAft>
            <a:buNone/>
          </a:pPr>
          <a:r>
            <a:rPr lang="en-GB" sz="1400" kern="1200" dirty="0"/>
            <a:t>The </a:t>
          </a:r>
          <a:r>
            <a:rPr lang="en-GB" sz="1400" b="1" kern="1200" dirty="0"/>
            <a:t>Return on Assets (ROA)</a:t>
          </a:r>
          <a:r>
            <a:rPr lang="en-GB" sz="1400" kern="1200" dirty="0"/>
            <a:t> is negative. Similar resorts realise an average of 15%+. This ratio places serious doubt on the viability of the businesses if it should be continued to be managed in its existing format.</a:t>
          </a:r>
          <a:endParaRPr lang="en-US" sz="1400" kern="1200" dirty="0"/>
        </a:p>
      </dsp:txBody>
      <dsp:txXfrm>
        <a:off x="1022657" y="1182574"/>
        <a:ext cx="5194767" cy="940318"/>
      </dsp:txXfrm>
    </dsp:sp>
    <dsp:sp modelId="{363FF37A-6A82-4DF0-BDEF-1D7AB72A7B66}">
      <dsp:nvSpPr>
        <dsp:cNvPr id="0" name=""/>
        <dsp:cNvSpPr/>
      </dsp:nvSpPr>
      <dsp:spPr>
        <a:xfrm>
          <a:off x="0" y="2357972"/>
          <a:ext cx="6248400" cy="88500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B2ECB6-03A4-4204-BC36-C30E81AF0F90}">
      <dsp:nvSpPr>
        <dsp:cNvPr id="0" name=""/>
        <dsp:cNvSpPr/>
      </dsp:nvSpPr>
      <dsp:spPr>
        <a:xfrm>
          <a:off x="267714" y="2557098"/>
          <a:ext cx="487228" cy="4867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8C4672-9605-406D-9DCE-570495886DC8}">
      <dsp:nvSpPr>
        <dsp:cNvPr id="0" name=""/>
        <dsp:cNvSpPr/>
      </dsp:nvSpPr>
      <dsp:spPr>
        <a:xfrm>
          <a:off x="1022657" y="2357972"/>
          <a:ext cx="5194767" cy="940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17" tIns="99517" rIns="99517" bIns="99517" numCol="1" spcCol="1270" anchor="ctr" anchorCtr="0">
          <a:noAutofit/>
        </a:bodyPr>
        <a:lstStyle/>
        <a:p>
          <a:pPr marL="0" lvl="0" indent="0" algn="l" defTabSz="622300">
            <a:lnSpc>
              <a:spcPct val="90000"/>
            </a:lnSpc>
            <a:spcBef>
              <a:spcPct val="0"/>
            </a:spcBef>
            <a:spcAft>
              <a:spcPct val="35000"/>
            </a:spcAft>
            <a:buNone/>
          </a:pPr>
          <a:r>
            <a:rPr lang="en-GB" sz="1400" kern="1200"/>
            <a:t>The </a:t>
          </a:r>
          <a:r>
            <a:rPr lang="en-GB" sz="1400" b="1" kern="1200"/>
            <a:t>Return on Equity (ROE</a:t>
          </a:r>
          <a:r>
            <a:rPr lang="en-GB" sz="1400" kern="1200"/>
            <a:t>) also calculates </a:t>
          </a:r>
          <a:r>
            <a:rPr lang="en-GB" sz="1400" b="1" kern="1200"/>
            <a:t>negative ratios</a:t>
          </a:r>
          <a:r>
            <a:rPr lang="en-GB" sz="1400" kern="1200"/>
            <a:t> and this is an indicator to the Shareholders that the businesses are not viable in its present form. Normally Shareholders of companies would expect of at least 20% to 25% on their equity invested.</a:t>
          </a:r>
          <a:endParaRPr lang="en-US" sz="1400" kern="1200"/>
        </a:p>
      </dsp:txBody>
      <dsp:txXfrm>
        <a:off x="1022657" y="2357972"/>
        <a:ext cx="5194767" cy="940318"/>
      </dsp:txXfrm>
    </dsp:sp>
    <dsp:sp modelId="{2D1845E7-30D0-4887-AF97-8BA029898D87}">
      <dsp:nvSpPr>
        <dsp:cNvPr id="0" name=""/>
        <dsp:cNvSpPr/>
      </dsp:nvSpPr>
      <dsp:spPr>
        <a:xfrm>
          <a:off x="0" y="3533370"/>
          <a:ext cx="6248400" cy="885005"/>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FB26CD-AADE-41E4-AF3C-3CAE975FDE53}">
      <dsp:nvSpPr>
        <dsp:cNvPr id="0" name=""/>
        <dsp:cNvSpPr/>
      </dsp:nvSpPr>
      <dsp:spPr>
        <a:xfrm>
          <a:off x="267714" y="3732496"/>
          <a:ext cx="487228" cy="4867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193DBB-C2DC-4F32-B358-6C68F1BD72B7}">
      <dsp:nvSpPr>
        <dsp:cNvPr id="0" name=""/>
        <dsp:cNvSpPr/>
      </dsp:nvSpPr>
      <dsp:spPr>
        <a:xfrm>
          <a:off x="1022657" y="3533370"/>
          <a:ext cx="5194767" cy="940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17" tIns="99517" rIns="99517" bIns="99517" numCol="1" spcCol="1270" anchor="ctr" anchorCtr="0">
          <a:noAutofit/>
        </a:bodyPr>
        <a:lstStyle/>
        <a:p>
          <a:pPr marL="0" lvl="0" indent="0" algn="l" defTabSz="622300">
            <a:lnSpc>
              <a:spcPct val="90000"/>
            </a:lnSpc>
            <a:spcBef>
              <a:spcPct val="0"/>
            </a:spcBef>
            <a:spcAft>
              <a:spcPct val="35000"/>
            </a:spcAft>
            <a:buNone/>
          </a:pPr>
          <a:r>
            <a:rPr lang="en-GB" sz="1400" kern="1200"/>
            <a:t>The </a:t>
          </a:r>
          <a:r>
            <a:rPr lang="en-GB" sz="1400" b="1" kern="1200"/>
            <a:t>Current Ratio</a:t>
          </a:r>
          <a:r>
            <a:rPr lang="en-GB" sz="1400" kern="1200"/>
            <a:t> is another indicator that the businesses have serious liquidity problems. Currently the ratios are </a:t>
          </a:r>
          <a:r>
            <a:rPr lang="en-GB" sz="1400" b="1" kern="1200"/>
            <a:t>below 10%</a:t>
          </a:r>
          <a:r>
            <a:rPr lang="en-GB" sz="1400" kern="1200"/>
            <a:t> whereas well managed companies have a standard of at least 50%.</a:t>
          </a:r>
          <a:endParaRPr lang="en-US" sz="1400" kern="1200"/>
        </a:p>
      </dsp:txBody>
      <dsp:txXfrm>
        <a:off x="1022657" y="3533370"/>
        <a:ext cx="5194767" cy="940318"/>
      </dsp:txXfrm>
    </dsp:sp>
    <dsp:sp modelId="{DD528ED0-474C-4B75-B72B-77E3FEDA4D90}">
      <dsp:nvSpPr>
        <dsp:cNvPr id="0" name=""/>
        <dsp:cNvSpPr/>
      </dsp:nvSpPr>
      <dsp:spPr>
        <a:xfrm>
          <a:off x="0" y="4708768"/>
          <a:ext cx="6248400" cy="885005"/>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DFAE83-9BDE-438E-ABE6-27B6E487CAE9}">
      <dsp:nvSpPr>
        <dsp:cNvPr id="0" name=""/>
        <dsp:cNvSpPr/>
      </dsp:nvSpPr>
      <dsp:spPr>
        <a:xfrm>
          <a:off x="267714" y="4907894"/>
          <a:ext cx="487228" cy="48675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B4CFE5-ADBB-4709-B993-ABDA42B06FEC}">
      <dsp:nvSpPr>
        <dsp:cNvPr id="0" name=""/>
        <dsp:cNvSpPr/>
      </dsp:nvSpPr>
      <dsp:spPr>
        <a:xfrm>
          <a:off x="1022657" y="4708768"/>
          <a:ext cx="5194767" cy="940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17" tIns="99517" rIns="99517" bIns="99517" numCol="1" spcCol="1270" anchor="ctr" anchorCtr="0">
          <a:noAutofit/>
        </a:bodyPr>
        <a:lstStyle/>
        <a:p>
          <a:pPr marL="0" lvl="0" indent="0" algn="l" defTabSz="622300">
            <a:lnSpc>
              <a:spcPct val="90000"/>
            </a:lnSpc>
            <a:spcBef>
              <a:spcPct val="0"/>
            </a:spcBef>
            <a:spcAft>
              <a:spcPct val="35000"/>
            </a:spcAft>
            <a:buNone/>
          </a:pPr>
          <a:r>
            <a:rPr lang="en-GB" sz="1400" kern="1200"/>
            <a:t>Both the </a:t>
          </a:r>
          <a:r>
            <a:rPr lang="en-GB" sz="1400" b="1" kern="1200"/>
            <a:t>Total Debt to Assets</a:t>
          </a:r>
          <a:r>
            <a:rPr lang="en-GB" sz="1400" kern="1200"/>
            <a:t> and the </a:t>
          </a:r>
          <a:r>
            <a:rPr lang="en-GB" sz="1400" b="1" kern="1200"/>
            <a:t>Total Debt to Equity ratios</a:t>
          </a:r>
          <a:r>
            <a:rPr lang="en-GB" sz="1400" kern="1200"/>
            <a:t> indicate that these businesses are seriously over-trading (the </a:t>
          </a:r>
          <a:r>
            <a:rPr lang="en-GB" sz="1400" i="1" kern="1200"/>
            <a:t>excessive use of outside capital</a:t>
          </a:r>
          <a:r>
            <a:rPr lang="en-GB" sz="1400" kern="1200"/>
            <a:t> and hence the high activity and application of own capital).</a:t>
          </a:r>
          <a:endParaRPr lang="en-US" sz="1400" kern="1200"/>
        </a:p>
      </dsp:txBody>
      <dsp:txXfrm>
        <a:off x="1022657" y="4708768"/>
        <a:ext cx="5194767" cy="94031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12B01-DA4B-554C-8E9D-7B942875CE6E}">
      <dsp:nvSpPr>
        <dsp:cNvPr id="0" name=""/>
        <dsp:cNvSpPr/>
      </dsp:nvSpPr>
      <dsp:spPr>
        <a:xfrm>
          <a:off x="0" y="196767"/>
          <a:ext cx="7240043" cy="5036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i="0" kern="1200" dirty="0" err="1"/>
            <a:t>Madikwe</a:t>
          </a:r>
          <a:r>
            <a:rPr lang="en-GB" sz="2100" b="1" i="0" kern="1200" dirty="0"/>
            <a:t> River Lodge </a:t>
          </a:r>
          <a:endParaRPr lang="en-US" sz="2100" i="0" kern="1200" dirty="0"/>
        </a:p>
      </dsp:txBody>
      <dsp:txXfrm>
        <a:off x="24588" y="221355"/>
        <a:ext cx="7190867" cy="454509"/>
      </dsp:txXfrm>
    </dsp:sp>
    <dsp:sp modelId="{5B3E9DF0-E13C-C74F-AA90-47C2F87F1BEC}">
      <dsp:nvSpPr>
        <dsp:cNvPr id="0" name=""/>
        <dsp:cNvSpPr/>
      </dsp:nvSpPr>
      <dsp:spPr>
        <a:xfrm>
          <a:off x="0" y="700452"/>
          <a:ext cx="7240043"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9871"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needs sales of </a:t>
          </a:r>
          <a:r>
            <a:rPr lang="en-GB" sz="1600" kern="1200" dirty="0">
              <a:solidFill>
                <a:srgbClr val="FF0000"/>
              </a:solidFill>
            </a:rPr>
            <a:t>R31 million </a:t>
          </a:r>
          <a:r>
            <a:rPr lang="en-GB" sz="1600" kern="1200" dirty="0"/>
            <a:t>per annum to reach break-even point </a:t>
          </a:r>
          <a:endParaRPr lang="en-US" sz="1600" kern="1200" dirty="0"/>
        </a:p>
        <a:p>
          <a:pPr marL="171450" lvl="1" indent="-171450" algn="l" defTabSz="711200">
            <a:lnSpc>
              <a:spcPct val="90000"/>
            </a:lnSpc>
            <a:spcBef>
              <a:spcPct val="0"/>
            </a:spcBef>
            <a:spcAft>
              <a:spcPct val="20000"/>
            </a:spcAft>
            <a:buChar char="•"/>
          </a:pPr>
          <a:r>
            <a:rPr lang="en-GB" sz="1600" kern="1200" dirty="0"/>
            <a:t>with an estimated required capital of </a:t>
          </a:r>
          <a:r>
            <a:rPr lang="en-GB" sz="1600" b="1" kern="1200" dirty="0">
              <a:solidFill>
                <a:srgbClr val="FF0000"/>
              </a:solidFill>
            </a:rPr>
            <a:t>R16.6 million</a:t>
          </a:r>
          <a:r>
            <a:rPr lang="en-GB" sz="1600" kern="1200" dirty="0">
              <a:solidFill>
                <a:srgbClr val="FF0000"/>
              </a:solidFill>
            </a:rPr>
            <a:t>; </a:t>
          </a:r>
          <a:endParaRPr lang="en-US" sz="1600" kern="1200" dirty="0">
            <a:solidFill>
              <a:srgbClr val="FF0000"/>
            </a:solidFill>
          </a:endParaRPr>
        </a:p>
      </dsp:txBody>
      <dsp:txXfrm>
        <a:off x="0" y="700452"/>
        <a:ext cx="7240043" cy="554242"/>
      </dsp:txXfrm>
    </dsp:sp>
    <dsp:sp modelId="{EA03C61E-CA4A-204D-8600-B3ACA06B8EB4}">
      <dsp:nvSpPr>
        <dsp:cNvPr id="0" name=""/>
        <dsp:cNvSpPr/>
      </dsp:nvSpPr>
      <dsp:spPr>
        <a:xfrm>
          <a:off x="0" y="1254695"/>
          <a:ext cx="7240043" cy="503685"/>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i="0" kern="1200" dirty="0" err="1"/>
            <a:t>Manyane</a:t>
          </a:r>
          <a:r>
            <a:rPr lang="en-GB" sz="2100" b="1" i="0" kern="1200" dirty="0"/>
            <a:t> Resort </a:t>
          </a:r>
          <a:endParaRPr lang="en-US" sz="2100" i="0" kern="1200" dirty="0"/>
        </a:p>
      </dsp:txBody>
      <dsp:txXfrm>
        <a:off x="24588" y="1279283"/>
        <a:ext cx="7190867" cy="454509"/>
      </dsp:txXfrm>
    </dsp:sp>
    <dsp:sp modelId="{78868946-BF6D-424E-9819-655E0D158296}">
      <dsp:nvSpPr>
        <dsp:cNvPr id="0" name=""/>
        <dsp:cNvSpPr/>
      </dsp:nvSpPr>
      <dsp:spPr>
        <a:xfrm>
          <a:off x="0" y="1758380"/>
          <a:ext cx="7240043"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9871"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requires revenue of </a:t>
          </a:r>
          <a:r>
            <a:rPr lang="en-GB" sz="1600" kern="1200" dirty="0">
              <a:solidFill>
                <a:srgbClr val="FF0000"/>
              </a:solidFill>
            </a:rPr>
            <a:t>R63.3 million </a:t>
          </a:r>
          <a:r>
            <a:rPr lang="en-GB" sz="1600" kern="1200" dirty="0"/>
            <a:t>per annum to break-even, </a:t>
          </a:r>
          <a:endParaRPr lang="en-US" sz="1600" kern="1200" dirty="0"/>
        </a:p>
        <a:p>
          <a:pPr marL="171450" lvl="1" indent="-171450" algn="l" defTabSz="711200">
            <a:lnSpc>
              <a:spcPct val="90000"/>
            </a:lnSpc>
            <a:spcBef>
              <a:spcPct val="0"/>
            </a:spcBef>
            <a:spcAft>
              <a:spcPct val="20000"/>
            </a:spcAft>
            <a:buChar char="•"/>
          </a:pPr>
          <a:r>
            <a:rPr lang="en-GB" sz="1600" kern="1200" dirty="0"/>
            <a:t>with an estimated required capital of </a:t>
          </a:r>
          <a:r>
            <a:rPr lang="en-GB" sz="1600" b="1" kern="1200" dirty="0">
              <a:solidFill>
                <a:srgbClr val="FF0000"/>
              </a:solidFill>
            </a:rPr>
            <a:t>R44.6 million</a:t>
          </a:r>
          <a:r>
            <a:rPr lang="en-GB" sz="1600" kern="1200" dirty="0"/>
            <a:t>; </a:t>
          </a:r>
          <a:endParaRPr lang="en-US" sz="1600" kern="1200" dirty="0"/>
        </a:p>
      </dsp:txBody>
      <dsp:txXfrm>
        <a:off x="0" y="1758380"/>
        <a:ext cx="7240043" cy="554242"/>
      </dsp:txXfrm>
    </dsp:sp>
    <dsp:sp modelId="{7CD131CC-E902-514B-BB15-1288CDB93A9B}">
      <dsp:nvSpPr>
        <dsp:cNvPr id="0" name=""/>
        <dsp:cNvSpPr/>
      </dsp:nvSpPr>
      <dsp:spPr>
        <a:xfrm>
          <a:off x="0" y="2312622"/>
          <a:ext cx="7240043" cy="50368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i="0" kern="1200" dirty="0" err="1"/>
            <a:t>Bakgatla</a:t>
          </a:r>
          <a:r>
            <a:rPr lang="en-GB" sz="2100" b="1" i="0" kern="1200" dirty="0"/>
            <a:t> Resort </a:t>
          </a:r>
          <a:endParaRPr lang="en-US" sz="2100" i="0" kern="1200" dirty="0"/>
        </a:p>
      </dsp:txBody>
      <dsp:txXfrm>
        <a:off x="24588" y="2337210"/>
        <a:ext cx="7190867" cy="454509"/>
      </dsp:txXfrm>
    </dsp:sp>
    <dsp:sp modelId="{38B9DC8A-FB3C-5F4F-A2EE-45408D84C314}">
      <dsp:nvSpPr>
        <dsp:cNvPr id="0" name=""/>
        <dsp:cNvSpPr/>
      </dsp:nvSpPr>
      <dsp:spPr>
        <a:xfrm>
          <a:off x="0" y="2816307"/>
          <a:ext cx="7240043"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9871"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requires revenue of </a:t>
          </a:r>
          <a:r>
            <a:rPr lang="en-GB" sz="1600" kern="1200" dirty="0">
              <a:solidFill>
                <a:srgbClr val="FF0000"/>
              </a:solidFill>
            </a:rPr>
            <a:t>R59.2 million </a:t>
          </a:r>
          <a:r>
            <a:rPr lang="en-GB" sz="1600" kern="1200" dirty="0"/>
            <a:t>per annum to break-even, </a:t>
          </a:r>
          <a:endParaRPr lang="en-US" sz="1600" kern="1200" dirty="0"/>
        </a:p>
        <a:p>
          <a:pPr marL="171450" lvl="1" indent="-171450" algn="l" defTabSz="711200">
            <a:lnSpc>
              <a:spcPct val="90000"/>
            </a:lnSpc>
            <a:spcBef>
              <a:spcPct val="0"/>
            </a:spcBef>
            <a:spcAft>
              <a:spcPct val="20000"/>
            </a:spcAft>
            <a:buChar char="•"/>
          </a:pPr>
          <a:r>
            <a:rPr lang="en-GB" sz="1600" kern="1200" dirty="0"/>
            <a:t>with an estimated required capital of </a:t>
          </a:r>
          <a:r>
            <a:rPr lang="en-GB" sz="1600" b="1" kern="1200" dirty="0">
              <a:solidFill>
                <a:srgbClr val="FF0000"/>
              </a:solidFill>
            </a:rPr>
            <a:t>R27.5 million</a:t>
          </a:r>
          <a:r>
            <a:rPr lang="en-GB" sz="1600" b="1" kern="1200" dirty="0"/>
            <a:t>.</a:t>
          </a:r>
          <a:endParaRPr lang="en-US" sz="1600" kern="1200" dirty="0"/>
        </a:p>
      </dsp:txBody>
      <dsp:txXfrm>
        <a:off x="0" y="2816307"/>
        <a:ext cx="7240043" cy="554242"/>
      </dsp:txXfrm>
    </dsp:sp>
    <dsp:sp modelId="{4B050CFE-1A76-1742-8711-2183ADDA842B}">
      <dsp:nvSpPr>
        <dsp:cNvPr id="0" name=""/>
        <dsp:cNvSpPr/>
      </dsp:nvSpPr>
      <dsp:spPr>
        <a:xfrm>
          <a:off x="0" y="3370550"/>
          <a:ext cx="7240043" cy="50368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The </a:t>
          </a:r>
          <a:r>
            <a:rPr lang="en-GB" sz="2100" b="1" kern="1200"/>
            <a:t>Group (GLR)</a:t>
          </a:r>
          <a:r>
            <a:rPr lang="en-GB" sz="2100" kern="1200"/>
            <a:t> will require </a:t>
          </a:r>
          <a:endParaRPr lang="en-US" sz="2100" kern="1200"/>
        </a:p>
      </dsp:txBody>
      <dsp:txXfrm>
        <a:off x="24588" y="3395138"/>
        <a:ext cx="7190867" cy="454509"/>
      </dsp:txXfrm>
    </dsp:sp>
    <dsp:sp modelId="{C6D056C9-B32B-B843-A0AA-4ADF44D3CCB7}">
      <dsp:nvSpPr>
        <dsp:cNvPr id="0" name=""/>
        <dsp:cNvSpPr/>
      </dsp:nvSpPr>
      <dsp:spPr>
        <a:xfrm>
          <a:off x="0" y="3874235"/>
          <a:ext cx="7240043" cy="1825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9871"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a total amount of </a:t>
          </a:r>
          <a:r>
            <a:rPr lang="en-GB" sz="1600" b="1" kern="1200" dirty="0">
              <a:solidFill>
                <a:srgbClr val="FF0000"/>
              </a:solidFill>
            </a:rPr>
            <a:t>R275 million </a:t>
          </a:r>
          <a:r>
            <a:rPr lang="en-GB" sz="1600" b="1" kern="1200" dirty="0"/>
            <a:t>to ensure sustainability</a:t>
          </a:r>
          <a:r>
            <a:rPr lang="en-GB" sz="1600" kern="1200" dirty="0"/>
            <a:t>. </a:t>
          </a:r>
          <a:endParaRPr lang="en-US" sz="1600" kern="1200" dirty="0"/>
        </a:p>
        <a:p>
          <a:pPr marL="171450" lvl="1" indent="-171450" algn="l" defTabSz="711200">
            <a:lnSpc>
              <a:spcPct val="90000"/>
            </a:lnSpc>
            <a:spcBef>
              <a:spcPct val="0"/>
            </a:spcBef>
            <a:spcAft>
              <a:spcPct val="20000"/>
            </a:spcAft>
            <a:buChar char="•"/>
          </a:pPr>
          <a:r>
            <a:rPr lang="en-GB" sz="1600" kern="1200" dirty="0"/>
            <a:t>This amount includes </a:t>
          </a:r>
          <a:r>
            <a:rPr lang="en-GB" sz="1600" b="1" kern="1200" dirty="0">
              <a:solidFill>
                <a:srgbClr val="FF0000"/>
              </a:solidFill>
            </a:rPr>
            <a:t>R172 million</a:t>
          </a:r>
          <a:r>
            <a:rPr lang="en-GB" sz="1600" kern="1200" dirty="0">
              <a:solidFill>
                <a:srgbClr val="FF0000"/>
              </a:solidFill>
            </a:rPr>
            <a:t> </a:t>
          </a:r>
          <a:r>
            <a:rPr lang="en-GB" sz="1600" kern="1200" dirty="0"/>
            <a:t>for </a:t>
          </a:r>
          <a:r>
            <a:rPr lang="en-GB" sz="1600" kern="1200" dirty="0">
              <a:solidFill>
                <a:srgbClr val="FF0000"/>
              </a:solidFill>
            </a:rPr>
            <a:t>working capital </a:t>
          </a:r>
          <a:r>
            <a:rPr lang="en-GB" sz="1600" kern="1200" dirty="0"/>
            <a:t>and </a:t>
          </a:r>
          <a:endParaRPr lang="en-US" sz="1600" kern="1200" dirty="0"/>
        </a:p>
        <a:p>
          <a:pPr marL="171450" lvl="1" indent="-171450" algn="l" defTabSz="711200">
            <a:lnSpc>
              <a:spcPct val="90000"/>
            </a:lnSpc>
            <a:spcBef>
              <a:spcPct val="0"/>
            </a:spcBef>
            <a:spcAft>
              <a:spcPct val="20000"/>
            </a:spcAft>
            <a:buChar char="•"/>
          </a:pPr>
          <a:r>
            <a:rPr lang="en-GB" sz="1600" b="1" kern="1200" dirty="0">
              <a:solidFill>
                <a:srgbClr val="FF0000"/>
              </a:solidFill>
            </a:rPr>
            <a:t>R103 million </a:t>
          </a:r>
          <a:r>
            <a:rPr lang="en-GB" sz="1600" kern="1200" dirty="0"/>
            <a:t>for </a:t>
          </a:r>
          <a:r>
            <a:rPr lang="en-GB" sz="1600" kern="1200" dirty="0">
              <a:solidFill>
                <a:srgbClr val="FF0000"/>
              </a:solidFill>
            </a:rPr>
            <a:t>capital expenditure</a:t>
          </a:r>
          <a:r>
            <a:rPr lang="en-GB" sz="1600" kern="1200" dirty="0"/>
            <a:t>. </a:t>
          </a:r>
          <a:endParaRPr lang="en-US" sz="1600" kern="1200" dirty="0"/>
        </a:p>
        <a:p>
          <a:pPr marL="171450" lvl="1" indent="-171450" algn="l" defTabSz="711200">
            <a:lnSpc>
              <a:spcPct val="90000"/>
            </a:lnSpc>
            <a:spcBef>
              <a:spcPct val="0"/>
            </a:spcBef>
            <a:spcAft>
              <a:spcPct val="20000"/>
            </a:spcAft>
            <a:buChar char="•"/>
          </a:pPr>
          <a:r>
            <a:rPr lang="en-GB" sz="1600" kern="1200"/>
            <a:t>The working capital includes SARS, AG costs, NWDC Loan account; Municipalities debts and Share block Levies. </a:t>
          </a:r>
          <a:endParaRPr lang="en-US" sz="1600" kern="1200"/>
        </a:p>
        <a:p>
          <a:pPr marL="171450" lvl="1" indent="-171450" algn="l" defTabSz="711200">
            <a:lnSpc>
              <a:spcPct val="90000"/>
            </a:lnSpc>
            <a:spcBef>
              <a:spcPct val="0"/>
            </a:spcBef>
            <a:spcAft>
              <a:spcPct val="20000"/>
            </a:spcAft>
            <a:buChar char="•"/>
          </a:pPr>
          <a:r>
            <a:rPr lang="en-GB" sz="1600" kern="1200"/>
            <a:t>The capital expenditure includes are Timeshare Units of the total of 55 units, property refurbishment at all the resorts and for ICT upgrades (see Table below</a:t>
          </a:r>
          <a:endParaRPr lang="en-US" sz="1600" kern="1200"/>
        </a:p>
      </dsp:txBody>
      <dsp:txXfrm>
        <a:off x="0" y="3874235"/>
        <a:ext cx="7240043" cy="182574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D0316A-2132-6B46-8BEA-BB9A5EDFDBB1}">
      <dsp:nvSpPr>
        <dsp:cNvPr id="0" name=""/>
        <dsp:cNvSpPr/>
      </dsp:nvSpPr>
      <dsp:spPr>
        <a:xfrm>
          <a:off x="0" y="391556"/>
          <a:ext cx="6458727"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b="1" kern="1200" dirty="0">
              <a:solidFill>
                <a:srgbClr val="FFFF00"/>
              </a:solidFill>
            </a:rPr>
            <a:t>Establishment of Workstream Task Teams</a:t>
          </a:r>
          <a:endParaRPr lang="en-US" sz="2700" kern="1200" dirty="0">
            <a:solidFill>
              <a:srgbClr val="FFFF00"/>
            </a:solidFill>
          </a:endParaRPr>
        </a:p>
      </dsp:txBody>
      <dsp:txXfrm>
        <a:off x="52359" y="443915"/>
        <a:ext cx="6354009" cy="967861"/>
      </dsp:txXfrm>
    </dsp:sp>
    <dsp:sp modelId="{07E5CA59-0257-2E42-8C9D-B2EB5B2D19E2}">
      <dsp:nvSpPr>
        <dsp:cNvPr id="0" name=""/>
        <dsp:cNvSpPr/>
      </dsp:nvSpPr>
      <dsp:spPr>
        <a:xfrm>
          <a:off x="0" y="1541895"/>
          <a:ext cx="6458727"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dirty="0"/>
            <a:t>The Workstream Task Team’s main </a:t>
          </a:r>
          <a:r>
            <a:rPr lang="en-GB" sz="2700" kern="1200" dirty="0">
              <a:solidFill>
                <a:srgbClr val="FFFF00"/>
              </a:solidFill>
            </a:rPr>
            <a:t>purpose</a:t>
          </a:r>
          <a:r>
            <a:rPr lang="en-GB" sz="2700" kern="1200" dirty="0"/>
            <a:t> will be to </a:t>
          </a:r>
          <a:r>
            <a:rPr lang="en-GB" sz="2700" kern="1200" dirty="0">
              <a:solidFill>
                <a:srgbClr val="FFFF00"/>
              </a:solidFill>
            </a:rPr>
            <a:t>drive the process </a:t>
          </a:r>
          <a:r>
            <a:rPr lang="en-GB" sz="2700" kern="1200" dirty="0"/>
            <a:t>per workstream. </a:t>
          </a:r>
          <a:endParaRPr lang="en-US" sz="2700" kern="1200" dirty="0"/>
        </a:p>
      </dsp:txBody>
      <dsp:txXfrm>
        <a:off x="52359" y="1594254"/>
        <a:ext cx="6354009" cy="967861"/>
      </dsp:txXfrm>
    </dsp:sp>
    <dsp:sp modelId="{0FBD7FC4-EFA1-5245-8DAA-5F90D78779D1}">
      <dsp:nvSpPr>
        <dsp:cNvPr id="0" name=""/>
        <dsp:cNvSpPr/>
      </dsp:nvSpPr>
      <dsp:spPr>
        <a:xfrm>
          <a:off x="0" y="2692234"/>
          <a:ext cx="6458727"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dirty="0"/>
            <a:t>Their </a:t>
          </a:r>
          <a:r>
            <a:rPr lang="en-GB" sz="2700" kern="1200" dirty="0">
              <a:solidFill>
                <a:srgbClr val="FFFF00"/>
              </a:solidFill>
            </a:rPr>
            <a:t>roles and responsibilities </a:t>
          </a:r>
          <a:r>
            <a:rPr lang="en-GB" sz="2700" kern="1200" dirty="0"/>
            <a:t>will include, but are not limited to:</a:t>
          </a:r>
          <a:endParaRPr lang="en-US" sz="2700" kern="1200" dirty="0"/>
        </a:p>
      </dsp:txBody>
      <dsp:txXfrm>
        <a:off x="52359" y="2744593"/>
        <a:ext cx="6354009" cy="967861"/>
      </dsp:txXfrm>
    </dsp:sp>
    <dsp:sp modelId="{1AB0F24C-166C-B740-AA58-89307E5FCE22}">
      <dsp:nvSpPr>
        <dsp:cNvPr id="0" name=""/>
        <dsp:cNvSpPr/>
      </dsp:nvSpPr>
      <dsp:spPr>
        <a:xfrm>
          <a:off x="0" y="3764813"/>
          <a:ext cx="6458727" cy="2123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065"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GB" sz="2100" kern="1200"/>
            <a:t>Providing overall direction;</a:t>
          </a:r>
          <a:endParaRPr lang="en-US" sz="2100" kern="1200"/>
        </a:p>
        <a:p>
          <a:pPr marL="228600" lvl="1" indent="-228600" algn="l" defTabSz="933450">
            <a:lnSpc>
              <a:spcPct val="90000"/>
            </a:lnSpc>
            <a:spcBef>
              <a:spcPct val="0"/>
            </a:spcBef>
            <a:spcAft>
              <a:spcPct val="20000"/>
            </a:spcAft>
            <a:buChar char="•"/>
          </a:pPr>
          <a:r>
            <a:rPr lang="en-GB" sz="2100" kern="1200"/>
            <a:t>Supporting the implementation team;</a:t>
          </a:r>
          <a:endParaRPr lang="en-US" sz="2100" kern="1200"/>
        </a:p>
        <a:p>
          <a:pPr marL="228600" lvl="1" indent="-228600" algn="l" defTabSz="933450">
            <a:lnSpc>
              <a:spcPct val="90000"/>
            </a:lnSpc>
            <a:spcBef>
              <a:spcPct val="0"/>
            </a:spcBef>
            <a:spcAft>
              <a:spcPct val="20000"/>
            </a:spcAft>
            <a:buChar char="•"/>
          </a:pPr>
          <a:r>
            <a:rPr lang="en-GB" sz="2100" kern="1200"/>
            <a:t>Scheduling meetings / site visits with relevant stakeholders;</a:t>
          </a:r>
          <a:endParaRPr lang="en-US" sz="2100" kern="1200"/>
        </a:p>
        <a:p>
          <a:pPr marL="228600" lvl="1" indent="-228600" algn="l" defTabSz="933450">
            <a:lnSpc>
              <a:spcPct val="90000"/>
            </a:lnSpc>
            <a:spcBef>
              <a:spcPct val="0"/>
            </a:spcBef>
            <a:spcAft>
              <a:spcPct val="20000"/>
            </a:spcAft>
            <a:buChar char="•"/>
          </a:pPr>
          <a:r>
            <a:rPr lang="en-GB" sz="2100" kern="1200"/>
            <a:t>Resolving conflicts; and</a:t>
          </a:r>
          <a:endParaRPr lang="en-US" sz="2100" kern="1200"/>
        </a:p>
        <a:p>
          <a:pPr marL="228600" lvl="1" indent="-228600" algn="l" defTabSz="933450">
            <a:lnSpc>
              <a:spcPct val="90000"/>
            </a:lnSpc>
            <a:spcBef>
              <a:spcPct val="0"/>
            </a:spcBef>
            <a:spcAft>
              <a:spcPct val="20000"/>
            </a:spcAft>
            <a:buChar char="•"/>
          </a:pPr>
          <a:r>
            <a:rPr lang="en-GB" sz="2100" kern="1200"/>
            <a:t>Accepting milestone deliverables</a:t>
          </a:r>
          <a:endParaRPr lang="en-US" sz="2100" kern="1200"/>
        </a:p>
      </dsp:txBody>
      <dsp:txXfrm>
        <a:off x="0" y="3764813"/>
        <a:ext cx="6458727" cy="212381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2E123-E11C-D34B-B152-7BA514F31E83}">
      <dsp:nvSpPr>
        <dsp:cNvPr id="0" name=""/>
        <dsp:cNvSpPr/>
      </dsp:nvSpPr>
      <dsp:spPr>
        <a:xfrm>
          <a:off x="0" y="49449"/>
          <a:ext cx="6878667" cy="13311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solidFill>
                <a:srgbClr val="FFFF00"/>
              </a:solidFill>
            </a:rPr>
            <a:t>Establishment of Workstream Task Teams</a:t>
          </a:r>
          <a:endParaRPr lang="en-US" sz="2400" kern="1200" dirty="0">
            <a:solidFill>
              <a:srgbClr val="FFFF00"/>
            </a:solidFill>
          </a:endParaRPr>
        </a:p>
      </dsp:txBody>
      <dsp:txXfrm>
        <a:off x="64982" y="114431"/>
        <a:ext cx="6748703" cy="1201203"/>
      </dsp:txXfrm>
    </dsp:sp>
    <dsp:sp modelId="{9E5A13C5-D3B1-6343-874F-D8FBFFBA4885}">
      <dsp:nvSpPr>
        <dsp:cNvPr id="0" name=""/>
        <dsp:cNvSpPr/>
      </dsp:nvSpPr>
      <dsp:spPr>
        <a:xfrm>
          <a:off x="0" y="1449736"/>
          <a:ext cx="6878667" cy="13311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Central to the success of delivering a project of this nature is </a:t>
          </a:r>
          <a:r>
            <a:rPr lang="en-GB" sz="2400" kern="1200" dirty="0">
              <a:solidFill>
                <a:srgbClr val="FFFF00"/>
              </a:solidFill>
            </a:rPr>
            <a:t>effective mobilisation and planning </a:t>
          </a:r>
          <a:r>
            <a:rPr lang="en-GB" sz="2400" kern="1200" dirty="0"/>
            <a:t>arrangements at the outset. </a:t>
          </a:r>
          <a:endParaRPr lang="en-US" sz="2400" kern="1200" dirty="0"/>
        </a:p>
      </dsp:txBody>
      <dsp:txXfrm>
        <a:off x="64982" y="1514718"/>
        <a:ext cx="6748703" cy="1201203"/>
      </dsp:txXfrm>
    </dsp:sp>
    <dsp:sp modelId="{07C46161-6554-3A47-9407-9BBCD65860FC}">
      <dsp:nvSpPr>
        <dsp:cNvPr id="0" name=""/>
        <dsp:cNvSpPr/>
      </dsp:nvSpPr>
      <dsp:spPr>
        <a:xfrm>
          <a:off x="0" y="2850024"/>
          <a:ext cx="6878667" cy="13311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The </a:t>
          </a:r>
          <a:r>
            <a:rPr lang="en-GB" sz="2400" kern="1200" dirty="0">
              <a:solidFill>
                <a:srgbClr val="FFFF00"/>
              </a:solidFill>
            </a:rPr>
            <a:t>Workstream Task Teams </a:t>
          </a:r>
          <a:r>
            <a:rPr lang="en-GB" sz="2400" kern="1200" dirty="0"/>
            <a:t>will therefore be </a:t>
          </a:r>
          <a:r>
            <a:rPr lang="en-GB" sz="2400" kern="1200" dirty="0">
              <a:solidFill>
                <a:srgbClr val="FFFF00"/>
              </a:solidFill>
            </a:rPr>
            <a:t>responsible </a:t>
          </a:r>
          <a:r>
            <a:rPr lang="en-GB" sz="2400" kern="1200" dirty="0"/>
            <a:t>for </a:t>
          </a:r>
          <a:r>
            <a:rPr lang="en-GB" sz="2400" kern="1200" dirty="0">
              <a:solidFill>
                <a:srgbClr val="FFFF00"/>
              </a:solidFill>
            </a:rPr>
            <a:t>developing </a:t>
          </a:r>
          <a:r>
            <a:rPr lang="en-GB" sz="2400" kern="1200" dirty="0"/>
            <a:t>the following:</a:t>
          </a:r>
          <a:endParaRPr lang="en-US" sz="2400" kern="1200" dirty="0"/>
        </a:p>
      </dsp:txBody>
      <dsp:txXfrm>
        <a:off x="64982" y="2915006"/>
        <a:ext cx="6748703" cy="1201203"/>
      </dsp:txXfrm>
    </dsp:sp>
    <dsp:sp modelId="{71911A5D-4402-6F4C-9A16-6E7570DBD661}">
      <dsp:nvSpPr>
        <dsp:cNvPr id="0" name=""/>
        <dsp:cNvSpPr/>
      </dsp:nvSpPr>
      <dsp:spPr>
        <a:xfrm>
          <a:off x="0" y="4181191"/>
          <a:ext cx="6878667" cy="243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8398"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GB" sz="1900" kern="1200" dirty="0"/>
            <a:t>A detailed </a:t>
          </a:r>
          <a:r>
            <a:rPr lang="en-GB" sz="1900" kern="1200" dirty="0">
              <a:solidFill>
                <a:srgbClr val="FF0000"/>
              </a:solidFill>
            </a:rPr>
            <a:t>project plan </a:t>
          </a:r>
          <a:r>
            <a:rPr lang="en-GB" sz="1900" kern="1200" dirty="0"/>
            <a:t>and timetable for the process of coalition to consolidation;</a:t>
          </a:r>
          <a:endParaRPr lang="en-US" sz="1900" kern="1200" dirty="0"/>
        </a:p>
        <a:p>
          <a:pPr marL="171450" lvl="1" indent="-171450" algn="l" defTabSz="844550">
            <a:lnSpc>
              <a:spcPct val="90000"/>
            </a:lnSpc>
            <a:spcBef>
              <a:spcPct val="0"/>
            </a:spcBef>
            <a:spcAft>
              <a:spcPct val="20000"/>
            </a:spcAft>
            <a:buChar char="•"/>
          </a:pPr>
          <a:r>
            <a:rPr lang="en-GB" sz="1900" kern="1200" dirty="0"/>
            <a:t>Defining </a:t>
          </a:r>
          <a:r>
            <a:rPr lang="en-GB" sz="1900" kern="1200" dirty="0">
              <a:solidFill>
                <a:srgbClr val="FF0000"/>
              </a:solidFill>
            </a:rPr>
            <a:t>roles and responsibilities;</a:t>
          </a:r>
          <a:endParaRPr lang="en-US" sz="1900" kern="1200" dirty="0">
            <a:solidFill>
              <a:srgbClr val="FF0000"/>
            </a:solidFill>
          </a:endParaRPr>
        </a:p>
        <a:p>
          <a:pPr marL="171450" lvl="1" indent="-171450" algn="l" defTabSz="844550">
            <a:lnSpc>
              <a:spcPct val="90000"/>
            </a:lnSpc>
            <a:spcBef>
              <a:spcPct val="0"/>
            </a:spcBef>
            <a:spcAft>
              <a:spcPct val="20000"/>
            </a:spcAft>
            <a:buChar char="•"/>
          </a:pPr>
          <a:r>
            <a:rPr lang="en-GB" sz="1900" kern="1200" dirty="0"/>
            <a:t>A list of </a:t>
          </a:r>
          <a:r>
            <a:rPr lang="en-GB" sz="1900" kern="1200" dirty="0">
              <a:solidFill>
                <a:srgbClr val="FF0000"/>
              </a:solidFill>
            </a:rPr>
            <a:t>stakeholder contacts </a:t>
          </a:r>
          <a:r>
            <a:rPr lang="en-GB" sz="1900" kern="1200" dirty="0"/>
            <a:t>for consultations and agreement with senior internal and external stakeholder involvement;</a:t>
          </a:r>
          <a:endParaRPr lang="en-US" sz="1900" kern="1200" dirty="0"/>
        </a:p>
        <a:p>
          <a:pPr marL="171450" lvl="1" indent="-171450" algn="l" defTabSz="844550">
            <a:lnSpc>
              <a:spcPct val="90000"/>
            </a:lnSpc>
            <a:spcBef>
              <a:spcPct val="0"/>
            </a:spcBef>
            <a:spcAft>
              <a:spcPct val="20000"/>
            </a:spcAft>
            <a:buChar char="•"/>
          </a:pPr>
          <a:r>
            <a:rPr lang="en-GB" sz="1900" kern="1200" dirty="0">
              <a:solidFill>
                <a:srgbClr val="FF0000"/>
              </a:solidFill>
            </a:rPr>
            <a:t>Communication sessions </a:t>
          </a:r>
          <a:r>
            <a:rPr lang="en-GB" sz="1900" kern="1200" dirty="0"/>
            <a:t>to be held with relevant stakeholders in consultation with the Change Management work stream;</a:t>
          </a:r>
          <a:endParaRPr lang="en-US" sz="1900" kern="1200" dirty="0"/>
        </a:p>
        <a:p>
          <a:pPr marL="171450" lvl="1" indent="-171450" algn="l" defTabSz="844550">
            <a:lnSpc>
              <a:spcPct val="90000"/>
            </a:lnSpc>
            <a:spcBef>
              <a:spcPct val="0"/>
            </a:spcBef>
            <a:spcAft>
              <a:spcPct val="20000"/>
            </a:spcAft>
            <a:buChar char="•"/>
          </a:pPr>
          <a:r>
            <a:rPr lang="en-GB" sz="1900" kern="1200" dirty="0"/>
            <a:t>A list of potential </a:t>
          </a:r>
          <a:r>
            <a:rPr lang="en-GB" sz="1900" kern="1200" dirty="0">
              <a:solidFill>
                <a:srgbClr val="FF0000"/>
              </a:solidFill>
            </a:rPr>
            <a:t>risks </a:t>
          </a:r>
          <a:r>
            <a:rPr lang="en-GB" sz="1900" kern="1200" dirty="0"/>
            <a:t>and </a:t>
          </a:r>
          <a:r>
            <a:rPr lang="en-GB" sz="1900" kern="1200" dirty="0">
              <a:solidFill>
                <a:srgbClr val="FF0000"/>
              </a:solidFill>
            </a:rPr>
            <a:t>mitigating </a:t>
          </a:r>
          <a:r>
            <a:rPr lang="en-GB" sz="1900" kern="1200" dirty="0"/>
            <a:t>actions.</a:t>
          </a:r>
          <a:endParaRPr lang="en-US" sz="1900" kern="1200" dirty="0"/>
        </a:p>
      </dsp:txBody>
      <dsp:txXfrm>
        <a:off x="0" y="4181191"/>
        <a:ext cx="6878667" cy="243432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CA376-6A9B-F744-A555-FAE0E6BC5EE0}">
      <dsp:nvSpPr>
        <dsp:cNvPr id="0" name=""/>
        <dsp:cNvSpPr/>
      </dsp:nvSpPr>
      <dsp:spPr>
        <a:xfrm>
          <a:off x="0" y="52741"/>
          <a:ext cx="6578523" cy="527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kern="1200"/>
            <a:t>Areas for workstreams to consider </a:t>
          </a:r>
          <a:endParaRPr lang="en-US" sz="2200" kern="1200"/>
        </a:p>
      </dsp:txBody>
      <dsp:txXfrm>
        <a:off x="25759" y="78500"/>
        <a:ext cx="6527005" cy="476152"/>
      </dsp:txXfrm>
    </dsp:sp>
    <dsp:sp modelId="{48E0A249-DF1B-2245-9CF6-B881AD8F8189}">
      <dsp:nvSpPr>
        <dsp:cNvPr id="0" name=""/>
        <dsp:cNvSpPr/>
      </dsp:nvSpPr>
      <dsp:spPr>
        <a:xfrm>
          <a:off x="0" y="643771"/>
          <a:ext cx="6578523" cy="527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kern="1200"/>
            <a:t>Assurance, Governance and Strategy</a:t>
          </a:r>
          <a:endParaRPr lang="en-US" sz="2200" kern="1200"/>
        </a:p>
      </dsp:txBody>
      <dsp:txXfrm>
        <a:off x="25759" y="669530"/>
        <a:ext cx="6527005" cy="476152"/>
      </dsp:txXfrm>
    </dsp:sp>
    <dsp:sp modelId="{2F8F6B46-93FA-9B46-88A4-085D0A85493A}">
      <dsp:nvSpPr>
        <dsp:cNvPr id="0" name=""/>
        <dsp:cNvSpPr/>
      </dsp:nvSpPr>
      <dsp:spPr>
        <a:xfrm>
          <a:off x="0" y="1171441"/>
          <a:ext cx="6578523" cy="3734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86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GB" sz="1700" kern="1200"/>
            <a:t>Adopt the vision, mission and strategy of the organisation</a:t>
          </a:r>
          <a:endParaRPr lang="en-US" sz="1700" kern="1200"/>
        </a:p>
        <a:p>
          <a:pPr marL="171450" lvl="1" indent="-171450" algn="l" defTabSz="755650">
            <a:lnSpc>
              <a:spcPct val="90000"/>
            </a:lnSpc>
            <a:spcBef>
              <a:spcPct val="0"/>
            </a:spcBef>
            <a:spcAft>
              <a:spcPct val="20000"/>
            </a:spcAft>
            <a:buChar char="•"/>
          </a:pPr>
          <a:r>
            <a:rPr lang="en-GB" sz="1700" kern="1200"/>
            <a:t>Setting of goals and key performance indicators</a:t>
          </a:r>
          <a:endParaRPr lang="en-US" sz="1700" kern="1200"/>
        </a:p>
        <a:p>
          <a:pPr marL="171450" lvl="1" indent="-171450" algn="l" defTabSz="755650">
            <a:lnSpc>
              <a:spcPct val="90000"/>
            </a:lnSpc>
            <a:spcBef>
              <a:spcPct val="0"/>
            </a:spcBef>
            <a:spcAft>
              <a:spcPct val="20000"/>
            </a:spcAft>
            <a:buChar char="•"/>
          </a:pPr>
          <a:r>
            <a:rPr lang="en-GB" sz="1700" kern="1200"/>
            <a:t>Align governance practices to King III i.e. define Board structures</a:t>
          </a:r>
          <a:endParaRPr lang="en-US" sz="1700" kern="1200"/>
        </a:p>
        <a:p>
          <a:pPr marL="171450" lvl="1" indent="-171450" algn="l" defTabSz="755650">
            <a:lnSpc>
              <a:spcPct val="90000"/>
            </a:lnSpc>
            <a:spcBef>
              <a:spcPct val="0"/>
            </a:spcBef>
            <a:spcAft>
              <a:spcPct val="20000"/>
            </a:spcAft>
            <a:buChar char="•"/>
          </a:pPr>
          <a:r>
            <a:rPr lang="en-GB" sz="1700" kern="1200"/>
            <a:t>Board scorecard</a:t>
          </a:r>
          <a:endParaRPr lang="en-US" sz="1700" kern="1200"/>
        </a:p>
        <a:p>
          <a:pPr marL="171450" lvl="1" indent="-171450" algn="l" defTabSz="755650">
            <a:lnSpc>
              <a:spcPct val="90000"/>
            </a:lnSpc>
            <a:spcBef>
              <a:spcPct val="0"/>
            </a:spcBef>
            <a:spcAft>
              <a:spcPct val="20000"/>
            </a:spcAft>
            <a:buChar char="•"/>
          </a:pPr>
          <a:r>
            <a:rPr lang="en-GB" sz="1700" kern="1200"/>
            <a:t>Delegation of authority in place</a:t>
          </a:r>
          <a:endParaRPr lang="en-US" sz="1700" kern="1200"/>
        </a:p>
        <a:p>
          <a:pPr marL="171450" lvl="1" indent="-171450" algn="l" defTabSz="755650">
            <a:lnSpc>
              <a:spcPct val="90000"/>
            </a:lnSpc>
            <a:spcBef>
              <a:spcPct val="0"/>
            </a:spcBef>
            <a:spcAft>
              <a:spcPct val="20000"/>
            </a:spcAft>
            <a:buChar char="•"/>
          </a:pPr>
          <a:r>
            <a:rPr lang="en-GB" sz="1700" kern="1200"/>
            <a:t>Functioning, internal audit unit</a:t>
          </a:r>
          <a:endParaRPr lang="en-US" sz="1700" kern="1200"/>
        </a:p>
        <a:p>
          <a:pPr marL="171450" lvl="1" indent="-171450" algn="l" defTabSz="755650">
            <a:lnSpc>
              <a:spcPct val="90000"/>
            </a:lnSpc>
            <a:spcBef>
              <a:spcPct val="0"/>
            </a:spcBef>
            <a:spcAft>
              <a:spcPct val="20000"/>
            </a:spcAft>
            <a:buChar char="•"/>
          </a:pPr>
          <a:r>
            <a:rPr lang="en-GB" sz="1700" kern="1200"/>
            <a:t>Post audit action plan (PAAP) monitoring</a:t>
          </a:r>
          <a:endParaRPr lang="en-US" sz="1700" kern="1200"/>
        </a:p>
        <a:p>
          <a:pPr marL="171450" lvl="1" indent="-171450" algn="l" defTabSz="755650">
            <a:lnSpc>
              <a:spcPct val="90000"/>
            </a:lnSpc>
            <a:spcBef>
              <a:spcPct val="0"/>
            </a:spcBef>
            <a:spcAft>
              <a:spcPct val="20000"/>
            </a:spcAft>
            <a:buChar char="•"/>
          </a:pPr>
          <a:r>
            <a:rPr lang="en-GB" sz="1700" kern="1200"/>
            <a:t>PFMA applications</a:t>
          </a:r>
          <a:endParaRPr lang="en-US" sz="1700" kern="1200"/>
        </a:p>
        <a:p>
          <a:pPr marL="171450" lvl="1" indent="-171450" algn="l" defTabSz="755650">
            <a:lnSpc>
              <a:spcPct val="90000"/>
            </a:lnSpc>
            <a:spcBef>
              <a:spcPct val="0"/>
            </a:spcBef>
            <a:spcAft>
              <a:spcPct val="20000"/>
            </a:spcAft>
            <a:buChar char="•"/>
          </a:pPr>
          <a:r>
            <a:rPr lang="en-GB" sz="1700" kern="1200"/>
            <a:t>Risk management</a:t>
          </a:r>
          <a:endParaRPr lang="en-US" sz="1700" kern="1200"/>
        </a:p>
        <a:p>
          <a:pPr marL="171450" lvl="1" indent="-171450" algn="l" defTabSz="755650">
            <a:lnSpc>
              <a:spcPct val="90000"/>
            </a:lnSpc>
            <a:spcBef>
              <a:spcPct val="0"/>
            </a:spcBef>
            <a:spcAft>
              <a:spcPct val="20000"/>
            </a:spcAft>
            <a:buChar char="•"/>
          </a:pPr>
          <a:r>
            <a:rPr lang="en-GB" sz="1700" kern="1200"/>
            <a:t>Approved policies in place</a:t>
          </a:r>
          <a:endParaRPr lang="en-US" sz="1700" kern="1200"/>
        </a:p>
        <a:p>
          <a:pPr marL="171450" lvl="1" indent="-171450" algn="l" defTabSz="755650">
            <a:lnSpc>
              <a:spcPct val="90000"/>
            </a:lnSpc>
            <a:spcBef>
              <a:spcPct val="0"/>
            </a:spcBef>
            <a:spcAft>
              <a:spcPct val="20000"/>
            </a:spcAft>
            <a:buChar char="•"/>
          </a:pPr>
          <a:r>
            <a:rPr lang="en-GB" sz="1700" kern="1200"/>
            <a:t>Approved standard operating procedures, with which the employees are familiar</a:t>
          </a:r>
          <a:endParaRPr lang="en-US" sz="1700" kern="1200"/>
        </a:p>
        <a:p>
          <a:pPr marL="171450" lvl="1" indent="-171450" algn="l" defTabSz="755650">
            <a:lnSpc>
              <a:spcPct val="90000"/>
            </a:lnSpc>
            <a:spcBef>
              <a:spcPct val="0"/>
            </a:spcBef>
            <a:spcAft>
              <a:spcPct val="20000"/>
            </a:spcAft>
            <a:buChar char="•"/>
          </a:pPr>
          <a:r>
            <a:rPr lang="en-GB" sz="1700" kern="1200"/>
            <a:t>Revision of incorporation documents</a:t>
          </a:r>
          <a:endParaRPr lang="en-US" sz="1700" kern="1200"/>
        </a:p>
      </dsp:txBody>
      <dsp:txXfrm>
        <a:off x="0" y="1171441"/>
        <a:ext cx="6578523" cy="37342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B09A1-662B-574A-93EF-7844A9776B62}">
      <dsp:nvSpPr>
        <dsp:cNvPr id="0" name=""/>
        <dsp:cNvSpPr/>
      </dsp:nvSpPr>
      <dsp:spPr>
        <a:xfrm>
          <a:off x="0" y="162862"/>
          <a:ext cx="5605400" cy="40774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Areas for workstreams to consider </a:t>
          </a:r>
          <a:endParaRPr lang="en-US" sz="1700" kern="1200"/>
        </a:p>
      </dsp:txBody>
      <dsp:txXfrm>
        <a:off x="19904" y="182766"/>
        <a:ext cx="5565592" cy="367937"/>
      </dsp:txXfrm>
    </dsp:sp>
    <dsp:sp modelId="{0643A105-7583-9C4F-8720-AC9EA98A70E3}">
      <dsp:nvSpPr>
        <dsp:cNvPr id="0" name=""/>
        <dsp:cNvSpPr/>
      </dsp:nvSpPr>
      <dsp:spPr>
        <a:xfrm>
          <a:off x="0" y="619567"/>
          <a:ext cx="5605400" cy="407745"/>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Finance</a:t>
          </a:r>
          <a:endParaRPr lang="en-US" sz="1700" kern="1200"/>
        </a:p>
      </dsp:txBody>
      <dsp:txXfrm>
        <a:off x="19904" y="639471"/>
        <a:ext cx="5565592" cy="367937"/>
      </dsp:txXfrm>
    </dsp:sp>
    <dsp:sp modelId="{7A497B47-D54B-B04C-AB1D-02E637A9EAF0}">
      <dsp:nvSpPr>
        <dsp:cNvPr id="0" name=""/>
        <dsp:cNvSpPr/>
      </dsp:nvSpPr>
      <dsp:spPr>
        <a:xfrm>
          <a:off x="0" y="1027312"/>
          <a:ext cx="5605400" cy="1477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71"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kern="1200"/>
            <a:t>Availability of up-to date financial information</a:t>
          </a:r>
          <a:endParaRPr lang="en-US" sz="1300" kern="1200"/>
        </a:p>
        <a:p>
          <a:pPr marL="114300" lvl="1" indent="-114300" algn="l" defTabSz="577850">
            <a:lnSpc>
              <a:spcPct val="90000"/>
            </a:lnSpc>
            <a:spcBef>
              <a:spcPct val="0"/>
            </a:spcBef>
            <a:spcAft>
              <a:spcPct val="20000"/>
            </a:spcAft>
            <a:buChar char="•"/>
          </a:pPr>
          <a:r>
            <a:rPr lang="en-GB" sz="1300" kern="1200"/>
            <a:t>Availability of management information packs to aide management with decision making process</a:t>
          </a:r>
          <a:endParaRPr lang="en-US" sz="1300" kern="1200"/>
        </a:p>
        <a:p>
          <a:pPr marL="114300" lvl="1" indent="-114300" algn="l" defTabSz="577850">
            <a:lnSpc>
              <a:spcPct val="90000"/>
            </a:lnSpc>
            <a:spcBef>
              <a:spcPct val="0"/>
            </a:spcBef>
            <a:spcAft>
              <a:spcPct val="20000"/>
            </a:spcAft>
            <a:buChar char="•"/>
          </a:pPr>
          <a:r>
            <a:rPr lang="en-GB" sz="1300" kern="1200"/>
            <a:t>Working capital management, including cash-flow forecasting, debtor and creditor management</a:t>
          </a:r>
          <a:endParaRPr lang="en-US" sz="1300" kern="1200"/>
        </a:p>
        <a:p>
          <a:pPr marL="114300" lvl="1" indent="-114300" algn="l" defTabSz="577850">
            <a:lnSpc>
              <a:spcPct val="90000"/>
            </a:lnSpc>
            <a:spcBef>
              <a:spcPct val="0"/>
            </a:spcBef>
            <a:spcAft>
              <a:spcPct val="20000"/>
            </a:spcAft>
            <a:buChar char="•"/>
          </a:pPr>
          <a:r>
            <a:rPr lang="en-GB" sz="1300" kern="1200" dirty="0"/>
            <a:t>Quantify the value of liability arrangements with creditors</a:t>
          </a:r>
          <a:endParaRPr lang="en-US" sz="1300" kern="1200" dirty="0"/>
        </a:p>
        <a:p>
          <a:pPr marL="114300" lvl="1" indent="-114300" algn="l" defTabSz="577850">
            <a:lnSpc>
              <a:spcPct val="90000"/>
            </a:lnSpc>
            <a:spcBef>
              <a:spcPct val="0"/>
            </a:spcBef>
            <a:spcAft>
              <a:spcPct val="20000"/>
            </a:spcAft>
            <a:buChar char="•"/>
          </a:pPr>
          <a:r>
            <a:rPr lang="en-US" sz="1300" kern="1200" dirty="0">
              <a:solidFill>
                <a:srgbClr val="FF0000"/>
              </a:solidFill>
            </a:rPr>
            <a:t>Ring-fence depreciation</a:t>
          </a:r>
        </a:p>
      </dsp:txBody>
      <dsp:txXfrm>
        <a:off x="0" y="1027312"/>
        <a:ext cx="5605400" cy="1477980"/>
      </dsp:txXfrm>
    </dsp:sp>
    <dsp:sp modelId="{B5BB9ADF-49CC-9E4F-B0EA-778F39081D6E}">
      <dsp:nvSpPr>
        <dsp:cNvPr id="0" name=""/>
        <dsp:cNvSpPr/>
      </dsp:nvSpPr>
      <dsp:spPr>
        <a:xfrm>
          <a:off x="0" y="2505293"/>
          <a:ext cx="5605400" cy="40774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Human Resources</a:t>
          </a:r>
          <a:endParaRPr lang="en-US" sz="1700" kern="1200"/>
        </a:p>
      </dsp:txBody>
      <dsp:txXfrm>
        <a:off x="19904" y="2525197"/>
        <a:ext cx="5565592" cy="367937"/>
      </dsp:txXfrm>
    </dsp:sp>
    <dsp:sp modelId="{286260BA-67C4-FB4B-8A57-8ABECDB0B06E}">
      <dsp:nvSpPr>
        <dsp:cNvPr id="0" name=""/>
        <dsp:cNvSpPr/>
      </dsp:nvSpPr>
      <dsp:spPr>
        <a:xfrm>
          <a:off x="0" y="2913038"/>
          <a:ext cx="5605400" cy="2463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71"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kern="1200"/>
            <a:t>Organisational structure</a:t>
          </a:r>
          <a:endParaRPr lang="en-US" sz="1300" kern="1200"/>
        </a:p>
        <a:p>
          <a:pPr marL="228600" lvl="2" indent="-114300" algn="l" defTabSz="577850">
            <a:lnSpc>
              <a:spcPct val="90000"/>
            </a:lnSpc>
            <a:spcBef>
              <a:spcPct val="0"/>
            </a:spcBef>
            <a:spcAft>
              <a:spcPct val="20000"/>
            </a:spcAft>
            <a:buChar char="•"/>
          </a:pPr>
          <a:r>
            <a:rPr lang="en-GB" sz="1300" kern="1200"/>
            <a:t>job descriptions</a:t>
          </a:r>
          <a:endParaRPr lang="en-US" sz="1300" kern="1200"/>
        </a:p>
        <a:p>
          <a:pPr marL="228600" lvl="2" indent="-114300" algn="l" defTabSz="577850">
            <a:lnSpc>
              <a:spcPct val="90000"/>
            </a:lnSpc>
            <a:spcBef>
              <a:spcPct val="0"/>
            </a:spcBef>
            <a:spcAft>
              <a:spcPct val="20000"/>
            </a:spcAft>
            <a:buChar char="•"/>
          </a:pPr>
          <a:r>
            <a:rPr lang="en-GB" sz="1300" kern="1200"/>
            <a:t>job evaluation</a:t>
          </a:r>
          <a:endParaRPr lang="en-US" sz="1300" kern="1200"/>
        </a:p>
        <a:p>
          <a:pPr marL="228600" lvl="2" indent="-114300" algn="l" defTabSz="577850">
            <a:lnSpc>
              <a:spcPct val="90000"/>
            </a:lnSpc>
            <a:spcBef>
              <a:spcPct val="0"/>
            </a:spcBef>
            <a:spcAft>
              <a:spcPct val="20000"/>
            </a:spcAft>
            <a:buChar char="•"/>
          </a:pPr>
          <a:r>
            <a:rPr lang="en-GB" sz="1300" kern="1200"/>
            <a:t>salary benchmarking</a:t>
          </a:r>
          <a:endParaRPr lang="en-US" sz="1300" kern="1200"/>
        </a:p>
        <a:p>
          <a:pPr marL="114300" lvl="1" indent="-114300" algn="l" defTabSz="577850">
            <a:lnSpc>
              <a:spcPct val="90000"/>
            </a:lnSpc>
            <a:spcBef>
              <a:spcPct val="0"/>
            </a:spcBef>
            <a:spcAft>
              <a:spcPct val="20000"/>
            </a:spcAft>
            <a:buChar char="•"/>
          </a:pPr>
          <a:r>
            <a:rPr lang="en-GB" sz="1300" kern="1200"/>
            <a:t>Staff competency</a:t>
          </a:r>
          <a:endParaRPr lang="en-US" sz="1300" kern="1200"/>
        </a:p>
        <a:p>
          <a:pPr marL="114300" lvl="1" indent="-114300" algn="l" defTabSz="577850">
            <a:lnSpc>
              <a:spcPct val="90000"/>
            </a:lnSpc>
            <a:spcBef>
              <a:spcPct val="0"/>
            </a:spcBef>
            <a:spcAft>
              <a:spcPct val="20000"/>
            </a:spcAft>
            <a:buChar char="•"/>
          </a:pPr>
          <a:r>
            <a:rPr lang="en-GB" sz="1300" kern="1200"/>
            <a:t>Performance management</a:t>
          </a:r>
          <a:endParaRPr lang="en-US" sz="1300" kern="1200"/>
        </a:p>
        <a:p>
          <a:pPr marL="114300" lvl="1" indent="-114300" algn="l" defTabSz="577850">
            <a:lnSpc>
              <a:spcPct val="90000"/>
            </a:lnSpc>
            <a:spcBef>
              <a:spcPct val="0"/>
            </a:spcBef>
            <a:spcAft>
              <a:spcPct val="20000"/>
            </a:spcAft>
            <a:buChar char="•"/>
          </a:pPr>
          <a:r>
            <a:rPr lang="en-GB" sz="1300" kern="1200"/>
            <a:t>HR Plan</a:t>
          </a:r>
          <a:endParaRPr lang="en-US" sz="1300" kern="1200"/>
        </a:p>
        <a:p>
          <a:pPr marL="114300" lvl="1" indent="-114300" algn="l" defTabSz="577850">
            <a:lnSpc>
              <a:spcPct val="90000"/>
            </a:lnSpc>
            <a:spcBef>
              <a:spcPct val="0"/>
            </a:spcBef>
            <a:spcAft>
              <a:spcPct val="20000"/>
            </a:spcAft>
            <a:buChar char="•"/>
          </a:pPr>
          <a:r>
            <a:rPr lang="en-GB" sz="1300" kern="1200"/>
            <a:t>Occupational health and safety</a:t>
          </a:r>
          <a:endParaRPr lang="en-US" sz="1300" kern="1200"/>
        </a:p>
        <a:p>
          <a:pPr marL="114300" lvl="1" indent="-114300" algn="l" defTabSz="577850">
            <a:lnSpc>
              <a:spcPct val="90000"/>
            </a:lnSpc>
            <a:spcBef>
              <a:spcPct val="0"/>
            </a:spcBef>
            <a:spcAft>
              <a:spcPct val="20000"/>
            </a:spcAft>
            <a:buChar char="•"/>
          </a:pPr>
          <a:r>
            <a:rPr lang="en-GB" sz="1300" kern="1200"/>
            <a:t>Development of HR Plan</a:t>
          </a:r>
          <a:endParaRPr lang="en-US" sz="1300" kern="1200"/>
        </a:p>
        <a:p>
          <a:pPr marL="114300" lvl="1" indent="-114300" algn="l" defTabSz="577850">
            <a:lnSpc>
              <a:spcPct val="90000"/>
            </a:lnSpc>
            <a:spcBef>
              <a:spcPct val="0"/>
            </a:spcBef>
            <a:spcAft>
              <a:spcPct val="20000"/>
            </a:spcAft>
            <a:buChar char="•"/>
          </a:pPr>
          <a:r>
            <a:rPr lang="en-GB" sz="1300" kern="1200"/>
            <a:t>Staff development</a:t>
          </a:r>
          <a:endParaRPr lang="en-US" sz="1300" kern="1200"/>
        </a:p>
        <a:p>
          <a:pPr marL="114300" lvl="1" indent="-114300" algn="l" defTabSz="577850">
            <a:lnSpc>
              <a:spcPct val="90000"/>
            </a:lnSpc>
            <a:spcBef>
              <a:spcPct val="0"/>
            </a:spcBef>
            <a:spcAft>
              <a:spcPct val="20000"/>
            </a:spcAft>
            <a:buChar char="•"/>
          </a:pPr>
          <a:r>
            <a:rPr lang="en-GB" sz="1300" kern="1200"/>
            <a:t>Staff migration</a:t>
          </a:r>
          <a:endParaRPr lang="en-US" sz="1300" kern="1200"/>
        </a:p>
      </dsp:txBody>
      <dsp:txXfrm>
        <a:off x="0" y="2913038"/>
        <a:ext cx="5605400" cy="24633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77147-F936-1540-AAF1-F89180F570AC}">
      <dsp:nvSpPr>
        <dsp:cNvPr id="0" name=""/>
        <dsp:cNvSpPr/>
      </dsp:nvSpPr>
      <dsp:spPr>
        <a:xfrm>
          <a:off x="0" y="178876"/>
          <a:ext cx="6578523" cy="40774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dirty="0"/>
            <a:t>Areas for workstreams to consider </a:t>
          </a:r>
          <a:endParaRPr lang="en-US" sz="1700" kern="1200" dirty="0"/>
        </a:p>
      </dsp:txBody>
      <dsp:txXfrm>
        <a:off x="19904" y="198780"/>
        <a:ext cx="6538715" cy="367937"/>
      </dsp:txXfrm>
    </dsp:sp>
    <dsp:sp modelId="{70484EAA-FA19-744F-9A7E-ED76390DC8D3}">
      <dsp:nvSpPr>
        <dsp:cNvPr id="0" name=""/>
        <dsp:cNvSpPr/>
      </dsp:nvSpPr>
      <dsp:spPr>
        <a:xfrm>
          <a:off x="0" y="635581"/>
          <a:ext cx="6578523" cy="407745"/>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Systems (ICT)</a:t>
          </a:r>
          <a:endParaRPr lang="en-US" sz="1700" kern="1200"/>
        </a:p>
      </dsp:txBody>
      <dsp:txXfrm>
        <a:off x="19904" y="655485"/>
        <a:ext cx="6538715" cy="367937"/>
      </dsp:txXfrm>
    </dsp:sp>
    <dsp:sp modelId="{94A6F6DD-4742-6141-B443-96BCEBF57C61}">
      <dsp:nvSpPr>
        <dsp:cNvPr id="0" name=""/>
        <dsp:cNvSpPr/>
      </dsp:nvSpPr>
      <dsp:spPr>
        <a:xfrm>
          <a:off x="0" y="1043326"/>
          <a:ext cx="6578523" cy="112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868"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kern="1200"/>
            <a:t>Responsibilities for IT to be defined.</a:t>
          </a:r>
          <a:endParaRPr lang="en-US" sz="1300" kern="1200"/>
        </a:p>
        <a:p>
          <a:pPr marL="114300" lvl="1" indent="-114300" algn="l" defTabSz="577850">
            <a:lnSpc>
              <a:spcPct val="90000"/>
            </a:lnSpc>
            <a:spcBef>
              <a:spcPct val="0"/>
            </a:spcBef>
            <a:spcAft>
              <a:spcPct val="20000"/>
            </a:spcAft>
            <a:buChar char="•"/>
          </a:pPr>
          <a:r>
            <a:rPr lang="en-GB" sz="1300" kern="1200"/>
            <a:t>General control environment to be improved significantly</a:t>
          </a:r>
          <a:endParaRPr lang="en-US" sz="1300" kern="1200"/>
        </a:p>
        <a:p>
          <a:pPr marL="114300" lvl="1" indent="-114300" algn="l" defTabSz="577850">
            <a:lnSpc>
              <a:spcPct val="90000"/>
            </a:lnSpc>
            <a:spcBef>
              <a:spcPct val="0"/>
            </a:spcBef>
            <a:spcAft>
              <a:spcPct val="20000"/>
            </a:spcAft>
            <a:buChar char="•"/>
          </a:pPr>
          <a:r>
            <a:rPr lang="en-GB" sz="1300" kern="1200"/>
            <a:t>Alignment of systems in use at the organisation</a:t>
          </a:r>
          <a:endParaRPr lang="en-US" sz="1300" kern="1200"/>
        </a:p>
        <a:p>
          <a:pPr marL="114300" lvl="1" indent="-114300" algn="l" defTabSz="577850">
            <a:lnSpc>
              <a:spcPct val="90000"/>
            </a:lnSpc>
            <a:spcBef>
              <a:spcPct val="0"/>
            </a:spcBef>
            <a:spcAft>
              <a:spcPct val="20000"/>
            </a:spcAft>
            <a:buChar char="•"/>
          </a:pPr>
          <a:r>
            <a:rPr lang="en-GB" sz="1300" kern="1200"/>
            <a:t>Hardware and software upgrade</a:t>
          </a:r>
          <a:endParaRPr lang="en-US" sz="1300" kern="1200"/>
        </a:p>
        <a:p>
          <a:pPr marL="114300" lvl="1" indent="-114300" algn="l" defTabSz="577850">
            <a:lnSpc>
              <a:spcPct val="90000"/>
            </a:lnSpc>
            <a:spcBef>
              <a:spcPct val="0"/>
            </a:spcBef>
            <a:spcAft>
              <a:spcPct val="20000"/>
            </a:spcAft>
            <a:buChar char="•"/>
          </a:pPr>
          <a:r>
            <a:rPr lang="en-GB" sz="1300" kern="1200"/>
            <a:t>Business continuity</a:t>
          </a:r>
          <a:endParaRPr lang="en-US" sz="1300" kern="1200"/>
        </a:p>
      </dsp:txBody>
      <dsp:txXfrm>
        <a:off x="0" y="1043326"/>
        <a:ext cx="6578523" cy="1126080"/>
      </dsp:txXfrm>
    </dsp:sp>
    <dsp:sp modelId="{96944CAF-645F-FF49-AB82-8BD5C64196C9}">
      <dsp:nvSpPr>
        <dsp:cNvPr id="0" name=""/>
        <dsp:cNvSpPr/>
      </dsp:nvSpPr>
      <dsp:spPr>
        <a:xfrm>
          <a:off x="0" y="2169406"/>
          <a:ext cx="6578523" cy="407745"/>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Infrastructure</a:t>
          </a:r>
          <a:endParaRPr lang="en-US" sz="1700" kern="1200"/>
        </a:p>
      </dsp:txBody>
      <dsp:txXfrm>
        <a:off x="19904" y="2189310"/>
        <a:ext cx="6538715" cy="367937"/>
      </dsp:txXfrm>
    </dsp:sp>
    <dsp:sp modelId="{84736068-81BA-2B4C-BA15-8F02528F9045}">
      <dsp:nvSpPr>
        <dsp:cNvPr id="0" name=""/>
        <dsp:cNvSpPr/>
      </dsp:nvSpPr>
      <dsp:spPr>
        <a:xfrm>
          <a:off x="0" y="2577151"/>
          <a:ext cx="6578523" cy="668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868"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kern="1200"/>
            <a:t>Approved refurbishment plan, which includes timeframes and budget</a:t>
          </a:r>
          <a:endParaRPr lang="en-US" sz="1300" kern="1200"/>
        </a:p>
        <a:p>
          <a:pPr marL="114300" lvl="1" indent="-114300" algn="l" defTabSz="577850">
            <a:lnSpc>
              <a:spcPct val="90000"/>
            </a:lnSpc>
            <a:spcBef>
              <a:spcPct val="0"/>
            </a:spcBef>
            <a:spcAft>
              <a:spcPct val="20000"/>
            </a:spcAft>
            <a:buChar char="•"/>
          </a:pPr>
          <a:r>
            <a:rPr lang="en-GB" sz="1300" kern="1200"/>
            <a:t>Safety and security plan</a:t>
          </a:r>
          <a:endParaRPr lang="en-US" sz="1300" kern="1200"/>
        </a:p>
        <a:p>
          <a:pPr marL="114300" lvl="1" indent="-114300" algn="l" defTabSz="577850">
            <a:lnSpc>
              <a:spcPct val="90000"/>
            </a:lnSpc>
            <a:spcBef>
              <a:spcPct val="0"/>
            </a:spcBef>
            <a:spcAft>
              <a:spcPct val="20000"/>
            </a:spcAft>
            <a:buChar char="•"/>
          </a:pPr>
          <a:r>
            <a:rPr lang="en-GB" sz="1300" kern="1200" dirty="0">
              <a:solidFill>
                <a:srgbClr val="FF0000"/>
              </a:solidFill>
            </a:rPr>
            <a:t>Maintenance plan</a:t>
          </a:r>
          <a:endParaRPr lang="en-US" sz="1300" kern="1200" dirty="0">
            <a:solidFill>
              <a:srgbClr val="FF0000"/>
            </a:solidFill>
          </a:endParaRPr>
        </a:p>
      </dsp:txBody>
      <dsp:txXfrm>
        <a:off x="0" y="2577151"/>
        <a:ext cx="6578523" cy="668609"/>
      </dsp:txXfrm>
    </dsp:sp>
    <dsp:sp modelId="{AEF05ECB-9408-5241-AC75-B1A7D32A5454}">
      <dsp:nvSpPr>
        <dsp:cNvPr id="0" name=""/>
        <dsp:cNvSpPr/>
      </dsp:nvSpPr>
      <dsp:spPr>
        <a:xfrm>
          <a:off x="0" y="3245761"/>
          <a:ext cx="6578523" cy="40774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Marketing, Communication and Change Management</a:t>
          </a:r>
          <a:endParaRPr lang="en-US" sz="1700" kern="1200"/>
        </a:p>
      </dsp:txBody>
      <dsp:txXfrm>
        <a:off x="19904" y="3265665"/>
        <a:ext cx="6538715" cy="367937"/>
      </dsp:txXfrm>
    </dsp:sp>
    <dsp:sp modelId="{EA233D73-AD48-DB4E-B8E4-0F0BFF75510A}">
      <dsp:nvSpPr>
        <dsp:cNvPr id="0" name=""/>
        <dsp:cNvSpPr/>
      </dsp:nvSpPr>
      <dsp:spPr>
        <a:xfrm>
          <a:off x="0" y="3653506"/>
          <a:ext cx="6578523" cy="112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868"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kern="1200"/>
            <a:t>Increased focus on the management of guest feedback receive (Public relations)</a:t>
          </a:r>
          <a:endParaRPr lang="en-US" sz="1300" kern="1200"/>
        </a:p>
        <a:p>
          <a:pPr marL="114300" lvl="1" indent="-114300" algn="l" defTabSz="577850">
            <a:lnSpc>
              <a:spcPct val="90000"/>
            </a:lnSpc>
            <a:spcBef>
              <a:spcPct val="0"/>
            </a:spcBef>
            <a:spcAft>
              <a:spcPct val="20000"/>
            </a:spcAft>
            <a:buChar char="•"/>
          </a:pPr>
          <a:r>
            <a:rPr lang="en-GB" sz="1300" kern="1200"/>
            <a:t>Re- branding and brand promotion</a:t>
          </a:r>
          <a:endParaRPr lang="en-US" sz="1300" kern="1200"/>
        </a:p>
        <a:p>
          <a:pPr marL="114300" lvl="1" indent="-114300" algn="l" defTabSz="577850">
            <a:lnSpc>
              <a:spcPct val="90000"/>
            </a:lnSpc>
            <a:spcBef>
              <a:spcPct val="0"/>
            </a:spcBef>
            <a:spcAft>
              <a:spcPct val="20000"/>
            </a:spcAft>
            <a:buChar char="•"/>
          </a:pPr>
          <a:r>
            <a:rPr lang="en-GB" sz="1300" kern="1200" dirty="0"/>
            <a:t>Usage of social media</a:t>
          </a:r>
          <a:endParaRPr lang="en-US" sz="1300" kern="1200" dirty="0"/>
        </a:p>
        <a:p>
          <a:pPr marL="114300" lvl="1" indent="-114300" algn="l" defTabSz="577850">
            <a:lnSpc>
              <a:spcPct val="90000"/>
            </a:lnSpc>
            <a:spcBef>
              <a:spcPct val="0"/>
            </a:spcBef>
            <a:spcAft>
              <a:spcPct val="20000"/>
            </a:spcAft>
            <a:buChar char="•"/>
          </a:pPr>
          <a:r>
            <a:rPr lang="en-GB" sz="1300" kern="1200"/>
            <a:t>Change office</a:t>
          </a:r>
          <a:endParaRPr lang="en-US" sz="1300" kern="1200"/>
        </a:p>
        <a:p>
          <a:pPr marL="114300" lvl="1" indent="-114300" algn="l" defTabSz="577850">
            <a:lnSpc>
              <a:spcPct val="90000"/>
            </a:lnSpc>
            <a:spcBef>
              <a:spcPct val="0"/>
            </a:spcBef>
            <a:spcAft>
              <a:spcPct val="20000"/>
            </a:spcAft>
            <a:buChar char="•"/>
          </a:pPr>
          <a:r>
            <a:rPr lang="en-GB" sz="1300" kern="1200"/>
            <a:t>Change agents</a:t>
          </a:r>
          <a:endParaRPr lang="en-US" sz="1300" kern="1200"/>
        </a:p>
      </dsp:txBody>
      <dsp:txXfrm>
        <a:off x="0" y="3653506"/>
        <a:ext cx="6578523" cy="112608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1C982-4C61-4580-B0CD-BA611867B1EF}">
      <dsp:nvSpPr>
        <dsp:cNvPr id="0" name=""/>
        <dsp:cNvSpPr/>
      </dsp:nvSpPr>
      <dsp:spPr>
        <a:xfrm>
          <a:off x="0" y="312267"/>
          <a:ext cx="7718118" cy="1250981"/>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D50342B-BB1C-4940-AA3E-C1C9C9CEC3FD}">
      <dsp:nvSpPr>
        <dsp:cNvPr id="0" name=""/>
        <dsp:cNvSpPr/>
      </dsp:nvSpPr>
      <dsp:spPr>
        <a:xfrm>
          <a:off x="378422" y="593738"/>
          <a:ext cx="688712" cy="68804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284FA28-B379-4C48-891E-FAEC6B9A39D8}">
      <dsp:nvSpPr>
        <dsp:cNvPr id="0" name=""/>
        <dsp:cNvSpPr/>
      </dsp:nvSpPr>
      <dsp:spPr>
        <a:xfrm>
          <a:off x="1445556" y="312267"/>
          <a:ext cx="6026330" cy="1252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525" tIns="132525" rIns="132525" bIns="132525" numCol="1" spcCol="1270" anchor="ctr" anchorCtr="0">
          <a:noAutofit/>
        </a:bodyPr>
        <a:lstStyle/>
        <a:p>
          <a:pPr marL="0" lvl="0" indent="0" algn="l" defTabSz="622300">
            <a:lnSpc>
              <a:spcPct val="100000"/>
            </a:lnSpc>
            <a:spcBef>
              <a:spcPct val="0"/>
            </a:spcBef>
            <a:spcAft>
              <a:spcPct val="35000"/>
            </a:spcAft>
            <a:buNone/>
          </a:pPr>
          <a:r>
            <a:rPr lang="en-GB" sz="1400" kern="1200" dirty="0"/>
            <a:t>Appointment of a </a:t>
          </a:r>
          <a:r>
            <a:rPr lang="en-GB" sz="1400" kern="1200" dirty="0">
              <a:solidFill>
                <a:srgbClr val="FF0000"/>
              </a:solidFill>
            </a:rPr>
            <a:t>project management unit </a:t>
          </a:r>
          <a:r>
            <a:rPr lang="en-GB" sz="1400" kern="1200" dirty="0"/>
            <a:t>for the transfer which will ensure that the implementation of the identified activities takes place as planned:</a:t>
          </a:r>
          <a:endParaRPr lang="en-US" sz="1400" kern="1200" dirty="0"/>
        </a:p>
      </dsp:txBody>
      <dsp:txXfrm>
        <a:off x="1445556" y="312267"/>
        <a:ext cx="6026330" cy="1252204"/>
      </dsp:txXfrm>
    </dsp:sp>
    <dsp:sp modelId="{73C1BB3F-7E23-45D0-9F9C-1B97432AB38D}">
      <dsp:nvSpPr>
        <dsp:cNvPr id="0" name=""/>
        <dsp:cNvSpPr/>
      </dsp:nvSpPr>
      <dsp:spPr>
        <a:xfrm>
          <a:off x="0" y="1888275"/>
          <a:ext cx="7718118" cy="1250981"/>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FDB7232-D994-45BF-B083-9785F89F3BE2}">
      <dsp:nvSpPr>
        <dsp:cNvPr id="0" name=""/>
        <dsp:cNvSpPr/>
      </dsp:nvSpPr>
      <dsp:spPr>
        <a:xfrm>
          <a:off x="378422" y="2169746"/>
          <a:ext cx="688712" cy="68804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FD59766-89F2-4B23-81A2-D7075E1F798E}">
      <dsp:nvSpPr>
        <dsp:cNvPr id="0" name=""/>
        <dsp:cNvSpPr/>
      </dsp:nvSpPr>
      <dsp:spPr>
        <a:xfrm>
          <a:off x="1445556" y="1888275"/>
          <a:ext cx="6026330" cy="1252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525" tIns="132525" rIns="132525" bIns="132525" numCol="1" spcCol="1270" anchor="ctr" anchorCtr="0">
          <a:noAutofit/>
        </a:bodyPr>
        <a:lstStyle/>
        <a:p>
          <a:pPr marL="0" lvl="0" indent="0" algn="l" defTabSz="622300">
            <a:lnSpc>
              <a:spcPct val="100000"/>
            </a:lnSpc>
            <a:spcBef>
              <a:spcPct val="0"/>
            </a:spcBef>
            <a:spcAft>
              <a:spcPct val="35000"/>
            </a:spcAft>
            <a:buNone/>
          </a:pPr>
          <a:r>
            <a:rPr lang="en-GB" sz="1400" kern="1200" dirty="0"/>
            <a:t>Appointment of an </a:t>
          </a:r>
          <a:r>
            <a:rPr lang="en-GB" sz="1400" kern="1200" dirty="0">
              <a:solidFill>
                <a:srgbClr val="FF0000"/>
              </a:solidFill>
            </a:rPr>
            <a:t>industry specialist</a:t>
          </a:r>
          <a:r>
            <a:rPr lang="en-GB" sz="1400" kern="1200" dirty="0"/>
            <a:t>;</a:t>
          </a:r>
          <a:endParaRPr lang="en-US" sz="1400" kern="1200" dirty="0"/>
        </a:p>
      </dsp:txBody>
      <dsp:txXfrm>
        <a:off x="1445556" y="1888275"/>
        <a:ext cx="6026330" cy="1252204"/>
      </dsp:txXfrm>
    </dsp:sp>
    <dsp:sp modelId="{063291AD-9FC2-4BD2-B7BA-B1299E894C88}">
      <dsp:nvSpPr>
        <dsp:cNvPr id="0" name=""/>
        <dsp:cNvSpPr/>
      </dsp:nvSpPr>
      <dsp:spPr>
        <a:xfrm>
          <a:off x="0" y="3464282"/>
          <a:ext cx="7718118" cy="1250981"/>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EB71258-536F-41B5-99A6-2ADF750CD84B}">
      <dsp:nvSpPr>
        <dsp:cNvPr id="0" name=""/>
        <dsp:cNvSpPr/>
      </dsp:nvSpPr>
      <dsp:spPr>
        <a:xfrm>
          <a:off x="378791" y="3745753"/>
          <a:ext cx="688712" cy="68804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CA702DF-4A1F-4204-91E9-1EBD5974DEEA}">
      <dsp:nvSpPr>
        <dsp:cNvPr id="0" name=""/>
        <dsp:cNvSpPr/>
      </dsp:nvSpPr>
      <dsp:spPr>
        <a:xfrm>
          <a:off x="1446296" y="3464282"/>
          <a:ext cx="3473153" cy="1252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525" tIns="132525" rIns="132525" bIns="132525" numCol="1" spcCol="1270" anchor="ctr" anchorCtr="0">
          <a:noAutofit/>
        </a:bodyPr>
        <a:lstStyle/>
        <a:p>
          <a:pPr marL="0" lvl="0" indent="0" algn="l" defTabSz="622300">
            <a:lnSpc>
              <a:spcPct val="100000"/>
            </a:lnSpc>
            <a:spcBef>
              <a:spcPct val="0"/>
            </a:spcBef>
            <a:spcAft>
              <a:spcPct val="35000"/>
            </a:spcAft>
            <a:buNone/>
          </a:pPr>
          <a:r>
            <a:rPr lang="en-GB" sz="1400" kern="1200" dirty="0"/>
            <a:t>Establishment of a </a:t>
          </a:r>
          <a:r>
            <a:rPr lang="en-GB" sz="1400" kern="1200" dirty="0">
              <a:solidFill>
                <a:srgbClr val="FF0000"/>
              </a:solidFill>
            </a:rPr>
            <a:t>steering committee </a:t>
          </a:r>
          <a:r>
            <a:rPr lang="en-GB" sz="1400" kern="1200" dirty="0"/>
            <a:t>comprising senior representation from GLR and NWPTB which will be the ultimate decision-making body and will be responsible for steering the project and resolving issues as required;</a:t>
          </a:r>
          <a:endParaRPr lang="en-US" sz="1400" kern="1200" dirty="0"/>
        </a:p>
      </dsp:txBody>
      <dsp:txXfrm>
        <a:off x="1446296" y="3464282"/>
        <a:ext cx="3473153" cy="1252204"/>
      </dsp:txXfrm>
    </dsp:sp>
    <dsp:sp modelId="{DB7D7156-FDB7-45B5-9C94-ACEBB550296B}">
      <dsp:nvSpPr>
        <dsp:cNvPr id="0" name=""/>
        <dsp:cNvSpPr/>
      </dsp:nvSpPr>
      <dsp:spPr>
        <a:xfrm>
          <a:off x="4919449" y="3464282"/>
          <a:ext cx="2429088" cy="1250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396" tIns="132396" rIns="132396" bIns="132396" numCol="1" spcCol="1270" anchor="ctr" anchorCtr="0">
          <a:noAutofit/>
        </a:bodyPr>
        <a:lstStyle/>
        <a:p>
          <a:pPr marL="0" lvl="0" indent="0" algn="l" defTabSz="488950">
            <a:lnSpc>
              <a:spcPct val="100000"/>
            </a:lnSpc>
            <a:spcBef>
              <a:spcPct val="0"/>
            </a:spcBef>
            <a:spcAft>
              <a:spcPct val="35000"/>
            </a:spcAft>
            <a:buNone/>
          </a:pPr>
          <a:r>
            <a:rPr lang="en-GB" sz="1100" kern="1200" dirty="0"/>
            <a:t>Identification of </a:t>
          </a:r>
          <a:r>
            <a:rPr lang="en-GB" sz="1100" kern="1200" dirty="0">
              <a:solidFill>
                <a:srgbClr val="FF0000"/>
              </a:solidFill>
            </a:rPr>
            <a:t>work stream leaders </a:t>
          </a:r>
          <a:r>
            <a:rPr lang="en-GB" sz="1100" kern="1200" dirty="0"/>
            <a:t>who will take responsibility for the implementation of the activities in each work stream – the work stream leaders should consist of Board Members or senior management of GLR;</a:t>
          </a:r>
          <a:endParaRPr lang="en-US" sz="1100" kern="1200" dirty="0"/>
        </a:p>
      </dsp:txBody>
      <dsp:txXfrm>
        <a:off x="4919449" y="3464282"/>
        <a:ext cx="2429088" cy="125098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913F1-6CCD-F94E-8AD2-8A5AD1C0421F}">
      <dsp:nvSpPr>
        <dsp:cNvPr id="0" name=""/>
        <dsp:cNvSpPr/>
      </dsp:nvSpPr>
      <dsp:spPr>
        <a:xfrm>
          <a:off x="2244476" y="1087886"/>
          <a:ext cx="484381" cy="91440"/>
        </a:xfrm>
        <a:custGeom>
          <a:avLst/>
          <a:gdLst/>
          <a:ahLst/>
          <a:cxnLst/>
          <a:rect l="0" t="0" r="0" b="0"/>
          <a:pathLst>
            <a:path>
              <a:moveTo>
                <a:pt x="0" y="45720"/>
              </a:moveTo>
              <a:lnTo>
                <a:pt x="484381"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3792" y="1131029"/>
        <a:ext cx="25749" cy="5154"/>
      </dsp:txXfrm>
    </dsp:sp>
    <dsp:sp modelId="{98687236-1A75-BA4F-A179-7B2F8FFC55C4}">
      <dsp:nvSpPr>
        <dsp:cNvPr id="0" name=""/>
        <dsp:cNvSpPr/>
      </dsp:nvSpPr>
      <dsp:spPr>
        <a:xfrm>
          <a:off x="7224" y="182182"/>
          <a:ext cx="2239051" cy="190284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GB" sz="1200" kern="1200" dirty="0"/>
            <a:t>Dealing with the legacy debt (more than 80% of the debt are owned to other state institutions e.g. AG, local authorities, and NWDC). This should and be dealt with at the highest possible level because this is the single most significant risk to the going concern status of the Group;</a:t>
          </a:r>
          <a:endParaRPr lang="en-US" sz="1200" kern="1200" dirty="0"/>
        </a:p>
      </dsp:txBody>
      <dsp:txXfrm>
        <a:off x="7224" y="182182"/>
        <a:ext cx="2239051" cy="1902848"/>
      </dsp:txXfrm>
    </dsp:sp>
    <dsp:sp modelId="{D64B6414-5C64-F240-A96F-96243B1B642B}">
      <dsp:nvSpPr>
        <dsp:cNvPr id="0" name=""/>
        <dsp:cNvSpPr/>
      </dsp:nvSpPr>
      <dsp:spPr>
        <a:xfrm>
          <a:off x="4998509" y="1087886"/>
          <a:ext cx="484381" cy="91440"/>
        </a:xfrm>
        <a:custGeom>
          <a:avLst/>
          <a:gdLst/>
          <a:ahLst/>
          <a:cxnLst/>
          <a:rect l="0" t="0" r="0" b="0"/>
          <a:pathLst>
            <a:path>
              <a:moveTo>
                <a:pt x="0" y="45720"/>
              </a:moveTo>
              <a:lnTo>
                <a:pt x="484381"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25" y="1131029"/>
        <a:ext cx="25749" cy="5154"/>
      </dsp:txXfrm>
    </dsp:sp>
    <dsp:sp modelId="{D921F8C6-5A25-9744-B646-43DB3A88FF3B}">
      <dsp:nvSpPr>
        <dsp:cNvPr id="0" name=""/>
        <dsp:cNvSpPr/>
      </dsp:nvSpPr>
      <dsp:spPr>
        <a:xfrm>
          <a:off x="2761257" y="461891"/>
          <a:ext cx="2239051" cy="134343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GB" sz="1200" kern="1200"/>
            <a:t>Selling of all non-cash assets (shares in related industry ventures) not under the control of the Group or its board; </a:t>
          </a:r>
          <a:endParaRPr lang="en-US" sz="1200" kern="1200"/>
        </a:p>
      </dsp:txBody>
      <dsp:txXfrm>
        <a:off x="2761257" y="461891"/>
        <a:ext cx="2239051" cy="1343430"/>
      </dsp:txXfrm>
    </dsp:sp>
    <dsp:sp modelId="{43DC1CBC-7FD6-A84C-82EC-4BA945B5CD64}">
      <dsp:nvSpPr>
        <dsp:cNvPr id="0" name=""/>
        <dsp:cNvSpPr/>
      </dsp:nvSpPr>
      <dsp:spPr>
        <a:xfrm>
          <a:off x="7752542" y="1087886"/>
          <a:ext cx="484381" cy="91440"/>
        </a:xfrm>
        <a:custGeom>
          <a:avLst/>
          <a:gdLst/>
          <a:ahLst/>
          <a:cxnLst/>
          <a:rect l="0" t="0" r="0" b="0"/>
          <a:pathLst>
            <a:path>
              <a:moveTo>
                <a:pt x="0" y="45720"/>
              </a:moveTo>
              <a:lnTo>
                <a:pt x="484381"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1858" y="1131029"/>
        <a:ext cx="25749" cy="5154"/>
      </dsp:txXfrm>
    </dsp:sp>
    <dsp:sp modelId="{3DFB714E-9F68-4B4F-B92B-6E6EE44F0376}">
      <dsp:nvSpPr>
        <dsp:cNvPr id="0" name=""/>
        <dsp:cNvSpPr/>
      </dsp:nvSpPr>
      <dsp:spPr>
        <a:xfrm>
          <a:off x="5515290" y="461891"/>
          <a:ext cx="2239051" cy="134343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GB" sz="1200" kern="1200"/>
            <a:t>Establish actual capital requirements (funding quantum) for upgrade and refurbishment of the facilities as well as short term (1 Year) cashflow projections; </a:t>
          </a:r>
          <a:endParaRPr lang="en-US" sz="1200" kern="1200"/>
        </a:p>
      </dsp:txBody>
      <dsp:txXfrm>
        <a:off x="5515290" y="461891"/>
        <a:ext cx="2239051" cy="1343430"/>
      </dsp:txXfrm>
    </dsp:sp>
    <dsp:sp modelId="{CCFE7BC9-9F62-4E41-9D6B-C818E1B11B55}">
      <dsp:nvSpPr>
        <dsp:cNvPr id="0" name=""/>
        <dsp:cNvSpPr/>
      </dsp:nvSpPr>
      <dsp:spPr>
        <a:xfrm>
          <a:off x="1126750" y="1803521"/>
          <a:ext cx="8262099" cy="1037405"/>
        </a:xfrm>
        <a:custGeom>
          <a:avLst/>
          <a:gdLst/>
          <a:ahLst/>
          <a:cxnLst/>
          <a:rect l="0" t="0" r="0" b="0"/>
          <a:pathLst>
            <a:path>
              <a:moveTo>
                <a:pt x="8262099" y="0"/>
              </a:moveTo>
              <a:lnTo>
                <a:pt x="8262099" y="535802"/>
              </a:lnTo>
              <a:lnTo>
                <a:pt x="0" y="535802"/>
              </a:lnTo>
              <a:lnTo>
                <a:pt x="0" y="1037405"/>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49528" y="2319646"/>
        <a:ext cx="416542" cy="5154"/>
      </dsp:txXfrm>
    </dsp:sp>
    <dsp:sp modelId="{7FEEA3E5-4F4A-F241-A7CF-BE6B9B32D5B1}">
      <dsp:nvSpPr>
        <dsp:cNvPr id="0" name=""/>
        <dsp:cNvSpPr/>
      </dsp:nvSpPr>
      <dsp:spPr>
        <a:xfrm>
          <a:off x="8269323" y="461891"/>
          <a:ext cx="2239051" cy="134343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GB" sz="1200" kern="1200"/>
            <a:t>Train staff and management and start to manage the institutions; </a:t>
          </a:r>
          <a:endParaRPr lang="en-US" sz="1200" kern="1200"/>
        </a:p>
      </dsp:txBody>
      <dsp:txXfrm>
        <a:off x="8269323" y="461891"/>
        <a:ext cx="2239051" cy="1343430"/>
      </dsp:txXfrm>
    </dsp:sp>
    <dsp:sp modelId="{F496CFF3-60AB-9D49-A462-EF940C2ABDDF}">
      <dsp:nvSpPr>
        <dsp:cNvPr id="0" name=""/>
        <dsp:cNvSpPr/>
      </dsp:nvSpPr>
      <dsp:spPr>
        <a:xfrm>
          <a:off x="2244476" y="3499322"/>
          <a:ext cx="484381" cy="91440"/>
        </a:xfrm>
        <a:custGeom>
          <a:avLst/>
          <a:gdLst/>
          <a:ahLst/>
          <a:cxnLst/>
          <a:rect l="0" t="0" r="0" b="0"/>
          <a:pathLst>
            <a:path>
              <a:moveTo>
                <a:pt x="0" y="45720"/>
              </a:moveTo>
              <a:lnTo>
                <a:pt x="484381"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3792" y="3542464"/>
        <a:ext cx="25749" cy="5154"/>
      </dsp:txXfrm>
    </dsp:sp>
    <dsp:sp modelId="{DEDFB061-58D1-F540-90EE-AE72D4349C3C}">
      <dsp:nvSpPr>
        <dsp:cNvPr id="0" name=""/>
        <dsp:cNvSpPr/>
      </dsp:nvSpPr>
      <dsp:spPr>
        <a:xfrm>
          <a:off x="7224" y="2873326"/>
          <a:ext cx="2239051" cy="134343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GB" sz="1200" kern="1200"/>
            <a:t>Appoint a senior industry leader (3-year contract) as project leader to manage the project milestones and deliverables; </a:t>
          </a:r>
          <a:endParaRPr lang="en-US" sz="1200" kern="1200"/>
        </a:p>
      </dsp:txBody>
      <dsp:txXfrm>
        <a:off x="7224" y="2873326"/>
        <a:ext cx="2239051" cy="1343430"/>
      </dsp:txXfrm>
    </dsp:sp>
    <dsp:sp modelId="{9BAA0CA9-D862-6B4F-9A64-5A03EB3A8E13}">
      <dsp:nvSpPr>
        <dsp:cNvPr id="0" name=""/>
        <dsp:cNvSpPr/>
      </dsp:nvSpPr>
      <dsp:spPr>
        <a:xfrm>
          <a:off x="4998509" y="3499322"/>
          <a:ext cx="484381" cy="91440"/>
        </a:xfrm>
        <a:custGeom>
          <a:avLst/>
          <a:gdLst/>
          <a:ahLst/>
          <a:cxnLst/>
          <a:rect l="0" t="0" r="0" b="0"/>
          <a:pathLst>
            <a:path>
              <a:moveTo>
                <a:pt x="0" y="45720"/>
              </a:moveTo>
              <a:lnTo>
                <a:pt x="484381"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25" y="3542464"/>
        <a:ext cx="25749" cy="5154"/>
      </dsp:txXfrm>
    </dsp:sp>
    <dsp:sp modelId="{3854DDD1-0C71-9E49-9CFF-BCF0832E58F7}">
      <dsp:nvSpPr>
        <dsp:cNvPr id="0" name=""/>
        <dsp:cNvSpPr/>
      </dsp:nvSpPr>
      <dsp:spPr>
        <a:xfrm>
          <a:off x="2761257" y="2873326"/>
          <a:ext cx="2239051" cy="134343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GB" sz="1200" kern="1200"/>
            <a:t>Establish and resource an infrastructure for support of the project leader;</a:t>
          </a:r>
          <a:endParaRPr lang="en-US" sz="1200" kern="1200"/>
        </a:p>
      </dsp:txBody>
      <dsp:txXfrm>
        <a:off x="2761257" y="2873326"/>
        <a:ext cx="2239051" cy="1343430"/>
      </dsp:txXfrm>
    </dsp:sp>
    <dsp:sp modelId="{B2C5001A-4720-604F-ADA1-9783F8EED10E}">
      <dsp:nvSpPr>
        <dsp:cNvPr id="0" name=""/>
        <dsp:cNvSpPr/>
      </dsp:nvSpPr>
      <dsp:spPr>
        <a:xfrm>
          <a:off x="7752542" y="3499322"/>
          <a:ext cx="484381" cy="91440"/>
        </a:xfrm>
        <a:custGeom>
          <a:avLst/>
          <a:gdLst/>
          <a:ahLst/>
          <a:cxnLst/>
          <a:rect l="0" t="0" r="0" b="0"/>
          <a:pathLst>
            <a:path>
              <a:moveTo>
                <a:pt x="0" y="45720"/>
              </a:moveTo>
              <a:lnTo>
                <a:pt x="484381"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1858" y="3542464"/>
        <a:ext cx="25749" cy="5154"/>
      </dsp:txXfrm>
    </dsp:sp>
    <dsp:sp modelId="{4AAC3146-E376-7A4D-BF64-C42C5115ECF3}">
      <dsp:nvSpPr>
        <dsp:cNvPr id="0" name=""/>
        <dsp:cNvSpPr/>
      </dsp:nvSpPr>
      <dsp:spPr>
        <a:xfrm>
          <a:off x="5515290" y="2873326"/>
          <a:ext cx="2239051" cy="134343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GB" sz="1200" kern="1200"/>
            <a:t>Establish a Task Team with workstreams</a:t>
          </a:r>
          <a:endParaRPr lang="en-US" sz="1200" kern="1200"/>
        </a:p>
      </dsp:txBody>
      <dsp:txXfrm>
        <a:off x="5515290" y="2873326"/>
        <a:ext cx="2239051" cy="1343430"/>
      </dsp:txXfrm>
    </dsp:sp>
    <dsp:sp modelId="{3022EF7E-F920-014F-BAB8-549E01320422}">
      <dsp:nvSpPr>
        <dsp:cNvPr id="0" name=""/>
        <dsp:cNvSpPr/>
      </dsp:nvSpPr>
      <dsp:spPr>
        <a:xfrm>
          <a:off x="8269323" y="2600012"/>
          <a:ext cx="2239051" cy="1890059"/>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GB" sz="1200" kern="1200" dirty="0"/>
            <a:t>Develop a structure fit for purpose: Head-office with individual entities operating independently (paying a contribution to carry head-office cost for proving shared services; and use tested change management models / frameworks to manage the process.</a:t>
          </a:r>
          <a:endParaRPr lang="en-US" sz="1200" kern="1200" dirty="0"/>
        </a:p>
      </dsp:txBody>
      <dsp:txXfrm>
        <a:off x="8269323" y="2600012"/>
        <a:ext cx="2239051" cy="18900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E4C930-D2BC-7C4D-8644-551086CB2154}">
      <dsp:nvSpPr>
        <dsp:cNvPr id="0" name=""/>
        <dsp:cNvSpPr/>
      </dsp:nvSpPr>
      <dsp:spPr>
        <a:xfrm>
          <a:off x="0" y="216278"/>
          <a:ext cx="655534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640BC2-1A45-E64E-8B1D-1A71E2299770}">
      <dsp:nvSpPr>
        <dsp:cNvPr id="0" name=""/>
        <dsp:cNvSpPr/>
      </dsp:nvSpPr>
      <dsp:spPr>
        <a:xfrm>
          <a:off x="327767" y="53918"/>
          <a:ext cx="458874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444" tIns="0" rIns="173444" bIns="0" numCol="1" spcCol="1270" anchor="ctr" anchorCtr="0">
          <a:noAutofit/>
        </a:bodyPr>
        <a:lstStyle/>
        <a:p>
          <a:pPr marL="0" lvl="0" indent="0" algn="l" defTabSz="488950">
            <a:lnSpc>
              <a:spcPct val="90000"/>
            </a:lnSpc>
            <a:spcBef>
              <a:spcPct val="0"/>
            </a:spcBef>
            <a:spcAft>
              <a:spcPct val="35000"/>
            </a:spcAft>
            <a:buNone/>
          </a:pPr>
          <a:r>
            <a:rPr lang="en-US" sz="1100" kern="1200"/>
            <a:t>Executive summary</a:t>
          </a:r>
        </a:p>
      </dsp:txBody>
      <dsp:txXfrm>
        <a:off x="343619" y="69770"/>
        <a:ext cx="4557038" cy="293016"/>
      </dsp:txXfrm>
    </dsp:sp>
    <dsp:sp modelId="{7B31F1DE-BC39-A740-9240-1A0D12810B02}">
      <dsp:nvSpPr>
        <dsp:cNvPr id="0" name=""/>
        <dsp:cNvSpPr/>
      </dsp:nvSpPr>
      <dsp:spPr>
        <a:xfrm>
          <a:off x="0" y="715238"/>
          <a:ext cx="6555347" cy="1178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768" tIns="229108" rIns="508768" bIns="78232" numCol="1" spcCol="1270" anchor="t" anchorCtr="0">
          <a:noAutofit/>
        </a:bodyPr>
        <a:lstStyle/>
        <a:p>
          <a:pPr marL="57150" lvl="1" indent="-57150" algn="l" defTabSz="488950">
            <a:lnSpc>
              <a:spcPct val="90000"/>
            </a:lnSpc>
            <a:spcBef>
              <a:spcPct val="0"/>
            </a:spcBef>
            <a:spcAft>
              <a:spcPct val="15000"/>
            </a:spcAft>
            <a:buChar char="•"/>
          </a:pPr>
          <a:r>
            <a:rPr lang="en-US" sz="1100" kern="1200"/>
            <a:t>Global risk analysis</a:t>
          </a:r>
        </a:p>
        <a:p>
          <a:pPr marL="57150" lvl="1" indent="-57150" algn="l" defTabSz="488950">
            <a:lnSpc>
              <a:spcPct val="90000"/>
            </a:lnSpc>
            <a:spcBef>
              <a:spcPct val="0"/>
            </a:spcBef>
            <a:spcAft>
              <a:spcPct val="15000"/>
            </a:spcAft>
            <a:buChar char="•"/>
          </a:pPr>
          <a:r>
            <a:rPr lang="en-US" sz="1100" kern="1200"/>
            <a:t>Pestle analysis</a:t>
          </a:r>
        </a:p>
        <a:p>
          <a:pPr marL="57150" lvl="1" indent="-57150" algn="l" defTabSz="488950">
            <a:lnSpc>
              <a:spcPct val="90000"/>
            </a:lnSpc>
            <a:spcBef>
              <a:spcPct val="0"/>
            </a:spcBef>
            <a:spcAft>
              <a:spcPct val="15000"/>
            </a:spcAft>
            <a:buChar char="•"/>
          </a:pPr>
          <a:r>
            <a:rPr lang="en-US" sz="1100" kern="1200"/>
            <a:t>Industry analysis</a:t>
          </a:r>
        </a:p>
        <a:p>
          <a:pPr marL="57150" lvl="1" indent="-57150" algn="l" defTabSz="488950">
            <a:lnSpc>
              <a:spcPct val="90000"/>
            </a:lnSpc>
            <a:spcBef>
              <a:spcPct val="0"/>
            </a:spcBef>
            <a:spcAft>
              <a:spcPct val="15000"/>
            </a:spcAft>
            <a:buChar char="•"/>
          </a:pPr>
          <a:r>
            <a:rPr lang="en-US" sz="1100" kern="1200"/>
            <a:t>Porters five force</a:t>
          </a:r>
        </a:p>
        <a:p>
          <a:pPr marL="57150" lvl="1" indent="-57150" algn="l" defTabSz="488950">
            <a:lnSpc>
              <a:spcPct val="90000"/>
            </a:lnSpc>
            <a:spcBef>
              <a:spcPct val="0"/>
            </a:spcBef>
            <a:spcAft>
              <a:spcPct val="15000"/>
            </a:spcAft>
            <a:buChar char="•"/>
          </a:pPr>
          <a:r>
            <a:rPr lang="en-US" sz="1100" kern="1200"/>
            <a:t>Competitor analysis</a:t>
          </a:r>
        </a:p>
      </dsp:txBody>
      <dsp:txXfrm>
        <a:off x="0" y="715238"/>
        <a:ext cx="6555347" cy="1178100"/>
      </dsp:txXfrm>
    </dsp:sp>
    <dsp:sp modelId="{D1660F9D-08EF-7348-9235-4AE5D1AD09EA}">
      <dsp:nvSpPr>
        <dsp:cNvPr id="0" name=""/>
        <dsp:cNvSpPr/>
      </dsp:nvSpPr>
      <dsp:spPr>
        <a:xfrm>
          <a:off x="327767" y="552878"/>
          <a:ext cx="458874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444" tIns="0" rIns="173444" bIns="0" numCol="1" spcCol="1270" anchor="ctr" anchorCtr="0">
          <a:noAutofit/>
        </a:bodyPr>
        <a:lstStyle/>
        <a:p>
          <a:pPr marL="0" lvl="0" indent="0" algn="l" defTabSz="488950">
            <a:lnSpc>
              <a:spcPct val="90000"/>
            </a:lnSpc>
            <a:spcBef>
              <a:spcPct val="0"/>
            </a:spcBef>
            <a:spcAft>
              <a:spcPct val="35000"/>
            </a:spcAft>
            <a:buNone/>
          </a:pPr>
          <a:r>
            <a:rPr lang="en-US" sz="1100" kern="1200"/>
            <a:t>External analysis</a:t>
          </a:r>
        </a:p>
      </dsp:txBody>
      <dsp:txXfrm>
        <a:off x="343619" y="568730"/>
        <a:ext cx="4557038" cy="293016"/>
      </dsp:txXfrm>
    </dsp:sp>
    <dsp:sp modelId="{5D199330-64A7-0B44-9F10-40CA4EF8D475}">
      <dsp:nvSpPr>
        <dsp:cNvPr id="0" name=""/>
        <dsp:cNvSpPr/>
      </dsp:nvSpPr>
      <dsp:spPr>
        <a:xfrm>
          <a:off x="0" y="2115099"/>
          <a:ext cx="6555347" cy="1559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768" tIns="229108" rIns="508768" bIns="78232" numCol="1" spcCol="1270" anchor="t" anchorCtr="0">
          <a:noAutofit/>
        </a:bodyPr>
        <a:lstStyle/>
        <a:p>
          <a:pPr marL="57150" lvl="1" indent="-57150" algn="l" defTabSz="488950">
            <a:lnSpc>
              <a:spcPct val="90000"/>
            </a:lnSpc>
            <a:spcBef>
              <a:spcPct val="0"/>
            </a:spcBef>
            <a:spcAft>
              <a:spcPct val="15000"/>
            </a:spcAft>
            <a:buChar char="•"/>
          </a:pPr>
          <a:r>
            <a:rPr lang="en-US" sz="1100" kern="1200"/>
            <a:t>Core capabilities</a:t>
          </a:r>
        </a:p>
        <a:p>
          <a:pPr marL="57150" lvl="1" indent="-57150" algn="l" defTabSz="488950">
            <a:lnSpc>
              <a:spcPct val="90000"/>
            </a:lnSpc>
            <a:spcBef>
              <a:spcPct val="0"/>
            </a:spcBef>
            <a:spcAft>
              <a:spcPct val="15000"/>
            </a:spcAft>
            <a:buChar char="•"/>
          </a:pPr>
          <a:r>
            <a:rPr lang="en-US" sz="1100" kern="1200"/>
            <a:t>Core competence analysis</a:t>
          </a:r>
        </a:p>
        <a:p>
          <a:pPr marL="57150" lvl="1" indent="-57150" algn="l" defTabSz="488950">
            <a:lnSpc>
              <a:spcPct val="90000"/>
            </a:lnSpc>
            <a:spcBef>
              <a:spcPct val="0"/>
            </a:spcBef>
            <a:spcAft>
              <a:spcPct val="15000"/>
            </a:spcAft>
            <a:buChar char="•"/>
          </a:pPr>
          <a:r>
            <a:rPr lang="en-US" sz="1100" kern="1200"/>
            <a:t>Value chain analysis</a:t>
          </a:r>
        </a:p>
        <a:p>
          <a:pPr marL="57150" lvl="1" indent="-57150" algn="l" defTabSz="488950">
            <a:lnSpc>
              <a:spcPct val="90000"/>
            </a:lnSpc>
            <a:spcBef>
              <a:spcPct val="0"/>
            </a:spcBef>
            <a:spcAft>
              <a:spcPct val="15000"/>
            </a:spcAft>
            <a:buChar char="•"/>
          </a:pPr>
          <a:r>
            <a:rPr lang="en-US" sz="1100" kern="1200"/>
            <a:t>VRIO analysis</a:t>
          </a:r>
        </a:p>
        <a:p>
          <a:pPr marL="57150" lvl="1" indent="-57150" algn="l" defTabSz="488950">
            <a:lnSpc>
              <a:spcPct val="90000"/>
            </a:lnSpc>
            <a:spcBef>
              <a:spcPct val="0"/>
            </a:spcBef>
            <a:spcAft>
              <a:spcPct val="15000"/>
            </a:spcAft>
            <a:buChar char="•"/>
          </a:pPr>
          <a:r>
            <a:rPr lang="en-US" sz="1100" kern="1200"/>
            <a:t>SWOT and Integrated SWOT analysis</a:t>
          </a:r>
        </a:p>
        <a:p>
          <a:pPr marL="57150" lvl="1" indent="-57150" algn="l" defTabSz="488950">
            <a:lnSpc>
              <a:spcPct val="90000"/>
            </a:lnSpc>
            <a:spcBef>
              <a:spcPct val="0"/>
            </a:spcBef>
            <a:spcAft>
              <a:spcPct val="15000"/>
            </a:spcAft>
            <a:buChar char="•"/>
          </a:pPr>
          <a:r>
            <a:rPr lang="en-US" sz="1100" kern="1200"/>
            <a:t>Risk analysis</a:t>
          </a:r>
        </a:p>
        <a:p>
          <a:pPr marL="57150" lvl="1" indent="-57150" algn="l" defTabSz="488950">
            <a:lnSpc>
              <a:spcPct val="90000"/>
            </a:lnSpc>
            <a:spcBef>
              <a:spcPct val="0"/>
            </a:spcBef>
            <a:spcAft>
              <a:spcPct val="15000"/>
            </a:spcAft>
            <a:buChar char="•"/>
          </a:pPr>
          <a:r>
            <a:rPr lang="en-US" sz="1100" kern="1200"/>
            <a:t>Financial analysis</a:t>
          </a:r>
        </a:p>
      </dsp:txBody>
      <dsp:txXfrm>
        <a:off x="0" y="2115099"/>
        <a:ext cx="6555347" cy="1559250"/>
      </dsp:txXfrm>
    </dsp:sp>
    <dsp:sp modelId="{0376CAF9-4BCA-884B-A96A-173EBE8558E8}">
      <dsp:nvSpPr>
        <dsp:cNvPr id="0" name=""/>
        <dsp:cNvSpPr/>
      </dsp:nvSpPr>
      <dsp:spPr>
        <a:xfrm>
          <a:off x="327767" y="1952738"/>
          <a:ext cx="458874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444" tIns="0" rIns="173444" bIns="0" numCol="1" spcCol="1270" anchor="ctr" anchorCtr="0">
          <a:noAutofit/>
        </a:bodyPr>
        <a:lstStyle/>
        <a:p>
          <a:pPr marL="0" lvl="0" indent="0" algn="l" defTabSz="488950">
            <a:lnSpc>
              <a:spcPct val="90000"/>
            </a:lnSpc>
            <a:spcBef>
              <a:spcPct val="0"/>
            </a:spcBef>
            <a:spcAft>
              <a:spcPct val="35000"/>
            </a:spcAft>
            <a:buNone/>
          </a:pPr>
          <a:r>
            <a:rPr lang="en-US" sz="1100" kern="1200"/>
            <a:t>Internal analysis</a:t>
          </a:r>
        </a:p>
      </dsp:txBody>
      <dsp:txXfrm>
        <a:off x="343619" y="1968590"/>
        <a:ext cx="4557038" cy="293016"/>
      </dsp:txXfrm>
    </dsp:sp>
    <dsp:sp modelId="{744FEDCE-3DB1-7043-ACAB-9ABF1C97B692}">
      <dsp:nvSpPr>
        <dsp:cNvPr id="0" name=""/>
        <dsp:cNvSpPr/>
      </dsp:nvSpPr>
      <dsp:spPr>
        <a:xfrm>
          <a:off x="0" y="3896108"/>
          <a:ext cx="6555347" cy="10048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768" tIns="229108" rIns="508768" bIns="78232" numCol="1" spcCol="1270" anchor="t" anchorCtr="0">
          <a:noAutofit/>
        </a:bodyPr>
        <a:lstStyle/>
        <a:p>
          <a:pPr marL="57150" lvl="1" indent="-57150" algn="l" defTabSz="488950">
            <a:lnSpc>
              <a:spcPct val="90000"/>
            </a:lnSpc>
            <a:spcBef>
              <a:spcPct val="0"/>
            </a:spcBef>
            <a:spcAft>
              <a:spcPct val="15000"/>
            </a:spcAft>
            <a:buChar char="•"/>
          </a:pPr>
          <a:r>
            <a:rPr lang="en-US" sz="1100" kern="1200"/>
            <a:t>Current realities</a:t>
          </a:r>
        </a:p>
        <a:p>
          <a:pPr marL="57150" lvl="1" indent="-57150" algn="l" defTabSz="488950">
            <a:lnSpc>
              <a:spcPct val="90000"/>
            </a:lnSpc>
            <a:spcBef>
              <a:spcPct val="0"/>
            </a:spcBef>
            <a:spcAft>
              <a:spcPct val="15000"/>
            </a:spcAft>
            <a:buChar char="•"/>
          </a:pPr>
          <a:r>
            <a:rPr lang="en-US" sz="1100" kern="1200"/>
            <a:t>Possible future realities</a:t>
          </a:r>
        </a:p>
        <a:p>
          <a:pPr marL="57150" lvl="1" indent="-57150" algn="l" defTabSz="488950">
            <a:lnSpc>
              <a:spcPct val="90000"/>
            </a:lnSpc>
            <a:spcBef>
              <a:spcPct val="0"/>
            </a:spcBef>
            <a:spcAft>
              <a:spcPct val="15000"/>
            </a:spcAft>
            <a:buChar char="•"/>
          </a:pPr>
          <a:r>
            <a:rPr lang="en-US" sz="1100" kern="1200"/>
            <a:t>Implementation</a:t>
          </a:r>
        </a:p>
        <a:p>
          <a:pPr marL="57150" lvl="1" indent="-57150" algn="l" defTabSz="488950">
            <a:lnSpc>
              <a:spcPct val="90000"/>
            </a:lnSpc>
            <a:spcBef>
              <a:spcPct val="0"/>
            </a:spcBef>
            <a:spcAft>
              <a:spcPct val="15000"/>
            </a:spcAft>
            <a:buChar char="•"/>
          </a:pPr>
          <a:r>
            <a:rPr lang="en-US" sz="1100" kern="1200"/>
            <a:t>Change management</a:t>
          </a:r>
        </a:p>
      </dsp:txBody>
      <dsp:txXfrm>
        <a:off x="0" y="3896108"/>
        <a:ext cx="6555347" cy="1004850"/>
      </dsp:txXfrm>
    </dsp:sp>
    <dsp:sp modelId="{F50E0196-A85F-604C-957A-6CE41E074659}">
      <dsp:nvSpPr>
        <dsp:cNvPr id="0" name=""/>
        <dsp:cNvSpPr/>
      </dsp:nvSpPr>
      <dsp:spPr>
        <a:xfrm>
          <a:off x="327767" y="3733749"/>
          <a:ext cx="458874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444" tIns="0" rIns="173444" bIns="0" numCol="1" spcCol="1270" anchor="ctr" anchorCtr="0">
          <a:noAutofit/>
        </a:bodyPr>
        <a:lstStyle/>
        <a:p>
          <a:pPr marL="0" lvl="0" indent="0" algn="l" defTabSz="488950">
            <a:lnSpc>
              <a:spcPct val="90000"/>
            </a:lnSpc>
            <a:spcBef>
              <a:spcPct val="0"/>
            </a:spcBef>
            <a:spcAft>
              <a:spcPct val="35000"/>
            </a:spcAft>
            <a:buNone/>
          </a:pPr>
          <a:r>
            <a:rPr lang="en-US" sz="1100" kern="1200"/>
            <a:t>Proposed strategy</a:t>
          </a:r>
        </a:p>
      </dsp:txBody>
      <dsp:txXfrm>
        <a:off x="343619" y="3749601"/>
        <a:ext cx="4557038" cy="293016"/>
      </dsp:txXfrm>
    </dsp:sp>
    <dsp:sp modelId="{8FC21535-E863-0243-9216-0E2400572344}">
      <dsp:nvSpPr>
        <dsp:cNvPr id="0" name=""/>
        <dsp:cNvSpPr/>
      </dsp:nvSpPr>
      <dsp:spPr>
        <a:xfrm>
          <a:off x="0" y="5122719"/>
          <a:ext cx="655534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0FFF99-05F6-7D47-9F1B-668CC05F51D5}">
      <dsp:nvSpPr>
        <dsp:cNvPr id="0" name=""/>
        <dsp:cNvSpPr/>
      </dsp:nvSpPr>
      <dsp:spPr>
        <a:xfrm>
          <a:off x="327767" y="4960358"/>
          <a:ext cx="458874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444" tIns="0" rIns="173444" bIns="0" numCol="1" spcCol="1270" anchor="ctr" anchorCtr="0">
          <a:noAutofit/>
        </a:bodyPr>
        <a:lstStyle/>
        <a:p>
          <a:pPr marL="0" lvl="0" indent="0" algn="l" defTabSz="488950">
            <a:lnSpc>
              <a:spcPct val="90000"/>
            </a:lnSpc>
            <a:spcBef>
              <a:spcPct val="0"/>
            </a:spcBef>
            <a:spcAft>
              <a:spcPct val="35000"/>
            </a:spcAft>
            <a:buNone/>
          </a:pPr>
          <a:r>
            <a:rPr lang="en-US" sz="1100" kern="1200"/>
            <a:t>What next </a:t>
          </a:r>
        </a:p>
      </dsp:txBody>
      <dsp:txXfrm>
        <a:off x="343619" y="4976210"/>
        <a:ext cx="4557038" cy="293016"/>
      </dsp:txXfrm>
    </dsp:sp>
    <dsp:sp modelId="{65613863-CD46-0E40-93F2-C175C9816A5F}">
      <dsp:nvSpPr>
        <dsp:cNvPr id="0" name=""/>
        <dsp:cNvSpPr/>
      </dsp:nvSpPr>
      <dsp:spPr>
        <a:xfrm>
          <a:off x="0" y="5621679"/>
          <a:ext cx="655534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804F34-2E41-E449-B381-22BAEB7D9A5F}">
      <dsp:nvSpPr>
        <dsp:cNvPr id="0" name=""/>
        <dsp:cNvSpPr/>
      </dsp:nvSpPr>
      <dsp:spPr>
        <a:xfrm>
          <a:off x="327767" y="5459319"/>
          <a:ext cx="458874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444" tIns="0" rIns="173444" bIns="0" numCol="1" spcCol="1270" anchor="ctr" anchorCtr="0">
          <a:noAutofit/>
        </a:bodyPr>
        <a:lstStyle/>
        <a:p>
          <a:pPr marL="0" lvl="0" indent="0" algn="l" defTabSz="488950">
            <a:lnSpc>
              <a:spcPct val="90000"/>
            </a:lnSpc>
            <a:spcBef>
              <a:spcPct val="0"/>
            </a:spcBef>
            <a:spcAft>
              <a:spcPct val="35000"/>
            </a:spcAft>
            <a:buNone/>
          </a:pPr>
          <a:r>
            <a:rPr lang="en-US" sz="1100" kern="1200"/>
            <a:t>Conclusion</a:t>
          </a:r>
        </a:p>
      </dsp:txBody>
      <dsp:txXfrm>
        <a:off x="343619" y="5475171"/>
        <a:ext cx="4557038" cy="29301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3A664-1405-4605-871D-36154C2E0DD5}">
      <dsp:nvSpPr>
        <dsp:cNvPr id="0" name=""/>
        <dsp:cNvSpPr/>
      </dsp:nvSpPr>
      <dsp:spPr>
        <a:xfrm>
          <a:off x="679050" y="578771"/>
          <a:ext cx="1887187" cy="188718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A3B543-E12E-4B47-BE58-FE1F26C66ECA}">
      <dsp:nvSpPr>
        <dsp:cNvPr id="0" name=""/>
        <dsp:cNvSpPr/>
      </dsp:nvSpPr>
      <dsp:spPr>
        <a:xfrm>
          <a:off x="1081237" y="980959"/>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8B2C96-B04D-49F3-BC92-4575B809D85C}">
      <dsp:nvSpPr>
        <dsp:cNvPr id="0" name=""/>
        <dsp:cNvSpPr/>
      </dsp:nvSpPr>
      <dsp:spPr>
        <a:xfrm>
          <a:off x="75768" y="305377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Clarity seeking questions?</a:t>
          </a:r>
        </a:p>
      </dsp:txBody>
      <dsp:txXfrm>
        <a:off x="75768" y="3053772"/>
        <a:ext cx="3093750" cy="720000"/>
      </dsp:txXfrm>
    </dsp:sp>
    <dsp:sp modelId="{0A24A5A5-A4FB-45C1-960E-EC84910CC515}">
      <dsp:nvSpPr>
        <dsp:cNvPr id="0" name=""/>
        <dsp:cNvSpPr/>
      </dsp:nvSpPr>
      <dsp:spPr>
        <a:xfrm>
          <a:off x="4314206" y="578771"/>
          <a:ext cx="1887187" cy="188718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796F5E-6EAC-4E55-8FCB-C48B940CACBD}">
      <dsp:nvSpPr>
        <dsp:cNvPr id="0" name=""/>
        <dsp:cNvSpPr/>
      </dsp:nvSpPr>
      <dsp:spPr>
        <a:xfrm>
          <a:off x="4716393" y="980959"/>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DA077C-0A1C-4EF8-A4A0-903511A3408F}">
      <dsp:nvSpPr>
        <dsp:cNvPr id="0" name=""/>
        <dsp:cNvSpPr/>
      </dsp:nvSpPr>
      <dsp:spPr>
        <a:xfrm>
          <a:off x="3710925" y="305377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Comments?</a:t>
          </a:r>
        </a:p>
      </dsp:txBody>
      <dsp:txXfrm>
        <a:off x="3710925" y="3053772"/>
        <a:ext cx="3093750" cy="720000"/>
      </dsp:txXfrm>
    </dsp:sp>
    <dsp:sp modelId="{6E2AC207-4F9F-4F44-8471-4BBC718825C6}">
      <dsp:nvSpPr>
        <dsp:cNvPr id="0" name=""/>
        <dsp:cNvSpPr/>
      </dsp:nvSpPr>
      <dsp:spPr>
        <a:xfrm>
          <a:off x="7949362" y="578771"/>
          <a:ext cx="1887187" cy="188718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EF3768-E886-49BC-BE40-46541141B438}">
      <dsp:nvSpPr>
        <dsp:cNvPr id="0" name=""/>
        <dsp:cNvSpPr/>
      </dsp:nvSpPr>
      <dsp:spPr>
        <a:xfrm>
          <a:off x="8351550" y="980959"/>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1E0493-2475-4042-A9C4-5949112F1435}">
      <dsp:nvSpPr>
        <dsp:cNvPr id="0" name=""/>
        <dsp:cNvSpPr/>
      </dsp:nvSpPr>
      <dsp:spPr>
        <a:xfrm>
          <a:off x="7346081" y="305377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Observations?</a:t>
          </a:r>
        </a:p>
      </dsp:txBody>
      <dsp:txXfrm>
        <a:off x="7346081" y="3053772"/>
        <a:ext cx="30937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12667-59AE-43C7-A7CB-3902E993C4F5}">
      <dsp:nvSpPr>
        <dsp:cNvPr id="0" name=""/>
        <dsp:cNvSpPr/>
      </dsp:nvSpPr>
      <dsp:spPr>
        <a:xfrm>
          <a:off x="0" y="4418"/>
          <a:ext cx="6248400" cy="9412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30F9DC-4FC2-42D9-B097-C7623B869BC4}">
      <dsp:nvSpPr>
        <dsp:cNvPr id="0" name=""/>
        <dsp:cNvSpPr/>
      </dsp:nvSpPr>
      <dsp:spPr>
        <a:xfrm>
          <a:off x="284724" y="216197"/>
          <a:ext cx="517680" cy="5176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82DDCE-0C00-47C4-B8D5-C812A2F688FD}">
      <dsp:nvSpPr>
        <dsp:cNvPr id="0" name=""/>
        <dsp:cNvSpPr/>
      </dsp:nvSpPr>
      <dsp:spPr>
        <a:xfrm>
          <a:off x="1087129" y="4418"/>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1244600">
            <a:lnSpc>
              <a:spcPct val="90000"/>
            </a:lnSpc>
            <a:spcBef>
              <a:spcPct val="0"/>
            </a:spcBef>
            <a:spcAft>
              <a:spcPct val="35000"/>
            </a:spcAft>
            <a:buNone/>
          </a:pPr>
          <a:r>
            <a:rPr lang="en-US" sz="2800" kern="1200" dirty="0"/>
            <a:t>Global Risk Analysis </a:t>
          </a:r>
        </a:p>
      </dsp:txBody>
      <dsp:txXfrm>
        <a:off x="1087129" y="4418"/>
        <a:ext cx="5161270" cy="941237"/>
      </dsp:txXfrm>
    </dsp:sp>
    <dsp:sp modelId="{91D4A568-75D5-4175-B506-856997508F8D}">
      <dsp:nvSpPr>
        <dsp:cNvPr id="0" name=""/>
        <dsp:cNvSpPr/>
      </dsp:nvSpPr>
      <dsp:spPr>
        <a:xfrm>
          <a:off x="0" y="1180965"/>
          <a:ext cx="6248400" cy="9412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3E43A7-6A5B-4B43-8F5D-047D09E5DFA1}">
      <dsp:nvSpPr>
        <dsp:cNvPr id="0" name=""/>
        <dsp:cNvSpPr/>
      </dsp:nvSpPr>
      <dsp:spPr>
        <a:xfrm>
          <a:off x="284724" y="1392744"/>
          <a:ext cx="517680" cy="5176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882025-2B2A-4395-AB65-0CF21F3ACA1B}">
      <dsp:nvSpPr>
        <dsp:cNvPr id="0" name=""/>
        <dsp:cNvSpPr/>
      </dsp:nvSpPr>
      <dsp:spPr>
        <a:xfrm>
          <a:off x="1087129" y="1180965"/>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1244600">
            <a:lnSpc>
              <a:spcPct val="90000"/>
            </a:lnSpc>
            <a:spcBef>
              <a:spcPct val="0"/>
            </a:spcBef>
            <a:spcAft>
              <a:spcPct val="35000"/>
            </a:spcAft>
            <a:buNone/>
          </a:pPr>
          <a:r>
            <a:rPr lang="en-US" sz="2800" kern="1200" dirty="0"/>
            <a:t>Pestle Analysis</a:t>
          </a:r>
          <a:r>
            <a:rPr lang="en-US" sz="2800" b="1" kern="1200" dirty="0"/>
            <a:t> </a:t>
          </a:r>
          <a:endParaRPr lang="en-US" sz="2800" kern="1200" dirty="0"/>
        </a:p>
      </dsp:txBody>
      <dsp:txXfrm>
        <a:off x="1087129" y="1180965"/>
        <a:ext cx="5161270" cy="941237"/>
      </dsp:txXfrm>
    </dsp:sp>
    <dsp:sp modelId="{875C2090-06FA-4B03-9D8A-1DC5CEF87EEB}">
      <dsp:nvSpPr>
        <dsp:cNvPr id="0" name=""/>
        <dsp:cNvSpPr/>
      </dsp:nvSpPr>
      <dsp:spPr>
        <a:xfrm>
          <a:off x="0" y="2357512"/>
          <a:ext cx="6248400" cy="9412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A414D7-F1D7-4F2B-BB5B-1F75C5366105}">
      <dsp:nvSpPr>
        <dsp:cNvPr id="0" name=""/>
        <dsp:cNvSpPr/>
      </dsp:nvSpPr>
      <dsp:spPr>
        <a:xfrm>
          <a:off x="284724" y="2569291"/>
          <a:ext cx="517680" cy="5176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BCD7FE-E1D8-4F14-B2C7-37028351E9A0}">
      <dsp:nvSpPr>
        <dsp:cNvPr id="0" name=""/>
        <dsp:cNvSpPr/>
      </dsp:nvSpPr>
      <dsp:spPr>
        <a:xfrm>
          <a:off x="1087129" y="2357512"/>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1244600">
            <a:lnSpc>
              <a:spcPct val="90000"/>
            </a:lnSpc>
            <a:spcBef>
              <a:spcPct val="0"/>
            </a:spcBef>
            <a:spcAft>
              <a:spcPct val="35000"/>
            </a:spcAft>
            <a:buNone/>
          </a:pPr>
          <a:r>
            <a:rPr lang="en-US" sz="2800" kern="1200" dirty="0"/>
            <a:t>Industry Analysis</a:t>
          </a:r>
        </a:p>
      </dsp:txBody>
      <dsp:txXfrm>
        <a:off x="1087129" y="2357512"/>
        <a:ext cx="5161270" cy="941237"/>
      </dsp:txXfrm>
    </dsp:sp>
    <dsp:sp modelId="{7EFA3DEA-62CA-4F77-8555-70E4F7A3B746}">
      <dsp:nvSpPr>
        <dsp:cNvPr id="0" name=""/>
        <dsp:cNvSpPr/>
      </dsp:nvSpPr>
      <dsp:spPr>
        <a:xfrm>
          <a:off x="0" y="3534059"/>
          <a:ext cx="6248400" cy="9412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8F93AA-C59C-42EE-A5B0-722DB4E6B75E}">
      <dsp:nvSpPr>
        <dsp:cNvPr id="0" name=""/>
        <dsp:cNvSpPr/>
      </dsp:nvSpPr>
      <dsp:spPr>
        <a:xfrm>
          <a:off x="284724" y="3745838"/>
          <a:ext cx="517680" cy="51768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E72738-E059-414B-B739-C9057A98C25C}">
      <dsp:nvSpPr>
        <dsp:cNvPr id="0" name=""/>
        <dsp:cNvSpPr/>
      </dsp:nvSpPr>
      <dsp:spPr>
        <a:xfrm>
          <a:off x="1087129" y="3534059"/>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1244600">
            <a:lnSpc>
              <a:spcPct val="90000"/>
            </a:lnSpc>
            <a:spcBef>
              <a:spcPct val="0"/>
            </a:spcBef>
            <a:spcAft>
              <a:spcPct val="35000"/>
            </a:spcAft>
            <a:buNone/>
          </a:pPr>
          <a:r>
            <a:rPr lang="en-US" sz="2800" kern="1200" dirty="0"/>
            <a:t>Porter’s Five Forces</a:t>
          </a:r>
        </a:p>
      </dsp:txBody>
      <dsp:txXfrm>
        <a:off x="1087129" y="3534059"/>
        <a:ext cx="5161270" cy="941237"/>
      </dsp:txXfrm>
    </dsp:sp>
    <dsp:sp modelId="{B32DD24C-B9BE-4610-BE18-B006FBB9E118}">
      <dsp:nvSpPr>
        <dsp:cNvPr id="0" name=""/>
        <dsp:cNvSpPr/>
      </dsp:nvSpPr>
      <dsp:spPr>
        <a:xfrm>
          <a:off x="0" y="4710606"/>
          <a:ext cx="6248400" cy="9412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68044C-B7AF-4F8D-8433-589B08F20FA3}">
      <dsp:nvSpPr>
        <dsp:cNvPr id="0" name=""/>
        <dsp:cNvSpPr/>
      </dsp:nvSpPr>
      <dsp:spPr>
        <a:xfrm>
          <a:off x="284724" y="4922384"/>
          <a:ext cx="517680" cy="51768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45F06F-CD01-4F92-B3FA-637A7B267CF5}">
      <dsp:nvSpPr>
        <dsp:cNvPr id="0" name=""/>
        <dsp:cNvSpPr/>
      </dsp:nvSpPr>
      <dsp:spPr>
        <a:xfrm>
          <a:off x="1087129" y="4710606"/>
          <a:ext cx="5161270" cy="941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14" tIns="99614" rIns="99614" bIns="99614" numCol="1" spcCol="1270" anchor="ctr" anchorCtr="0">
          <a:noAutofit/>
        </a:bodyPr>
        <a:lstStyle/>
        <a:p>
          <a:pPr marL="0" lvl="0" indent="0" algn="l" defTabSz="1244600">
            <a:lnSpc>
              <a:spcPct val="90000"/>
            </a:lnSpc>
            <a:spcBef>
              <a:spcPct val="0"/>
            </a:spcBef>
            <a:spcAft>
              <a:spcPct val="35000"/>
            </a:spcAft>
            <a:buNone/>
          </a:pPr>
          <a:r>
            <a:rPr lang="en-US" sz="2800" kern="1200" dirty="0"/>
            <a:t>Competitor Analysis</a:t>
          </a:r>
        </a:p>
      </dsp:txBody>
      <dsp:txXfrm>
        <a:off x="1087129" y="4710606"/>
        <a:ext cx="5161270" cy="9412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C87F2E-28B4-4EFA-AA09-158A7F9EAD9D}">
      <dsp:nvSpPr>
        <dsp:cNvPr id="0" name=""/>
        <dsp:cNvSpPr/>
      </dsp:nvSpPr>
      <dsp:spPr>
        <a:xfrm>
          <a:off x="0" y="1829"/>
          <a:ext cx="6248400" cy="77966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B95802-E440-4425-9B0D-FE97509F756A}">
      <dsp:nvSpPr>
        <dsp:cNvPr id="0" name=""/>
        <dsp:cNvSpPr/>
      </dsp:nvSpPr>
      <dsp:spPr>
        <a:xfrm>
          <a:off x="235850" y="177255"/>
          <a:ext cx="428818" cy="4288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8D794B-A022-4F35-9B23-B53482546C27}">
      <dsp:nvSpPr>
        <dsp:cNvPr id="0" name=""/>
        <dsp:cNvSpPr/>
      </dsp:nvSpPr>
      <dsp:spPr>
        <a:xfrm>
          <a:off x="900518" y="1829"/>
          <a:ext cx="5347881" cy="779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15" tIns="82515" rIns="82515" bIns="82515" numCol="1" spcCol="1270" anchor="ctr" anchorCtr="0">
          <a:noAutofit/>
        </a:bodyPr>
        <a:lstStyle/>
        <a:p>
          <a:pPr marL="0" lvl="0" indent="0" algn="l" defTabSz="1244600">
            <a:lnSpc>
              <a:spcPct val="90000"/>
            </a:lnSpc>
            <a:spcBef>
              <a:spcPct val="0"/>
            </a:spcBef>
            <a:spcAft>
              <a:spcPct val="35000"/>
            </a:spcAft>
            <a:buNone/>
          </a:pPr>
          <a:r>
            <a:rPr lang="en-GB" sz="2800" kern="1200" dirty="0"/>
            <a:t>Economic</a:t>
          </a:r>
          <a:endParaRPr lang="en-US" sz="2800" kern="1200" dirty="0"/>
        </a:p>
      </dsp:txBody>
      <dsp:txXfrm>
        <a:off x="900518" y="1829"/>
        <a:ext cx="5347881" cy="779669"/>
      </dsp:txXfrm>
    </dsp:sp>
    <dsp:sp modelId="{CC78CEC4-BE60-455F-8025-810CC04EB78C}">
      <dsp:nvSpPr>
        <dsp:cNvPr id="0" name=""/>
        <dsp:cNvSpPr/>
      </dsp:nvSpPr>
      <dsp:spPr>
        <a:xfrm>
          <a:off x="0" y="976416"/>
          <a:ext cx="6248400" cy="77966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91CDB6-557E-4F3A-815B-7C3D7E3470BB}">
      <dsp:nvSpPr>
        <dsp:cNvPr id="0" name=""/>
        <dsp:cNvSpPr/>
      </dsp:nvSpPr>
      <dsp:spPr>
        <a:xfrm>
          <a:off x="235850" y="1151842"/>
          <a:ext cx="428818" cy="4288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94F469-198B-4248-80D5-518A62CFAFBE}">
      <dsp:nvSpPr>
        <dsp:cNvPr id="0" name=""/>
        <dsp:cNvSpPr/>
      </dsp:nvSpPr>
      <dsp:spPr>
        <a:xfrm>
          <a:off x="900518" y="976416"/>
          <a:ext cx="5347881" cy="779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15" tIns="82515" rIns="82515" bIns="82515" numCol="1" spcCol="1270" anchor="ctr" anchorCtr="0">
          <a:noAutofit/>
        </a:bodyPr>
        <a:lstStyle/>
        <a:p>
          <a:pPr marL="0" lvl="0" indent="0" algn="l" defTabSz="1244600">
            <a:lnSpc>
              <a:spcPct val="90000"/>
            </a:lnSpc>
            <a:spcBef>
              <a:spcPct val="0"/>
            </a:spcBef>
            <a:spcAft>
              <a:spcPct val="35000"/>
            </a:spcAft>
            <a:buNone/>
          </a:pPr>
          <a:r>
            <a:rPr lang="en-GB" sz="2800" kern="1200" dirty="0"/>
            <a:t>Environmental </a:t>
          </a:r>
          <a:endParaRPr lang="en-US" sz="2800" kern="1200" dirty="0"/>
        </a:p>
      </dsp:txBody>
      <dsp:txXfrm>
        <a:off x="900518" y="976416"/>
        <a:ext cx="5347881" cy="779669"/>
      </dsp:txXfrm>
    </dsp:sp>
    <dsp:sp modelId="{B2A4C2E3-30E9-466B-A164-A610E6AB9321}">
      <dsp:nvSpPr>
        <dsp:cNvPr id="0" name=""/>
        <dsp:cNvSpPr/>
      </dsp:nvSpPr>
      <dsp:spPr>
        <a:xfrm>
          <a:off x="0" y="1951003"/>
          <a:ext cx="6248400" cy="77966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8610D9-E1C9-4165-90BF-834BC9DF07E3}">
      <dsp:nvSpPr>
        <dsp:cNvPr id="0" name=""/>
        <dsp:cNvSpPr/>
      </dsp:nvSpPr>
      <dsp:spPr>
        <a:xfrm>
          <a:off x="235850" y="2126428"/>
          <a:ext cx="428818" cy="42881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A48AE5-1C55-427D-9636-0B93AD505A71}">
      <dsp:nvSpPr>
        <dsp:cNvPr id="0" name=""/>
        <dsp:cNvSpPr/>
      </dsp:nvSpPr>
      <dsp:spPr>
        <a:xfrm>
          <a:off x="900518" y="1951003"/>
          <a:ext cx="5347881" cy="779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15" tIns="82515" rIns="82515" bIns="82515" numCol="1" spcCol="1270" anchor="ctr" anchorCtr="0">
          <a:noAutofit/>
        </a:bodyPr>
        <a:lstStyle/>
        <a:p>
          <a:pPr marL="0" lvl="0" indent="0" algn="l" defTabSz="1244600">
            <a:lnSpc>
              <a:spcPct val="90000"/>
            </a:lnSpc>
            <a:spcBef>
              <a:spcPct val="0"/>
            </a:spcBef>
            <a:spcAft>
              <a:spcPct val="35000"/>
            </a:spcAft>
            <a:buNone/>
          </a:pPr>
          <a:r>
            <a:rPr lang="en-GB" sz="2800" kern="1200" dirty="0"/>
            <a:t>Geopolitical</a:t>
          </a:r>
          <a:endParaRPr lang="en-US" sz="2800" kern="1200" dirty="0"/>
        </a:p>
      </dsp:txBody>
      <dsp:txXfrm>
        <a:off x="900518" y="1951003"/>
        <a:ext cx="5347881" cy="779669"/>
      </dsp:txXfrm>
    </dsp:sp>
    <dsp:sp modelId="{F30BF7B5-8A45-4C88-B4E9-36D032EB8D9D}">
      <dsp:nvSpPr>
        <dsp:cNvPr id="0" name=""/>
        <dsp:cNvSpPr/>
      </dsp:nvSpPr>
      <dsp:spPr>
        <a:xfrm>
          <a:off x="0" y="2925590"/>
          <a:ext cx="6248400" cy="77966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5BC259-7269-4E0D-B224-5E728A30DD56}">
      <dsp:nvSpPr>
        <dsp:cNvPr id="0" name=""/>
        <dsp:cNvSpPr/>
      </dsp:nvSpPr>
      <dsp:spPr>
        <a:xfrm>
          <a:off x="235850" y="3101015"/>
          <a:ext cx="428818" cy="42881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9CE150-BB26-4A41-AD11-F63EAF1395B3}">
      <dsp:nvSpPr>
        <dsp:cNvPr id="0" name=""/>
        <dsp:cNvSpPr/>
      </dsp:nvSpPr>
      <dsp:spPr>
        <a:xfrm>
          <a:off x="900518" y="2925590"/>
          <a:ext cx="5347881" cy="779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15" tIns="82515" rIns="82515" bIns="82515" numCol="1" spcCol="1270" anchor="ctr" anchorCtr="0">
          <a:noAutofit/>
        </a:bodyPr>
        <a:lstStyle/>
        <a:p>
          <a:pPr marL="0" lvl="0" indent="0" algn="l" defTabSz="1244600">
            <a:lnSpc>
              <a:spcPct val="90000"/>
            </a:lnSpc>
            <a:spcBef>
              <a:spcPct val="0"/>
            </a:spcBef>
            <a:spcAft>
              <a:spcPct val="35000"/>
            </a:spcAft>
            <a:buNone/>
          </a:pPr>
          <a:r>
            <a:rPr lang="en-GB" sz="2800" kern="1200" dirty="0"/>
            <a:t>Social</a:t>
          </a:r>
          <a:endParaRPr lang="en-US" sz="2800" kern="1200" dirty="0"/>
        </a:p>
      </dsp:txBody>
      <dsp:txXfrm>
        <a:off x="900518" y="2925590"/>
        <a:ext cx="5347881" cy="779669"/>
      </dsp:txXfrm>
    </dsp:sp>
    <dsp:sp modelId="{319EFDFB-B13E-40FC-8F43-646499D1D75B}">
      <dsp:nvSpPr>
        <dsp:cNvPr id="0" name=""/>
        <dsp:cNvSpPr/>
      </dsp:nvSpPr>
      <dsp:spPr>
        <a:xfrm>
          <a:off x="0" y="3900177"/>
          <a:ext cx="6248400" cy="77966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42A883-D264-4F41-9B71-8F5ABF5108A1}">
      <dsp:nvSpPr>
        <dsp:cNvPr id="0" name=""/>
        <dsp:cNvSpPr/>
      </dsp:nvSpPr>
      <dsp:spPr>
        <a:xfrm>
          <a:off x="235850" y="4075602"/>
          <a:ext cx="428818" cy="42881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89F14F-C11A-46E1-9F91-3C49FFEA50DB}">
      <dsp:nvSpPr>
        <dsp:cNvPr id="0" name=""/>
        <dsp:cNvSpPr/>
      </dsp:nvSpPr>
      <dsp:spPr>
        <a:xfrm>
          <a:off x="900518" y="3900177"/>
          <a:ext cx="5347881" cy="779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15" tIns="82515" rIns="82515" bIns="82515" numCol="1" spcCol="1270" anchor="ctr" anchorCtr="0">
          <a:noAutofit/>
        </a:bodyPr>
        <a:lstStyle/>
        <a:p>
          <a:pPr marL="0" lvl="0" indent="0" algn="l" defTabSz="1244600">
            <a:lnSpc>
              <a:spcPct val="90000"/>
            </a:lnSpc>
            <a:spcBef>
              <a:spcPct val="0"/>
            </a:spcBef>
            <a:spcAft>
              <a:spcPct val="35000"/>
            </a:spcAft>
            <a:buNone/>
          </a:pPr>
          <a:r>
            <a:rPr lang="en-GB" sz="2800" kern="1200" dirty="0"/>
            <a:t>Technological</a:t>
          </a:r>
          <a:endParaRPr lang="en-US" sz="2800" kern="1200" dirty="0"/>
        </a:p>
      </dsp:txBody>
      <dsp:txXfrm>
        <a:off x="900518" y="3900177"/>
        <a:ext cx="5347881" cy="779669"/>
      </dsp:txXfrm>
    </dsp:sp>
    <dsp:sp modelId="{63F2D48F-4930-4BE0-A365-EA0D9EBF3979}">
      <dsp:nvSpPr>
        <dsp:cNvPr id="0" name=""/>
        <dsp:cNvSpPr/>
      </dsp:nvSpPr>
      <dsp:spPr>
        <a:xfrm>
          <a:off x="0" y="4874763"/>
          <a:ext cx="6248400" cy="77966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423534-77D5-4E8E-94A1-5D2E9A4317D4}">
      <dsp:nvSpPr>
        <dsp:cNvPr id="0" name=""/>
        <dsp:cNvSpPr/>
      </dsp:nvSpPr>
      <dsp:spPr>
        <a:xfrm>
          <a:off x="235850" y="5050189"/>
          <a:ext cx="428818" cy="42881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957EE3-FEC0-412B-8B55-42D6BE679732}">
      <dsp:nvSpPr>
        <dsp:cNvPr id="0" name=""/>
        <dsp:cNvSpPr/>
      </dsp:nvSpPr>
      <dsp:spPr>
        <a:xfrm>
          <a:off x="900518" y="4874763"/>
          <a:ext cx="5347881" cy="779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15" tIns="82515" rIns="82515" bIns="82515" numCol="1" spcCol="1270" anchor="ctr" anchorCtr="0">
          <a:noAutofit/>
        </a:bodyPr>
        <a:lstStyle/>
        <a:p>
          <a:pPr marL="0" lvl="0" indent="0" algn="l" defTabSz="1244600">
            <a:lnSpc>
              <a:spcPct val="90000"/>
            </a:lnSpc>
            <a:spcBef>
              <a:spcPct val="0"/>
            </a:spcBef>
            <a:spcAft>
              <a:spcPct val="35000"/>
            </a:spcAft>
            <a:buNone/>
          </a:pPr>
          <a:r>
            <a:rPr lang="en-GB" sz="2800" kern="1200" dirty="0"/>
            <a:t>Trends 202</a:t>
          </a:r>
          <a:endParaRPr lang="en-US" sz="2800" kern="1200" dirty="0"/>
        </a:p>
      </dsp:txBody>
      <dsp:txXfrm>
        <a:off x="900518" y="4874763"/>
        <a:ext cx="5347881" cy="7796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591B23-A380-8343-B653-6135ECAC886B}">
      <dsp:nvSpPr>
        <dsp:cNvPr id="0" name=""/>
        <dsp:cNvSpPr/>
      </dsp:nvSpPr>
      <dsp:spPr>
        <a:xfrm>
          <a:off x="0" y="196444"/>
          <a:ext cx="6900512" cy="45571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Political</a:t>
          </a:r>
          <a:endParaRPr lang="en-US" sz="1900" kern="1200"/>
        </a:p>
      </dsp:txBody>
      <dsp:txXfrm>
        <a:off x="22246" y="218690"/>
        <a:ext cx="6856020" cy="411223"/>
      </dsp:txXfrm>
    </dsp:sp>
    <dsp:sp modelId="{B21A599C-992D-294A-A987-287A1BA362E9}">
      <dsp:nvSpPr>
        <dsp:cNvPr id="0" name=""/>
        <dsp:cNvSpPr/>
      </dsp:nvSpPr>
      <dsp:spPr>
        <a:xfrm>
          <a:off x="0" y="652159"/>
          <a:ext cx="6900512" cy="521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9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a:t>Instability in the political landscape, particularly over the last two years. </a:t>
          </a:r>
          <a:endParaRPr lang="en-US" sz="1500" kern="1200"/>
        </a:p>
        <a:p>
          <a:pPr marL="114300" lvl="1" indent="-114300" algn="l" defTabSz="666750">
            <a:lnSpc>
              <a:spcPct val="90000"/>
            </a:lnSpc>
            <a:spcBef>
              <a:spcPct val="0"/>
            </a:spcBef>
            <a:spcAft>
              <a:spcPct val="20000"/>
            </a:spcAft>
            <a:buChar char="•"/>
          </a:pPr>
          <a:r>
            <a:rPr lang="en-GB" sz="1500" kern="1200"/>
            <a:t>Political interference has been commonplace in the South African public sector </a:t>
          </a:r>
          <a:endParaRPr lang="en-US" sz="1500" kern="1200"/>
        </a:p>
      </dsp:txBody>
      <dsp:txXfrm>
        <a:off x="0" y="652159"/>
        <a:ext cx="6900512" cy="521122"/>
      </dsp:txXfrm>
    </dsp:sp>
    <dsp:sp modelId="{B6BB3AA3-5071-C842-8B46-23364717775A}">
      <dsp:nvSpPr>
        <dsp:cNvPr id="0" name=""/>
        <dsp:cNvSpPr/>
      </dsp:nvSpPr>
      <dsp:spPr>
        <a:xfrm>
          <a:off x="0" y="1173281"/>
          <a:ext cx="6900512" cy="455715"/>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Economical</a:t>
          </a:r>
          <a:endParaRPr lang="en-US" sz="1900" kern="1200"/>
        </a:p>
      </dsp:txBody>
      <dsp:txXfrm>
        <a:off x="22246" y="1195527"/>
        <a:ext cx="6856020" cy="411223"/>
      </dsp:txXfrm>
    </dsp:sp>
    <dsp:sp modelId="{2F4F0ACE-1188-A148-9E28-DFF4998689EB}">
      <dsp:nvSpPr>
        <dsp:cNvPr id="0" name=""/>
        <dsp:cNvSpPr/>
      </dsp:nvSpPr>
      <dsp:spPr>
        <a:xfrm>
          <a:off x="0" y="1628996"/>
          <a:ext cx="6900512"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9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a:t>Possible rise in tourism activity </a:t>
          </a:r>
          <a:endParaRPr lang="en-US" sz="1500" kern="1200"/>
        </a:p>
      </dsp:txBody>
      <dsp:txXfrm>
        <a:off x="0" y="1628996"/>
        <a:ext cx="6900512" cy="314640"/>
      </dsp:txXfrm>
    </dsp:sp>
    <dsp:sp modelId="{DE7E8C8E-AC58-9B4D-A85E-8D8893B29A29}">
      <dsp:nvSpPr>
        <dsp:cNvPr id="0" name=""/>
        <dsp:cNvSpPr/>
      </dsp:nvSpPr>
      <dsp:spPr>
        <a:xfrm>
          <a:off x="0" y="1943636"/>
          <a:ext cx="6900512" cy="455715"/>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Socio-Cultural</a:t>
          </a:r>
          <a:endParaRPr lang="en-US" sz="1900" kern="1200"/>
        </a:p>
      </dsp:txBody>
      <dsp:txXfrm>
        <a:off x="22246" y="1965882"/>
        <a:ext cx="6856020" cy="411223"/>
      </dsp:txXfrm>
    </dsp:sp>
    <dsp:sp modelId="{ABDAAC59-47B2-7C42-93A8-F7F4659283F6}">
      <dsp:nvSpPr>
        <dsp:cNvPr id="0" name=""/>
        <dsp:cNvSpPr/>
      </dsp:nvSpPr>
      <dsp:spPr>
        <a:xfrm>
          <a:off x="0" y="2399351"/>
          <a:ext cx="6900512" cy="471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9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a:t>Increasingly young population that is unemployed whilst skilled workers approaching retirement</a:t>
          </a:r>
          <a:endParaRPr lang="en-US" sz="1500" kern="1200"/>
        </a:p>
      </dsp:txBody>
      <dsp:txXfrm>
        <a:off x="0" y="2399351"/>
        <a:ext cx="6900512" cy="471960"/>
      </dsp:txXfrm>
    </dsp:sp>
    <dsp:sp modelId="{ABEDF0DE-8701-5D44-8EF9-DF6B63AA8654}">
      <dsp:nvSpPr>
        <dsp:cNvPr id="0" name=""/>
        <dsp:cNvSpPr/>
      </dsp:nvSpPr>
      <dsp:spPr>
        <a:xfrm>
          <a:off x="0" y="2871311"/>
          <a:ext cx="6900512" cy="455715"/>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Technological</a:t>
          </a:r>
          <a:endParaRPr lang="en-US" sz="1900" kern="1200"/>
        </a:p>
      </dsp:txBody>
      <dsp:txXfrm>
        <a:off x="22246" y="2893557"/>
        <a:ext cx="6856020" cy="411223"/>
      </dsp:txXfrm>
    </dsp:sp>
    <dsp:sp modelId="{67C09856-A7EB-A34D-A326-3675E02299A8}">
      <dsp:nvSpPr>
        <dsp:cNvPr id="0" name=""/>
        <dsp:cNvSpPr/>
      </dsp:nvSpPr>
      <dsp:spPr>
        <a:xfrm>
          <a:off x="0" y="3327026"/>
          <a:ext cx="6900512" cy="471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9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a:t>The internet of things and other technologies are presenting new value streams and revolutionising old ones. </a:t>
          </a:r>
          <a:endParaRPr lang="en-US" sz="1500" kern="1200"/>
        </a:p>
      </dsp:txBody>
      <dsp:txXfrm>
        <a:off x="0" y="3327026"/>
        <a:ext cx="6900512" cy="471960"/>
      </dsp:txXfrm>
    </dsp:sp>
    <dsp:sp modelId="{EC913026-807B-2046-B650-C7A9E04ED483}">
      <dsp:nvSpPr>
        <dsp:cNvPr id="0" name=""/>
        <dsp:cNvSpPr/>
      </dsp:nvSpPr>
      <dsp:spPr>
        <a:xfrm>
          <a:off x="0" y="3798986"/>
          <a:ext cx="6900512" cy="455715"/>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Legal</a:t>
          </a:r>
          <a:endParaRPr lang="en-US" sz="1900" kern="1200"/>
        </a:p>
      </dsp:txBody>
      <dsp:txXfrm>
        <a:off x="22246" y="3821232"/>
        <a:ext cx="6856020" cy="411223"/>
      </dsp:txXfrm>
    </dsp:sp>
    <dsp:sp modelId="{8EAF8AF5-B21B-1240-9462-773732A7BFCE}">
      <dsp:nvSpPr>
        <dsp:cNvPr id="0" name=""/>
        <dsp:cNvSpPr/>
      </dsp:nvSpPr>
      <dsp:spPr>
        <a:xfrm>
          <a:off x="0" y="4254701"/>
          <a:ext cx="6900512"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9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dirty="0"/>
            <a:t>Changing </a:t>
          </a:r>
          <a:r>
            <a:rPr lang="en-GB" sz="1500" kern="1200" dirty="0" err="1"/>
            <a:t>reguations</a:t>
          </a:r>
          <a:r>
            <a:rPr lang="en-GB" sz="1500" kern="1200" dirty="0"/>
            <a:t> legislative frameworks</a:t>
          </a:r>
          <a:endParaRPr lang="en-US" sz="1500" kern="1200" dirty="0"/>
        </a:p>
      </dsp:txBody>
      <dsp:txXfrm>
        <a:off x="0" y="4254701"/>
        <a:ext cx="6900512" cy="314640"/>
      </dsp:txXfrm>
    </dsp:sp>
    <dsp:sp modelId="{B78D437C-F7FB-6F43-BE61-9308D82FA337}">
      <dsp:nvSpPr>
        <dsp:cNvPr id="0" name=""/>
        <dsp:cNvSpPr/>
      </dsp:nvSpPr>
      <dsp:spPr>
        <a:xfrm>
          <a:off x="0" y="4569341"/>
          <a:ext cx="6900512" cy="45571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Environmental</a:t>
          </a:r>
          <a:endParaRPr lang="en-US" sz="1900" kern="1200"/>
        </a:p>
      </dsp:txBody>
      <dsp:txXfrm>
        <a:off x="22246" y="4591587"/>
        <a:ext cx="6856020" cy="411223"/>
      </dsp:txXfrm>
    </dsp:sp>
    <dsp:sp modelId="{CBD871E5-8183-D544-A771-7F9FF8FC7168}">
      <dsp:nvSpPr>
        <dsp:cNvPr id="0" name=""/>
        <dsp:cNvSpPr/>
      </dsp:nvSpPr>
      <dsp:spPr>
        <a:xfrm>
          <a:off x="0" y="5025056"/>
          <a:ext cx="6900512"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9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a:t>Rise in popularity of eco-tourism and cultural-tourism </a:t>
          </a:r>
          <a:endParaRPr lang="en-US" sz="1500" kern="1200"/>
        </a:p>
      </dsp:txBody>
      <dsp:txXfrm>
        <a:off x="0" y="5025056"/>
        <a:ext cx="6900512" cy="3146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7682E-0B6E-CF4C-8252-2F0966467A68}">
      <dsp:nvSpPr>
        <dsp:cNvPr id="0" name=""/>
        <dsp:cNvSpPr/>
      </dsp:nvSpPr>
      <dsp:spPr>
        <a:xfrm>
          <a:off x="0" y="523334"/>
          <a:ext cx="6492875" cy="11875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3919" tIns="270764" rIns="503919"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t>Who are our </a:t>
          </a:r>
          <a:r>
            <a:rPr lang="en-GB" sz="1300" kern="1200" dirty="0">
              <a:solidFill>
                <a:srgbClr val="FF0000"/>
              </a:solidFill>
            </a:rPr>
            <a:t>real competitors</a:t>
          </a:r>
          <a:r>
            <a:rPr lang="en-GB" sz="1300" kern="1200" dirty="0"/>
            <a:t>?</a:t>
          </a:r>
          <a:endParaRPr lang="en-US" sz="1300" kern="1200" dirty="0"/>
        </a:p>
        <a:p>
          <a:pPr marL="114300" lvl="1" indent="-114300" algn="l" defTabSz="577850">
            <a:lnSpc>
              <a:spcPct val="90000"/>
            </a:lnSpc>
            <a:spcBef>
              <a:spcPct val="0"/>
            </a:spcBef>
            <a:spcAft>
              <a:spcPct val="15000"/>
            </a:spcAft>
            <a:buChar char="•"/>
          </a:pPr>
          <a:r>
            <a:rPr lang="en-GB" sz="1300" kern="1200" dirty="0"/>
            <a:t>What is our </a:t>
          </a:r>
          <a:r>
            <a:rPr lang="en-GB" sz="1300" kern="1200" dirty="0">
              <a:solidFill>
                <a:srgbClr val="FF0000"/>
              </a:solidFill>
            </a:rPr>
            <a:t>market share </a:t>
          </a:r>
          <a:r>
            <a:rPr lang="en-GB" sz="1300" kern="1200" dirty="0"/>
            <a:t>in this Industry vs Rest?</a:t>
          </a:r>
          <a:endParaRPr lang="en-US" sz="1300" kern="1200" dirty="0"/>
        </a:p>
        <a:p>
          <a:pPr marL="114300" lvl="1" indent="-114300" algn="l" defTabSz="577850">
            <a:lnSpc>
              <a:spcPct val="90000"/>
            </a:lnSpc>
            <a:spcBef>
              <a:spcPct val="0"/>
            </a:spcBef>
            <a:spcAft>
              <a:spcPct val="15000"/>
            </a:spcAft>
            <a:buChar char="•"/>
          </a:pPr>
          <a:r>
            <a:rPr lang="en-GB" sz="1300" kern="1200" dirty="0"/>
            <a:t>What is the </a:t>
          </a:r>
          <a:r>
            <a:rPr lang="en-GB" sz="1300" kern="1200" dirty="0">
              <a:solidFill>
                <a:srgbClr val="FF0000"/>
              </a:solidFill>
            </a:rPr>
            <a:t>risk of new entrants </a:t>
          </a:r>
          <a:r>
            <a:rPr lang="en-GB" sz="1300" kern="1200" dirty="0"/>
            <a:t>to this market?</a:t>
          </a:r>
          <a:endParaRPr lang="en-US" sz="1300" kern="1200" dirty="0"/>
        </a:p>
        <a:p>
          <a:pPr marL="114300" lvl="1" indent="-114300" algn="l" defTabSz="577850">
            <a:lnSpc>
              <a:spcPct val="90000"/>
            </a:lnSpc>
            <a:spcBef>
              <a:spcPct val="0"/>
            </a:spcBef>
            <a:spcAft>
              <a:spcPct val="15000"/>
            </a:spcAft>
            <a:buChar char="•"/>
          </a:pPr>
          <a:r>
            <a:rPr lang="en-GB" sz="1300" kern="1200" dirty="0"/>
            <a:t>Are we seeing </a:t>
          </a:r>
          <a:r>
            <a:rPr lang="en-GB" sz="1300" kern="1200" dirty="0">
              <a:solidFill>
                <a:srgbClr val="FF0000"/>
              </a:solidFill>
            </a:rPr>
            <a:t>other players enter or leave </a:t>
          </a:r>
          <a:r>
            <a:rPr lang="en-GB" sz="1300" kern="1200" dirty="0"/>
            <a:t>the market?</a:t>
          </a:r>
          <a:endParaRPr lang="en-US" sz="1300" kern="1200" dirty="0"/>
        </a:p>
      </dsp:txBody>
      <dsp:txXfrm>
        <a:off x="0" y="523334"/>
        <a:ext cx="6492875" cy="1187550"/>
      </dsp:txXfrm>
    </dsp:sp>
    <dsp:sp modelId="{47A44626-5E9C-0A45-ADA9-A26609CE4384}">
      <dsp:nvSpPr>
        <dsp:cNvPr id="0" name=""/>
        <dsp:cNvSpPr/>
      </dsp:nvSpPr>
      <dsp:spPr>
        <a:xfrm>
          <a:off x="324643" y="331454"/>
          <a:ext cx="4545012" cy="3837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791" tIns="0" rIns="171791" bIns="0" numCol="1" spcCol="1270" anchor="ctr" anchorCtr="0">
          <a:noAutofit/>
        </a:bodyPr>
        <a:lstStyle/>
        <a:p>
          <a:pPr marL="0" lvl="0" indent="0" algn="l" defTabSz="577850">
            <a:lnSpc>
              <a:spcPct val="90000"/>
            </a:lnSpc>
            <a:spcBef>
              <a:spcPct val="0"/>
            </a:spcBef>
            <a:spcAft>
              <a:spcPct val="35000"/>
            </a:spcAft>
            <a:buNone/>
          </a:pPr>
          <a:r>
            <a:rPr lang="en-GB" sz="1300" kern="1200"/>
            <a:t>Key considerations about competitor scope:</a:t>
          </a:r>
          <a:endParaRPr lang="en-US" sz="1300" kern="1200"/>
        </a:p>
      </dsp:txBody>
      <dsp:txXfrm>
        <a:off x="343377" y="350188"/>
        <a:ext cx="4507544" cy="346292"/>
      </dsp:txXfrm>
    </dsp:sp>
    <dsp:sp modelId="{6BC85AA2-674F-164A-ACDD-B385B8B69E65}">
      <dsp:nvSpPr>
        <dsp:cNvPr id="0" name=""/>
        <dsp:cNvSpPr/>
      </dsp:nvSpPr>
      <dsp:spPr>
        <a:xfrm>
          <a:off x="0" y="1972964"/>
          <a:ext cx="6492875" cy="155610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3919" tIns="270764" rIns="503919"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t>In which </a:t>
          </a:r>
          <a:r>
            <a:rPr lang="en-GB" sz="1300" kern="1200" dirty="0">
              <a:solidFill>
                <a:srgbClr val="FF0000"/>
              </a:solidFill>
            </a:rPr>
            <a:t>areas of the value chain </a:t>
          </a:r>
          <a:r>
            <a:rPr lang="en-GB" sz="1300" kern="1200" dirty="0"/>
            <a:t>are </a:t>
          </a:r>
          <a:r>
            <a:rPr lang="en-GB" sz="1300" kern="1200" dirty="0">
              <a:solidFill>
                <a:srgbClr val="FF0000"/>
              </a:solidFill>
            </a:rPr>
            <a:t>competitors prominent</a:t>
          </a:r>
          <a:r>
            <a:rPr lang="en-GB" sz="1300" kern="1200" dirty="0"/>
            <a:t>?</a:t>
          </a:r>
          <a:endParaRPr lang="en-US" sz="1300" kern="1200" dirty="0"/>
        </a:p>
        <a:p>
          <a:pPr marL="114300" lvl="1" indent="-114300" algn="l" defTabSz="577850">
            <a:lnSpc>
              <a:spcPct val="90000"/>
            </a:lnSpc>
            <a:spcBef>
              <a:spcPct val="0"/>
            </a:spcBef>
            <a:spcAft>
              <a:spcPct val="15000"/>
            </a:spcAft>
            <a:buChar char="•"/>
          </a:pPr>
          <a:r>
            <a:rPr lang="en-GB" sz="1300" kern="1200" dirty="0"/>
            <a:t>What are </a:t>
          </a:r>
          <a:r>
            <a:rPr lang="en-GB" sz="1300" kern="1200" dirty="0">
              <a:solidFill>
                <a:srgbClr val="FF0000"/>
              </a:solidFill>
            </a:rPr>
            <a:t>their strategies </a:t>
          </a:r>
          <a:r>
            <a:rPr lang="en-GB" sz="1300" kern="1200" dirty="0"/>
            <a:t>and are they </a:t>
          </a:r>
          <a:r>
            <a:rPr lang="en-GB" sz="1300" kern="1200" dirty="0">
              <a:solidFill>
                <a:srgbClr val="FF0000"/>
              </a:solidFill>
            </a:rPr>
            <a:t>making investments </a:t>
          </a:r>
          <a:r>
            <a:rPr lang="en-GB" sz="1300" kern="1200" dirty="0"/>
            <a:t>to expand their activities across the value chain?</a:t>
          </a:r>
          <a:endParaRPr lang="en-US" sz="1300" kern="1200" dirty="0"/>
        </a:p>
        <a:p>
          <a:pPr marL="114300" lvl="1" indent="-114300" algn="l" defTabSz="577850">
            <a:lnSpc>
              <a:spcPct val="90000"/>
            </a:lnSpc>
            <a:spcBef>
              <a:spcPct val="0"/>
            </a:spcBef>
            <a:spcAft>
              <a:spcPct val="15000"/>
            </a:spcAft>
            <a:buChar char="•"/>
          </a:pPr>
          <a:r>
            <a:rPr lang="en-GB" sz="1300" kern="1200" dirty="0"/>
            <a:t>What </a:t>
          </a:r>
          <a:r>
            <a:rPr lang="en-GB" sz="1300" kern="1200" dirty="0">
              <a:solidFill>
                <a:srgbClr val="FF0000"/>
              </a:solidFill>
            </a:rPr>
            <a:t>value propositions </a:t>
          </a:r>
          <a:r>
            <a:rPr lang="en-GB" sz="1300" kern="1200" dirty="0"/>
            <a:t>are they offering and what competitive advantage do they enjoy as a result of it?</a:t>
          </a:r>
          <a:endParaRPr lang="en-US" sz="1300" kern="1200" dirty="0"/>
        </a:p>
        <a:p>
          <a:pPr marL="114300" lvl="1" indent="-114300" algn="l" defTabSz="577850">
            <a:lnSpc>
              <a:spcPct val="90000"/>
            </a:lnSpc>
            <a:spcBef>
              <a:spcPct val="0"/>
            </a:spcBef>
            <a:spcAft>
              <a:spcPct val="15000"/>
            </a:spcAft>
            <a:buChar char="•"/>
          </a:pPr>
          <a:r>
            <a:rPr lang="en-GB" sz="1300" kern="1200" dirty="0"/>
            <a:t>Do we or they </a:t>
          </a:r>
          <a:r>
            <a:rPr lang="en-GB" sz="1300" kern="1200" dirty="0">
              <a:solidFill>
                <a:srgbClr val="FF0000"/>
              </a:solidFill>
            </a:rPr>
            <a:t>offer a subsector </a:t>
          </a:r>
          <a:r>
            <a:rPr lang="en-GB" sz="1300" kern="1200" dirty="0"/>
            <a:t>focus? If so, why?</a:t>
          </a:r>
          <a:endParaRPr lang="en-US" sz="1300" kern="1200" dirty="0"/>
        </a:p>
      </dsp:txBody>
      <dsp:txXfrm>
        <a:off x="0" y="1972964"/>
        <a:ext cx="6492875" cy="1556100"/>
      </dsp:txXfrm>
    </dsp:sp>
    <dsp:sp modelId="{C4672392-25DC-FF48-B0E2-0DB97E850350}">
      <dsp:nvSpPr>
        <dsp:cNvPr id="0" name=""/>
        <dsp:cNvSpPr/>
      </dsp:nvSpPr>
      <dsp:spPr>
        <a:xfrm>
          <a:off x="324643" y="1781084"/>
          <a:ext cx="4545012" cy="38376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791" tIns="0" rIns="171791" bIns="0" numCol="1" spcCol="1270" anchor="ctr" anchorCtr="0">
          <a:noAutofit/>
        </a:bodyPr>
        <a:lstStyle/>
        <a:p>
          <a:pPr marL="0" lvl="0" indent="0" algn="l" defTabSz="577850">
            <a:lnSpc>
              <a:spcPct val="90000"/>
            </a:lnSpc>
            <a:spcBef>
              <a:spcPct val="0"/>
            </a:spcBef>
            <a:spcAft>
              <a:spcPct val="35000"/>
            </a:spcAft>
            <a:buNone/>
          </a:pPr>
          <a:r>
            <a:rPr lang="en-GB" sz="1300" kern="1200"/>
            <a:t>Key considerations about competitor strategies or aspirations:</a:t>
          </a:r>
          <a:endParaRPr lang="en-US" sz="1300" kern="1200"/>
        </a:p>
      </dsp:txBody>
      <dsp:txXfrm>
        <a:off x="343377" y="1799818"/>
        <a:ext cx="4507544" cy="346292"/>
      </dsp:txXfrm>
    </dsp:sp>
    <dsp:sp modelId="{A8E866AC-EE75-0F40-A1FE-3708F46170B9}">
      <dsp:nvSpPr>
        <dsp:cNvPr id="0" name=""/>
        <dsp:cNvSpPr/>
      </dsp:nvSpPr>
      <dsp:spPr>
        <a:xfrm>
          <a:off x="0" y="3791145"/>
          <a:ext cx="6492875" cy="9828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3919" tIns="270764" rIns="503919"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t>What are </a:t>
          </a:r>
          <a:r>
            <a:rPr lang="en-GB" sz="1300" kern="1200" dirty="0">
              <a:solidFill>
                <a:srgbClr val="FF0000"/>
              </a:solidFill>
            </a:rPr>
            <a:t>the capabilities </a:t>
          </a:r>
          <a:r>
            <a:rPr lang="en-GB" sz="1300" kern="1200" dirty="0"/>
            <a:t>and </a:t>
          </a:r>
          <a:r>
            <a:rPr lang="en-GB" sz="1300" kern="1200" dirty="0">
              <a:solidFill>
                <a:srgbClr val="FF0000"/>
              </a:solidFill>
            </a:rPr>
            <a:t>resources </a:t>
          </a:r>
          <a:r>
            <a:rPr lang="en-GB" sz="1300" kern="1200" dirty="0"/>
            <a:t>of the other players?</a:t>
          </a:r>
          <a:endParaRPr lang="en-US" sz="1300" kern="1200" dirty="0"/>
        </a:p>
        <a:p>
          <a:pPr marL="114300" lvl="1" indent="-114300" algn="l" defTabSz="577850">
            <a:lnSpc>
              <a:spcPct val="90000"/>
            </a:lnSpc>
            <a:spcBef>
              <a:spcPct val="0"/>
            </a:spcBef>
            <a:spcAft>
              <a:spcPct val="15000"/>
            </a:spcAft>
            <a:buChar char="•"/>
          </a:pPr>
          <a:r>
            <a:rPr lang="en-GB" sz="1300" kern="1200" dirty="0"/>
            <a:t>What are their resource </a:t>
          </a:r>
          <a:r>
            <a:rPr lang="en-GB" sz="1300" kern="1200" dirty="0">
              <a:solidFill>
                <a:srgbClr val="FF0000"/>
              </a:solidFill>
            </a:rPr>
            <a:t>strengths and weaknesses</a:t>
          </a:r>
          <a:r>
            <a:rPr lang="en-GB" sz="1300" kern="1200" dirty="0"/>
            <a:t>?</a:t>
          </a:r>
          <a:endParaRPr lang="en-US" sz="1300" kern="1200" dirty="0"/>
        </a:p>
        <a:p>
          <a:pPr marL="114300" lvl="1" indent="-114300" algn="l" defTabSz="577850">
            <a:lnSpc>
              <a:spcPct val="90000"/>
            </a:lnSpc>
            <a:spcBef>
              <a:spcPct val="0"/>
            </a:spcBef>
            <a:spcAft>
              <a:spcPct val="15000"/>
            </a:spcAft>
            <a:buChar char="•"/>
          </a:pPr>
          <a:r>
            <a:rPr lang="en-GB" sz="1300" kern="1200" dirty="0"/>
            <a:t>Who is </a:t>
          </a:r>
          <a:r>
            <a:rPr lang="en-GB" sz="1300" kern="1200" dirty="0">
              <a:solidFill>
                <a:srgbClr val="FF0000"/>
              </a:solidFill>
            </a:rPr>
            <a:t>the strongest </a:t>
          </a:r>
          <a:r>
            <a:rPr lang="en-GB" sz="1300" kern="1200" dirty="0"/>
            <a:t>and </a:t>
          </a:r>
          <a:r>
            <a:rPr lang="en-GB" sz="1300" kern="1200" dirty="0">
              <a:solidFill>
                <a:srgbClr val="FF0000"/>
              </a:solidFill>
            </a:rPr>
            <a:t>why</a:t>
          </a:r>
          <a:r>
            <a:rPr lang="en-GB" sz="1300" kern="1200" dirty="0"/>
            <a:t>?</a:t>
          </a:r>
          <a:endParaRPr lang="en-US" sz="1300" kern="1200" dirty="0"/>
        </a:p>
      </dsp:txBody>
      <dsp:txXfrm>
        <a:off x="0" y="3791145"/>
        <a:ext cx="6492875" cy="982800"/>
      </dsp:txXfrm>
    </dsp:sp>
    <dsp:sp modelId="{BA7F25E5-616C-D34E-BCB1-335F4F937183}">
      <dsp:nvSpPr>
        <dsp:cNvPr id="0" name=""/>
        <dsp:cNvSpPr/>
      </dsp:nvSpPr>
      <dsp:spPr>
        <a:xfrm>
          <a:off x="324643" y="3599265"/>
          <a:ext cx="4545012" cy="3837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791" tIns="0" rIns="171791" bIns="0" numCol="1" spcCol="1270" anchor="ctr" anchorCtr="0">
          <a:noAutofit/>
        </a:bodyPr>
        <a:lstStyle/>
        <a:p>
          <a:pPr marL="0" lvl="0" indent="0" algn="l" defTabSz="577850">
            <a:lnSpc>
              <a:spcPct val="90000"/>
            </a:lnSpc>
            <a:spcBef>
              <a:spcPct val="0"/>
            </a:spcBef>
            <a:spcAft>
              <a:spcPct val="35000"/>
            </a:spcAft>
            <a:buNone/>
          </a:pPr>
          <a:r>
            <a:rPr lang="en-GB" sz="1300" kern="1200"/>
            <a:t>Key consideration about competitor capabilities:</a:t>
          </a:r>
          <a:endParaRPr lang="en-US" sz="1300" kern="1200"/>
        </a:p>
      </dsp:txBody>
      <dsp:txXfrm>
        <a:off x="343377" y="3617999"/>
        <a:ext cx="4507544" cy="3462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AFAC7-DD82-4512-A364-2940314C9552}">
      <dsp:nvSpPr>
        <dsp:cNvPr id="0" name=""/>
        <dsp:cNvSpPr/>
      </dsp:nvSpPr>
      <dsp:spPr>
        <a:xfrm>
          <a:off x="0" y="2312"/>
          <a:ext cx="6089650" cy="11721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CE2B9A-CFE1-4A1D-9E9E-9DAB6C979F93}">
      <dsp:nvSpPr>
        <dsp:cNvPr id="0" name=""/>
        <dsp:cNvSpPr/>
      </dsp:nvSpPr>
      <dsp:spPr>
        <a:xfrm>
          <a:off x="354561" y="266036"/>
          <a:ext cx="644657" cy="6446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7DB469-A766-4447-8960-A1DA5B94D757}">
      <dsp:nvSpPr>
        <dsp:cNvPr id="0" name=""/>
        <dsp:cNvSpPr/>
      </dsp:nvSpPr>
      <dsp:spPr>
        <a:xfrm>
          <a:off x="1353781" y="2312"/>
          <a:ext cx="4735868" cy="117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048" tIns="124048" rIns="124048" bIns="124048" numCol="1" spcCol="1270" anchor="ctr" anchorCtr="0">
          <a:noAutofit/>
        </a:bodyPr>
        <a:lstStyle/>
        <a:p>
          <a:pPr marL="0" lvl="0" indent="0" algn="l" defTabSz="711200">
            <a:lnSpc>
              <a:spcPct val="100000"/>
            </a:lnSpc>
            <a:spcBef>
              <a:spcPct val="0"/>
            </a:spcBef>
            <a:spcAft>
              <a:spcPct val="35000"/>
            </a:spcAft>
            <a:buNone/>
          </a:pPr>
          <a:r>
            <a:rPr lang="en-GB" sz="1600" b="1" kern="1200" dirty="0"/>
            <a:t>Step 1:</a:t>
          </a:r>
          <a:r>
            <a:rPr lang="en-GB" sz="1600" kern="1200" dirty="0"/>
            <a:t> List the </a:t>
          </a:r>
          <a:r>
            <a:rPr lang="en-GB" sz="1600" kern="1200" dirty="0">
              <a:solidFill>
                <a:srgbClr val="FF0000"/>
              </a:solidFill>
            </a:rPr>
            <a:t>industry key success factors </a:t>
          </a:r>
          <a:r>
            <a:rPr lang="en-GB" sz="1600" kern="1200" dirty="0"/>
            <a:t>and other relevant measures of competitive strengths required to be a successful competitor in the Industry</a:t>
          </a:r>
          <a:endParaRPr lang="en-US" sz="1600" kern="1200" dirty="0"/>
        </a:p>
      </dsp:txBody>
      <dsp:txXfrm>
        <a:off x="1353781" y="2312"/>
        <a:ext cx="4735868" cy="1172105"/>
      </dsp:txXfrm>
    </dsp:sp>
    <dsp:sp modelId="{5CEDAF90-DCC7-48D3-8DD1-5E5525D2CDED}">
      <dsp:nvSpPr>
        <dsp:cNvPr id="0" name=""/>
        <dsp:cNvSpPr/>
      </dsp:nvSpPr>
      <dsp:spPr>
        <a:xfrm>
          <a:off x="0" y="1467444"/>
          <a:ext cx="6089650" cy="11721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A561AD-15C7-4E76-8B3D-47BB125CC3AA}">
      <dsp:nvSpPr>
        <dsp:cNvPr id="0" name=""/>
        <dsp:cNvSpPr/>
      </dsp:nvSpPr>
      <dsp:spPr>
        <a:xfrm>
          <a:off x="354561" y="1731167"/>
          <a:ext cx="644657" cy="6446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EC9804-D2C8-4FCD-8B71-34B0D3960E2E}">
      <dsp:nvSpPr>
        <dsp:cNvPr id="0" name=""/>
        <dsp:cNvSpPr/>
      </dsp:nvSpPr>
      <dsp:spPr>
        <a:xfrm>
          <a:off x="1353781" y="1467444"/>
          <a:ext cx="4735868" cy="117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048" tIns="124048" rIns="124048" bIns="124048" numCol="1" spcCol="1270" anchor="ctr" anchorCtr="0">
          <a:noAutofit/>
        </a:bodyPr>
        <a:lstStyle/>
        <a:p>
          <a:pPr marL="0" lvl="0" indent="0" algn="l" defTabSz="711200">
            <a:lnSpc>
              <a:spcPct val="100000"/>
            </a:lnSpc>
            <a:spcBef>
              <a:spcPct val="0"/>
            </a:spcBef>
            <a:spcAft>
              <a:spcPct val="35000"/>
            </a:spcAft>
            <a:buNone/>
          </a:pPr>
          <a:r>
            <a:rPr lang="en-GB" sz="1600" b="1" kern="1200" dirty="0"/>
            <a:t>Step2</a:t>
          </a:r>
          <a:r>
            <a:rPr lang="en-GB" sz="1600" kern="1200" dirty="0"/>
            <a:t>: </a:t>
          </a:r>
          <a:r>
            <a:rPr lang="en-GB" sz="1600" kern="1200" dirty="0">
              <a:solidFill>
                <a:srgbClr val="FF0000"/>
              </a:solidFill>
            </a:rPr>
            <a:t>Rate the company </a:t>
          </a:r>
          <a:r>
            <a:rPr lang="en-GB" sz="1600" kern="1200" dirty="0"/>
            <a:t>you are analysing on each of the above factors. (1= weak capability; 10=very strong capability)</a:t>
          </a:r>
          <a:endParaRPr lang="en-US" sz="1600" kern="1200" dirty="0"/>
        </a:p>
      </dsp:txBody>
      <dsp:txXfrm>
        <a:off x="1353781" y="1467444"/>
        <a:ext cx="4735868" cy="1172105"/>
      </dsp:txXfrm>
    </dsp:sp>
    <dsp:sp modelId="{AF86476E-9FDF-40A0-83F2-D5178F853A10}">
      <dsp:nvSpPr>
        <dsp:cNvPr id="0" name=""/>
        <dsp:cNvSpPr/>
      </dsp:nvSpPr>
      <dsp:spPr>
        <a:xfrm>
          <a:off x="0" y="2932575"/>
          <a:ext cx="6089650" cy="11721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0EE9B9-CACE-4B63-9AF0-BDF1EE5B8495}">
      <dsp:nvSpPr>
        <dsp:cNvPr id="0" name=""/>
        <dsp:cNvSpPr/>
      </dsp:nvSpPr>
      <dsp:spPr>
        <a:xfrm>
          <a:off x="354561" y="3196299"/>
          <a:ext cx="644657" cy="6446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535C21-6655-4E1C-B3E6-006B3C97DD7C}">
      <dsp:nvSpPr>
        <dsp:cNvPr id="0" name=""/>
        <dsp:cNvSpPr/>
      </dsp:nvSpPr>
      <dsp:spPr>
        <a:xfrm>
          <a:off x="1353781" y="2932575"/>
          <a:ext cx="4735868" cy="117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048" tIns="124048" rIns="124048" bIns="124048" numCol="1" spcCol="1270" anchor="ctr" anchorCtr="0">
          <a:noAutofit/>
        </a:bodyPr>
        <a:lstStyle/>
        <a:p>
          <a:pPr marL="0" lvl="0" indent="0" algn="l" defTabSz="711200">
            <a:lnSpc>
              <a:spcPct val="100000"/>
            </a:lnSpc>
            <a:spcBef>
              <a:spcPct val="0"/>
            </a:spcBef>
            <a:spcAft>
              <a:spcPct val="35000"/>
            </a:spcAft>
            <a:buNone/>
          </a:pPr>
          <a:r>
            <a:rPr lang="en-GB" sz="1600" b="1" kern="1200" dirty="0"/>
            <a:t>Step 3:</a:t>
          </a:r>
          <a:r>
            <a:rPr lang="en-GB" sz="1600" kern="1200" dirty="0"/>
            <a:t> </a:t>
          </a:r>
          <a:r>
            <a:rPr lang="en-GB" sz="1600" kern="1200" dirty="0">
              <a:solidFill>
                <a:srgbClr val="FF0000"/>
              </a:solidFill>
            </a:rPr>
            <a:t>Summate the individual ratings </a:t>
          </a:r>
          <a:r>
            <a:rPr lang="en-GB" sz="1600" kern="1200" dirty="0"/>
            <a:t>to get an </a:t>
          </a:r>
          <a:r>
            <a:rPr lang="en-GB" sz="1600" kern="1200" dirty="0">
              <a:solidFill>
                <a:srgbClr val="FF0000"/>
              </a:solidFill>
            </a:rPr>
            <a:t>overall measure of competitive strength.</a:t>
          </a:r>
          <a:endParaRPr lang="en-US" sz="1600" kern="1200" dirty="0">
            <a:solidFill>
              <a:srgbClr val="FF0000"/>
            </a:solidFill>
          </a:endParaRPr>
        </a:p>
      </dsp:txBody>
      <dsp:txXfrm>
        <a:off x="1353781" y="2932575"/>
        <a:ext cx="4735868" cy="1172105"/>
      </dsp:txXfrm>
    </dsp:sp>
    <dsp:sp modelId="{1A663914-D8F7-40E1-8696-93B68D1CAF0F}">
      <dsp:nvSpPr>
        <dsp:cNvPr id="0" name=""/>
        <dsp:cNvSpPr/>
      </dsp:nvSpPr>
      <dsp:spPr>
        <a:xfrm>
          <a:off x="0" y="4397707"/>
          <a:ext cx="6089650" cy="11721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5AE4A0-3AAD-4B7C-9F51-A2B77EAFC0A9}">
      <dsp:nvSpPr>
        <dsp:cNvPr id="0" name=""/>
        <dsp:cNvSpPr/>
      </dsp:nvSpPr>
      <dsp:spPr>
        <a:xfrm>
          <a:off x="354561" y="4661430"/>
          <a:ext cx="644657" cy="64465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1851C2-1C6E-4D1B-A188-A2C0563FFB97}">
      <dsp:nvSpPr>
        <dsp:cNvPr id="0" name=""/>
        <dsp:cNvSpPr/>
      </dsp:nvSpPr>
      <dsp:spPr>
        <a:xfrm>
          <a:off x="1353781" y="4397707"/>
          <a:ext cx="4735868" cy="117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048" tIns="124048" rIns="124048" bIns="124048" numCol="1" spcCol="1270" anchor="ctr" anchorCtr="0">
          <a:noAutofit/>
        </a:bodyPr>
        <a:lstStyle/>
        <a:p>
          <a:pPr marL="0" lvl="0" indent="0" algn="l" defTabSz="711200">
            <a:lnSpc>
              <a:spcPct val="100000"/>
            </a:lnSpc>
            <a:spcBef>
              <a:spcPct val="0"/>
            </a:spcBef>
            <a:spcAft>
              <a:spcPct val="35000"/>
            </a:spcAft>
            <a:buNone/>
          </a:pPr>
          <a:r>
            <a:rPr lang="en-GB" sz="1600" b="1" kern="1200" dirty="0"/>
            <a:t>Step 4:</a:t>
          </a:r>
          <a:r>
            <a:rPr lang="en-GB" sz="1600" kern="1200" dirty="0"/>
            <a:t> Based on overall ratings, determine overall </a:t>
          </a:r>
          <a:r>
            <a:rPr lang="en-GB" sz="1600" kern="1200" dirty="0">
              <a:solidFill>
                <a:srgbClr val="FF0000"/>
              </a:solidFill>
            </a:rPr>
            <a:t>competitive position of rivals </a:t>
          </a:r>
          <a:r>
            <a:rPr lang="en-GB" sz="1600" kern="1200" dirty="0"/>
            <a:t>relative to the company you are rating.</a:t>
          </a:r>
          <a:endParaRPr lang="en-US" sz="1600" kern="1200" dirty="0"/>
        </a:p>
      </dsp:txBody>
      <dsp:txXfrm>
        <a:off x="1353781" y="4397707"/>
        <a:ext cx="4735868" cy="117210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73B50-B6A1-8745-B011-49DF8406EE4E}">
      <dsp:nvSpPr>
        <dsp:cNvPr id="0" name=""/>
        <dsp:cNvSpPr/>
      </dsp:nvSpPr>
      <dsp:spPr>
        <a:xfrm>
          <a:off x="0" y="22206"/>
          <a:ext cx="6367912" cy="71954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Core Capabilities </a:t>
          </a:r>
          <a:endParaRPr lang="en-US" sz="3000" kern="1200"/>
        </a:p>
      </dsp:txBody>
      <dsp:txXfrm>
        <a:off x="35125" y="57331"/>
        <a:ext cx="6297662" cy="649299"/>
      </dsp:txXfrm>
    </dsp:sp>
    <dsp:sp modelId="{F8B2D781-B7BA-1A48-A8FE-1FDD0A8C0F6E}">
      <dsp:nvSpPr>
        <dsp:cNvPr id="0" name=""/>
        <dsp:cNvSpPr/>
      </dsp:nvSpPr>
      <dsp:spPr>
        <a:xfrm>
          <a:off x="0" y="828156"/>
          <a:ext cx="6367912" cy="719549"/>
        </a:xfrm>
        <a:prstGeom prst="roundRect">
          <a:avLst/>
        </a:prstGeom>
        <a:solidFill>
          <a:schemeClr val="accent5">
            <a:hueOff val="-965506"/>
            <a:satOff val="-2488"/>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Core Competence Analysis </a:t>
          </a:r>
          <a:endParaRPr lang="en-US" sz="3000" kern="1200"/>
        </a:p>
      </dsp:txBody>
      <dsp:txXfrm>
        <a:off x="35125" y="863281"/>
        <a:ext cx="6297662" cy="649299"/>
      </dsp:txXfrm>
    </dsp:sp>
    <dsp:sp modelId="{A7272DBB-1764-E042-B2ED-FE93A440B85A}">
      <dsp:nvSpPr>
        <dsp:cNvPr id="0" name=""/>
        <dsp:cNvSpPr/>
      </dsp:nvSpPr>
      <dsp:spPr>
        <a:xfrm>
          <a:off x="0" y="1634106"/>
          <a:ext cx="6367912" cy="719549"/>
        </a:xfrm>
        <a:prstGeom prst="roundRect">
          <a:avLst/>
        </a:prstGeom>
        <a:solidFill>
          <a:schemeClr val="accent5">
            <a:hueOff val="-1931012"/>
            <a:satOff val="-4977"/>
            <a:lumOff val="-3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Internal Value Chain Analysis </a:t>
          </a:r>
          <a:endParaRPr lang="en-US" sz="3000" kern="1200"/>
        </a:p>
      </dsp:txBody>
      <dsp:txXfrm>
        <a:off x="35125" y="1669231"/>
        <a:ext cx="6297662" cy="649299"/>
      </dsp:txXfrm>
    </dsp:sp>
    <dsp:sp modelId="{90938AD9-8EA5-7741-B089-CC0E2F0D4876}">
      <dsp:nvSpPr>
        <dsp:cNvPr id="0" name=""/>
        <dsp:cNvSpPr/>
      </dsp:nvSpPr>
      <dsp:spPr>
        <a:xfrm>
          <a:off x="0" y="2440056"/>
          <a:ext cx="6367912" cy="719549"/>
        </a:xfrm>
        <a:prstGeom prst="roundRect">
          <a:avLst/>
        </a:prstGeom>
        <a:solidFill>
          <a:schemeClr val="accent5">
            <a:hueOff val="-2896518"/>
            <a:satOff val="-7465"/>
            <a:lumOff val="-5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VRIO Analysis </a:t>
          </a:r>
          <a:endParaRPr lang="en-US" sz="3000" kern="1200"/>
        </a:p>
      </dsp:txBody>
      <dsp:txXfrm>
        <a:off x="35125" y="2475181"/>
        <a:ext cx="6297662" cy="649299"/>
      </dsp:txXfrm>
    </dsp:sp>
    <dsp:sp modelId="{AB6DDFAB-2EE5-E842-9C3B-C11FA7DB9EC6}">
      <dsp:nvSpPr>
        <dsp:cNvPr id="0" name=""/>
        <dsp:cNvSpPr/>
      </dsp:nvSpPr>
      <dsp:spPr>
        <a:xfrm>
          <a:off x="0" y="3246006"/>
          <a:ext cx="6367912" cy="719549"/>
        </a:xfrm>
        <a:prstGeom prst="roundRect">
          <a:avLst/>
        </a:prstGeom>
        <a:solidFill>
          <a:schemeClr val="accent5">
            <a:hueOff val="-3862025"/>
            <a:satOff val="-9954"/>
            <a:lumOff val="-6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Swot Analysis</a:t>
          </a:r>
          <a:endParaRPr lang="en-US" sz="3000" kern="1200"/>
        </a:p>
      </dsp:txBody>
      <dsp:txXfrm>
        <a:off x="35125" y="3281131"/>
        <a:ext cx="6297662" cy="649299"/>
      </dsp:txXfrm>
    </dsp:sp>
    <dsp:sp modelId="{0DC33A97-8F5C-7940-991E-4DBF4D34848C}">
      <dsp:nvSpPr>
        <dsp:cNvPr id="0" name=""/>
        <dsp:cNvSpPr/>
      </dsp:nvSpPr>
      <dsp:spPr>
        <a:xfrm>
          <a:off x="0" y="4051956"/>
          <a:ext cx="6367912" cy="719549"/>
        </a:xfrm>
        <a:prstGeom prst="roundRect">
          <a:avLst/>
        </a:prstGeom>
        <a:solidFill>
          <a:schemeClr val="accent5">
            <a:hueOff val="-4827531"/>
            <a:satOff val="-12442"/>
            <a:lumOff val="-84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Integrated Swot Analysis</a:t>
          </a:r>
          <a:endParaRPr lang="en-US" sz="3000" kern="1200"/>
        </a:p>
      </dsp:txBody>
      <dsp:txXfrm>
        <a:off x="35125" y="4087081"/>
        <a:ext cx="6297662" cy="649299"/>
      </dsp:txXfrm>
    </dsp:sp>
    <dsp:sp modelId="{49BAF729-BA02-534E-B3FA-BBDEB756ACF8}">
      <dsp:nvSpPr>
        <dsp:cNvPr id="0" name=""/>
        <dsp:cNvSpPr/>
      </dsp:nvSpPr>
      <dsp:spPr>
        <a:xfrm>
          <a:off x="0" y="4857906"/>
          <a:ext cx="6367912" cy="719549"/>
        </a:xfrm>
        <a:prstGeom prst="roundRect">
          <a:avLst/>
        </a:prstGeom>
        <a:solidFill>
          <a:schemeClr val="accent5">
            <a:hueOff val="-5793037"/>
            <a:satOff val="-14931"/>
            <a:lumOff val="-10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Risk Analysis</a:t>
          </a:r>
          <a:endParaRPr lang="en-US" sz="3000" kern="1200"/>
        </a:p>
      </dsp:txBody>
      <dsp:txXfrm>
        <a:off x="35125" y="4893031"/>
        <a:ext cx="6297662" cy="649299"/>
      </dsp:txXfrm>
    </dsp:sp>
    <dsp:sp modelId="{2847C17A-C540-DA4E-A39D-13184CE1E352}">
      <dsp:nvSpPr>
        <dsp:cNvPr id="0" name=""/>
        <dsp:cNvSpPr/>
      </dsp:nvSpPr>
      <dsp:spPr>
        <a:xfrm>
          <a:off x="0" y="5663856"/>
          <a:ext cx="6367912" cy="71954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Financial Analysis</a:t>
          </a:r>
          <a:endParaRPr lang="en-US" sz="3000" kern="1200"/>
        </a:p>
      </dsp:txBody>
      <dsp:txXfrm>
        <a:off x="35125" y="5698981"/>
        <a:ext cx="6297662" cy="6492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D09CAB-1BA2-9F44-9CD1-B59CA10E3E9D}">
      <dsp:nvSpPr>
        <dsp:cNvPr id="0" name=""/>
        <dsp:cNvSpPr/>
      </dsp:nvSpPr>
      <dsp:spPr>
        <a:xfrm>
          <a:off x="0" y="544501"/>
          <a:ext cx="6578523" cy="88744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Resource strengths</a:t>
          </a:r>
          <a:endParaRPr lang="en-US" sz="3700" kern="1200"/>
        </a:p>
      </dsp:txBody>
      <dsp:txXfrm>
        <a:off x="43321" y="587822"/>
        <a:ext cx="6491881" cy="800803"/>
      </dsp:txXfrm>
    </dsp:sp>
    <dsp:sp modelId="{8E37F047-6DFF-9A47-BDFC-2CC73512BC0F}">
      <dsp:nvSpPr>
        <dsp:cNvPr id="0" name=""/>
        <dsp:cNvSpPr/>
      </dsp:nvSpPr>
      <dsp:spPr>
        <a:xfrm>
          <a:off x="0" y="1538506"/>
          <a:ext cx="6578523" cy="88744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Resource weaknesses</a:t>
          </a:r>
          <a:endParaRPr lang="en-US" sz="3700" kern="1200"/>
        </a:p>
      </dsp:txBody>
      <dsp:txXfrm>
        <a:off x="43321" y="1581827"/>
        <a:ext cx="6491881" cy="800803"/>
      </dsp:txXfrm>
    </dsp:sp>
    <dsp:sp modelId="{19FF8374-7438-9F4D-8B54-A3450A9EC60A}">
      <dsp:nvSpPr>
        <dsp:cNvPr id="0" name=""/>
        <dsp:cNvSpPr/>
      </dsp:nvSpPr>
      <dsp:spPr>
        <a:xfrm>
          <a:off x="0" y="2532511"/>
          <a:ext cx="6578523" cy="88744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Market &amp; industry opportunities</a:t>
          </a:r>
          <a:endParaRPr lang="en-US" sz="3700" kern="1200"/>
        </a:p>
      </dsp:txBody>
      <dsp:txXfrm>
        <a:off x="43321" y="2575832"/>
        <a:ext cx="6491881" cy="800803"/>
      </dsp:txXfrm>
    </dsp:sp>
    <dsp:sp modelId="{C341D533-26EB-A24B-B45A-A1D6D28DABD1}">
      <dsp:nvSpPr>
        <dsp:cNvPr id="0" name=""/>
        <dsp:cNvSpPr/>
      </dsp:nvSpPr>
      <dsp:spPr>
        <a:xfrm>
          <a:off x="0" y="3526516"/>
          <a:ext cx="6578523" cy="88744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Market &amp; industry threats</a:t>
          </a:r>
          <a:endParaRPr lang="en-US" sz="3700" kern="1200"/>
        </a:p>
      </dsp:txBody>
      <dsp:txXfrm>
        <a:off x="43321" y="3569837"/>
        <a:ext cx="6491881" cy="80080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A82655-9A9C-0F48-8435-F586A6746D02}" type="datetimeFigureOut">
              <a:rPr lang="en-US" smtClean="0"/>
              <a:t>4/2/21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388AE6-3647-B146-9173-370B3C4F7C62}" type="slidenum">
              <a:rPr lang="en-US" smtClean="0"/>
              <a:t>‹#›</a:t>
            </a:fld>
            <a:endParaRPr lang="en-US"/>
          </a:p>
        </p:txBody>
      </p:sp>
    </p:spTree>
    <p:extLst>
      <p:ext uri="{BB962C8B-B14F-4D97-AF65-F5344CB8AC3E}">
        <p14:creationId xmlns:p14="http://schemas.microsoft.com/office/powerpoint/2010/main" val="481300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388AE6-3647-B146-9173-370B3C4F7C62}" type="slidenum">
              <a:rPr lang="en-US" smtClean="0"/>
              <a:t>5</a:t>
            </a:fld>
            <a:endParaRPr lang="en-US"/>
          </a:p>
        </p:txBody>
      </p:sp>
    </p:spTree>
    <p:extLst>
      <p:ext uri="{BB962C8B-B14F-4D97-AF65-F5344CB8AC3E}">
        <p14:creationId xmlns:p14="http://schemas.microsoft.com/office/powerpoint/2010/main" val="3199482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F8388AE6-3647-B146-9173-370B3C4F7C62}" type="slidenum">
              <a:rPr lang="en-US" smtClean="0"/>
              <a:t>64</a:t>
            </a:fld>
            <a:endParaRPr lang="en-US"/>
          </a:p>
        </p:txBody>
      </p:sp>
    </p:spTree>
    <p:extLst>
      <p:ext uri="{BB962C8B-B14F-4D97-AF65-F5344CB8AC3E}">
        <p14:creationId xmlns:p14="http://schemas.microsoft.com/office/powerpoint/2010/main" val="3815121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91BA1-2E6A-5046-BE3B-2188A822CAE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8C2C1FF-B450-0441-B270-E22C8BF65F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8D0A420-FAAA-DE4A-98C8-5A7B369160D9}"/>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5" name="Footer Placeholder 4">
            <a:extLst>
              <a:ext uri="{FF2B5EF4-FFF2-40B4-BE49-F238E27FC236}">
                <a16:creationId xmlns:a16="http://schemas.microsoft.com/office/drawing/2014/main" id="{9136CE42-F420-074B-8325-74F581CB30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FACB7-27AE-9D4E-835E-C9BE6B3BEC9B}"/>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296234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67EE0-DDBA-4C44-8C2F-4B5EBFFADD7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362A84A-2546-A947-A3A0-4C650A50F03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BBDFA93-7882-CF48-BC5A-EB5D89974F9E}"/>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5" name="Footer Placeholder 4">
            <a:extLst>
              <a:ext uri="{FF2B5EF4-FFF2-40B4-BE49-F238E27FC236}">
                <a16:creationId xmlns:a16="http://schemas.microsoft.com/office/drawing/2014/main" id="{301AE37F-5EB3-2E4C-96F3-F8C7F3DB01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607290-B442-6A4C-8E0A-EC01E3FE3331}"/>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4154607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D456B7-F376-5E40-8DF7-D642DDB9D7A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B3A270-CFB5-1242-A145-536A3DF650D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C1B18E-492C-3942-8ADE-883DA0DC6ACC}"/>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5" name="Footer Placeholder 4">
            <a:extLst>
              <a:ext uri="{FF2B5EF4-FFF2-40B4-BE49-F238E27FC236}">
                <a16:creationId xmlns:a16="http://schemas.microsoft.com/office/drawing/2014/main" id="{F575F1AA-B2F6-EF45-8217-B149F1070E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F47B37-1ED8-274D-8152-D60BB3626EBB}"/>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692842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76E8F-6506-E741-B766-7C216E067D9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F06101F-1C6D-354B-9AE4-8BFDA92ABB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768D7B6-3932-6F49-A0B9-1F9E8210BD39}"/>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5" name="Footer Placeholder 4">
            <a:extLst>
              <a:ext uri="{FF2B5EF4-FFF2-40B4-BE49-F238E27FC236}">
                <a16:creationId xmlns:a16="http://schemas.microsoft.com/office/drawing/2014/main" id="{847D0128-72E6-174E-B11F-EC40B7B84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3FE14B-B82C-3F4B-9070-337B5156160D}"/>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1929657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8A1EE-8AC0-C845-83B9-54E34D18495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0BFD294-61D0-9148-AC28-E3CFA1272B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26579E4-6946-0E4C-A235-1AFE0B460DB7}"/>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5" name="Footer Placeholder 4">
            <a:extLst>
              <a:ext uri="{FF2B5EF4-FFF2-40B4-BE49-F238E27FC236}">
                <a16:creationId xmlns:a16="http://schemas.microsoft.com/office/drawing/2014/main" id="{F649FCD6-00DE-844D-80C7-BB5E936FE0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22C412-5837-B047-90FB-76F3013C40BC}"/>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111472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EF7E5-3986-F043-9705-02145CA1696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E3238C2-D43D-D94E-AFCD-3CC0BA5134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9808FA3-6628-1044-8000-725F7BDA6B8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991F2D5-B5B8-694E-979D-499FCFE7EDB2}"/>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6" name="Footer Placeholder 5">
            <a:extLst>
              <a:ext uri="{FF2B5EF4-FFF2-40B4-BE49-F238E27FC236}">
                <a16:creationId xmlns:a16="http://schemas.microsoft.com/office/drawing/2014/main" id="{C77F9914-EB7D-4C4F-BEB2-43EBB46CAA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F3BC54-DDCE-F24D-BCCE-CE459417906E}"/>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9850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C4AA-7B0C-8B41-8F58-CAB2C752EDF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575D6CD-1C3D-B44E-A30E-F07EC49106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1D509F5-C593-BB4D-91E1-2C18438A1E9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760FA57-25DF-AB49-AE70-33F828DD20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41E4FC3-6E86-D04A-8E11-B0DDAEB8E31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84CA81F-A531-A647-99ED-18FC8D660828}"/>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8" name="Footer Placeholder 7">
            <a:extLst>
              <a:ext uri="{FF2B5EF4-FFF2-40B4-BE49-F238E27FC236}">
                <a16:creationId xmlns:a16="http://schemas.microsoft.com/office/drawing/2014/main" id="{551DC8F1-C69B-D747-AA4D-F82EEA94A8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59BB44-9473-8A4E-A0B6-1EF0093A6B26}"/>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1778079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90165-DC76-7349-971A-31A851FB928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0155346-6CEE-E74B-8662-BCA13F231E48}"/>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4" name="Footer Placeholder 3">
            <a:extLst>
              <a:ext uri="{FF2B5EF4-FFF2-40B4-BE49-F238E27FC236}">
                <a16:creationId xmlns:a16="http://schemas.microsoft.com/office/drawing/2014/main" id="{C6090750-32B3-894D-BAA6-E760186404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C760CE-CD68-9943-9AF4-6133CCD55F6C}"/>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43598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1C1C62-0524-2D48-8DE9-1624C5890E75}"/>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3" name="Footer Placeholder 2">
            <a:extLst>
              <a:ext uri="{FF2B5EF4-FFF2-40B4-BE49-F238E27FC236}">
                <a16:creationId xmlns:a16="http://schemas.microsoft.com/office/drawing/2014/main" id="{DCD97FCA-B8D9-B547-86B0-CD2B37E352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6E7637-5D4E-0F45-85CE-0AFDD8DAF6BF}"/>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496600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49360-DEC8-C743-978C-9493113E28E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E10D4B3-8611-6241-85A0-269F9FDF41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D1358FA-97CD-2640-B5C1-540CCECFA2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3F8B30E-0AC6-514F-A9F3-2BB6405CB8B5}"/>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6" name="Footer Placeholder 5">
            <a:extLst>
              <a:ext uri="{FF2B5EF4-FFF2-40B4-BE49-F238E27FC236}">
                <a16:creationId xmlns:a16="http://schemas.microsoft.com/office/drawing/2014/main" id="{9E8F94D8-A315-5648-A116-7545DA98EB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BCB81B-8F65-3541-BE48-C2829BBB81CB}"/>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2760357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9F67E-3E33-AC4D-B6C9-039C83F75FF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FD152F8-1539-A84F-A0A7-62F141E531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FCA83A-ED39-374C-8D41-30EBC01F5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6878DF-87B2-B14D-AFAF-6A27FE2E8615}"/>
              </a:ext>
            </a:extLst>
          </p:cNvPr>
          <p:cNvSpPr>
            <a:spLocks noGrp="1"/>
          </p:cNvSpPr>
          <p:nvPr>
            <p:ph type="dt" sz="half" idx="10"/>
          </p:nvPr>
        </p:nvSpPr>
        <p:spPr/>
        <p:txBody>
          <a:bodyPr/>
          <a:lstStyle/>
          <a:p>
            <a:fld id="{BC0C3BB0-4DF1-6945-A6F0-D2418910D05E}" type="datetimeFigureOut">
              <a:rPr lang="en-US" smtClean="0"/>
              <a:t>4/2/21</a:t>
            </a:fld>
            <a:endParaRPr lang="en-US"/>
          </a:p>
        </p:txBody>
      </p:sp>
      <p:sp>
        <p:nvSpPr>
          <p:cNvPr id="6" name="Footer Placeholder 5">
            <a:extLst>
              <a:ext uri="{FF2B5EF4-FFF2-40B4-BE49-F238E27FC236}">
                <a16:creationId xmlns:a16="http://schemas.microsoft.com/office/drawing/2014/main" id="{C916B35C-C322-C54B-AE8F-EE242EC2C7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B9A15B-87AC-4C49-AFB6-F294A4C52A06}"/>
              </a:ext>
            </a:extLst>
          </p:cNvPr>
          <p:cNvSpPr>
            <a:spLocks noGrp="1"/>
          </p:cNvSpPr>
          <p:nvPr>
            <p:ph type="sldNum" sz="quarter" idx="12"/>
          </p:nvPr>
        </p:nvSpPr>
        <p:spPr/>
        <p:txBody>
          <a:bodyPr/>
          <a:lstStyle/>
          <a:p>
            <a:fld id="{5354E08C-0591-0C43-B8C1-BD79199C750D}" type="slidenum">
              <a:rPr lang="en-US" smtClean="0"/>
              <a:t>‹#›</a:t>
            </a:fld>
            <a:endParaRPr lang="en-US"/>
          </a:p>
        </p:txBody>
      </p:sp>
    </p:spTree>
    <p:extLst>
      <p:ext uri="{BB962C8B-B14F-4D97-AF65-F5344CB8AC3E}">
        <p14:creationId xmlns:p14="http://schemas.microsoft.com/office/powerpoint/2010/main" val="3653749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748C46-E008-454F-8E5C-A9C9D49003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9B8F77D-3221-EB48-9D18-5CCE945EA5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92C9D5B-5369-1E4B-9726-53ECDEBBAA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0C3BB0-4DF1-6945-A6F0-D2418910D05E}" type="datetimeFigureOut">
              <a:rPr lang="en-US" smtClean="0"/>
              <a:t>4/2/21</a:t>
            </a:fld>
            <a:endParaRPr lang="en-US"/>
          </a:p>
        </p:txBody>
      </p:sp>
      <p:sp>
        <p:nvSpPr>
          <p:cNvPr id="5" name="Footer Placeholder 4">
            <a:extLst>
              <a:ext uri="{FF2B5EF4-FFF2-40B4-BE49-F238E27FC236}">
                <a16:creationId xmlns:a16="http://schemas.microsoft.com/office/drawing/2014/main" id="{65AA9971-00DC-B440-B16B-869625392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1437BC-99B7-7845-B468-65CD90D459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4E08C-0591-0C43-B8C1-BD79199C750D}" type="slidenum">
              <a:rPr lang="en-US" smtClean="0"/>
              <a:t>‹#›</a:t>
            </a:fld>
            <a:endParaRPr lang="en-US"/>
          </a:p>
        </p:txBody>
      </p:sp>
    </p:spTree>
    <p:extLst>
      <p:ext uri="{BB962C8B-B14F-4D97-AF65-F5344CB8AC3E}">
        <p14:creationId xmlns:p14="http://schemas.microsoft.com/office/powerpoint/2010/main" val="1584304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tif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9.tif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0.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1.tif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1.xml.rels><?xml version="1.0" encoding="UTF-8" standalone="yes"?>
<Relationships xmlns="http://schemas.openxmlformats.org/package/2006/relationships"><Relationship Id="rId2" Type="http://schemas.openxmlformats.org/officeDocument/2006/relationships/image" Target="../media/image51.tif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9.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71.tiff"/><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72.jpeg"/><Relationship Id="rId7" Type="http://schemas.openxmlformats.org/officeDocument/2006/relationships/diagramColors" Target="../diagrams/colors1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BGRectangle">
            <a:extLst>
              <a:ext uri="{FF2B5EF4-FFF2-40B4-BE49-F238E27FC236}">
                <a16:creationId xmlns:a16="http://schemas.microsoft.com/office/drawing/2014/main" id="{F1611BA9-268A-49A6-84F8-FC9153668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0EB187-900F-4AF5-813B-101456D9F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 on document with pen">
            <a:extLst>
              <a:ext uri="{FF2B5EF4-FFF2-40B4-BE49-F238E27FC236}">
                <a16:creationId xmlns:a16="http://schemas.microsoft.com/office/drawing/2014/main" id="{8923FBA7-4AB8-4E55-9658-89044C61DE1E}"/>
              </a:ext>
            </a:extLst>
          </p:cNvPr>
          <p:cNvPicPr>
            <a:picLocks noChangeAspect="1"/>
          </p:cNvPicPr>
          <p:nvPr/>
        </p:nvPicPr>
        <p:blipFill rotWithShape="1">
          <a:blip r:embed="rId2">
            <a:alphaModFix amt="50000"/>
          </a:blip>
          <a:srcRect t="2119" b="13612"/>
          <a:stretch/>
        </p:blipFill>
        <p:spPr>
          <a:xfrm>
            <a:off x="20" y="1"/>
            <a:ext cx="12191980" cy="6857999"/>
          </a:xfrm>
          <a:prstGeom prst="rect">
            <a:avLst/>
          </a:prstGeom>
        </p:spPr>
      </p:pic>
      <p:sp>
        <p:nvSpPr>
          <p:cNvPr id="2" name="Title 1">
            <a:extLst>
              <a:ext uri="{FF2B5EF4-FFF2-40B4-BE49-F238E27FC236}">
                <a16:creationId xmlns:a16="http://schemas.microsoft.com/office/drawing/2014/main" id="{02E799C8-3E92-914C-BB6E-6332E942F0F4}"/>
              </a:ext>
            </a:extLst>
          </p:cNvPr>
          <p:cNvSpPr>
            <a:spLocks noGrp="1"/>
          </p:cNvSpPr>
          <p:nvPr>
            <p:ph type="ctrTitle"/>
          </p:nvPr>
        </p:nvSpPr>
        <p:spPr>
          <a:xfrm>
            <a:off x="4387349" y="1200152"/>
            <a:ext cx="6897171" cy="4457696"/>
          </a:xfrm>
        </p:spPr>
        <p:txBody>
          <a:bodyPr anchor="ctr">
            <a:normAutofit/>
          </a:bodyPr>
          <a:lstStyle/>
          <a:p>
            <a:pPr algn="l"/>
            <a:r>
              <a:rPr lang="en-US" sz="7400" dirty="0">
                <a:solidFill>
                  <a:srgbClr val="FFFFFF"/>
                </a:solidFill>
              </a:rPr>
              <a:t>GLR Transfer to NWPTB</a:t>
            </a:r>
            <a:br>
              <a:rPr lang="en-US" sz="7400" dirty="0">
                <a:solidFill>
                  <a:srgbClr val="FFFFFF"/>
                </a:solidFill>
              </a:rPr>
            </a:br>
            <a:r>
              <a:rPr lang="en-US" sz="7400" dirty="0">
                <a:solidFill>
                  <a:srgbClr val="FFFFFF"/>
                </a:solidFill>
              </a:rPr>
              <a:t>Business Case </a:t>
            </a:r>
            <a:br>
              <a:rPr lang="en-US" sz="7400" dirty="0">
                <a:solidFill>
                  <a:srgbClr val="FFFFFF"/>
                </a:solidFill>
              </a:rPr>
            </a:br>
            <a:r>
              <a:rPr lang="en-US" sz="7400" dirty="0">
                <a:solidFill>
                  <a:srgbClr val="FFFFFF"/>
                </a:solidFill>
              </a:rPr>
              <a:t>March 2021</a:t>
            </a:r>
          </a:p>
        </p:txBody>
      </p:sp>
      <p:sp>
        <p:nvSpPr>
          <p:cNvPr id="3" name="Subtitle 2">
            <a:extLst>
              <a:ext uri="{FF2B5EF4-FFF2-40B4-BE49-F238E27FC236}">
                <a16:creationId xmlns:a16="http://schemas.microsoft.com/office/drawing/2014/main" id="{D3AB3919-848A-A64C-866C-DB240DD81360}"/>
              </a:ext>
            </a:extLst>
          </p:cNvPr>
          <p:cNvSpPr>
            <a:spLocks noGrp="1"/>
          </p:cNvSpPr>
          <p:nvPr>
            <p:ph type="subTitle" idx="1"/>
          </p:nvPr>
        </p:nvSpPr>
        <p:spPr>
          <a:xfrm>
            <a:off x="431469" y="1200152"/>
            <a:ext cx="3235029" cy="4457696"/>
          </a:xfrm>
        </p:spPr>
        <p:txBody>
          <a:bodyPr anchor="ctr">
            <a:normAutofit/>
          </a:bodyPr>
          <a:lstStyle/>
          <a:p>
            <a:pPr algn="r"/>
            <a:r>
              <a:rPr lang="en-US" sz="2800" dirty="0">
                <a:solidFill>
                  <a:srgbClr val="FFFFFF"/>
                </a:solidFill>
              </a:rPr>
              <a:t>Prof LTB Jackson</a:t>
            </a:r>
          </a:p>
          <a:p>
            <a:pPr algn="r"/>
            <a:endParaRPr lang="en-US" sz="2800" dirty="0">
              <a:solidFill>
                <a:srgbClr val="FFFFFF"/>
              </a:solidFill>
            </a:endParaRPr>
          </a:p>
          <a:p>
            <a:pPr algn="r"/>
            <a:r>
              <a:rPr lang="en-US" sz="2800" dirty="0">
                <a:solidFill>
                  <a:srgbClr val="FFFFFF"/>
                </a:solidFill>
              </a:rPr>
              <a:t>Virtual presentation</a:t>
            </a:r>
          </a:p>
          <a:p>
            <a:pPr algn="r"/>
            <a:r>
              <a:rPr lang="en-US" sz="2800" dirty="0">
                <a:solidFill>
                  <a:srgbClr val="FFFFFF"/>
                </a:solidFill>
              </a:rPr>
              <a:t> 29 March 2021</a:t>
            </a:r>
          </a:p>
          <a:p>
            <a:pPr algn="r"/>
            <a:r>
              <a:rPr lang="en-US" sz="2800" dirty="0">
                <a:solidFill>
                  <a:srgbClr val="FFFFFF"/>
                </a:solidFill>
              </a:rPr>
              <a:t>16:00</a:t>
            </a:r>
          </a:p>
        </p:txBody>
      </p:sp>
      <p:sp>
        <p:nvSpPr>
          <p:cNvPr id="18" name="!!Line">
            <a:extLst>
              <a:ext uri="{FF2B5EF4-FFF2-40B4-BE49-F238E27FC236}">
                <a16:creationId xmlns:a16="http://schemas.microsoft.com/office/drawing/2014/main" id="{1825D5AF-D278-4D9A-A4F5-A1A1D3507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6" y="2286000"/>
            <a:ext cx="2743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047703B-B701-3945-9968-8B7F69DDBD2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73652" y="95252"/>
            <a:ext cx="3010535" cy="1104900"/>
          </a:xfrm>
          <a:prstGeom prst="rect">
            <a:avLst/>
          </a:prstGeom>
          <a:noFill/>
        </p:spPr>
      </p:pic>
    </p:spTree>
    <p:extLst>
      <p:ext uri="{BB962C8B-B14F-4D97-AF65-F5344CB8AC3E}">
        <p14:creationId xmlns:p14="http://schemas.microsoft.com/office/powerpoint/2010/main" val="212880214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4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4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2000"/>
                                  </p:stCondLst>
                                  <p:iterate type="lt">
                                    <p:tmPct val="10000"/>
                                  </p:iterate>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4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7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BE77D2D-9EB6-7247-AF04-84403242B604}"/>
              </a:ext>
            </a:extLst>
          </p:cNvPr>
          <p:cNvSpPr>
            <a:spLocks noGrp="1"/>
          </p:cNvSpPr>
          <p:nvPr>
            <p:ph type="title"/>
          </p:nvPr>
        </p:nvSpPr>
        <p:spPr>
          <a:xfrm>
            <a:off x="1028700" y="1967266"/>
            <a:ext cx="2628900" cy="2547257"/>
          </a:xfrm>
          <a:noFill/>
        </p:spPr>
        <p:txBody>
          <a:bodyPr anchor="ctr">
            <a:normAutofit/>
          </a:bodyPr>
          <a:lstStyle/>
          <a:p>
            <a:pPr algn="ctr"/>
            <a:r>
              <a:rPr lang="en-US" sz="3600" dirty="0">
                <a:solidFill>
                  <a:srgbClr val="FFFFFF"/>
                </a:solidFill>
              </a:rPr>
              <a:t>Business model canvas</a:t>
            </a:r>
          </a:p>
        </p:txBody>
      </p:sp>
      <p:sp>
        <p:nvSpPr>
          <p:cNvPr id="6" name="Rectangle 5">
            <a:extLst>
              <a:ext uri="{FF2B5EF4-FFF2-40B4-BE49-F238E27FC236}">
                <a16:creationId xmlns:a16="http://schemas.microsoft.com/office/drawing/2014/main" id="{F694C3B1-0B71-2D46-ADAB-69C833C89D1A}"/>
              </a:ext>
            </a:extLst>
          </p:cNvPr>
          <p:cNvSpPr/>
          <p:nvPr/>
        </p:nvSpPr>
        <p:spPr>
          <a:xfrm>
            <a:off x="6096000" y="305068"/>
            <a:ext cx="6096000" cy="6247864"/>
          </a:xfrm>
          <a:prstGeom prst="rect">
            <a:avLst/>
          </a:prstGeom>
        </p:spPr>
        <p:txBody>
          <a:bodyPr>
            <a:spAutoFit/>
          </a:bodyPr>
          <a:lstStyle/>
          <a:p>
            <a:pPr marL="742950" lvl="1" indent="-285750">
              <a:buFont typeface="Arial" panose="020B0604020202020204" pitchFamily="34" charset="0"/>
              <a:buChar char="•"/>
            </a:pPr>
            <a:r>
              <a:rPr lang="en-GB" sz="2800" dirty="0">
                <a:solidFill>
                  <a:srgbClr val="FF0000"/>
                </a:solidFill>
              </a:rPr>
              <a:t>Infrastructure </a:t>
            </a:r>
          </a:p>
          <a:p>
            <a:pPr marL="1200150" lvl="2" indent="-285750">
              <a:buFont typeface="Arial" panose="020B0604020202020204" pitchFamily="34" charset="0"/>
              <a:buChar char="•"/>
            </a:pPr>
            <a:r>
              <a:rPr lang="en-GB" sz="2400" dirty="0"/>
              <a:t>Key Activities </a:t>
            </a:r>
          </a:p>
          <a:p>
            <a:pPr marL="1200150" lvl="2" indent="-285750">
              <a:buFont typeface="Arial" panose="020B0604020202020204" pitchFamily="34" charset="0"/>
              <a:buChar char="•"/>
            </a:pPr>
            <a:r>
              <a:rPr lang="en-GB" sz="2400" dirty="0"/>
              <a:t>Key Resources </a:t>
            </a:r>
          </a:p>
          <a:p>
            <a:pPr marL="1200150" lvl="2" indent="-285750">
              <a:buFont typeface="Arial" panose="020B0604020202020204" pitchFamily="34" charset="0"/>
              <a:buChar char="•"/>
            </a:pPr>
            <a:r>
              <a:rPr lang="en-GB" sz="2400" dirty="0"/>
              <a:t>Key Partners</a:t>
            </a:r>
          </a:p>
          <a:p>
            <a:pPr marL="1200150" lvl="2" indent="-285750">
              <a:buFont typeface="Arial" panose="020B0604020202020204" pitchFamily="34" charset="0"/>
              <a:buChar char="•"/>
            </a:pPr>
            <a:endParaRPr lang="en-GB" sz="2400" dirty="0"/>
          </a:p>
          <a:p>
            <a:pPr marL="742950" lvl="1" indent="-285750">
              <a:buFont typeface="Arial" panose="020B0604020202020204" pitchFamily="34" charset="0"/>
              <a:buChar char="•"/>
            </a:pPr>
            <a:r>
              <a:rPr lang="en-GB" sz="2800" dirty="0">
                <a:solidFill>
                  <a:srgbClr val="FF0000"/>
                </a:solidFill>
              </a:rPr>
              <a:t>Offering</a:t>
            </a:r>
          </a:p>
          <a:p>
            <a:pPr marL="1200150" lvl="2" indent="-285750">
              <a:buFont typeface="Arial" panose="020B0604020202020204" pitchFamily="34" charset="0"/>
              <a:buChar char="•"/>
            </a:pPr>
            <a:r>
              <a:rPr lang="en-GB" sz="2400" dirty="0"/>
              <a:t>Value Proposition </a:t>
            </a:r>
          </a:p>
          <a:p>
            <a:pPr marL="1200150" lvl="2" indent="-285750">
              <a:buFont typeface="Arial" panose="020B0604020202020204" pitchFamily="34" charset="0"/>
              <a:buChar char="•"/>
            </a:pPr>
            <a:endParaRPr lang="en-GB" sz="2400" dirty="0"/>
          </a:p>
          <a:p>
            <a:pPr marL="742950" lvl="1" indent="-285750">
              <a:buFont typeface="Arial" panose="020B0604020202020204" pitchFamily="34" charset="0"/>
              <a:buChar char="•"/>
            </a:pPr>
            <a:r>
              <a:rPr lang="en-GB" sz="2800" dirty="0">
                <a:solidFill>
                  <a:srgbClr val="FF0000"/>
                </a:solidFill>
              </a:rPr>
              <a:t>Customers</a:t>
            </a:r>
          </a:p>
          <a:p>
            <a:pPr marL="1200150" lvl="2" indent="-285750">
              <a:buFont typeface="Arial" panose="020B0604020202020204" pitchFamily="34" charset="0"/>
              <a:buChar char="•"/>
            </a:pPr>
            <a:r>
              <a:rPr lang="en-GB" sz="2400" dirty="0"/>
              <a:t>Customer Segments </a:t>
            </a:r>
          </a:p>
          <a:p>
            <a:pPr marL="1200150" lvl="2" indent="-285750">
              <a:buFont typeface="Arial" panose="020B0604020202020204" pitchFamily="34" charset="0"/>
              <a:buChar char="•"/>
            </a:pPr>
            <a:r>
              <a:rPr lang="en-GB" sz="2400" dirty="0"/>
              <a:t>Channels </a:t>
            </a:r>
          </a:p>
          <a:p>
            <a:pPr marL="1200150" lvl="2" indent="-285750">
              <a:buFont typeface="Arial" panose="020B0604020202020204" pitchFamily="34" charset="0"/>
              <a:buChar char="•"/>
            </a:pPr>
            <a:r>
              <a:rPr lang="en-GB" sz="2400" dirty="0"/>
              <a:t>Customer Relationship</a:t>
            </a:r>
          </a:p>
          <a:p>
            <a:pPr marL="1200150" lvl="2" indent="-285750">
              <a:buFont typeface="Arial" panose="020B0604020202020204" pitchFamily="34" charset="0"/>
              <a:buChar char="•"/>
            </a:pPr>
            <a:r>
              <a:rPr lang="en-GB" sz="2400" dirty="0"/>
              <a:t> </a:t>
            </a:r>
          </a:p>
          <a:p>
            <a:pPr marL="742950" lvl="1" indent="-285750">
              <a:buFont typeface="Arial" panose="020B0604020202020204" pitchFamily="34" charset="0"/>
              <a:buChar char="•"/>
            </a:pPr>
            <a:r>
              <a:rPr lang="en-GB" sz="2800" dirty="0">
                <a:solidFill>
                  <a:srgbClr val="FF0000"/>
                </a:solidFill>
              </a:rPr>
              <a:t>Finances</a:t>
            </a:r>
          </a:p>
          <a:p>
            <a:pPr marL="1200150" lvl="2" indent="-285750">
              <a:buFont typeface="Arial" panose="020B0604020202020204" pitchFamily="34" charset="0"/>
              <a:buChar char="•"/>
            </a:pPr>
            <a:r>
              <a:rPr lang="en-GB" sz="2400" dirty="0"/>
              <a:t>Cost Structure </a:t>
            </a:r>
          </a:p>
          <a:p>
            <a:pPr marL="1200150" lvl="2" indent="-285750">
              <a:buFont typeface="Arial" panose="020B0604020202020204" pitchFamily="34" charset="0"/>
              <a:buChar char="•"/>
            </a:pPr>
            <a:r>
              <a:rPr lang="en-GB" sz="2400" dirty="0"/>
              <a:t>Revenue Streams </a:t>
            </a:r>
          </a:p>
        </p:txBody>
      </p:sp>
    </p:spTree>
    <p:extLst>
      <p:ext uri="{BB962C8B-B14F-4D97-AF65-F5344CB8AC3E}">
        <p14:creationId xmlns:p14="http://schemas.microsoft.com/office/powerpoint/2010/main" val="774643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94E6BD6-66AC-ED4D-A3F9-EFB80D87B211}"/>
              </a:ext>
            </a:extLst>
          </p:cNvPr>
          <p:cNvSpPr>
            <a:spLocks noGrp="1"/>
          </p:cNvSpPr>
          <p:nvPr>
            <p:ph type="title"/>
          </p:nvPr>
        </p:nvSpPr>
        <p:spPr>
          <a:xfrm>
            <a:off x="762000" y="559678"/>
            <a:ext cx="3567915" cy="4952492"/>
          </a:xfrm>
        </p:spPr>
        <p:txBody>
          <a:bodyPr>
            <a:normAutofit/>
          </a:bodyPr>
          <a:lstStyle/>
          <a:p>
            <a:r>
              <a:rPr lang="en-US" dirty="0">
                <a:solidFill>
                  <a:schemeClr val="bg1"/>
                </a:solidFill>
              </a:rPr>
              <a:t>External analysis</a:t>
            </a:r>
          </a:p>
        </p:txBody>
      </p:sp>
      <p:cxnSp>
        <p:nvCxnSpPr>
          <p:cNvPr id="11" name="Straight Connector 10">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523E679-5980-47D2-86B7-937E8A3179EA}"/>
              </a:ext>
            </a:extLst>
          </p:cNvPr>
          <p:cNvGraphicFramePr>
            <a:graphicFrameLocks noGrp="1"/>
          </p:cNvGraphicFramePr>
          <p:nvPr>
            <p:ph idx="1"/>
            <p:extLst>
              <p:ext uri="{D42A27DB-BD31-4B8C-83A1-F6EECF244321}">
                <p14:modId xmlns:p14="http://schemas.microsoft.com/office/powerpoint/2010/main" val="4000458069"/>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8654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762000" y="559678"/>
            <a:ext cx="3567915" cy="4952492"/>
          </a:xfrm>
        </p:spPr>
        <p:txBody>
          <a:bodyPr>
            <a:normAutofit/>
          </a:bodyPr>
          <a:lstStyle/>
          <a:p>
            <a:r>
              <a:rPr lang="en-GB" b="1" dirty="0">
                <a:solidFill>
                  <a:schemeClr val="bg1"/>
                </a:solidFill>
              </a:rPr>
              <a:t>External Analysis </a:t>
            </a:r>
            <a:br>
              <a:rPr lang="en-GB" b="1" dirty="0">
                <a:solidFill>
                  <a:schemeClr val="bg1"/>
                </a:solidFill>
              </a:rPr>
            </a:br>
            <a:br>
              <a:rPr lang="en-GB" b="1" dirty="0">
                <a:solidFill>
                  <a:schemeClr val="bg1"/>
                </a:solidFill>
              </a:rPr>
            </a:br>
            <a:br>
              <a:rPr lang="en-GB" b="1" dirty="0">
                <a:solidFill>
                  <a:schemeClr val="bg1"/>
                </a:solidFill>
              </a:rPr>
            </a:br>
            <a:br>
              <a:rPr lang="en-GB" b="1" dirty="0">
                <a:solidFill>
                  <a:schemeClr val="bg1"/>
                </a:solidFill>
              </a:rPr>
            </a:br>
            <a:br>
              <a:rPr lang="en-GB" b="1" dirty="0">
                <a:solidFill>
                  <a:schemeClr val="bg1"/>
                </a:solidFill>
              </a:rPr>
            </a:br>
            <a:r>
              <a:rPr lang="en-GB" b="1" dirty="0">
                <a:solidFill>
                  <a:srgbClr val="FF0000"/>
                </a:solidFill>
              </a:rPr>
              <a:t>Global Risk Analysis </a:t>
            </a:r>
            <a:endParaRPr lang="en-US" dirty="0">
              <a:solidFill>
                <a:srgbClr val="FF0000"/>
              </a:solidFill>
            </a:endParaRPr>
          </a:p>
        </p:txBody>
      </p:sp>
      <p:cxnSp>
        <p:nvCxnSpPr>
          <p:cNvPr id="14" name="Straight Connector 13">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8" name="Content Placeholder 5">
            <a:extLst>
              <a:ext uri="{FF2B5EF4-FFF2-40B4-BE49-F238E27FC236}">
                <a16:creationId xmlns:a16="http://schemas.microsoft.com/office/drawing/2014/main" id="{0EAE6769-310B-4D9A-929B-EAEDC7C03018}"/>
              </a:ext>
            </a:extLst>
          </p:cNvPr>
          <p:cNvGraphicFramePr>
            <a:graphicFrameLocks noGrp="1"/>
          </p:cNvGraphicFramePr>
          <p:nvPr>
            <p:ph idx="1"/>
            <p:extLst>
              <p:ext uri="{D42A27DB-BD31-4B8C-83A1-F6EECF244321}">
                <p14:modId xmlns:p14="http://schemas.microsoft.com/office/powerpoint/2010/main" val="2071109011"/>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1640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742950" y="742951"/>
            <a:ext cx="3476625" cy="4962524"/>
          </a:xfrm>
        </p:spPr>
        <p:txBody>
          <a:bodyPr vert="horz" lIns="91440" tIns="45720" rIns="91440" bIns="45720" rtlCol="0" anchor="ctr">
            <a:normAutofit fontScale="90000"/>
          </a:bodyPr>
          <a:lstStyle/>
          <a:p>
            <a:pPr algn="ctr"/>
            <a:r>
              <a:rPr lang="en-US" sz="4800" b="1" kern="1200" dirty="0">
                <a:solidFill>
                  <a:srgbClr val="FFFFFF"/>
                </a:solidFill>
                <a:latin typeface="+mj-lt"/>
                <a:ea typeface="+mj-ea"/>
                <a:cs typeface="+mj-cs"/>
              </a:rPr>
              <a:t>External Analysis</a:t>
            </a:r>
            <a:br>
              <a:rPr lang="en-US" sz="4800" b="1" kern="1200" dirty="0">
                <a:solidFill>
                  <a:srgbClr val="FFFFFF"/>
                </a:solidFill>
                <a:latin typeface="+mj-lt"/>
                <a:ea typeface="+mj-ea"/>
                <a:cs typeface="+mj-cs"/>
              </a:rPr>
            </a:br>
            <a:br>
              <a:rPr lang="en-US" sz="4800" b="1" kern="1200" dirty="0">
                <a:solidFill>
                  <a:srgbClr val="FFFFFF"/>
                </a:solidFill>
                <a:latin typeface="+mj-lt"/>
                <a:ea typeface="+mj-ea"/>
                <a:cs typeface="+mj-cs"/>
              </a:rPr>
            </a:br>
            <a:br>
              <a:rPr lang="en-US" sz="4800" b="1" kern="1200" dirty="0">
                <a:solidFill>
                  <a:srgbClr val="FFFFFF"/>
                </a:solidFill>
                <a:latin typeface="+mj-lt"/>
                <a:ea typeface="+mj-ea"/>
                <a:cs typeface="+mj-cs"/>
              </a:rPr>
            </a:br>
            <a:br>
              <a:rPr lang="en-US" sz="4800" b="1" kern="1200" dirty="0">
                <a:solidFill>
                  <a:srgbClr val="FFFFFF"/>
                </a:solidFill>
                <a:latin typeface="+mj-lt"/>
                <a:ea typeface="+mj-ea"/>
                <a:cs typeface="+mj-cs"/>
              </a:rPr>
            </a:br>
            <a:br>
              <a:rPr lang="en-US" sz="4800" b="1" kern="1200" dirty="0">
                <a:solidFill>
                  <a:srgbClr val="FFFFFF"/>
                </a:solidFill>
                <a:latin typeface="+mj-lt"/>
                <a:ea typeface="+mj-ea"/>
                <a:cs typeface="+mj-cs"/>
              </a:rPr>
            </a:br>
            <a:r>
              <a:rPr lang="en-US" sz="4800" b="1" kern="1200" dirty="0">
                <a:solidFill>
                  <a:srgbClr val="FFFFFF"/>
                </a:solidFill>
                <a:latin typeface="+mj-lt"/>
                <a:ea typeface="+mj-ea"/>
                <a:cs typeface="+mj-cs"/>
              </a:rPr>
              <a:t> </a:t>
            </a:r>
            <a:r>
              <a:rPr lang="en-US" sz="4800" b="1" kern="1200" dirty="0">
                <a:solidFill>
                  <a:srgbClr val="FF0000"/>
                </a:solidFill>
                <a:latin typeface="+mj-lt"/>
                <a:ea typeface="+mj-ea"/>
                <a:cs typeface="+mj-cs"/>
              </a:rPr>
              <a:t>Global Risk Analysis </a:t>
            </a:r>
            <a:endParaRPr lang="en-US" sz="4800" kern="1200" dirty="0">
              <a:solidFill>
                <a:srgbClr val="FF0000"/>
              </a:solidFill>
              <a:latin typeface="+mj-lt"/>
              <a:ea typeface="+mj-ea"/>
              <a:cs typeface="+mj-cs"/>
            </a:endParaRPr>
          </a:p>
        </p:txBody>
      </p:sp>
      <p:graphicFrame>
        <p:nvGraphicFramePr>
          <p:cNvPr id="4" name="Table 3">
            <a:extLst>
              <a:ext uri="{FF2B5EF4-FFF2-40B4-BE49-F238E27FC236}">
                <a16:creationId xmlns:a16="http://schemas.microsoft.com/office/drawing/2014/main" id="{5DB83CCD-2DEE-ED4C-91BA-5C439C91B1E3}"/>
              </a:ext>
            </a:extLst>
          </p:cNvPr>
          <p:cNvGraphicFramePr>
            <a:graphicFrameLocks noGrp="1"/>
          </p:cNvGraphicFramePr>
          <p:nvPr>
            <p:extLst>
              <p:ext uri="{D42A27DB-BD31-4B8C-83A1-F6EECF244321}">
                <p14:modId xmlns:p14="http://schemas.microsoft.com/office/powerpoint/2010/main" val="598999955"/>
              </p:ext>
            </p:extLst>
          </p:nvPr>
        </p:nvGraphicFramePr>
        <p:xfrm>
          <a:off x="4919471" y="399961"/>
          <a:ext cx="7132321" cy="5786240"/>
        </p:xfrm>
        <a:graphic>
          <a:graphicData uri="http://schemas.openxmlformats.org/drawingml/2006/table">
            <a:tbl>
              <a:tblPr firstRow="1" firstCol="1" bandRow="1"/>
              <a:tblGrid>
                <a:gridCol w="2401511">
                  <a:extLst>
                    <a:ext uri="{9D8B030D-6E8A-4147-A177-3AD203B41FA5}">
                      <a16:colId xmlns:a16="http://schemas.microsoft.com/office/drawing/2014/main" val="819264109"/>
                    </a:ext>
                  </a:extLst>
                </a:gridCol>
                <a:gridCol w="2322819">
                  <a:extLst>
                    <a:ext uri="{9D8B030D-6E8A-4147-A177-3AD203B41FA5}">
                      <a16:colId xmlns:a16="http://schemas.microsoft.com/office/drawing/2014/main" val="4137942832"/>
                    </a:ext>
                  </a:extLst>
                </a:gridCol>
                <a:gridCol w="2407991">
                  <a:extLst>
                    <a:ext uri="{9D8B030D-6E8A-4147-A177-3AD203B41FA5}">
                      <a16:colId xmlns:a16="http://schemas.microsoft.com/office/drawing/2014/main" val="1470969364"/>
                    </a:ext>
                  </a:extLst>
                </a:gridCol>
              </a:tblGrid>
              <a:tr h="2419810">
                <a:tc>
                  <a:txBody>
                    <a:bodyPr/>
                    <a:lstStyle/>
                    <a:p>
                      <a:pPr algn="ctr" fontAlgn="t">
                        <a:spcBef>
                          <a:spcPts val="0"/>
                        </a:spcBef>
                        <a:spcAft>
                          <a:spcPts val="0"/>
                        </a:spcAft>
                      </a:pPr>
                      <a:r>
                        <a:rPr lang="en-GB" sz="1800" b="1" i="0" u="none" strike="noStrike"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Economic</a:t>
                      </a:r>
                    </a:p>
                    <a:p>
                      <a:pPr algn="l" fontAlgn="t">
                        <a:spcBef>
                          <a:spcPts val="0"/>
                        </a:spcBef>
                        <a:spcAft>
                          <a:spcPts val="0"/>
                        </a:spcAft>
                      </a:pP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Global economic recession</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Global inequalities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Low economic growth</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Food security</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Green economy</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Government austerity measures</a:t>
                      </a:r>
                      <a:endParaRPr lang="en-GB" sz="2400" b="0" i="0" u="none" strike="noStrike" dirty="0">
                        <a:effectLst/>
                        <a:latin typeface="Arial" panose="020B0604020202020204" pitchFamily="34" charset="0"/>
                      </a:endParaRPr>
                    </a:p>
                    <a:p>
                      <a:pPr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2400" b="0" i="0" u="none" strike="noStrike" dirty="0">
                        <a:effectLst/>
                        <a:latin typeface="Arial" panose="020B0604020202020204" pitchFamily="34" charset="0"/>
                      </a:endParaRPr>
                    </a:p>
                  </a:txBody>
                  <a:tcPr marL="91872" marR="91872" marT="12760" marB="0">
                    <a:lnL w="38100" cap="flat" cmpd="sng" algn="ctr">
                      <a:solidFill>
                        <a:srgbClr val="7030A0"/>
                      </a:solidFill>
                      <a:prstDash val="solid"/>
                      <a:round/>
                      <a:headEnd type="none" w="med" len="med"/>
                      <a:tailEnd type="none" w="med" len="med"/>
                    </a:lnL>
                    <a:lnR w="38100" cap="flat" cmpd="sng" algn="ctr">
                      <a:solidFill>
                        <a:srgbClr val="7030A0"/>
                      </a:solidFill>
                      <a:prstDash val="solid"/>
                      <a:round/>
                      <a:headEnd type="none" w="med" len="med"/>
                      <a:tailEnd type="none" w="med" len="med"/>
                    </a:lnR>
                    <a:lnT w="38100" cap="flat" cmpd="sng" algn="ctr">
                      <a:solidFill>
                        <a:srgbClr val="7030A0"/>
                      </a:solidFill>
                      <a:prstDash val="solid"/>
                      <a:round/>
                      <a:headEnd type="none" w="med" len="med"/>
                      <a:tailEnd type="none" w="med" len="med"/>
                    </a:lnT>
                    <a:lnB w="38100" cap="flat" cmpd="sng" algn="ctr">
                      <a:solidFill>
                        <a:srgbClr val="7030A0"/>
                      </a:solidFill>
                      <a:prstDash val="solid"/>
                      <a:round/>
                      <a:headEnd type="none" w="med" len="med"/>
                      <a:tailEnd type="none" w="med" len="med"/>
                    </a:lnB>
                    <a:solidFill>
                      <a:srgbClr val="FFFF00"/>
                    </a:solidFill>
                  </a:tcPr>
                </a:tc>
                <a:tc>
                  <a:txBody>
                    <a:bodyPr/>
                    <a:lstStyle/>
                    <a:p>
                      <a:pPr algn="ctr" fontAlgn="t">
                        <a:spcBef>
                          <a:spcPts val="0"/>
                        </a:spcBef>
                        <a:spcAft>
                          <a:spcPts val="0"/>
                        </a:spcAft>
                      </a:pPr>
                      <a:r>
                        <a:rPr lang="en-GB" sz="1800" b="1" i="0" u="none" strike="noStrike"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Environmental</a:t>
                      </a:r>
                    </a:p>
                    <a:p>
                      <a:pPr algn="l" fontAlgn="t">
                        <a:spcBef>
                          <a:spcPts val="0"/>
                        </a:spcBef>
                        <a:spcAft>
                          <a:spcPts val="0"/>
                        </a:spcAft>
                      </a:pP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Global warming </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Climate change</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Pouching syndicates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Deforestation</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Water shortages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Conservation regulations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Restrictions: carbon omissions</a:t>
                      </a:r>
                      <a:endParaRPr lang="en-GB" sz="2400" b="0" i="0" u="none" strike="noStrike" dirty="0">
                        <a:effectLst/>
                        <a:latin typeface="Arial" panose="020B0604020202020204" pitchFamily="34" charset="0"/>
                      </a:endParaRPr>
                    </a:p>
                    <a:p>
                      <a:pPr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2400" b="0" i="0" u="none" strike="noStrike" dirty="0">
                        <a:effectLst/>
                        <a:latin typeface="Arial" panose="020B0604020202020204" pitchFamily="34" charset="0"/>
                      </a:endParaRPr>
                    </a:p>
                  </a:txBody>
                  <a:tcPr marL="91872" marR="91872" marT="12760" marB="0">
                    <a:lnL w="38100" cap="flat" cmpd="sng" algn="ctr">
                      <a:solidFill>
                        <a:srgbClr val="7030A0"/>
                      </a:solidFill>
                      <a:prstDash val="solid"/>
                      <a:round/>
                      <a:headEnd type="none" w="med" len="med"/>
                      <a:tailEnd type="none" w="med" len="med"/>
                    </a:lnL>
                    <a:lnR w="38100" cap="flat" cmpd="sng" algn="ctr">
                      <a:solidFill>
                        <a:srgbClr val="7030A0"/>
                      </a:solidFill>
                      <a:prstDash val="solid"/>
                      <a:round/>
                      <a:headEnd type="none" w="med" len="med"/>
                      <a:tailEnd type="none" w="med" len="med"/>
                    </a:lnR>
                    <a:lnT w="38100" cap="flat" cmpd="sng" algn="ctr">
                      <a:solidFill>
                        <a:srgbClr val="7030A0"/>
                      </a:solidFill>
                      <a:prstDash val="solid"/>
                      <a:round/>
                      <a:headEnd type="none" w="med" len="med"/>
                      <a:tailEnd type="none" w="med" len="med"/>
                    </a:lnT>
                    <a:lnB w="38100" cap="flat" cmpd="sng" algn="ctr">
                      <a:solidFill>
                        <a:srgbClr val="7030A0"/>
                      </a:solidFill>
                      <a:prstDash val="solid"/>
                      <a:round/>
                      <a:headEnd type="none" w="med" len="med"/>
                      <a:tailEnd type="none" w="med" len="med"/>
                    </a:lnB>
                    <a:solidFill>
                      <a:srgbClr val="00B0F0"/>
                    </a:solidFill>
                  </a:tcPr>
                </a:tc>
                <a:tc>
                  <a:txBody>
                    <a:bodyPr/>
                    <a:lstStyle/>
                    <a:p>
                      <a:pPr algn="ctr" fontAlgn="t">
                        <a:spcBef>
                          <a:spcPts val="0"/>
                        </a:spcBef>
                        <a:spcAft>
                          <a:spcPts val="0"/>
                        </a:spcAft>
                      </a:pPr>
                      <a:r>
                        <a:rPr lang="en-GB" sz="1800" b="1" i="0" u="none" strike="noStrike"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Geopolitical</a:t>
                      </a:r>
                    </a:p>
                    <a:p>
                      <a:pPr algn="l" fontAlgn="t">
                        <a:spcBef>
                          <a:spcPts val="0"/>
                        </a:spcBef>
                        <a:spcAft>
                          <a:spcPts val="0"/>
                        </a:spcAft>
                      </a:pP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Global Terrorism </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Multilateral agreements </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Bricks agreements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rise of China</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demise of the USA as global power</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Geopolitical tensions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African Union developments</a:t>
                      </a:r>
                    </a:p>
                    <a:p>
                      <a:pPr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2400" b="0" i="0" u="none" strike="noStrike" dirty="0">
                        <a:effectLst/>
                        <a:latin typeface="Arial" panose="020B0604020202020204" pitchFamily="34" charset="0"/>
                      </a:endParaRPr>
                    </a:p>
                  </a:txBody>
                  <a:tcPr marL="91872" marR="91872" marT="12760" marB="0">
                    <a:lnL w="38100" cap="flat" cmpd="sng" algn="ctr">
                      <a:solidFill>
                        <a:srgbClr val="7030A0"/>
                      </a:solidFill>
                      <a:prstDash val="solid"/>
                      <a:round/>
                      <a:headEnd type="none" w="med" len="med"/>
                      <a:tailEnd type="none" w="med" len="med"/>
                    </a:lnL>
                    <a:lnR w="38100" cap="flat" cmpd="sng" algn="ctr">
                      <a:solidFill>
                        <a:srgbClr val="7030A0"/>
                      </a:solidFill>
                      <a:prstDash val="solid"/>
                      <a:round/>
                      <a:headEnd type="none" w="med" len="med"/>
                      <a:tailEnd type="none" w="med" len="med"/>
                    </a:lnR>
                    <a:lnT w="38100" cap="flat" cmpd="sng" algn="ctr">
                      <a:solidFill>
                        <a:srgbClr val="7030A0"/>
                      </a:solidFill>
                      <a:prstDash val="solid"/>
                      <a:round/>
                      <a:headEnd type="none" w="med" len="med"/>
                      <a:tailEnd type="none" w="med" len="med"/>
                    </a:lnT>
                    <a:lnB w="38100" cap="flat" cmpd="sng" algn="ctr">
                      <a:solidFill>
                        <a:srgbClr val="7030A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051153738"/>
                  </a:ext>
                </a:extLst>
              </a:tr>
              <a:tr h="3062915">
                <a:tc>
                  <a:txBody>
                    <a:bodyPr/>
                    <a:lstStyle/>
                    <a:p>
                      <a:pPr algn="ctr" fontAlgn="t">
                        <a:spcBef>
                          <a:spcPts val="0"/>
                        </a:spcBef>
                        <a:spcAft>
                          <a:spcPts val="0"/>
                        </a:spcAft>
                      </a:pPr>
                      <a:r>
                        <a:rPr lang="en-GB" sz="1800" b="1" i="0" u="none" strike="noStrike"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Social</a:t>
                      </a:r>
                    </a:p>
                    <a:p>
                      <a:pPr algn="l" fontAlgn="t">
                        <a:spcBef>
                          <a:spcPts val="0"/>
                        </a:spcBef>
                        <a:spcAft>
                          <a:spcPts val="0"/>
                        </a:spcAft>
                      </a:pP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buying power: middle class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efficacy of the vaccines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Lock downs </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International travel restrictions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Land claims / restoration</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evolving nature of traditional leadership</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Changing customer preferences</a:t>
                      </a:r>
                      <a:endParaRPr lang="en-GB" sz="2400" b="0" i="0" u="none" strike="noStrike" dirty="0">
                        <a:effectLst/>
                        <a:latin typeface="Arial" panose="020B0604020202020204" pitchFamily="34" charset="0"/>
                      </a:endParaRPr>
                    </a:p>
                    <a:p>
                      <a:pPr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2400" b="0" i="0" u="none" strike="noStrike" dirty="0">
                        <a:effectLst/>
                        <a:latin typeface="Arial" panose="020B0604020202020204" pitchFamily="34" charset="0"/>
                      </a:endParaRPr>
                    </a:p>
                  </a:txBody>
                  <a:tcPr marL="91872" marR="91872" marT="12760" marB="0">
                    <a:lnL w="38100" cap="flat" cmpd="sng" algn="ctr">
                      <a:solidFill>
                        <a:srgbClr val="7030A0"/>
                      </a:solidFill>
                      <a:prstDash val="solid"/>
                      <a:round/>
                      <a:headEnd type="none" w="med" len="med"/>
                      <a:tailEnd type="none" w="med" len="med"/>
                    </a:lnL>
                    <a:lnR w="38100" cap="flat" cmpd="sng" algn="ctr">
                      <a:solidFill>
                        <a:srgbClr val="7030A0"/>
                      </a:solidFill>
                      <a:prstDash val="solid"/>
                      <a:round/>
                      <a:headEnd type="none" w="med" len="med"/>
                      <a:tailEnd type="none" w="med" len="med"/>
                    </a:lnR>
                    <a:lnT w="38100" cap="flat" cmpd="sng" algn="ctr">
                      <a:solidFill>
                        <a:srgbClr val="7030A0"/>
                      </a:solidFill>
                      <a:prstDash val="solid"/>
                      <a:round/>
                      <a:headEnd type="none" w="med" len="med"/>
                      <a:tailEnd type="none" w="med" len="med"/>
                    </a:lnT>
                    <a:lnB w="38100" cap="flat" cmpd="sng" algn="ctr">
                      <a:solidFill>
                        <a:srgbClr val="7030A0"/>
                      </a:solidFill>
                      <a:prstDash val="solid"/>
                      <a:round/>
                      <a:headEnd type="none" w="med" len="med"/>
                      <a:tailEnd type="none" w="med" len="med"/>
                    </a:lnB>
                    <a:solidFill>
                      <a:schemeClr val="accent6"/>
                    </a:solidFill>
                  </a:tcPr>
                </a:tc>
                <a:tc>
                  <a:txBody>
                    <a:bodyPr/>
                    <a:lstStyle/>
                    <a:p>
                      <a:pPr algn="ctr" fontAlgn="t">
                        <a:spcBef>
                          <a:spcPts val="0"/>
                        </a:spcBef>
                        <a:spcAft>
                          <a:spcPts val="0"/>
                        </a:spcAft>
                      </a:pPr>
                      <a:r>
                        <a:rPr lang="en-GB" sz="1800" b="1" i="0" u="none" strike="noStrike"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Technological</a:t>
                      </a:r>
                    </a:p>
                    <a:p>
                      <a:pPr algn="l" fontAlgn="t">
                        <a:spcBef>
                          <a:spcPts val="0"/>
                        </a:spcBef>
                        <a:spcAft>
                          <a:spcPts val="0"/>
                        </a:spcAft>
                      </a:pP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Artificial intelligence</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use of robotics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Roll out of 5G</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Virtual gatherings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ITC advancements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Virtual reality advances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Global / virtual currencies </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Smart cities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2400" b="0" i="0" u="none" strike="noStrike" dirty="0">
                        <a:effectLst/>
                        <a:latin typeface="Arial" panose="020B0604020202020204" pitchFamily="34" charset="0"/>
                      </a:endParaRPr>
                    </a:p>
                    <a:p>
                      <a:pPr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2400" b="0" i="0" u="none" strike="noStrike" dirty="0">
                        <a:effectLst/>
                        <a:latin typeface="Arial" panose="020B0604020202020204" pitchFamily="34" charset="0"/>
                      </a:endParaRPr>
                    </a:p>
                  </a:txBody>
                  <a:tcPr marL="91872" marR="91872" marT="12760" marB="0">
                    <a:lnL w="38100" cap="flat" cmpd="sng" algn="ctr">
                      <a:solidFill>
                        <a:srgbClr val="7030A0"/>
                      </a:solidFill>
                      <a:prstDash val="solid"/>
                      <a:round/>
                      <a:headEnd type="none" w="med" len="med"/>
                      <a:tailEnd type="none" w="med" len="med"/>
                    </a:lnL>
                    <a:lnR w="38100" cap="flat" cmpd="sng" algn="ctr">
                      <a:solidFill>
                        <a:srgbClr val="7030A0"/>
                      </a:solidFill>
                      <a:prstDash val="solid"/>
                      <a:round/>
                      <a:headEnd type="none" w="med" len="med"/>
                      <a:tailEnd type="none" w="med" len="med"/>
                    </a:lnR>
                    <a:lnT w="38100" cap="flat" cmpd="sng" algn="ctr">
                      <a:solidFill>
                        <a:srgbClr val="7030A0"/>
                      </a:solidFill>
                      <a:prstDash val="solid"/>
                      <a:round/>
                      <a:headEnd type="none" w="med" len="med"/>
                      <a:tailEnd type="none" w="med" len="med"/>
                    </a:lnT>
                    <a:lnB w="38100" cap="flat" cmpd="sng" algn="ctr">
                      <a:solidFill>
                        <a:srgbClr val="7030A0"/>
                      </a:solidFill>
                      <a:prstDash val="solid"/>
                      <a:round/>
                      <a:headEnd type="none" w="med" len="med"/>
                      <a:tailEnd type="none" w="med" len="med"/>
                    </a:lnB>
                    <a:solidFill>
                      <a:schemeClr val="accent2">
                        <a:lumMod val="60000"/>
                        <a:lumOff val="40000"/>
                      </a:schemeClr>
                    </a:solidFill>
                  </a:tcPr>
                </a:tc>
                <a:tc>
                  <a:txBody>
                    <a:bodyPr/>
                    <a:lstStyle/>
                    <a:p>
                      <a:pPr algn="ctr" fontAlgn="t">
                        <a:spcBef>
                          <a:spcPts val="0"/>
                        </a:spcBef>
                        <a:spcAft>
                          <a:spcPts val="0"/>
                        </a:spcAft>
                      </a:pPr>
                      <a:r>
                        <a:rPr lang="en-GB" sz="1800" b="1" i="0" u="none" strike="noStrike"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General 2021 Trends</a:t>
                      </a:r>
                    </a:p>
                    <a:p>
                      <a:pPr algn="l" fontAlgn="t">
                        <a:spcBef>
                          <a:spcPts val="0"/>
                        </a:spcBef>
                        <a:spcAft>
                          <a:spcPts val="0"/>
                        </a:spcAft>
                      </a:pP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Tourism as a driver for GDP</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Reaction to Covid-19 social distance and isolation </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need for quarantine sites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importance of on national heritage or conservation sites</a:t>
                      </a:r>
                      <a:endParaRPr lang="en-GB" sz="2400" b="0" i="0" u="none" strike="noStrike" dirty="0">
                        <a:effectLst/>
                        <a:latin typeface="Arial" panose="020B0604020202020204" pitchFamily="34" charset="0"/>
                      </a:endParaRPr>
                    </a:p>
                    <a:p>
                      <a:pPr marL="347472" indent="-347472"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Discontent with the “rat race”</a:t>
                      </a:r>
                      <a:endParaRPr lang="en-GB" sz="2400" b="0" i="0" u="none" strike="noStrike" dirty="0">
                        <a:effectLst/>
                        <a:latin typeface="Arial" panose="020B0604020202020204" pitchFamily="34" charset="0"/>
                      </a:endParaRPr>
                    </a:p>
                    <a:p>
                      <a:pPr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2400" b="0" i="0" u="none" strike="noStrike" dirty="0">
                        <a:effectLst/>
                        <a:latin typeface="Arial" panose="020B0604020202020204" pitchFamily="34" charset="0"/>
                      </a:endParaRPr>
                    </a:p>
                    <a:p>
                      <a:pPr algn="l" fontAlgn="t">
                        <a:spcBef>
                          <a:spcPts val="0"/>
                        </a:spcBef>
                        <a:spcAft>
                          <a:spcPts val="0"/>
                        </a:spcAft>
                      </a:pPr>
                      <a:r>
                        <a:rPr lang="en-GB" sz="14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2400" b="0" i="0" u="none" strike="noStrike" dirty="0">
                        <a:effectLst/>
                        <a:latin typeface="Arial" panose="020B0604020202020204" pitchFamily="34" charset="0"/>
                      </a:endParaRPr>
                    </a:p>
                  </a:txBody>
                  <a:tcPr marL="91872" marR="91872" marT="12760" marB="0">
                    <a:lnL w="38100" cap="flat" cmpd="sng" algn="ctr">
                      <a:solidFill>
                        <a:srgbClr val="7030A0"/>
                      </a:solidFill>
                      <a:prstDash val="solid"/>
                      <a:round/>
                      <a:headEnd type="none" w="med" len="med"/>
                      <a:tailEnd type="none" w="med" len="med"/>
                    </a:lnL>
                    <a:lnR w="38100" cap="flat" cmpd="sng" algn="ctr">
                      <a:solidFill>
                        <a:srgbClr val="7030A0"/>
                      </a:solidFill>
                      <a:prstDash val="solid"/>
                      <a:round/>
                      <a:headEnd type="none" w="med" len="med"/>
                      <a:tailEnd type="none" w="med" len="med"/>
                    </a:lnR>
                    <a:lnT w="38100" cap="flat" cmpd="sng" algn="ctr">
                      <a:solidFill>
                        <a:srgbClr val="7030A0"/>
                      </a:solidFill>
                      <a:prstDash val="solid"/>
                      <a:round/>
                      <a:headEnd type="none" w="med" len="med"/>
                      <a:tailEnd type="none" w="med" len="med"/>
                    </a:lnT>
                    <a:lnB w="38100" cap="flat" cmpd="sng" algn="ctr">
                      <a:solidFill>
                        <a:srgbClr val="7030A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346940804"/>
                  </a:ext>
                </a:extLst>
              </a:tr>
            </a:tbl>
          </a:graphicData>
        </a:graphic>
      </p:graphicFrame>
    </p:spTree>
    <p:extLst>
      <p:ext uri="{BB962C8B-B14F-4D97-AF65-F5344CB8AC3E}">
        <p14:creationId xmlns:p14="http://schemas.microsoft.com/office/powerpoint/2010/main" val="3354770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585CA-D4E8-834F-A6F6-C8BADA5A8206}"/>
              </a:ext>
            </a:extLst>
          </p:cNvPr>
          <p:cNvSpPr>
            <a:spLocks noGrp="1"/>
          </p:cNvSpPr>
          <p:nvPr>
            <p:ph type="title"/>
          </p:nvPr>
        </p:nvSpPr>
        <p:spPr>
          <a:xfrm>
            <a:off x="635000" y="640823"/>
            <a:ext cx="3418659" cy="5583148"/>
          </a:xfrm>
        </p:spPr>
        <p:txBody>
          <a:bodyPr anchor="ctr">
            <a:normAutofit/>
          </a:bodyPr>
          <a:lstStyle/>
          <a:p>
            <a:r>
              <a:rPr lang="en-GB" sz="5400" b="1" dirty="0"/>
              <a:t>External Analysis</a:t>
            </a:r>
            <a:br>
              <a:rPr lang="en-GB" sz="5400" b="1" dirty="0"/>
            </a:br>
            <a:br>
              <a:rPr lang="en-GB" sz="5400" b="1" dirty="0"/>
            </a:br>
            <a:br>
              <a:rPr lang="en-GB" sz="5400" b="1" dirty="0"/>
            </a:br>
            <a:br>
              <a:rPr lang="en-GB" sz="5400" b="1" dirty="0"/>
            </a:br>
            <a:r>
              <a:rPr lang="en-GB" sz="5400" b="1" dirty="0">
                <a:solidFill>
                  <a:srgbClr val="FF0000"/>
                </a:solidFill>
              </a:rPr>
              <a:t>Pestle Analysis</a:t>
            </a:r>
            <a:endParaRPr lang="en-US" sz="5400" dirty="0">
              <a:solidFill>
                <a:srgbClr val="FF0000"/>
              </a:solidFill>
            </a:endParaRPr>
          </a:p>
        </p:txBody>
      </p:sp>
      <p:sp>
        <p:nvSpPr>
          <p:cNvPr id="18"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Content Placeholder 2">
            <a:extLst>
              <a:ext uri="{FF2B5EF4-FFF2-40B4-BE49-F238E27FC236}">
                <a16:creationId xmlns:a16="http://schemas.microsoft.com/office/drawing/2014/main" id="{CD40132D-2549-42ED-A95B-44D01D475C5E}"/>
              </a:ext>
            </a:extLst>
          </p:cNvPr>
          <p:cNvGraphicFramePr>
            <a:graphicFrameLocks noGrp="1"/>
          </p:cNvGraphicFramePr>
          <p:nvPr>
            <p:ph idx="1"/>
            <p:extLst>
              <p:ext uri="{D42A27DB-BD31-4B8C-83A1-F6EECF244321}">
                <p14:modId xmlns:p14="http://schemas.microsoft.com/office/powerpoint/2010/main" val="192177947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8763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466722" y="586855"/>
            <a:ext cx="3201366" cy="5608672"/>
          </a:xfrm>
        </p:spPr>
        <p:txBody>
          <a:bodyPr anchor="b">
            <a:normAutofit/>
          </a:bodyPr>
          <a:lstStyle/>
          <a:p>
            <a:r>
              <a:rPr lang="en-GB" sz="4000" b="1" dirty="0">
                <a:solidFill>
                  <a:srgbClr val="FFFFFF"/>
                </a:solidFill>
              </a:rPr>
              <a:t>External Analysis</a:t>
            </a:r>
            <a:br>
              <a:rPr lang="en-GB" sz="4000" b="1" dirty="0">
                <a:solidFill>
                  <a:srgbClr val="FFFFFF"/>
                </a:solidFill>
              </a:rPr>
            </a:br>
            <a:br>
              <a:rPr lang="en-GB" sz="4000" b="1" dirty="0">
                <a:solidFill>
                  <a:srgbClr val="FFFFFF"/>
                </a:solidFill>
              </a:rPr>
            </a:br>
            <a:br>
              <a:rPr lang="en-GB" sz="4000" b="1" dirty="0">
                <a:solidFill>
                  <a:srgbClr val="FFFFFF"/>
                </a:solidFill>
              </a:rPr>
            </a:br>
            <a:br>
              <a:rPr lang="en-GB" sz="4000" b="1" dirty="0">
                <a:solidFill>
                  <a:srgbClr val="FFFFFF"/>
                </a:solidFill>
              </a:rPr>
            </a:br>
            <a:br>
              <a:rPr lang="en-GB" sz="4000" b="1" dirty="0">
                <a:solidFill>
                  <a:srgbClr val="FFFFFF"/>
                </a:solidFill>
              </a:rPr>
            </a:br>
            <a:br>
              <a:rPr lang="en-GB" sz="4000" b="1" dirty="0">
                <a:solidFill>
                  <a:srgbClr val="FFFFFF"/>
                </a:solidFill>
              </a:rPr>
            </a:br>
            <a:br>
              <a:rPr lang="en-GB" sz="4000" b="1" dirty="0">
                <a:solidFill>
                  <a:srgbClr val="FFFFFF"/>
                </a:solidFill>
              </a:rPr>
            </a:br>
            <a:r>
              <a:rPr lang="en-GB" sz="4000" b="1" dirty="0">
                <a:solidFill>
                  <a:srgbClr val="FF0000"/>
                </a:solidFill>
              </a:rPr>
              <a:t>Industry Analysis </a:t>
            </a:r>
            <a:endParaRPr lang="en-US" sz="4000" dirty="0">
              <a:solidFill>
                <a:srgbClr val="FF0000"/>
              </a:solidFill>
            </a:endParaRPr>
          </a:p>
        </p:txBody>
      </p:sp>
      <p:sp>
        <p:nvSpPr>
          <p:cNvPr id="6" name="Content Placeholder 5">
            <a:extLst>
              <a:ext uri="{FF2B5EF4-FFF2-40B4-BE49-F238E27FC236}">
                <a16:creationId xmlns:a16="http://schemas.microsoft.com/office/drawing/2014/main" id="{4948B517-F267-3C45-96D5-36B95F2B0801}"/>
              </a:ext>
            </a:extLst>
          </p:cNvPr>
          <p:cNvSpPr>
            <a:spLocks noGrp="1"/>
          </p:cNvSpPr>
          <p:nvPr>
            <p:ph idx="1"/>
          </p:nvPr>
        </p:nvSpPr>
        <p:spPr>
          <a:xfrm>
            <a:off x="4810259" y="649480"/>
            <a:ext cx="6555347" cy="5546047"/>
          </a:xfrm>
        </p:spPr>
        <p:txBody>
          <a:bodyPr anchor="ctr">
            <a:normAutofit/>
          </a:bodyPr>
          <a:lstStyle/>
          <a:p>
            <a:r>
              <a:rPr lang="en-GB" sz="2000" dirty="0"/>
              <a:t>Define the relevant </a:t>
            </a:r>
            <a:r>
              <a:rPr lang="en-GB" sz="2000" dirty="0">
                <a:solidFill>
                  <a:srgbClr val="FF0000"/>
                </a:solidFill>
              </a:rPr>
              <a:t>Industry</a:t>
            </a:r>
          </a:p>
          <a:p>
            <a:endParaRPr lang="en-GB" sz="2000" dirty="0"/>
          </a:p>
          <a:p>
            <a:r>
              <a:rPr lang="en-GB" sz="2000" dirty="0"/>
              <a:t>Identify the </a:t>
            </a:r>
            <a:r>
              <a:rPr lang="en-GB" sz="2000" dirty="0">
                <a:solidFill>
                  <a:srgbClr val="FF0000"/>
                </a:solidFill>
              </a:rPr>
              <a:t>participants and segment </a:t>
            </a:r>
            <a:r>
              <a:rPr lang="en-GB" sz="2000" dirty="0"/>
              <a:t>them into groups</a:t>
            </a:r>
          </a:p>
          <a:p>
            <a:endParaRPr lang="en-GB" sz="2000" dirty="0"/>
          </a:p>
          <a:p>
            <a:r>
              <a:rPr lang="en-GB" sz="2000" dirty="0"/>
              <a:t>Assess the underlying </a:t>
            </a:r>
            <a:r>
              <a:rPr lang="en-GB" sz="2000" dirty="0">
                <a:solidFill>
                  <a:srgbClr val="FF0000"/>
                </a:solidFill>
              </a:rPr>
              <a:t>drivers </a:t>
            </a:r>
            <a:r>
              <a:rPr lang="en-GB" sz="2000" dirty="0"/>
              <a:t>of each </a:t>
            </a:r>
            <a:r>
              <a:rPr lang="en-GB" sz="2000" dirty="0">
                <a:solidFill>
                  <a:srgbClr val="FF0000"/>
                </a:solidFill>
              </a:rPr>
              <a:t>competitive force</a:t>
            </a:r>
          </a:p>
          <a:p>
            <a:endParaRPr lang="en-GB" sz="2000" dirty="0"/>
          </a:p>
          <a:p>
            <a:r>
              <a:rPr lang="en-GB" sz="2000" dirty="0"/>
              <a:t>Determine the overall </a:t>
            </a:r>
            <a:r>
              <a:rPr lang="en-GB" sz="2000" dirty="0">
                <a:solidFill>
                  <a:srgbClr val="FF0000"/>
                </a:solidFill>
              </a:rPr>
              <a:t>industry structure</a:t>
            </a:r>
          </a:p>
          <a:p>
            <a:endParaRPr lang="en-GB" sz="2000" dirty="0"/>
          </a:p>
          <a:p>
            <a:r>
              <a:rPr lang="en-GB" sz="2000" dirty="0"/>
              <a:t>Analyse </a:t>
            </a:r>
            <a:r>
              <a:rPr lang="en-GB" sz="2000" dirty="0">
                <a:solidFill>
                  <a:srgbClr val="FF0000"/>
                </a:solidFill>
              </a:rPr>
              <a:t>changes in each force</a:t>
            </a:r>
          </a:p>
          <a:p>
            <a:endParaRPr lang="en-GB" sz="2000" dirty="0"/>
          </a:p>
          <a:p>
            <a:r>
              <a:rPr lang="en-GB" sz="2000" dirty="0"/>
              <a:t>Identify </a:t>
            </a:r>
            <a:r>
              <a:rPr lang="en-GB" sz="2000" dirty="0">
                <a:solidFill>
                  <a:srgbClr val="FF0000"/>
                </a:solidFill>
              </a:rPr>
              <a:t>aspects of structure </a:t>
            </a:r>
            <a:r>
              <a:rPr lang="en-GB" sz="2000" dirty="0"/>
              <a:t>that might be </a:t>
            </a:r>
            <a:r>
              <a:rPr lang="en-GB" sz="2000" dirty="0">
                <a:solidFill>
                  <a:srgbClr val="FF0000"/>
                </a:solidFill>
              </a:rPr>
              <a:t>influenced</a:t>
            </a:r>
          </a:p>
          <a:p>
            <a:endParaRPr lang="en-GB" sz="2000" dirty="0"/>
          </a:p>
          <a:p>
            <a:r>
              <a:rPr lang="en-GB" sz="2000" dirty="0"/>
              <a:t>Industry trends</a:t>
            </a:r>
          </a:p>
          <a:p>
            <a:endParaRPr lang="en-US" sz="2000" dirty="0"/>
          </a:p>
        </p:txBody>
      </p:sp>
    </p:spTree>
    <p:extLst>
      <p:ext uri="{BB962C8B-B14F-4D97-AF65-F5344CB8AC3E}">
        <p14:creationId xmlns:p14="http://schemas.microsoft.com/office/powerpoint/2010/main" val="1015947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466722" y="586855"/>
            <a:ext cx="3201366" cy="3387497"/>
          </a:xfrm>
        </p:spPr>
        <p:txBody>
          <a:bodyPr anchor="b">
            <a:normAutofit/>
          </a:bodyPr>
          <a:lstStyle/>
          <a:p>
            <a:pPr algn="r"/>
            <a:r>
              <a:rPr lang="en-GB" sz="4000" b="1" dirty="0">
                <a:solidFill>
                  <a:srgbClr val="FFFFFF"/>
                </a:solidFill>
              </a:rPr>
              <a:t>External Analysis: </a:t>
            </a:r>
            <a:r>
              <a:rPr lang="en-GB" sz="4000" b="1" dirty="0">
                <a:solidFill>
                  <a:srgbClr val="FF0000"/>
                </a:solidFill>
              </a:rPr>
              <a:t>Industry Analysis </a:t>
            </a:r>
            <a:endParaRPr lang="en-US" sz="4000" dirty="0">
              <a:solidFill>
                <a:srgbClr val="FF0000"/>
              </a:solidFill>
            </a:endParaRPr>
          </a:p>
        </p:txBody>
      </p:sp>
      <p:sp>
        <p:nvSpPr>
          <p:cNvPr id="6" name="Content Placeholder 5">
            <a:extLst>
              <a:ext uri="{FF2B5EF4-FFF2-40B4-BE49-F238E27FC236}">
                <a16:creationId xmlns:a16="http://schemas.microsoft.com/office/drawing/2014/main" id="{4948B517-F267-3C45-96D5-36B95F2B0801}"/>
              </a:ext>
            </a:extLst>
          </p:cNvPr>
          <p:cNvSpPr>
            <a:spLocks noGrp="1"/>
          </p:cNvSpPr>
          <p:nvPr>
            <p:ph idx="1"/>
          </p:nvPr>
        </p:nvSpPr>
        <p:spPr>
          <a:xfrm>
            <a:off x="4810259" y="649480"/>
            <a:ext cx="6555347" cy="5546047"/>
          </a:xfrm>
        </p:spPr>
        <p:txBody>
          <a:bodyPr anchor="ctr">
            <a:normAutofit/>
          </a:bodyPr>
          <a:lstStyle/>
          <a:p>
            <a:pPr lvl="1"/>
            <a:r>
              <a:rPr lang="en-GB" sz="1900" b="1" dirty="0"/>
              <a:t>Define the relevant Industry</a:t>
            </a:r>
            <a:endParaRPr lang="en-GB" sz="1900" dirty="0"/>
          </a:p>
          <a:p>
            <a:pPr lvl="2"/>
            <a:r>
              <a:rPr lang="en-GB" sz="1900" dirty="0"/>
              <a:t>What </a:t>
            </a:r>
            <a:r>
              <a:rPr lang="en-GB" sz="1900" dirty="0">
                <a:solidFill>
                  <a:srgbClr val="FF0000"/>
                </a:solidFill>
              </a:rPr>
              <a:t>products</a:t>
            </a:r>
            <a:r>
              <a:rPr lang="en-GB" sz="1900" dirty="0"/>
              <a:t> are part of this Industry?</a:t>
            </a:r>
          </a:p>
          <a:p>
            <a:pPr lvl="2"/>
            <a:r>
              <a:rPr lang="en-GB" sz="1900" dirty="0"/>
              <a:t>What products are part of </a:t>
            </a:r>
            <a:r>
              <a:rPr lang="en-GB" sz="1900" dirty="0">
                <a:solidFill>
                  <a:srgbClr val="FF0000"/>
                </a:solidFill>
              </a:rPr>
              <a:t>another distinct </a:t>
            </a:r>
            <a:r>
              <a:rPr lang="en-GB" sz="1900" dirty="0"/>
              <a:t>Industry?</a:t>
            </a:r>
          </a:p>
          <a:p>
            <a:pPr lvl="2"/>
            <a:r>
              <a:rPr lang="en-GB" sz="1900" dirty="0"/>
              <a:t>What is the </a:t>
            </a:r>
            <a:r>
              <a:rPr lang="en-GB" sz="1900" dirty="0">
                <a:solidFill>
                  <a:srgbClr val="FF0000"/>
                </a:solidFill>
              </a:rPr>
              <a:t>geographic scope </a:t>
            </a:r>
            <a:r>
              <a:rPr lang="en-GB" sz="1900" dirty="0"/>
              <a:t>of competition?</a:t>
            </a:r>
          </a:p>
          <a:p>
            <a:pPr lvl="1"/>
            <a:endParaRPr lang="en-GB" sz="1900" b="1" dirty="0"/>
          </a:p>
          <a:p>
            <a:pPr lvl="1"/>
            <a:r>
              <a:rPr lang="en-GB" sz="1900" b="1" dirty="0"/>
              <a:t>Identify the participants and segment them into groups</a:t>
            </a:r>
            <a:endParaRPr lang="en-GB" sz="1900" dirty="0"/>
          </a:p>
          <a:p>
            <a:pPr lvl="2"/>
            <a:r>
              <a:rPr lang="en-GB" sz="1900" dirty="0"/>
              <a:t>The buyers and </a:t>
            </a:r>
            <a:r>
              <a:rPr lang="en-GB" sz="1900" dirty="0">
                <a:solidFill>
                  <a:srgbClr val="FF0000"/>
                </a:solidFill>
              </a:rPr>
              <a:t>buyer groups</a:t>
            </a:r>
            <a:r>
              <a:rPr lang="en-GB" sz="1900" dirty="0"/>
              <a:t>?</a:t>
            </a:r>
          </a:p>
          <a:p>
            <a:pPr lvl="2"/>
            <a:r>
              <a:rPr lang="en-GB" sz="1900" dirty="0"/>
              <a:t>The supplier and </a:t>
            </a:r>
            <a:r>
              <a:rPr lang="en-GB" sz="1900" dirty="0">
                <a:solidFill>
                  <a:srgbClr val="FF0000"/>
                </a:solidFill>
              </a:rPr>
              <a:t>supplier groups</a:t>
            </a:r>
            <a:r>
              <a:rPr lang="en-GB" sz="1900" dirty="0"/>
              <a:t>?</a:t>
            </a:r>
          </a:p>
          <a:p>
            <a:pPr lvl="2"/>
            <a:r>
              <a:rPr lang="en-GB" sz="1900" dirty="0"/>
              <a:t>The </a:t>
            </a:r>
            <a:r>
              <a:rPr lang="en-GB" sz="1900" dirty="0">
                <a:solidFill>
                  <a:srgbClr val="FF0000"/>
                </a:solidFill>
              </a:rPr>
              <a:t>competitor</a:t>
            </a:r>
            <a:r>
              <a:rPr lang="en-GB" sz="1900" dirty="0"/>
              <a:t>s? (national and regional)</a:t>
            </a:r>
          </a:p>
          <a:p>
            <a:pPr lvl="2"/>
            <a:r>
              <a:rPr lang="en-GB" sz="1900" dirty="0"/>
              <a:t>The </a:t>
            </a:r>
            <a:r>
              <a:rPr lang="en-GB" sz="1900" dirty="0">
                <a:solidFill>
                  <a:srgbClr val="FF0000"/>
                </a:solidFill>
              </a:rPr>
              <a:t>substitutes</a:t>
            </a:r>
            <a:r>
              <a:rPr lang="en-GB" sz="1900" dirty="0"/>
              <a:t>?</a:t>
            </a:r>
          </a:p>
          <a:p>
            <a:pPr lvl="2"/>
            <a:r>
              <a:rPr lang="en-GB" sz="1900" dirty="0"/>
              <a:t>The potential</a:t>
            </a:r>
            <a:r>
              <a:rPr lang="en-GB" sz="1900" dirty="0">
                <a:solidFill>
                  <a:srgbClr val="FF0000"/>
                </a:solidFill>
              </a:rPr>
              <a:t> entrants</a:t>
            </a:r>
            <a:r>
              <a:rPr lang="en-GB" sz="1900" dirty="0"/>
              <a:t>?</a:t>
            </a:r>
          </a:p>
          <a:p>
            <a:pPr lvl="1"/>
            <a:endParaRPr lang="en-GB" sz="1900" b="1" dirty="0"/>
          </a:p>
          <a:p>
            <a:pPr lvl="1"/>
            <a:r>
              <a:rPr lang="en-GB" sz="1900" b="1" dirty="0"/>
              <a:t>Assess the underlying drivers of each competitive force</a:t>
            </a:r>
            <a:endParaRPr lang="en-GB" sz="1900" dirty="0"/>
          </a:p>
          <a:p>
            <a:pPr lvl="2"/>
            <a:r>
              <a:rPr lang="en-GB" sz="1900" dirty="0"/>
              <a:t>Determine which </a:t>
            </a:r>
            <a:r>
              <a:rPr lang="en-GB" sz="1900" dirty="0">
                <a:solidFill>
                  <a:srgbClr val="FF0000"/>
                </a:solidFill>
              </a:rPr>
              <a:t>competitive forces </a:t>
            </a:r>
            <a:r>
              <a:rPr lang="en-GB" sz="1900" dirty="0"/>
              <a:t>within the Industry are strong and which are weak and why?</a:t>
            </a:r>
          </a:p>
        </p:txBody>
      </p:sp>
    </p:spTree>
    <p:extLst>
      <p:ext uri="{BB962C8B-B14F-4D97-AF65-F5344CB8AC3E}">
        <p14:creationId xmlns:p14="http://schemas.microsoft.com/office/powerpoint/2010/main" val="4252596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466722" y="586855"/>
            <a:ext cx="3201366" cy="3387497"/>
          </a:xfrm>
        </p:spPr>
        <p:txBody>
          <a:bodyPr anchor="b">
            <a:normAutofit/>
          </a:bodyPr>
          <a:lstStyle/>
          <a:p>
            <a:pPr algn="r"/>
            <a:r>
              <a:rPr lang="en-GB" sz="4000" b="1" dirty="0">
                <a:solidFill>
                  <a:srgbClr val="FFFFFF"/>
                </a:solidFill>
              </a:rPr>
              <a:t>External Analysis: </a:t>
            </a:r>
            <a:r>
              <a:rPr lang="en-GB" sz="4000" b="1" dirty="0">
                <a:solidFill>
                  <a:srgbClr val="FF0000"/>
                </a:solidFill>
              </a:rPr>
              <a:t>Industry Analysis </a:t>
            </a:r>
            <a:endParaRPr lang="en-US" sz="4000" dirty="0">
              <a:solidFill>
                <a:srgbClr val="FF0000"/>
              </a:solidFill>
            </a:endParaRPr>
          </a:p>
        </p:txBody>
      </p:sp>
      <p:sp>
        <p:nvSpPr>
          <p:cNvPr id="6" name="Content Placeholder 5">
            <a:extLst>
              <a:ext uri="{FF2B5EF4-FFF2-40B4-BE49-F238E27FC236}">
                <a16:creationId xmlns:a16="http://schemas.microsoft.com/office/drawing/2014/main" id="{4948B517-F267-3C45-96D5-36B95F2B0801}"/>
              </a:ext>
            </a:extLst>
          </p:cNvPr>
          <p:cNvSpPr>
            <a:spLocks noGrp="1"/>
          </p:cNvSpPr>
          <p:nvPr>
            <p:ph idx="1"/>
          </p:nvPr>
        </p:nvSpPr>
        <p:spPr>
          <a:xfrm>
            <a:off x="4810259" y="511388"/>
            <a:ext cx="6555347" cy="5684139"/>
          </a:xfrm>
        </p:spPr>
        <p:txBody>
          <a:bodyPr anchor="ctr">
            <a:normAutofit/>
          </a:bodyPr>
          <a:lstStyle/>
          <a:p>
            <a:pPr lvl="1"/>
            <a:r>
              <a:rPr lang="en-GB" sz="2000" b="1" dirty="0"/>
              <a:t>Determine the overall industry structure</a:t>
            </a:r>
            <a:endParaRPr lang="en-GB" sz="2000" dirty="0"/>
          </a:p>
          <a:p>
            <a:pPr lvl="2"/>
            <a:r>
              <a:rPr lang="en-GB" dirty="0"/>
              <a:t>Why is the </a:t>
            </a:r>
            <a:r>
              <a:rPr lang="en-GB" dirty="0">
                <a:solidFill>
                  <a:srgbClr val="FF0000"/>
                </a:solidFill>
              </a:rPr>
              <a:t>level of profitability </a:t>
            </a:r>
            <a:r>
              <a:rPr lang="en-GB" dirty="0"/>
              <a:t>(of the Industry) what it is?</a:t>
            </a:r>
          </a:p>
          <a:p>
            <a:pPr lvl="2"/>
            <a:r>
              <a:rPr lang="en-GB" dirty="0"/>
              <a:t>What are the </a:t>
            </a:r>
            <a:r>
              <a:rPr lang="en-GB" dirty="0">
                <a:solidFill>
                  <a:srgbClr val="FF0000"/>
                </a:solidFill>
              </a:rPr>
              <a:t>controlling forces </a:t>
            </a:r>
            <a:r>
              <a:rPr lang="en-GB" dirty="0"/>
              <a:t>for profitability?</a:t>
            </a:r>
          </a:p>
          <a:p>
            <a:pPr lvl="2"/>
            <a:r>
              <a:rPr lang="en-GB" dirty="0"/>
              <a:t>Is the Industry analysis consistent with </a:t>
            </a:r>
            <a:r>
              <a:rPr lang="en-GB" dirty="0">
                <a:solidFill>
                  <a:srgbClr val="FF0000"/>
                </a:solidFill>
              </a:rPr>
              <a:t>actual long-run profitability</a:t>
            </a:r>
            <a:r>
              <a:rPr lang="en-GB" dirty="0"/>
              <a:t>?</a:t>
            </a:r>
          </a:p>
          <a:p>
            <a:pPr lvl="2"/>
            <a:r>
              <a:rPr lang="en-GB" dirty="0"/>
              <a:t>Are more </a:t>
            </a:r>
            <a:r>
              <a:rPr lang="en-GB" dirty="0">
                <a:solidFill>
                  <a:srgbClr val="FF0000"/>
                </a:solidFill>
              </a:rPr>
              <a:t>profitable players better positioned </a:t>
            </a:r>
            <a:r>
              <a:rPr lang="en-GB" dirty="0"/>
              <a:t>in relation to the five forces?</a:t>
            </a:r>
          </a:p>
          <a:p>
            <a:pPr lvl="1"/>
            <a:endParaRPr lang="en-GB" sz="2000" b="1" dirty="0"/>
          </a:p>
          <a:p>
            <a:pPr lvl="1"/>
            <a:r>
              <a:rPr lang="en-GB" sz="2000" b="1" dirty="0"/>
              <a:t>Analyse changes in each force</a:t>
            </a:r>
            <a:endParaRPr lang="en-GB" sz="2000" dirty="0"/>
          </a:p>
          <a:p>
            <a:pPr lvl="2"/>
            <a:r>
              <a:rPr lang="en-GB" dirty="0"/>
              <a:t>Analyse </a:t>
            </a:r>
            <a:r>
              <a:rPr lang="en-GB" dirty="0">
                <a:solidFill>
                  <a:srgbClr val="FF0000"/>
                </a:solidFill>
              </a:rPr>
              <a:t>recent and likely future changes </a:t>
            </a:r>
            <a:r>
              <a:rPr lang="en-GB" dirty="0"/>
              <a:t>in each force, both</a:t>
            </a:r>
            <a:r>
              <a:rPr lang="en-GB" dirty="0">
                <a:solidFill>
                  <a:srgbClr val="FF0000"/>
                </a:solidFill>
              </a:rPr>
              <a:t> positive </a:t>
            </a:r>
            <a:r>
              <a:rPr lang="en-GB" dirty="0"/>
              <a:t>and </a:t>
            </a:r>
            <a:r>
              <a:rPr lang="en-GB" dirty="0">
                <a:solidFill>
                  <a:srgbClr val="FF0000"/>
                </a:solidFill>
              </a:rPr>
              <a:t>negativ</a:t>
            </a:r>
            <a:r>
              <a:rPr lang="en-GB" dirty="0"/>
              <a:t>e.</a:t>
            </a:r>
          </a:p>
          <a:p>
            <a:pPr lvl="1"/>
            <a:endParaRPr lang="en-GB" sz="2000" b="1" dirty="0"/>
          </a:p>
          <a:p>
            <a:pPr lvl="1"/>
            <a:r>
              <a:rPr lang="en-GB" sz="2000" b="1" dirty="0"/>
              <a:t>Identify aspects of structure that might be influenced</a:t>
            </a:r>
            <a:endParaRPr lang="en-GB" sz="2000" dirty="0"/>
          </a:p>
          <a:p>
            <a:pPr lvl="2"/>
            <a:r>
              <a:rPr lang="en-GB" dirty="0"/>
              <a:t>Identify aspects of the Industry structure that might be influenced by competitors, by </a:t>
            </a:r>
            <a:r>
              <a:rPr lang="en-GB" dirty="0">
                <a:solidFill>
                  <a:srgbClr val="FF0000"/>
                </a:solidFill>
              </a:rPr>
              <a:t>new entrants </a:t>
            </a:r>
            <a:r>
              <a:rPr lang="en-GB" dirty="0"/>
              <a:t>or by the </a:t>
            </a:r>
            <a:r>
              <a:rPr lang="en-GB" dirty="0">
                <a:solidFill>
                  <a:srgbClr val="FF0000"/>
                </a:solidFill>
              </a:rPr>
              <a:t>particular company(</a:t>
            </a:r>
            <a:r>
              <a:rPr lang="en-GB" dirty="0" err="1">
                <a:solidFill>
                  <a:srgbClr val="FF0000"/>
                </a:solidFill>
              </a:rPr>
              <a:t>ies</a:t>
            </a:r>
            <a:r>
              <a:rPr lang="en-GB" dirty="0">
                <a:solidFill>
                  <a:srgbClr val="FF0000"/>
                </a:solidFill>
              </a:rPr>
              <a:t>) </a:t>
            </a:r>
            <a:r>
              <a:rPr lang="en-GB" dirty="0"/>
              <a:t>or itself</a:t>
            </a:r>
          </a:p>
          <a:p>
            <a:endParaRPr lang="en-US" sz="2000" dirty="0"/>
          </a:p>
        </p:txBody>
      </p:sp>
    </p:spTree>
    <p:extLst>
      <p:ext uri="{BB962C8B-B14F-4D97-AF65-F5344CB8AC3E}">
        <p14:creationId xmlns:p14="http://schemas.microsoft.com/office/powerpoint/2010/main" val="2306981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466722" y="586855"/>
            <a:ext cx="3201366" cy="3387497"/>
          </a:xfrm>
        </p:spPr>
        <p:txBody>
          <a:bodyPr anchor="b">
            <a:normAutofit/>
          </a:bodyPr>
          <a:lstStyle/>
          <a:p>
            <a:pPr algn="r"/>
            <a:r>
              <a:rPr lang="en-GB" sz="4000" b="1" dirty="0">
                <a:solidFill>
                  <a:srgbClr val="FFFFFF"/>
                </a:solidFill>
              </a:rPr>
              <a:t>External Analysis: </a:t>
            </a:r>
            <a:r>
              <a:rPr lang="en-GB" sz="4000" b="1" dirty="0">
                <a:solidFill>
                  <a:srgbClr val="FF0000"/>
                </a:solidFill>
              </a:rPr>
              <a:t>Industry Analysis </a:t>
            </a:r>
            <a:endParaRPr lang="en-US" sz="4000" dirty="0">
              <a:solidFill>
                <a:srgbClr val="FF0000"/>
              </a:solidFill>
            </a:endParaRPr>
          </a:p>
        </p:txBody>
      </p:sp>
      <p:sp>
        <p:nvSpPr>
          <p:cNvPr id="6" name="Content Placeholder 5">
            <a:extLst>
              <a:ext uri="{FF2B5EF4-FFF2-40B4-BE49-F238E27FC236}">
                <a16:creationId xmlns:a16="http://schemas.microsoft.com/office/drawing/2014/main" id="{4948B517-F267-3C45-96D5-36B95F2B0801}"/>
              </a:ext>
            </a:extLst>
          </p:cNvPr>
          <p:cNvSpPr>
            <a:spLocks noGrp="1"/>
          </p:cNvSpPr>
          <p:nvPr>
            <p:ph idx="1"/>
          </p:nvPr>
        </p:nvSpPr>
        <p:spPr>
          <a:xfrm>
            <a:off x="4810259" y="649480"/>
            <a:ext cx="6555347" cy="5546047"/>
          </a:xfrm>
        </p:spPr>
        <p:txBody>
          <a:bodyPr anchor="ctr">
            <a:normAutofit/>
          </a:bodyPr>
          <a:lstStyle/>
          <a:p>
            <a:pPr marL="457200" lvl="1" indent="0">
              <a:buNone/>
            </a:pPr>
            <a:r>
              <a:rPr lang="en-GB" sz="1400" b="1" dirty="0"/>
              <a:t>Industry trends</a:t>
            </a:r>
            <a:endParaRPr lang="en-GB" sz="1400" dirty="0"/>
          </a:p>
          <a:p>
            <a:pPr lvl="1"/>
            <a:r>
              <a:rPr lang="en-GB" sz="1400" dirty="0"/>
              <a:t>In what I</a:t>
            </a:r>
            <a:r>
              <a:rPr lang="en-GB" sz="1400" dirty="0">
                <a:solidFill>
                  <a:srgbClr val="FF0000"/>
                </a:solidFill>
              </a:rPr>
              <a:t>ndustry </a:t>
            </a:r>
            <a:r>
              <a:rPr lang="en-GB" sz="1400" dirty="0"/>
              <a:t>do we play?</a:t>
            </a:r>
          </a:p>
          <a:p>
            <a:pPr lvl="1"/>
            <a:r>
              <a:rPr lang="en-GB" sz="1400" dirty="0"/>
              <a:t>Is its</a:t>
            </a:r>
            <a:r>
              <a:rPr lang="en-GB" sz="1400" dirty="0">
                <a:solidFill>
                  <a:srgbClr val="FF0000"/>
                </a:solidFill>
              </a:rPr>
              <a:t> definition </a:t>
            </a:r>
            <a:r>
              <a:rPr lang="en-GB" sz="1400" dirty="0"/>
              <a:t>perhaps to </a:t>
            </a:r>
            <a:r>
              <a:rPr lang="en-GB" sz="1400" dirty="0">
                <a:solidFill>
                  <a:srgbClr val="FF0000"/>
                </a:solidFill>
              </a:rPr>
              <a:t>constricting?</a:t>
            </a:r>
          </a:p>
          <a:p>
            <a:pPr lvl="1"/>
            <a:r>
              <a:rPr lang="en-GB" sz="1400" dirty="0"/>
              <a:t>In what other permutations can we creatively red</a:t>
            </a:r>
            <a:r>
              <a:rPr lang="en-GB" sz="1400" dirty="0">
                <a:solidFill>
                  <a:srgbClr val="FF0000"/>
                </a:solidFill>
              </a:rPr>
              <a:t>efine our Industry</a:t>
            </a:r>
            <a:r>
              <a:rPr lang="en-GB" sz="1400" dirty="0"/>
              <a:t>?</a:t>
            </a:r>
          </a:p>
          <a:p>
            <a:pPr lvl="1"/>
            <a:r>
              <a:rPr lang="en-GB" sz="1400" dirty="0"/>
              <a:t>What are the </a:t>
            </a:r>
            <a:r>
              <a:rPr lang="en-GB" sz="1400" dirty="0">
                <a:solidFill>
                  <a:srgbClr val="FF0000"/>
                </a:solidFill>
              </a:rPr>
              <a:t>challenges and rivalries </a:t>
            </a:r>
            <a:r>
              <a:rPr lang="en-GB" sz="1400" dirty="0"/>
              <a:t>in this Industry?</a:t>
            </a:r>
          </a:p>
          <a:p>
            <a:pPr lvl="1"/>
            <a:r>
              <a:rPr lang="en-GB" sz="1400" dirty="0"/>
              <a:t>What are some of </a:t>
            </a:r>
            <a:r>
              <a:rPr lang="en-GB" sz="1400" dirty="0">
                <a:solidFill>
                  <a:srgbClr val="FF0000"/>
                </a:solidFill>
              </a:rPr>
              <a:t>the key trends </a:t>
            </a:r>
            <a:r>
              <a:rPr lang="en-GB" sz="1400" dirty="0"/>
              <a:t>that we observe here?</a:t>
            </a:r>
          </a:p>
          <a:p>
            <a:pPr lvl="1"/>
            <a:r>
              <a:rPr lang="en-GB" sz="1400" dirty="0"/>
              <a:t>Are there any </a:t>
            </a:r>
            <a:r>
              <a:rPr lang="en-GB" sz="1400" dirty="0">
                <a:solidFill>
                  <a:srgbClr val="FF0000"/>
                </a:solidFill>
              </a:rPr>
              <a:t>threats of disinter-mediating </a:t>
            </a:r>
            <a:r>
              <a:rPr lang="en-GB" sz="1400" dirty="0"/>
              <a:t>Industries?</a:t>
            </a:r>
          </a:p>
          <a:p>
            <a:pPr lvl="1"/>
            <a:r>
              <a:rPr lang="en-GB" sz="1400" dirty="0"/>
              <a:t>Are there any threats (now and in the future) from </a:t>
            </a:r>
            <a:r>
              <a:rPr lang="en-GB" sz="1400" dirty="0">
                <a:solidFill>
                  <a:srgbClr val="FF0000"/>
                </a:solidFill>
              </a:rPr>
              <a:t>current players or new entrants </a:t>
            </a:r>
            <a:r>
              <a:rPr lang="en-GB" sz="1400" dirty="0"/>
              <a:t>into this Industry?</a:t>
            </a:r>
          </a:p>
          <a:p>
            <a:pPr lvl="1"/>
            <a:r>
              <a:rPr lang="en-GB" sz="1400" dirty="0"/>
              <a:t>Are </a:t>
            </a:r>
            <a:r>
              <a:rPr lang="en-GB" sz="1400" dirty="0">
                <a:solidFill>
                  <a:srgbClr val="FF0000"/>
                </a:solidFill>
              </a:rPr>
              <a:t>there changes in the Industry rules </a:t>
            </a:r>
            <a:r>
              <a:rPr lang="en-GB" sz="1400" dirty="0"/>
              <a:t>that will make things difficult in the future?</a:t>
            </a:r>
          </a:p>
          <a:p>
            <a:pPr lvl="1"/>
            <a:r>
              <a:rPr lang="en-GB" sz="1400" dirty="0"/>
              <a:t>What </a:t>
            </a:r>
            <a:r>
              <a:rPr lang="en-GB" sz="1400" dirty="0">
                <a:solidFill>
                  <a:srgbClr val="FF0000"/>
                </a:solidFill>
              </a:rPr>
              <a:t>conventions </a:t>
            </a:r>
            <a:r>
              <a:rPr lang="en-GB" sz="1400" dirty="0"/>
              <a:t>exist in this Industry that we can possibly capitalise on?</a:t>
            </a:r>
          </a:p>
          <a:p>
            <a:pPr lvl="1"/>
            <a:r>
              <a:rPr lang="en-GB" sz="1400" dirty="0"/>
              <a:t>Can we find </a:t>
            </a:r>
            <a:r>
              <a:rPr lang="en-GB" sz="1400" dirty="0">
                <a:solidFill>
                  <a:srgbClr val="FF0000"/>
                </a:solidFill>
              </a:rPr>
              <a:t>opportunities</a:t>
            </a:r>
            <a:r>
              <a:rPr lang="en-GB" sz="1400" dirty="0"/>
              <a:t> to expand the pool of value created by this Industry?</a:t>
            </a:r>
          </a:p>
          <a:p>
            <a:pPr lvl="1"/>
            <a:r>
              <a:rPr lang="en-GB" sz="1400" dirty="0"/>
              <a:t>How can we </a:t>
            </a:r>
            <a:r>
              <a:rPr lang="en-GB" sz="1400" dirty="0">
                <a:solidFill>
                  <a:srgbClr val="FF0000"/>
                </a:solidFill>
              </a:rPr>
              <a:t>shift our relative bargaining power in </a:t>
            </a:r>
            <a:r>
              <a:rPr lang="en-GB" sz="1400" dirty="0"/>
              <a:t>this Industry?</a:t>
            </a:r>
          </a:p>
          <a:p>
            <a:pPr lvl="1"/>
            <a:r>
              <a:rPr lang="en-GB" sz="1400" dirty="0"/>
              <a:t>What are the </a:t>
            </a:r>
            <a:r>
              <a:rPr lang="en-GB" sz="1400" dirty="0">
                <a:solidFill>
                  <a:srgbClr val="FF0000"/>
                </a:solidFill>
              </a:rPr>
              <a:t>opportunities for doing this</a:t>
            </a:r>
            <a:r>
              <a:rPr lang="en-GB" sz="1400" dirty="0"/>
              <a:t>?</a:t>
            </a:r>
          </a:p>
          <a:p>
            <a:pPr lvl="1"/>
            <a:r>
              <a:rPr lang="en-GB" sz="1400" dirty="0"/>
              <a:t>How can we </a:t>
            </a:r>
            <a:r>
              <a:rPr lang="en-GB" sz="1400" dirty="0">
                <a:solidFill>
                  <a:srgbClr val="FF0000"/>
                </a:solidFill>
              </a:rPr>
              <a:t>be more competitive </a:t>
            </a:r>
            <a:r>
              <a:rPr lang="en-GB" sz="1400" dirty="0"/>
              <a:t>in our current Industry?</a:t>
            </a:r>
          </a:p>
          <a:p>
            <a:pPr lvl="1"/>
            <a:r>
              <a:rPr lang="en-GB" sz="1400" dirty="0"/>
              <a:t>Can we </a:t>
            </a:r>
            <a:r>
              <a:rPr lang="en-GB" sz="1400" dirty="0">
                <a:solidFill>
                  <a:srgbClr val="FF0000"/>
                </a:solidFill>
              </a:rPr>
              <a:t>compete in other Industries </a:t>
            </a:r>
            <a:r>
              <a:rPr lang="en-GB" sz="1400" dirty="0"/>
              <a:t>through substitute products and services that can add or improve value, based on some of our current skills?</a:t>
            </a:r>
          </a:p>
        </p:txBody>
      </p:sp>
    </p:spTree>
    <p:extLst>
      <p:ext uri="{BB962C8B-B14F-4D97-AF65-F5344CB8AC3E}">
        <p14:creationId xmlns:p14="http://schemas.microsoft.com/office/powerpoint/2010/main" val="3369088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3" y="623275"/>
            <a:ext cx="401217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8052497" y="1056640"/>
            <a:ext cx="3197660" cy="3816302"/>
          </a:xfrm>
        </p:spPr>
        <p:txBody>
          <a:bodyPr vert="horz" lIns="91440" tIns="45720" rIns="91440" bIns="45720" rtlCol="0" anchor="b">
            <a:normAutofit fontScale="90000"/>
          </a:bodyPr>
          <a:lstStyle/>
          <a:p>
            <a:r>
              <a:rPr lang="en-US" sz="5000" b="1" kern="1200" dirty="0">
                <a:solidFill>
                  <a:schemeClr val="tx1"/>
                </a:solidFill>
                <a:latin typeface="+mj-lt"/>
                <a:ea typeface="+mj-ea"/>
                <a:cs typeface="+mj-cs"/>
              </a:rPr>
              <a:t>External Analysis </a:t>
            </a:r>
            <a:br>
              <a:rPr lang="en-US" sz="5000" b="1" kern="1200" dirty="0">
                <a:solidFill>
                  <a:schemeClr val="tx1"/>
                </a:solidFill>
                <a:latin typeface="+mj-lt"/>
                <a:ea typeface="+mj-ea"/>
                <a:cs typeface="+mj-cs"/>
              </a:rPr>
            </a:br>
            <a:br>
              <a:rPr lang="en-US" sz="5000" b="1" kern="1200" dirty="0">
                <a:solidFill>
                  <a:schemeClr val="tx1"/>
                </a:solidFill>
                <a:latin typeface="+mj-lt"/>
                <a:ea typeface="+mj-ea"/>
                <a:cs typeface="+mj-cs"/>
              </a:rPr>
            </a:br>
            <a:br>
              <a:rPr lang="en-US" sz="5000" b="1" kern="1200" dirty="0">
                <a:solidFill>
                  <a:schemeClr val="tx1"/>
                </a:solidFill>
                <a:latin typeface="+mj-lt"/>
                <a:ea typeface="+mj-ea"/>
                <a:cs typeface="+mj-cs"/>
              </a:rPr>
            </a:br>
            <a:r>
              <a:rPr lang="en-US" sz="5000" b="1" kern="1200" dirty="0">
                <a:solidFill>
                  <a:srgbClr val="FF0000"/>
                </a:solidFill>
                <a:latin typeface="+mj-lt"/>
                <a:ea typeface="+mj-ea"/>
                <a:cs typeface="+mj-cs"/>
              </a:rPr>
              <a:t>Industry Analysis </a:t>
            </a:r>
            <a:endParaRPr lang="en-US" sz="5000" kern="1200" dirty="0">
              <a:solidFill>
                <a:srgbClr val="FF0000"/>
              </a:solidFill>
              <a:latin typeface="+mj-lt"/>
              <a:ea typeface="+mj-ea"/>
              <a:cs typeface="+mj-cs"/>
            </a:endParaRPr>
          </a:p>
        </p:txBody>
      </p:sp>
      <p:graphicFrame>
        <p:nvGraphicFramePr>
          <p:cNvPr id="4" name="Table 3">
            <a:extLst>
              <a:ext uri="{FF2B5EF4-FFF2-40B4-BE49-F238E27FC236}">
                <a16:creationId xmlns:a16="http://schemas.microsoft.com/office/drawing/2014/main" id="{C49DD9EC-B167-2B4D-9463-CF80B9232FD5}"/>
              </a:ext>
            </a:extLst>
          </p:cNvPr>
          <p:cNvGraphicFramePr>
            <a:graphicFrameLocks noGrp="1"/>
          </p:cNvGraphicFramePr>
          <p:nvPr>
            <p:extLst>
              <p:ext uri="{D42A27DB-BD31-4B8C-83A1-F6EECF244321}">
                <p14:modId xmlns:p14="http://schemas.microsoft.com/office/powerpoint/2010/main" val="3803917496"/>
              </p:ext>
            </p:extLst>
          </p:nvPr>
        </p:nvGraphicFramePr>
        <p:xfrm>
          <a:off x="621675" y="638924"/>
          <a:ext cx="6589539" cy="5565978"/>
        </p:xfrm>
        <a:graphic>
          <a:graphicData uri="http://schemas.openxmlformats.org/drawingml/2006/table">
            <a:tbl>
              <a:tblPr firstRow="1" firstCol="1" bandRow="1">
                <a:tableStyleId>{5C22544A-7EE6-4342-B048-85BDC9FD1C3A}</a:tableStyleId>
              </a:tblPr>
              <a:tblGrid>
                <a:gridCol w="1638026">
                  <a:extLst>
                    <a:ext uri="{9D8B030D-6E8A-4147-A177-3AD203B41FA5}">
                      <a16:colId xmlns:a16="http://schemas.microsoft.com/office/drawing/2014/main" val="3038520973"/>
                    </a:ext>
                  </a:extLst>
                </a:gridCol>
                <a:gridCol w="1888652">
                  <a:extLst>
                    <a:ext uri="{9D8B030D-6E8A-4147-A177-3AD203B41FA5}">
                      <a16:colId xmlns:a16="http://schemas.microsoft.com/office/drawing/2014/main" val="3936502489"/>
                    </a:ext>
                  </a:extLst>
                </a:gridCol>
                <a:gridCol w="3062861">
                  <a:extLst>
                    <a:ext uri="{9D8B030D-6E8A-4147-A177-3AD203B41FA5}">
                      <a16:colId xmlns:a16="http://schemas.microsoft.com/office/drawing/2014/main" val="3672744831"/>
                    </a:ext>
                  </a:extLst>
                </a:gridCol>
              </a:tblGrid>
              <a:tr h="219819">
                <a:tc>
                  <a:txBody>
                    <a:bodyPr/>
                    <a:lstStyle/>
                    <a:p>
                      <a:pPr algn="ctr"/>
                      <a:r>
                        <a:rPr lang="en-GB" sz="1600">
                          <a:solidFill>
                            <a:schemeClr val="tx1"/>
                          </a:solidFill>
                          <a:effectLst/>
                        </a:rPr>
                        <a:t>Task</a:t>
                      </a:r>
                      <a:endParaRPr lang="en-GB" sz="1600">
                        <a:solidFill>
                          <a:schemeClr val="tx1"/>
                        </a:solidFill>
                        <a:effectLst/>
                        <a:latin typeface="Times New Roman" panose="02020603050405020304" pitchFamily="18" charset="0"/>
                        <a:ea typeface="Times New Roman" panose="02020603050405020304" pitchFamily="18" charset="0"/>
                      </a:endParaRPr>
                    </a:p>
                  </a:txBody>
                  <a:tcPr marL="74687" marR="74687" marT="0" marB="0">
                    <a:noFill/>
                  </a:tcPr>
                </a:tc>
                <a:tc>
                  <a:txBody>
                    <a:bodyPr/>
                    <a:lstStyle/>
                    <a:p>
                      <a:pPr algn="ctr"/>
                      <a:r>
                        <a:rPr lang="en-GB" sz="1600">
                          <a:solidFill>
                            <a:schemeClr val="tx1"/>
                          </a:solidFill>
                          <a:effectLst/>
                        </a:rPr>
                        <a:t>Main concern</a:t>
                      </a:r>
                      <a:endParaRPr lang="en-GB" sz="1600">
                        <a:solidFill>
                          <a:schemeClr val="tx1"/>
                        </a:solidFill>
                        <a:effectLst/>
                        <a:latin typeface="Times New Roman" panose="02020603050405020304" pitchFamily="18" charset="0"/>
                        <a:ea typeface="Times New Roman" panose="02020603050405020304" pitchFamily="18" charset="0"/>
                      </a:endParaRPr>
                    </a:p>
                  </a:txBody>
                  <a:tcPr marL="74687" marR="74687" marT="0" marB="0">
                    <a:noFill/>
                  </a:tcPr>
                </a:tc>
                <a:tc>
                  <a:txBody>
                    <a:bodyPr/>
                    <a:lstStyle/>
                    <a:p>
                      <a:pPr algn="ctr"/>
                      <a:r>
                        <a:rPr lang="en-GB" sz="1600" dirty="0">
                          <a:solidFill>
                            <a:schemeClr val="tx1"/>
                          </a:solidFill>
                          <a:effectLst/>
                        </a:rPr>
                        <a:t>Focus</a:t>
                      </a:r>
                      <a:endParaRPr lang="en-GB" sz="1600" dirty="0">
                        <a:solidFill>
                          <a:schemeClr val="tx1"/>
                        </a:solidFill>
                        <a:effectLst/>
                        <a:latin typeface="Times New Roman" panose="02020603050405020304" pitchFamily="18" charset="0"/>
                        <a:ea typeface="Times New Roman" panose="02020603050405020304" pitchFamily="18" charset="0"/>
                      </a:endParaRPr>
                    </a:p>
                  </a:txBody>
                  <a:tcPr marL="74687" marR="74687" marT="0" marB="0">
                    <a:noFill/>
                  </a:tcPr>
                </a:tc>
                <a:extLst>
                  <a:ext uri="{0D108BD9-81ED-4DB2-BD59-A6C34878D82A}">
                    <a16:rowId xmlns:a16="http://schemas.microsoft.com/office/drawing/2014/main" val="640756358"/>
                  </a:ext>
                </a:extLst>
              </a:tr>
              <a:tr h="962063">
                <a:tc>
                  <a:txBody>
                    <a:bodyPr/>
                    <a:lstStyle/>
                    <a:p>
                      <a:r>
                        <a:rPr lang="en-GB" sz="1200">
                          <a:solidFill>
                            <a:schemeClr val="tx1"/>
                          </a:solidFill>
                          <a:effectLst/>
                        </a:rPr>
                        <a:t>Define the relevant Industry</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6">
                        <a:lumMod val="20000"/>
                        <a:lumOff val="80000"/>
                      </a:schemeClr>
                    </a:solidFill>
                  </a:tcPr>
                </a:tc>
                <a:tc>
                  <a:txBody>
                    <a:bodyPr/>
                    <a:lstStyle/>
                    <a:p>
                      <a:r>
                        <a:rPr lang="en-GB" sz="1200" dirty="0">
                          <a:solidFill>
                            <a:schemeClr val="tx1"/>
                          </a:solidFill>
                          <a:effectLst/>
                        </a:rPr>
                        <a:t>What products are part of this Industry?</a:t>
                      </a:r>
                      <a:endParaRPr lang="en-GB" sz="1300" dirty="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6">
                        <a:lumMod val="20000"/>
                        <a:lumOff val="80000"/>
                      </a:schemeClr>
                    </a:solidFill>
                  </a:tcPr>
                </a:tc>
                <a:tc>
                  <a:txBody>
                    <a:bodyPr/>
                    <a:lstStyle/>
                    <a:p>
                      <a:r>
                        <a:rPr lang="en-GB" sz="1200">
                          <a:solidFill>
                            <a:schemeClr val="tx1"/>
                          </a:solidFill>
                          <a:effectLst/>
                        </a:rPr>
                        <a:t>Hotels, motels, caravan parks, guest houses, B&amp;B’s, restaurants, take-aways, caterers, safaris, travel agencies, time sharing, game parks, historical and cultural sites </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6">
                        <a:lumMod val="20000"/>
                        <a:lumOff val="80000"/>
                      </a:schemeClr>
                    </a:solidFill>
                  </a:tcPr>
                </a:tc>
                <a:extLst>
                  <a:ext uri="{0D108BD9-81ED-4DB2-BD59-A6C34878D82A}">
                    <a16:rowId xmlns:a16="http://schemas.microsoft.com/office/drawing/2014/main" val="3537237174"/>
                  </a:ext>
                </a:extLst>
              </a:tr>
              <a:tr h="590941">
                <a:tc>
                  <a:txBody>
                    <a:bodyPr/>
                    <a:lstStyle/>
                    <a:p>
                      <a:r>
                        <a:rPr lang="en-GB" sz="1200">
                          <a:solidFill>
                            <a:schemeClr val="tx1"/>
                          </a:solidFill>
                          <a:effectLst/>
                        </a:rPr>
                        <a:t> </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6">
                        <a:lumMod val="20000"/>
                        <a:lumOff val="80000"/>
                      </a:schemeClr>
                    </a:solidFill>
                  </a:tcPr>
                </a:tc>
                <a:tc>
                  <a:txBody>
                    <a:bodyPr/>
                    <a:lstStyle/>
                    <a:p>
                      <a:pPr>
                        <a:lnSpc>
                          <a:spcPct val="107000"/>
                        </a:lnSpc>
                        <a:spcAft>
                          <a:spcPts val="800"/>
                        </a:spcAft>
                      </a:pPr>
                      <a:r>
                        <a:rPr lang="en-GB" sz="1200">
                          <a:solidFill>
                            <a:schemeClr val="tx1"/>
                          </a:solidFill>
                          <a:effectLst/>
                        </a:rPr>
                        <a:t>What is the geographic scope of competition?</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6">
                        <a:lumMod val="20000"/>
                        <a:lumOff val="80000"/>
                      </a:schemeClr>
                    </a:solidFill>
                  </a:tcPr>
                </a:tc>
                <a:tc>
                  <a:txBody>
                    <a:bodyPr/>
                    <a:lstStyle/>
                    <a:p>
                      <a:r>
                        <a:rPr lang="en-GB" sz="1200" dirty="0">
                          <a:solidFill>
                            <a:schemeClr val="tx1"/>
                          </a:solidFill>
                          <a:effectLst/>
                        </a:rPr>
                        <a:t>North West Province, Free State, Gauteng, Mpumalanga, Limpopo, Botswana</a:t>
                      </a:r>
                      <a:endParaRPr lang="en-GB" sz="1300" dirty="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6">
                        <a:lumMod val="20000"/>
                        <a:lumOff val="80000"/>
                      </a:schemeClr>
                    </a:solidFill>
                  </a:tcPr>
                </a:tc>
                <a:extLst>
                  <a:ext uri="{0D108BD9-81ED-4DB2-BD59-A6C34878D82A}">
                    <a16:rowId xmlns:a16="http://schemas.microsoft.com/office/drawing/2014/main" val="2021920545"/>
                  </a:ext>
                </a:extLst>
              </a:tr>
              <a:tr h="590941">
                <a:tc>
                  <a:txBody>
                    <a:bodyPr/>
                    <a:lstStyle/>
                    <a:p>
                      <a:pPr>
                        <a:lnSpc>
                          <a:spcPct val="107000"/>
                        </a:lnSpc>
                        <a:spcAft>
                          <a:spcPts val="800"/>
                        </a:spcAft>
                      </a:pPr>
                      <a:r>
                        <a:rPr lang="en-GB" sz="1200">
                          <a:solidFill>
                            <a:schemeClr val="tx1"/>
                          </a:solidFill>
                          <a:effectLst/>
                        </a:rPr>
                        <a:t>Identify the segment in the industry</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2">
                        <a:lumMod val="20000"/>
                        <a:lumOff val="80000"/>
                      </a:schemeClr>
                    </a:solidFill>
                  </a:tcPr>
                </a:tc>
                <a:tc>
                  <a:txBody>
                    <a:bodyPr/>
                    <a:lstStyle/>
                    <a:p>
                      <a:r>
                        <a:rPr lang="en-GB" sz="1200">
                          <a:solidFill>
                            <a:schemeClr val="tx1"/>
                          </a:solidFill>
                          <a:effectLst/>
                        </a:rPr>
                        <a:t>What segments of the industry are important for us?</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2">
                        <a:lumMod val="20000"/>
                        <a:lumOff val="80000"/>
                      </a:schemeClr>
                    </a:solidFill>
                  </a:tcPr>
                </a:tc>
                <a:tc>
                  <a:txBody>
                    <a:bodyPr/>
                    <a:lstStyle/>
                    <a:p>
                      <a:r>
                        <a:rPr lang="en-GB" sz="1200" dirty="0">
                          <a:solidFill>
                            <a:schemeClr val="tx1"/>
                          </a:solidFill>
                          <a:effectLst/>
                        </a:rPr>
                        <a:t>Accommodation, conference venues, wedding venues, events, transport, food and beverage, game drives, </a:t>
                      </a:r>
                      <a:endParaRPr lang="en-GB" sz="1300" dirty="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2">
                        <a:lumMod val="20000"/>
                        <a:lumOff val="80000"/>
                      </a:schemeClr>
                    </a:solidFill>
                  </a:tcPr>
                </a:tc>
                <a:extLst>
                  <a:ext uri="{0D108BD9-81ED-4DB2-BD59-A6C34878D82A}">
                    <a16:rowId xmlns:a16="http://schemas.microsoft.com/office/drawing/2014/main" val="1433141276"/>
                  </a:ext>
                </a:extLst>
              </a:tr>
              <a:tr h="814803">
                <a:tc>
                  <a:txBody>
                    <a:bodyPr/>
                    <a:lstStyle/>
                    <a:p>
                      <a:pPr>
                        <a:lnSpc>
                          <a:spcPct val="107000"/>
                        </a:lnSpc>
                        <a:spcAft>
                          <a:spcPts val="800"/>
                        </a:spcAft>
                      </a:pPr>
                      <a:r>
                        <a:rPr lang="en-GB" sz="1200" dirty="0">
                          <a:solidFill>
                            <a:schemeClr val="tx1"/>
                          </a:solidFill>
                          <a:effectLst/>
                        </a:rPr>
                        <a:t>Assess the underlying drivers of each competitive force</a:t>
                      </a:r>
                      <a:endParaRPr lang="en-GB" sz="1300" dirty="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Efficiency of human resources</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dirty="0">
                          <a:solidFill>
                            <a:schemeClr val="tx1"/>
                          </a:solidFill>
                          <a:effectLst/>
                        </a:rPr>
                        <a:t>Training / development / innovation orientation / customer focus / quality conscious </a:t>
                      </a:r>
                      <a:endParaRPr lang="en-GB" sz="1300" dirty="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extLst>
                  <a:ext uri="{0D108BD9-81ED-4DB2-BD59-A6C34878D82A}">
                    <a16:rowId xmlns:a16="http://schemas.microsoft.com/office/drawing/2014/main" val="363725957"/>
                  </a:ext>
                </a:extLst>
              </a:tr>
              <a:tr h="590941">
                <a:tc>
                  <a:txBody>
                    <a:bodyPr/>
                    <a:lstStyle/>
                    <a:p>
                      <a:r>
                        <a:rPr lang="en-GB" sz="1200">
                          <a:solidFill>
                            <a:schemeClr val="tx1"/>
                          </a:solidFill>
                          <a:effectLst/>
                        </a:rPr>
                        <a:t> </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Control over finance</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Asset or facility maintenance / cash flow / cost conscious / integrated IT support system / </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extLst>
                  <a:ext uri="{0D108BD9-81ED-4DB2-BD59-A6C34878D82A}">
                    <a16:rowId xmlns:a16="http://schemas.microsoft.com/office/drawing/2014/main" val="683414141"/>
                  </a:ext>
                </a:extLst>
              </a:tr>
              <a:tr h="405380">
                <a:tc>
                  <a:txBody>
                    <a:bodyPr/>
                    <a:lstStyle/>
                    <a:p>
                      <a:r>
                        <a:rPr lang="en-GB" sz="1200">
                          <a:solidFill>
                            <a:schemeClr val="tx1"/>
                          </a:solidFill>
                          <a:effectLst/>
                        </a:rPr>
                        <a:t> </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Continuous improvement</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Process and product innovation / cost reduction / value added activities</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extLst>
                  <a:ext uri="{0D108BD9-81ED-4DB2-BD59-A6C34878D82A}">
                    <a16:rowId xmlns:a16="http://schemas.microsoft.com/office/drawing/2014/main" val="3701821386"/>
                  </a:ext>
                </a:extLst>
              </a:tr>
              <a:tr h="590941">
                <a:tc>
                  <a:txBody>
                    <a:bodyPr/>
                    <a:lstStyle/>
                    <a:p>
                      <a:r>
                        <a:rPr lang="en-GB" sz="1200">
                          <a:solidFill>
                            <a:schemeClr val="tx1"/>
                          </a:solidFill>
                          <a:effectLst/>
                        </a:rPr>
                        <a:t> </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Operations</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Streamlining of processes / quality focus / customer experiences / safety / cost effective</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extLst>
                  <a:ext uri="{0D108BD9-81ED-4DB2-BD59-A6C34878D82A}">
                    <a16:rowId xmlns:a16="http://schemas.microsoft.com/office/drawing/2014/main" val="3725132132"/>
                  </a:ext>
                </a:extLst>
              </a:tr>
              <a:tr h="405380">
                <a:tc>
                  <a:txBody>
                    <a:bodyPr/>
                    <a:lstStyle/>
                    <a:p>
                      <a:r>
                        <a:rPr lang="en-GB" sz="1200">
                          <a:solidFill>
                            <a:schemeClr val="tx1"/>
                          </a:solidFill>
                          <a:effectLst/>
                        </a:rPr>
                        <a:t> </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Marketing </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Segment and product focus / use of IT, social media / press (electronic and print)</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extLst>
                  <a:ext uri="{0D108BD9-81ED-4DB2-BD59-A6C34878D82A}">
                    <a16:rowId xmlns:a16="http://schemas.microsoft.com/office/drawing/2014/main" val="2402462007"/>
                  </a:ext>
                </a:extLst>
              </a:tr>
              <a:tr h="370748">
                <a:tc>
                  <a:txBody>
                    <a:bodyPr/>
                    <a:lstStyle/>
                    <a:p>
                      <a:r>
                        <a:rPr lang="en-GB" sz="1200" dirty="0">
                          <a:solidFill>
                            <a:schemeClr val="tx1"/>
                          </a:solidFill>
                          <a:effectLst/>
                        </a:rPr>
                        <a:t> </a:t>
                      </a:r>
                      <a:endParaRPr lang="en-GB" sz="1300" dirty="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a:solidFill>
                            <a:schemeClr val="tx1"/>
                          </a:solidFill>
                          <a:effectLst/>
                        </a:rPr>
                        <a:t>Data quality and record keeping</a:t>
                      </a:r>
                      <a:endParaRPr lang="en-GB" sz="130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tc>
                  <a:txBody>
                    <a:bodyPr/>
                    <a:lstStyle/>
                    <a:p>
                      <a:r>
                        <a:rPr lang="en-GB" sz="1200" dirty="0">
                          <a:solidFill>
                            <a:schemeClr val="tx1"/>
                          </a:solidFill>
                          <a:effectLst/>
                        </a:rPr>
                        <a:t>Integrated IT support system / just in time procurement  </a:t>
                      </a:r>
                      <a:endParaRPr lang="en-GB" sz="1300" dirty="0">
                        <a:solidFill>
                          <a:schemeClr val="tx1"/>
                        </a:solidFill>
                        <a:effectLst/>
                        <a:latin typeface="Times New Roman" panose="02020603050405020304" pitchFamily="18" charset="0"/>
                        <a:ea typeface="Times New Roman" panose="02020603050405020304" pitchFamily="18" charset="0"/>
                      </a:endParaRPr>
                    </a:p>
                  </a:txBody>
                  <a:tcPr marL="74687" marR="74687" marT="0" marB="0">
                    <a:solidFill>
                      <a:schemeClr val="accent5">
                        <a:lumMod val="40000"/>
                        <a:lumOff val="60000"/>
                      </a:schemeClr>
                    </a:solidFill>
                  </a:tcPr>
                </a:tc>
                <a:extLst>
                  <a:ext uri="{0D108BD9-81ED-4DB2-BD59-A6C34878D82A}">
                    <a16:rowId xmlns:a16="http://schemas.microsoft.com/office/drawing/2014/main" val="3907817647"/>
                  </a:ext>
                </a:extLst>
              </a:tr>
            </a:tbl>
          </a:graphicData>
        </a:graphic>
      </p:graphicFrame>
    </p:spTree>
    <p:extLst>
      <p:ext uri="{BB962C8B-B14F-4D97-AF65-F5344CB8AC3E}">
        <p14:creationId xmlns:p14="http://schemas.microsoft.com/office/powerpoint/2010/main" val="2076358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0D2CA0-3010-864E-BAD7-73BE02481F35}"/>
              </a:ext>
            </a:extLst>
          </p:cNvPr>
          <p:cNvSpPr>
            <a:spLocks noGrp="1"/>
          </p:cNvSpPr>
          <p:nvPr>
            <p:ph type="title"/>
          </p:nvPr>
        </p:nvSpPr>
        <p:spPr>
          <a:xfrm>
            <a:off x="466722" y="586855"/>
            <a:ext cx="3201366" cy="4737499"/>
          </a:xfrm>
        </p:spPr>
        <p:txBody>
          <a:bodyPr anchor="b">
            <a:normAutofit/>
          </a:bodyPr>
          <a:lstStyle/>
          <a:p>
            <a:r>
              <a:rPr lang="en-US" sz="4000" b="1" dirty="0">
                <a:solidFill>
                  <a:srgbClr val="FFFFFF"/>
                </a:solidFill>
              </a:rPr>
              <a:t>Mandate</a:t>
            </a:r>
            <a:br>
              <a:rPr lang="en-US" sz="4000" b="1" dirty="0">
                <a:solidFill>
                  <a:srgbClr val="FFFFFF"/>
                </a:solidFill>
              </a:rPr>
            </a:br>
            <a:br>
              <a:rPr lang="en-US" sz="4000" b="1" dirty="0">
                <a:solidFill>
                  <a:srgbClr val="FFFFFF"/>
                </a:solidFill>
              </a:rPr>
            </a:br>
            <a:br>
              <a:rPr lang="en-US" sz="4000" b="1" dirty="0">
                <a:solidFill>
                  <a:srgbClr val="FFFFFF"/>
                </a:solidFill>
              </a:rPr>
            </a:br>
            <a:br>
              <a:rPr lang="en-US" sz="4000" b="1" dirty="0">
                <a:solidFill>
                  <a:srgbClr val="FFFFFF"/>
                </a:solidFill>
              </a:rPr>
            </a:br>
            <a:br>
              <a:rPr lang="en-US" sz="4000" b="1" dirty="0">
                <a:solidFill>
                  <a:srgbClr val="FFFFFF"/>
                </a:solidFill>
              </a:rPr>
            </a:br>
            <a:r>
              <a:rPr lang="en-GB" b="1" dirty="0">
                <a:solidFill>
                  <a:srgbClr val="FF0000"/>
                </a:solidFill>
              </a:rPr>
              <a:t>Project Definition</a:t>
            </a:r>
            <a:br>
              <a:rPr lang="en-GB" b="1" dirty="0">
                <a:solidFill>
                  <a:srgbClr val="FF0000"/>
                </a:solidFill>
              </a:rPr>
            </a:br>
            <a:r>
              <a:rPr lang="en-GB" b="1" dirty="0">
                <a:solidFill>
                  <a:srgbClr val="FF0000"/>
                </a:solidFill>
              </a:rPr>
              <a:t> </a:t>
            </a:r>
            <a:endParaRPr lang="en-US" sz="4000" b="1" dirty="0">
              <a:solidFill>
                <a:srgbClr val="FF0000"/>
              </a:solidFill>
            </a:endParaRPr>
          </a:p>
        </p:txBody>
      </p:sp>
      <p:sp>
        <p:nvSpPr>
          <p:cNvPr id="3" name="Content Placeholder 2">
            <a:extLst>
              <a:ext uri="{FF2B5EF4-FFF2-40B4-BE49-F238E27FC236}">
                <a16:creationId xmlns:a16="http://schemas.microsoft.com/office/drawing/2014/main" id="{7F15391B-66A7-D34C-B173-845DD3220DEF}"/>
              </a:ext>
            </a:extLst>
          </p:cNvPr>
          <p:cNvSpPr>
            <a:spLocks noGrp="1"/>
          </p:cNvSpPr>
          <p:nvPr>
            <p:ph idx="1"/>
          </p:nvPr>
        </p:nvSpPr>
        <p:spPr>
          <a:xfrm>
            <a:off x="4504549" y="649480"/>
            <a:ext cx="7419228" cy="5546047"/>
          </a:xfrm>
        </p:spPr>
        <p:txBody>
          <a:bodyPr anchor="ctr">
            <a:normAutofit/>
          </a:bodyPr>
          <a:lstStyle/>
          <a:p>
            <a:pPr marL="0" indent="0">
              <a:buNone/>
            </a:pPr>
            <a:r>
              <a:rPr lang="en-GB" b="1" dirty="0"/>
              <a:t>Develop a comprehensive business case with clearly outline the following: </a:t>
            </a:r>
          </a:p>
          <a:p>
            <a:pPr lvl="0"/>
            <a:r>
              <a:rPr lang="en-GB" dirty="0"/>
              <a:t>Business </a:t>
            </a:r>
            <a:r>
              <a:rPr lang="en-GB" dirty="0">
                <a:solidFill>
                  <a:srgbClr val="FF0000"/>
                </a:solidFill>
              </a:rPr>
              <a:t>problem or opportunity </a:t>
            </a:r>
          </a:p>
          <a:p>
            <a:pPr lvl="0"/>
            <a:r>
              <a:rPr lang="en-GB" dirty="0">
                <a:solidFill>
                  <a:srgbClr val="FF0000"/>
                </a:solidFill>
              </a:rPr>
              <a:t>Benefit</a:t>
            </a:r>
            <a:r>
              <a:rPr lang="en-GB" dirty="0"/>
              <a:t>s to relevant stakeholders </a:t>
            </a:r>
          </a:p>
          <a:p>
            <a:pPr lvl="0"/>
            <a:r>
              <a:rPr lang="en-GB" dirty="0">
                <a:solidFill>
                  <a:srgbClr val="FF0000"/>
                </a:solidFill>
              </a:rPr>
              <a:t>Risk</a:t>
            </a:r>
            <a:r>
              <a:rPr lang="en-GB" dirty="0"/>
              <a:t> to relevant stakeholders </a:t>
            </a:r>
          </a:p>
          <a:p>
            <a:pPr lvl="0"/>
            <a:r>
              <a:rPr lang="en-GB" dirty="0">
                <a:solidFill>
                  <a:srgbClr val="FF0000"/>
                </a:solidFill>
              </a:rPr>
              <a:t>Cost</a:t>
            </a:r>
            <a:r>
              <a:rPr lang="en-GB" dirty="0"/>
              <a:t>s including investment appraisal </a:t>
            </a:r>
          </a:p>
          <a:p>
            <a:pPr lvl="0"/>
            <a:r>
              <a:rPr lang="en-GB" dirty="0"/>
              <a:t>Technical </a:t>
            </a:r>
            <a:r>
              <a:rPr lang="en-GB" dirty="0">
                <a:solidFill>
                  <a:srgbClr val="FF0000"/>
                </a:solidFill>
              </a:rPr>
              <a:t>solutions </a:t>
            </a:r>
          </a:p>
          <a:p>
            <a:pPr lvl="0"/>
            <a:r>
              <a:rPr lang="en-GB" dirty="0">
                <a:solidFill>
                  <a:srgbClr val="FF0000"/>
                </a:solidFill>
              </a:rPr>
              <a:t>Timescale </a:t>
            </a:r>
          </a:p>
          <a:p>
            <a:pPr lvl="0"/>
            <a:r>
              <a:rPr lang="en-GB" dirty="0">
                <a:solidFill>
                  <a:srgbClr val="FF0000"/>
                </a:solidFill>
              </a:rPr>
              <a:t>Impact</a:t>
            </a:r>
            <a:r>
              <a:rPr lang="en-GB" dirty="0"/>
              <a:t> on operations </a:t>
            </a:r>
          </a:p>
          <a:p>
            <a:pPr lvl="0"/>
            <a:r>
              <a:rPr lang="en-GB" dirty="0"/>
              <a:t>Organisational </a:t>
            </a:r>
            <a:r>
              <a:rPr lang="en-GB" dirty="0">
                <a:solidFill>
                  <a:srgbClr val="FF0000"/>
                </a:solidFill>
              </a:rPr>
              <a:t>capability</a:t>
            </a:r>
            <a:r>
              <a:rPr lang="en-GB" dirty="0"/>
              <a:t> to deliver the </a:t>
            </a:r>
            <a:r>
              <a:rPr lang="en-GB" dirty="0">
                <a:solidFill>
                  <a:srgbClr val="FF0000"/>
                </a:solidFill>
              </a:rPr>
              <a:t>project outcomes</a:t>
            </a:r>
          </a:p>
        </p:txBody>
      </p:sp>
    </p:spTree>
    <p:extLst>
      <p:ext uri="{BB962C8B-B14F-4D97-AF65-F5344CB8AC3E}">
        <p14:creationId xmlns:p14="http://schemas.microsoft.com/office/powerpoint/2010/main" val="3209086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Freeform: Shape 6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 name="Rectangle 6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466722" y="1108363"/>
            <a:ext cx="3201366" cy="3810877"/>
          </a:xfrm>
        </p:spPr>
        <p:txBody>
          <a:bodyPr vert="horz" lIns="91440" tIns="45720" rIns="91440" bIns="45720" rtlCol="0" anchor="b">
            <a:normAutofit fontScale="90000"/>
          </a:bodyPr>
          <a:lstStyle/>
          <a:p>
            <a:r>
              <a:rPr lang="en-US" sz="4000" b="1" dirty="0">
                <a:solidFill>
                  <a:srgbClr val="FFFFFF"/>
                </a:solidFill>
              </a:rPr>
              <a:t>External Analysis: </a:t>
            </a:r>
            <a:br>
              <a:rPr lang="en-US" sz="4000" b="1" dirty="0">
                <a:solidFill>
                  <a:srgbClr val="FFFFFF"/>
                </a:solidFill>
              </a:rPr>
            </a:br>
            <a:br>
              <a:rPr lang="en-US" sz="4000" b="1" dirty="0">
                <a:solidFill>
                  <a:srgbClr val="FFFFFF"/>
                </a:solidFill>
              </a:rPr>
            </a:br>
            <a:br>
              <a:rPr lang="en-US" sz="4000" b="1" dirty="0">
                <a:solidFill>
                  <a:srgbClr val="FFFFFF"/>
                </a:solidFill>
              </a:rPr>
            </a:br>
            <a:r>
              <a:rPr lang="en-US" sz="4000" b="1" dirty="0">
                <a:solidFill>
                  <a:srgbClr val="FF0000"/>
                </a:solidFill>
              </a:rPr>
              <a:t>Porters Five Forces </a:t>
            </a:r>
            <a:br>
              <a:rPr lang="en-US" sz="4000" b="1" dirty="0">
                <a:solidFill>
                  <a:srgbClr val="FF0000"/>
                </a:solidFill>
              </a:rPr>
            </a:br>
            <a:endParaRPr lang="en-US" sz="4000" dirty="0">
              <a:solidFill>
                <a:srgbClr val="FFFFFF"/>
              </a:solidFill>
            </a:endParaRPr>
          </a:p>
        </p:txBody>
      </p:sp>
      <p:sp>
        <p:nvSpPr>
          <p:cNvPr id="20" name="Content Placeholder 5">
            <a:extLst>
              <a:ext uri="{FF2B5EF4-FFF2-40B4-BE49-F238E27FC236}">
                <a16:creationId xmlns:a16="http://schemas.microsoft.com/office/drawing/2014/main" id="{08FA2166-CA1D-7147-810D-ED6266077BCB}"/>
              </a:ext>
            </a:extLst>
          </p:cNvPr>
          <p:cNvSpPr txBox="1">
            <a:spLocks/>
          </p:cNvSpPr>
          <p:nvPr/>
        </p:nvSpPr>
        <p:spPr>
          <a:xfrm>
            <a:off x="4134810" y="190253"/>
            <a:ext cx="3113278" cy="6592647"/>
          </a:xfrm>
          <a:prstGeom prst="rect">
            <a:avLst/>
          </a:prstGeom>
        </p:spPr>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400" b="1" dirty="0"/>
              <a:t>Threat of substitute products</a:t>
            </a:r>
          </a:p>
          <a:p>
            <a:pPr lvl="1">
              <a:spcBef>
                <a:spcPts val="0"/>
              </a:spcBef>
            </a:pPr>
            <a:r>
              <a:rPr lang="en-US" sz="1400" dirty="0"/>
              <a:t>Substitutes </a:t>
            </a:r>
            <a:r>
              <a:rPr lang="en-US" sz="1400" dirty="0">
                <a:solidFill>
                  <a:srgbClr val="FF0000"/>
                </a:solidFill>
              </a:rPr>
              <a:t>available </a:t>
            </a:r>
          </a:p>
          <a:p>
            <a:pPr lvl="1">
              <a:spcBef>
                <a:spcPts val="0"/>
              </a:spcBef>
            </a:pPr>
            <a:r>
              <a:rPr lang="en-US" sz="1400" dirty="0"/>
              <a:t>Substitute </a:t>
            </a:r>
            <a:r>
              <a:rPr lang="en-US" sz="1400" dirty="0">
                <a:solidFill>
                  <a:srgbClr val="FF0000"/>
                </a:solidFill>
              </a:rPr>
              <a:t>price</a:t>
            </a:r>
          </a:p>
          <a:p>
            <a:pPr lvl="1">
              <a:spcBef>
                <a:spcPts val="0"/>
              </a:spcBef>
            </a:pPr>
            <a:r>
              <a:rPr lang="en-US" sz="1400" dirty="0">
                <a:solidFill>
                  <a:srgbClr val="FF0000"/>
                </a:solidFill>
              </a:rPr>
              <a:t>Cost</a:t>
            </a:r>
            <a:r>
              <a:rPr lang="en-US" sz="1400" dirty="0"/>
              <a:t> of substitutes</a:t>
            </a:r>
          </a:p>
          <a:p>
            <a:pPr lvl="1">
              <a:spcBef>
                <a:spcPts val="0"/>
              </a:spcBef>
            </a:pPr>
            <a:r>
              <a:rPr lang="en-US" sz="1400" dirty="0"/>
              <a:t>Product </a:t>
            </a:r>
            <a:r>
              <a:rPr lang="en-US" sz="1400" dirty="0">
                <a:solidFill>
                  <a:srgbClr val="FF0000"/>
                </a:solidFill>
              </a:rPr>
              <a:t>uniqueness</a:t>
            </a:r>
          </a:p>
          <a:p>
            <a:pPr>
              <a:spcBef>
                <a:spcPts val="0"/>
              </a:spcBef>
            </a:pPr>
            <a:endParaRPr lang="en-US" sz="1400" b="1" dirty="0"/>
          </a:p>
          <a:p>
            <a:pPr>
              <a:spcBef>
                <a:spcPts val="0"/>
              </a:spcBef>
            </a:pPr>
            <a:r>
              <a:rPr lang="en-US" sz="1400" b="1" dirty="0"/>
              <a:t>Bargaining power of suppliers</a:t>
            </a:r>
          </a:p>
          <a:p>
            <a:pPr lvl="1">
              <a:spcBef>
                <a:spcPts val="0"/>
              </a:spcBef>
            </a:pPr>
            <a:r>
              <a:rPr lang="en-US" sz="1400" dirty="0">
                <a:solidFill>
                  <a:srgbClr val="FF0000"/>
                </a:solidFill>
              </a:rPr>
              <a:t>Switch cost</a:t>
            </a:r>
          </a:p>
          <a:p>
            <a:pPr lvl="1">
              <a:spcBef>
                <a:spcPts val="0"/>
              </a:spcBef>
            </a:pPr>
            <a:r>
              <a:rPr lang="en-US" sz="1400" dirty="0"/>
              <a:t>Supplier </a:t>
            </a:r>
            <a:r>
              <a:rPr lang="en-US" sz="1400" dirty="0">
                <a:solidFill>
                  <a:srgbClr val="FF0000"/>
                </a:solidFill>
              </a:rPr>
              <a:t>price increases</a:t>
            </a:r>
          </a:p>
          <a:p>
            <a:pPr lvl="1">
              <a:spcBef>
                <a:spcPts val="0"/>
              </a:spcBef>
            </a:pPr>
            <a:r>
              <a:rPr lang="en-US" sz="1400" dirty="0">
                <a:solidFill>
                  <a:srgbClr val="FF0000"/>
                </a:solidFill>
              </a:rPr>
              <a:t>Quality</a:t>
            </a:r>
            <a:r>
              <a:rPr lang="en-US" sz="1400" dirty="0"/>
              <a:t> of suppliers</a:t>
            </a:r>
          </a:p>
          <a:p>
            <a:pPr lvl="1">
              <a:spcBef>
                <a:spcPts val="0"/>
              </a:spcBef>
            </a:pPr>
            <a:r>
              <a:rPr lang="en-US" sz="1400" dirty="0">
                <a:solidFill>
                  <a:srgbClr val="FF0000"/>
                </a:solidFill>
              </a:rPr>
              <a:t>Access</a:t>
            </a:r>
            <a:r>
              <a:rPr lang="en-US" sz="1400" dirty="0"/>
              <a:t> to suppliers</a:t>
            </a:r>
          </a:p>
          <a:p>
            <a:pPr lvl="1">
              <a:spcBef>
                <a:spcPts val="0"/>
              </a:spcBef>
            </a:pPr>
            <a:r>
              <a:rPr lang="en-US" sz="1400" dirty="0">
                <a:solidFill>
                  <a:srgbClr val="FF0000"/>
                </a:solidFill>
              </a:rPr>
              <a:t>Quality</a:t>
            </a:r>
            <a:r>
              <a:rPr lang="en-US" sz="1400" dirty="0"/>
              <a:t> and skill level</a:t>
            </a:r>
          </a:p>
          <a:p>
            <a:pPr>
              <a:spcBef>
                <a:spcPts val="0"/>
              </a:spcBef>
            </a:pPr>
            <a:endParaRPr lang="en-US" sz="1400" b="1" dirty="0"/>
          </a:p>
          <a:p>
            <a:pPr>
              <a:spcBef>
                <a:spcPts val="0"/>
              </a:spcBef>
            </a:pPr>
            <a:r>
              <a:rPr lang="en-US" sz="1400" b="1" dirty="0"/>
              <a:t>Bargaining power of buyers</a:t>
            </a:r>
          </a:p>
          <a:p>
            <a:pPr lvl="1">
              <a:spcBef>
                <a:spcPts val="0"/>
              </a:spcBef>
            </a:pPr>
            <a:r>
              <a:rPr lang="en-US" sz="1400" dirty="0">
                <a:solidFill>
                  <a:srgbClr val="FF0000"/>
                </a:solidFill>
              </a:rPr>
              <a:t>Size</a:t>
            </a:r>
            <a:r>
              <a:rPr lang="en-US" sz="1400" dirty="0"/>
              <a:t> of buyers</a:t>
            </a:r>
          </a:p>
          <a:p>
            <a:pPr lvl="1">
              <a:spcBef>
                <a:spcPts val="0"/>
              </a:spcBef>
            </a:pPr>
            <a:r>
              <a:rPr lang="en-US" sz="1400" dirty="0">
                <a:solidFill>
                  <a:srgbClr val="FF0000"/>
                </a:solidFill>
              </a:rPr>
              <a:t>Ease</a:t>
            </a:r>
            <a:r>
              <a:rPr lang="en-US" sz="1400" dirty="0"/>
              <a:t> of </a:t>
            </a:r>
            <a:r>
              <a:rPr lang="en-US" sz="1400" dirty="0">
                <a:solidFill>
                  <a:srgbClr val="FF0000"/>
                </a:solidFill>
              </a:rPr>
              <a:t>switch</a:t>
            </a:r>
          </a:p>
          <a:p>
            <a:pPr lvl="1">
              <a:spcBef>
                <a:spcPts val="0"/>
              </a:spcBef>
            </a:pPr>
            <a:r>
              <a:rPr lang="en-US" sz="1400" dirty="0">
                <a:solidFill>
                  <a:srgbClr val="FF0000"/>
                </a:solidFill>
              </a:rPr>
              <a:t>Cos</a:t>
            </a:r>
            <a:r>
              <a:rPr lang="en-US" sz="1400" dirty="0"/>
              <a:t>t of switch </a:t>
            </a:r>
          </a:p>
          <a:p>
            <a:pPr lvl="1">
              <a:spcBef>
                <a:spcPts val="0"/>
              </a:spcBef>
            </a:pPr>
            <a:r>
              <a:rPr lang="en-US" sz="1400" dirty="0">
                <a:solidFill>
                  <a:srgbClr val="FF0000"/>
                </a:solidFill>
              </a:rPr>
              <a:t>Buyers price </a:t>
            </a:r>
            <a:r>
              <a:rPr lang="en-US" sz="1400" dirty="0"/>
              <a:t>dictating</a:t>
            </a:r>
          </a:p>
          <a:p>
            <a:pPr lvl="1">
              <a:spcBef>
                <a:spcPts val="0"/>
              </a:spcBef>
            </a:pPr>
            <a:r>
              <a:rPr lang="en-US" sz="1400" dirty="0"/>
              <a:t>Market </a:t>
            </a:r>
            <a:r>
              <a:rPr lang="en-US" sz="1400" dirty="0">
                <a:solidFill>
                  <a:srgbClr val="FF0000"/>
                </a:solidFill>
              </a:rPr>
              <a:t>saturation</a:t>
            </a:r>
          </a:p>
          <a:p>
            <a:pPr lvl="1">
              <a:spcBef>
                <a:spcPts val="0"/>
              </a:spcBef>
            </a:pPr>
            <a:r>
              <a:rPr lang="en-US" sz="1400" dirty="0"/>
              <a:t>Brand </a:t>
            </a:r>
            <a:r>
              <a:rPr lang="en-US" sz="1400" dirty="0">
                <a:solidFill>
                  <a:srgbClr val="FF0000"/>
                </a:solidFill>
              </a:rPr>
              <a:t>recognition</a:t>
            </a:r>
          </a:p>
          <a:p>
            <a:pPr>
              <a:spcBef>
                <a:spcPts val="0"/>
              </a:spcBef>
            </a:pPr>
            <a:endParaRPr lang="en-US" sz="1400" b="1" dirty="0"/>
          </a:p>
          <a:p>
            <a:pPr>
              <a:spcBef>
                <a:spcPts val="0"/>
              </a:spcBef>
            </a:pPr>
            <a:r>
              <a:rPr lang="en-US" sz="1400" b="1" dirty="0"/>
              <a:t>Rivalry among competing firms</a:t>
            </a:r>
          </a:p>
          <a:p>
            <a:pPr lvl="1">
              <a:spcBef>
                <a:spcPts val="0"/>
              </a:spcBef>
            </a:pPr>
            <a:r>
              <a:rPr lang="en-US" sz="1400" dirty="0"/>
              <a:t>Price </a:t>
            </a:r>
            <a:r>
              <a:rPr lang="en-US" sz="1400" dirty="0">
                <a:solidFill>
                  <a:srgbClr val="FF0000"/>
                </a:solidFill>
              </a:rPr>
              <a:t>wars</a:t>
            </a:r>
          </a:p>
          <a:p>
            <a:pPr lvl="1">
              <a:spcBef>
                <a:spcPts val="0"/>
              </a:spcBef>
            </a:pPr>
            <a:r>
              <a:rPr lang="en-US" sz="1400" dirty="0">
                <a:solidFill>
                  <a:srgbClr val="FF0000"/>
                </a:solidFill>
              </a:rPr>
              <a:t>Quantity</a:t>
            </a:r>
            <a:r>
              <a:rPr lang="en-US" sz="1400" dirty="0"/>
              <a:t> competitors</a:t>
            </a:r>
          </a:p>
          <a:p>
            <a:pPr lvl="1">
              <a:spcBef>
                <a:spcPts val="0"/>
              </a:spcBef>
            </a:pPr>
            <a:r>
              <a:rPr lang="en-US" sz="1400" dirty="0">
                <a:solidFill>
                  <a:srgbClr val="FF0000"/>
                </a:solidFill>
              </a:rPr>
              <a:t>Quality and skill level</a:t>
            </a:r>
          </a:p>
          <a:p>
            <a:pPr lvl="1">
              <a:spcBef>
                <a:spcPts val="0"/>
              </a:spcBef>
            </a:pPr>
            <a:r>
              <a:rPr lang="en-US" sz="1400" dirty="0">
                <a:solidFill>
                  <a:srgbClr val="FF0000"/>
                </a:solidFill>
              </a:rPr>
              <a:t>Competitive advantage</a:t>
            </a:r>
          </a:p>
          <a:p>
            <a:pPr lvl="1">
              <a:spcBef>
                <a:spcPts val="0"/>
              </a:spcBef>
            </a:pPr>
            <a:r>
              <a:rPr lang="en-US" sz="1400" dirty="0">
                <a:solidFill>
                  <a:srgbClr val="FF0000"/>
                </a:solidFill>
              </a:rPr>
              <a:t>Demographic concentration</a:t>
            </a:r>
          </a:p>
          <a:p>
            <a:pPr lvl="1">
              <a:spcBef>
                <a:spcPts val="0"/>
              </a:spcBef>
            </a:pPr>
            <a:r>
              <a:rPr lang="en-US" sz="1400" dirty="0"/>
              <a:t>Customer </a:t>
            </a:r>
            <a:r>
              <a:rPr lang="en-US" sz="1400" dirty="0">
                <a:solidFill>
                  <a:srgbClr val="FF0000"/>
                </a:solidFill>
              </a:rPr>
              <a:t>loyalty</a:t>
            </a:r>
          </a:p>
          <a:p>
            <a:pPr lvl="1">
              <a:spcBef>
                <a:spcPts val="0"/>
              </a:spcBef>
            </a:pPr>
            <a:r>
              <a:rPr lang="en-US" sz="1400" dirty="0">
                <a:solidFill>
                  <a:srgbClr val="FF0000"/>
                </a:solidFill>
              </a:rPr>
              <a:t>Value added </a:t>
            </a:r>
            <a:r>
              <a:rPr lang="en-US" sz="1400" dirty="0"/>
              <a:t>services</a:t>
            </a:r>
          </a:p>
          <a:p>
            <a:pPr>
              <a:spcBef>
                <a:spcPts val="0"/>
              </a:spcBef>
            </a:pPr>
            <a:endParaRPr lang="en-US" sz="1400" b="1" dirty="0"/>
          </a:p>
          <a:p>
            <a:pPr>
              <a:spcBef>
                <a:spcPts val="0"/>
              </a:spcBef>
            </a:pPr>
            <a:r>
              <a:rPr lang="en-US" sz="1400" b="1" dirty="0"/>
              <a:t>Threats of New Entrants</a:t>
            </a:r>
            <a:endParaRPr lang="en-US" sz="1400" dirty="0"/>
          </a:p>
          <a:p>
            <a:pPr lvl="1">
              <a:spcBef>
                <a:spcPts val="0"/>
              </a:spcBef>
            </a:pPr>
            <a:r>
              <a:rPr lang="en-US" sz="1400" dirty="0">
                <a:solidFill>
                  <a:srgbClr val="FF0000"/>
                </a:solidFill>
              </a:rPr>
              <a:t>Ease</a:t>
            </a:r>
            <a:r>
              <a:rPr lang="en-US" sz="1400" dirty="0"/>
              <a:t> of </a:t>
            </a:r>
            <a:r>
              <a:rPr lang="en-US" sz="1400" dirty="0">
                <a:solidFill>
                  <a:srgbClr val="FF0000"/>
                </a:solidFill>
              </a:rPr>
              <a:t>entry</a:t>
            </a:r>
          </a:p>
          <a:p>
            <a:pPr lvl="1">
              <a:spcBef>
                <a:spcPts val="0"/>
              </a:spcBef>
            </a:pPr>
            <a:r>
              <a:rPr lang="en-US" sz="1400" dirty="0"/>
              <a:t>Entry </a:t>
            </a:r>
            <a:r>
              <a:rPr lang="en-US" sz="1400" dirty="0">
                <a:solidFill>
                  <a:srgbClr val="FF0000"/>
                </a:solidFill>
              </a:rPr>
              <a:t>cost</a:t>
            </a:r>
          </a:p>
          <a:p>
            <a:pPr lvl="1">
              <a:spcBef>
                <a:spcPts val="0"/>
              </a:spcBef>
            </a:pPr>
            <a:r>
              <a:rPr lang="en-US" sz="1400" dirty="0">
                <a:solidFill>
                  <a:srgbClr val="FF0000"/>
                </a:solidFill>
              </a:rPr>
              <a:t>Sector </a:t>
            </a:r>
            <a:r>
              <a:rPr lang="en-US" sz="1400" dirty="0"/>
              <a:t>regulations</a:t>
            </a:r>
          </a:p>
          <a:p>
            <a:pPr lvl="1">
              <a:spcBef>
                <a:spcPts val="0"/>
              </a:spcBef>
            </a:pPr>
            <a:r>
              <a:rPr lang="en-US" sz="1400" dirty="0"/>
              <a:t>Market </a:t>
            </a:r>
            <a:r>
              <a:rPr lang="en-US" sz="1400" dirty="0">
                <a:solidFill>
                  <a:srgbClr val="FF0000"/>
                </a:solidFill>
              </a:rPr>
              <a:t>competitiveness</a:t>
            </a:r>
          </a:p>
          <a:p>
            <a:pPr lvl="1">
              <a:spcBef>
                <a:spcPts val="0"/>
              </a:spcBef>
            </a:pPr>
            <a:r>
              <a:rPr lang="en-US" sz="1400" dirty="0">
                <a:solidFill>
                  <a:srgbClr val="FF0000"/>
                </a:solidFill>
              </a:rPr>
              <a:t>Demography</a:t>
            </a:r>
          </a:p>
          <a:p>
            <a:pPr lvl="1">
              <a:spcBef>
                <a:spcPts val="0"/>
              </a:spcBef>
            </a:pPr>
            <a:r>
              <a:rPr lang="en-US" sz="1400" dirty="0"/>
              <a:t>Market </a:t>
            </a:r>
            <a:r>
              <a:rPr lang="en-US" sz="1400" dirty="0">
                <a:solidFill>
                  <a:srgbClr val="FF0000"/>
                </a:solidFill>
              </a:rPr>
              <a:t>accessibility</a:t>
            </a:r>
          </a:p>
          <a:p>
            <a:pPr lvl="1">
              <a:spcBef>
                <a:spcPts val="0"/>
              </a:spcBef>
            </a:pPr>
            <a:r>
              <a:rPr lang="en-US" sz="1400" dirty="0"/>
              <a:t>Customer relations</a:t>
            </a:r>
          </a:p>
          <a:p>
            <a:pPr lvl="1">
              <a:spcBef>
                <a:spcPts val="0"/>
              </a:spcBef>
            </a:pPr>
            <a:r>
              <a:rPr lang="en-US" sz="1400" dirty="0"/>
              <a:t>Research and Development</a:t>
            </a:r>
          </a:p>
          <a:p>
            <a:pPr lvl="1"/>
            <a:endParaRPr lang="en-US" sz="1000" dirty="0"/>
          </a:p>
        </p:txBody>
      </p:sp>
      <p:pic>
        <p:nvPicPr>
          <p:cNvPr id="7" name="Picture 6">
            <a:extLst>
              <a:ext uri="{FF2B5EF4-FFF2-40B4-BE49-F238E27FC236}">
                <a16:creationId xmlns:a16="http://schemas.microsoft.com/office/drawing/2014/main" id="{EF35FCD5-0224-4844-924C-4EE39957540B}"/>
              </a:ext>
            </a:extLst>
          </p:cNvPr>
          <p:cNvPicPr/>
          <p:nvPr/>
        </p:nvPicPr>
        <p:blipFill rotWithShape="1">
          <a:blip r:embed="rId2">
            <a:extLst>
              <a:ext uri="{28A0092B-C50C-407E-A947-70E740481C1C}">
                <a14:useLocalDpi xmlns:a14="http://schemas.microsoft.com/office/drawing/2010/main" val="0"/>
              </a:ext>
            </a:extLst>
          </a:blip>
          <a:srcRect l="21207" r="35336" b="-1"/>
          <a:stretch/>
        </p:blipFill>
        <p:spPr bwMode="auto">
          <a:xfrm>
            <a:off x="8591107" y="-10137"/>
            <a:ext cx="3600893" cy="6857990"/>
          </a:xfrm>
          <a:prstGeom prst="rect">
            <a:avLst/>
          </a:prstGeom>
          <a:noFill/>
        </p:spPr>
      </p:pic>
      <p:sp>
        <p:nvSpPr>
          <p:cNvPr id="8" name="Rectangle 7">
            <a:extLst>
              <a:ext uri="{FF2B5EF4-FFF2-40B4-BE49-F238E27FC236}">
                <a16:creationId xmlns:a16="http://schemas.microsoft.com/office/drawing/2014/main" id="{0E221F8D-FBB2-9E4C-8DC9-32822DEAF7DF}"/>
              </a:ext>
            </a:extLst>
          </p:cNvPr>
          <p:cNvSpPr/>
          <p:nvPr/>
        </p:nvSpPr>
        <p:spPr>
          <a:xfrm>
            <a:off x="6847368" y="4356016"/>
            <a:ext cx="3083441" cy="2123658"/>
          </a:xfrm>
          <a:prstGeom prst="rect">
            <a:avLst/>
          </a:prstGeom>
        </p:spPr>
        <p:txBody>
          <a:bodyPr wrap="square">
            <a:spAutoFit/>
          </a:bodyPr>
          <a:lstStyle/>
          <a:p>
            <a:r>
              <a:rPr lang="en-GB" sz="1200" b="1" dirty="0">
                <a:latin typeface="Calibri" panose="020F0502020204030204" pitchFamily="34" charset="0"/>
                <a:ea typeface="Times New Roman" panose="02020603050405020304" pitchFamily="18" charset="0"/>
              </a:rPr>
              <a:t>What benefits does Porter’s Five Forces analysis provide?</a:t>
            </a:r>
            <a:endParaRPr lang="en-GB" sz="1200" dirty="0">
              <a:latin typeface="Times New Roman" panose="02020603050405020304" pitchFamily="18" charset="0"/>
              <a:ea typeface="Times New Roman" panose="02020603050405020304" pitchFamily="18" charset="0"/>
            </a:endParaRPr>
          </a:p>
          <a:p>
            <a:endParaRPr lang="en-GB" sz="1200" dirty="0">
              <a:solidFill>
                <a:srgbClr val="0070C0"/>
              </a:solidFill>
              <a:latin typeface="Calibri" panose="020F0502020204030204" pitchFamily="34" charset="0"/>
              <a:ea typeface="Times New Roman" panose="02020603050405020304" pitchFamily="18" charset="0"/>
            </a:endParaRPr>
          </a:p>
          <a:p>
            <a:r>
              <a:rPr lang="en-GB" sz="1200" dirty="0">
                <a:solidFill>
                  <a:srgbClr val="0070C0"/>
                </a:solidFill>
                <a:latin typeface="Calibri" panose="020F0502020204030204" pitchFamily="34" charset="0"/>
                <a:ea typeface="Times New Roman" panose="02020603050405020304" pitchFamily="18" charset="0"/>
              </a:rPr>
              <a:t>Five forces analysis helps organisations to understand the </a:t>
            </a:r>
            <a:r>
              <a:rPr lang="en-GB" sz="1200" dirty="0">
                <a:solidFill>
                  <a:srgbClr val="FF0000"/>
                </a:solidFill>
                <a:latin typeface="Calibri" panose="020F0502020204030204" pitchFamily="34" charset="0"/>
                <a:ea typeface="Times New Roman" panose="02020603050405020304" pitchFamily="18" charset="0"/>
              </a:rPr>
              <a:t>factors affecting profitability </a:t>
            </a:r>
            <a:r>
              <a:rPr lang="en-GB" sz="1200" dirty="0">
                <a:solidFill>
                  <a:srgbClr val="0070C0"/>
                </a:solidFill>
                <a:latin typeface="Calibri" panose="020F0502020204030204" pitchFamily="34" charset="0"/>
                <a:ea typeface="Times New Roman" panose="02020603050405020304" pitchFamily="18" charset="0"/>
              </a:rPr>
              <a:t>in a specific industry, and can help to </a:t>
            </a:r>
            <a:r>
              <a:rPr lang="en-GB" sz="1200" dirty="0">
                <a:solidFill>
                  <a:srgbClr val="FF0000"/>
                </a:solidFill>
                <a:latin typeface="Calibri" panose="020F0502020204030204" pitchFamily="34" charset="0"/>
                <a:ea typeface="Times New Roman" panose="02020603050405020304" pitchFamily="18" charset="0"/>
              </a:rPr>
              <a:t>inform decisions relating </a:t>
            </a:r>
            <a:r>
              <a:rPr lang="en-GB" sz="1200" dirty="0">
                <a:solidFill>
                  <a:srgbClr val="0070C0"/>
                </a:solidFill>
                <a:latin typeface="Calibri" panose="020F0502020204030204" pitchFamily="34" charset="0"/>
                <a:ea typeface="Times New Roman" panose="02020603050405020304" pitchFamily="18" charset="0"/>
              </a:rPr>
              <a:t>to: </a:t>
            </a:r>
          </a:p>
          <a:p>
            <a:pPr marL="285750" indent="-285750">
              <a:buFont typeface="Arial" panose="020B0604020202020204" pitchFamily="34" charset="0"/>
              <a:buChar char="•"/>
            </a:pPr>
            <a:r>
              <a:rPr lang="en-GB" sz="1200" dirty="0">
                <a:solidFill>
                  <a:srgbClr val="0070C0"/>
                </a:solidFill>
                <a:latin typeface="Calibri" panose="020F0502020204030204" pitchFamily="34" charset="0"/>
                <a:ea typeface="Times New Roman" panose="02020603050405020304" pitchFamily="18" charset="0"/>
              </a:rPr>
              <a:t>whether to </a:t>
            </a:r>
            <a:r>
              <a:rPr lang="en-GB" sz="1200" dirty="0">
                <a:solidFill>
                  <a:schemeClr val="accent6">
                    <a:lumMod val="75000"/>
                  </a:schemeClr>
                </a:solidFill>
                <a:latin typeface="Calibri" panose="020F0502020204030204" pitchFamily="34" charset="0"/>
                <a:ea typeface="Times New Roman" panose="02020603050405020304" pitchFamily="18" charset="0"/>
              </a:rPr>
              <a:t>enter</a:t>
            </a:r>
            <a:r>
              <a:rPr lang="en-GB" sz="1200" dirty="0">
                <a:solidFill>
                  <a:srgbClr val="7030A0"/>
                </a:solidFill>
                <a:latin typeface="Calibri" panose="020F0502020204030204" pitchFamily="34" charset="0"/>
                <a:ea typeface="Times New Roman" panose="02020603050405020304" pitchFamily="18" charset="0"/>
              </a:rPr>
              <a:t> a </a:t>
            </a:r>
            <a:r>
              <a:rPr lang="en-GB" sz="1200" dirty="0">
                <a:solidFill>
                  <a:srgbClr val="0070C0"/>
                </a:solidFill>
                <a:latin typeface="Calibri" panose="020F0502020204030204" pitchFamily="34" charset="0"/>
                <a:ea typeface="Times New Roman" panose="02020603050405020304" pitchFamily="18" charset="0"/>
              </a:rPr>
              <a:t>specific industry; </a:t>
            </a:r>
          </a:p>
          <a:p>
            <a:pPr marL="285750" indent="-285750">
              <a:buFont typeface="Arial" panose="020B0604020202020204" pitchFamily="34" charset="0"/>
              <a:buChar char="•"/>
            </a:pPr>
            <a:r>
              <a:rPr lang="en-GB" sz="1200" dirty="0">
                <a:solidFill>
                  <a:srgbClr val="0070C0"/>
                </a:solidFill>
                <a:latin typeface="Calibri" panose="020F0502020204030204" pitchFamily="34" charset="0"/>
                <a:ea typeface="Times New Roman" panose="02020603050405020304" pitchFamily="18" charset="0"/>
              </a:rPr>
              <a:t>whether to </a:t>
            </a:r>
            <a:r>
              <a:rPr lang="en-GB" sz="1200" dirty="0">
                <a:solidFill>
                  <a:schemeClr val="accent6">
                    <a:lumMod val="75000"/>
                  </a:schemeClr>
                </a:solidFill>
                <a:latin typeface="Calibri" panose="020F0502020204030204" pitchFamily="34" charset="0"/>
                <a:ea typeface="Times New Roman" panose="02020603050405020304" pitchFamily="18" charset="0"/>
              </a:rPr>
              <a:t>increase capacity </a:t>
            </a:r>
            <a:r>
              <a:rPr lang="en-GB" sz="1200" dirty="0">
                <a:solidFill>
                  <a:srgbClr val="0070C0"/>
                </a:solidFill>
                <a:latin typeface="Calibri" panose="020F0502020204030204" pitchFamily="34" charset="0"/>
                <a:ea typeface="Times New Roman" panose="02020603050405020304" pitchFamily="18" charset="0"/>
              </a:rPr>
              <a:t>in a specific industry; and </a:t>
            </a:r>
          </a:p>
          <a:p>
            <a:pPr marL="285750" indent="-285750">
              <a:buFont typeface="Arial" panose="020B0604020202020204" pitchFamily="34" charset="0"/>
              <a:buChar char="•"/>
            </a:pPr>
            <a:r>
              <a:rPr lang="en-GB" sz="1200" dirty="0">
                <a:solidFill>
                  <a:schemeClr val="accent6">
                    <a:lumMod val="75000"/>
                  </a:schemeClr>
                </a:solidFill>
                <a:latin typeface="Calibri" panose="020F0502020204030204" pitchFamily="34" charset="0"/>
                <a:ea typeface="Times New Roman" panose="02020603050405020304" pitchFamily="18" charset="0"/>
              </a:rPr>
              <a:t>developing competitive </a:t>
            </a:r>
            <a:r>
              <a:rPr lang="en-GB" sz="1200" dirty="0">
                <a:solidFill>
                  <a:srgbClr val="0070C0"/>
                </a:solidFill>
                <a:latin typeface="Calibri" panose="020F0502020204030204" pitchFamily="34" charset="0"/>
                <a:ea typeface="Times New Roman" panose="02020603050405020304" pitchFamily="18" charset="0"/>
              </a:rPr>
              <a:t>strategies</a:t>
            </a:r>
            <a:r>
              <a:rPr lang="en-GB" sz="1200" dirty="0">
                <a:effectLst/>
              </a:rPr>
              <a:t> </a:t>
            </a:r>
            <a:endParaRPr lang="en-US" sz="1200" dirty="0"/>
          </a:p>
        </p:txBody>
      </p:sp>
    </p:spTree>
    <p:extLst>
      <p:ext uri="{BB962C8B-B14F-4D97-AF65-F5344CB8AC3E}">
        <p14:creationId xmlns:p14="http://schemas.microsoft.com/office/powerpoint/2010/main" val="705926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643467" y="61533"/>
            <a:ext cx="10905066" cy="697377"/>
          </a:xfrm>
        </p:spPr>
        <p:txBody>
          <a:bodyPr>
            <a:normAutofit/>
          </a:bodyPr>
          <a:lstStyle/>
          <a:p>
            <a:pPr algn="ctr"/>
            <a:r>
              <a:rPr lang="en-GB" sz="3600" b="1" dirty="0"/>
              <a:t>External Analysis: Porters Five Forces</a:t>
            </a:r>
            <a:endParaRPr lang="en-US" sz="3600" dirty="0"/>
          </a:p>
        </p:txBody>
      </p:sp>
      <p:graphicFrame>
        <p:nvGraphicFramePr>
          <p:cNvPr id="13" name="Chart 12">
            <a:extLst>
              <a:ext uri="{FF2B5EF4-FFF2-40B4-BE49-F238E27FC236}">
                <a16:creationId xmlns:a16="http://schemas.microsoft.com/office/drawing/2014/main" id="{4DE1859E-A870-0F47-B0E8-446CE04B4FF2}"/>
              </a:ext>
            </a:extLst>
          </p:cNvPr>
          <p:cNvGraphicFramePr/>
          <p:nvPr>
            <p:extLst>
              <p:ext uri="{D42A27DB-BD31-4B8C-83A1-F6EECF244321}">
                <p14:modId xmlns:p14="http://schemas.microsoft.com/office/powerpoint/2010/main" val="1749393343"/>
              </p:ext>
            </p:extLst>
          </p:nvPr>
        </p:nvGraphicFramePr>
        <p:xfrm>
          <a:off x="914400" y="1035170"/>
          <a:ext cx="10634133" cy="56071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7536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643467" y="61533"/>
            <a:ext cx="10905066" cy="697377"/>
          </a:xfrm>
        </p:spPr>
        <p:txBody>
          <a:bodyPr>
            <a:normAutofit/>
          </a:bodyPr>
          <a:lstStyle/>
          <a:p>
            <a:pPr algn="ctr"/>
            <a:r>
              <a:rPr lang="en-GB" sz="3600" b="1" dirty="0"/>
              <a:t>External Analysis: Porters Five Forces</a:t>
            </a:r>
            <a:endParaRPr lang="en-US" sz="3600" dirty="0"/>
          </a:p>
        </p:txBody>
      </p:sp>
      <p:graphicFrame>
        <p:nvGraphicFramePr>
          <p:cNvPr id="3" name="Chart 2">
            <a:extLst>
              <a:ext uri="{FF2B5EF4-FFF2-40B4-BE49-F238E27FC236}">
                <a16:creationId xmlns:a16="http://schemas.microsoft.com/office/drawing/2014/main" id="{72C32C74-2922-EC4E-822C-0BF5FB7AC36E}"/>
              </a:ext>
            </a:extLst>
          </p:cNvPr>
          <p:cNvGraphicFramePr/>
          <p:nvPr>
            <p:extLst>
              <p:ext uri="{D42A27DB-BD31-4B8C-83A1-F6EECF244321}">
                <p14:modId xmlns:p14="http://schemas.microsoft.com/office/powerpoint/2010/main" val="1081107908"/>
              </p:ext>
            </p:extLst>
          </p:nvPr>
        </p:nvGraphicFramePr>
        <p:xfrm>
          <a:off x="1000664" y="1276709"/>
          <a:ext cx="9385539" cy="47100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84809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6"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7"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8"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9"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0"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1"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535020" y="685800"/>
            <a:ext cx="2780271" cy="5105400"/>
          </a:xfrm>
        </p:spPr>
        <p:txBody>
          <a:bodyPr>
            <a:normAutofit/>
          </a:bodyPr>
          <a:lstStyle/>
          <a:p>
            <a:r>
              <a:rPr lang="en-GB" sz="4000" b="1" dirty="0">
                <a:solidFill>
                  <a:srgbClr val="FFFFFF"/>
                </a:solidFill>
              </a:rPr>
              <a:t>External Analysis:</a:t>
            </a:r>
            <a:br>
              <a:rPr lang="en-GB" sz="4000" b="1" dirty="0">
                <a:solidFill>
                  <a:srgbClr val="FFFFFF"/>
                </a:solidFill>
              </a:rPr>
            </a:br>
            <a:br>
              <a:rPr lang="en-GB" sz="4000" b="1" dirty="0">
                <a:solidFill>
                  <a:srgbClr val="FFFFFF"/>
                </a:solidFill>
              </a:rPr>
            </a:br>
            <a:br>
              <a:rPr lang="en-GB" sz="4000" b="1" dirty="0">
                <a:solidFill>
                  <a:srgbClr val="FFFFFF"/>
                </a:solidFill>
              </a:rPr>
            </a:br>
            <a:br>
              <a:rPr lang="en-GB" sz="4000" b="1" dirty="0">
                <a:solidFill>
                  <a:srgbClr val="FFFFFF"/>
                </a:solidFill>
              </a:rPr>
            </a:br>
            <a:br>
              <a:rPr lang="en-GB" sz="4000" b="1" dirty="0">
                <a:solidFill>
                  <a:srgbClr val="FFFFFF"/>
                </a:solidFill>
              </a:rPr>
            </a:br>
            <a:r>
              <a:rPr lang="en-GB" sz="4000" b="1" dirty="0">
                <a:solidFill>
                  <a:srgbClr val="FF0000"/>
                </a:solidFill>
              </a:rPr>
              <a:t>Competitor Analysis</a:t>
            </a:r>
            <a:endParaRPr lang="en-US" sz="4000" dirty="0">
              <a:solidFill>
                <a:srgbClr val="FF0000"/>
              </a:solidFill>
            </a:endParaRPr>
          </a:p>
        </p:txBody>
      </p:sp>
      <p:graphicFrame>
        <p:nvGraphicFramePr>
          <p:cNvPr id="8" name="Content Placeholder 5">
            <a:extLst>
              <a:ext uri="{FF2B5EF4-FFF2-40B4-BE49-F238E27FC236}">
                <a16:creationId xmlns:a16="http://schemas.microsoft.com/office/drawing/2014/main" id="{8CE915CD-9E9F-4EB0-9797-892F6B80F448}"/>
              </a:ext>
            </a:extLst>
          </p:cNvPr>
          <p:cNvGraphicFramePr>
            <a:graphicFrameLocks noGrp="1"/>
          </p:cNvGraphicFramePr>
          <p:nvPr>
            <p:ph idx="1"/>
            <p:extLst>
              <p:ext uri="{D42A27DB-BD31-4B8C-83A1-F6EECF244321}">
                <p14:modId xmlns:p14="http://schemas.microsoft.com/office/powerpoint/2010/main" val="270955707"/>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6885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61BF368B-92CF-2247-A473-8F8A329C454F}"/>
              </a:ext>
            </a:extLst>
          </p:cNvPr>
          <p:cNvGraphicFramePr>
            <a:graphicFrameLocks noGrp="1"/>
          </p:cNvGraphicFramePr>
          <p:nvPr>
            <p:extLst>
              <p:ext uri="{D42A27DB-BD31-4B8C-83A1-F6EECF244321}">
                <p14:modId xmlns:p14="http://schemas.microsoft.com/office/powerpoint/2010/main" val="4249374956"/>
              </p:ext>
            </p:extLst>
          </p:nvPr>
        </p:nvGraphicFramePr>
        <p:xfrm>
          <a:off x="4776788" y="642938"/>
          <a:ext cx="6780210" cy="2749545"/>
        </p:xfrm>
        <a:graphic>
          <a:graphicData uri="http://schemas.openxmlformats.org/drawingml/2006/table">
            <a:tbl>
              <a:tblPr firstRow="1" firstCol="1">
                <a:tableStyleId>{5C22544A-7EE6-4342-B048-85BDC9FD1C3A}</a:tableStyleId>
              </a:tblPr>
              <a:tblGrid>
                <a:gridCol w="2331473">
                  <a:extLst>
                    <a:ext uri="{9D8B030D-6E8A-4147-A177-3AD203B41FA5}">
                      <a16:colId xmlns:a16="http://schemas.microsoft.com/office/drawing/2014/main" val="2280962608"/>
                    </a:ext>
                  </a:extLst>
                </a:gridCol>
                <a:gridCol w="758919">
                  <a:extLst>
                    <a:ext uri="{9D8B030D-6E8A-4147-A177-3AD203B41FA5}">
                      <a16:colId xmlns:a16="http://schemas.microsoft.com/office/drawing/2014/main" val="3042364589"/>
                    </a:ext>
                  </a:extLst>
                </a:gridCol>
                <a:gridCol w="855078">
                  <a:extLst>
                    <a:ext uri="{9D8B030D-6E8A-4147-A177-3AD203B41FA5}">
                      <a16:colId xmlns:a16="http://schemas.microsoft.com/office/drawing/2014/main" val="2435299402"/>
                    </a:ext>
                  </a:extLst>
                </a:gridCol>
                <a:gridCol w="855078">
                  <a:extLst>
                    <a:ext uri="{9D8B030D-6E8A-4147-A177-3AD203B41FA5}">
                      <a16:colId xmlns:a16="http://schemas.microsoft.com/office/drawing/2014/main" val="3393021769"/>
                    </a:ext>
                  </a:extLst>
                </a:gridCol>
                <a:gridCol w="850499">
                  <a:extLst>
                    <a:ext uri="{9D8B030D-6E8A-4147-A177-3AD203B41FA5}">
                      <a16:colId xmlns:a16="http://schemas.microsoft.com/office/drawing/2014/main" val="4256952028"/>
                    </a:ext>
                  </a:extLst>
                </a:gridCol>
                <a:gridCol w="1129163">
                  <a:extLst>
                    <a:ext uri="{9D8B030D-6E8A-4147-A177-3AD203B41FA5}">
                      <a16:colId xmlns:a16="http://schemas.microsoft.com/office/drawing/2014/main" val="3508279079"/>
                    </a:ext>
                  </a:extLst>
                </a:gridCol>
              </a:tblGrid>
              <a:tr h="748295">
                <a:tc>
                  <a:txBody>
                    <a:bodyPr/>
                    <a:lstStyle/>
                    <a:p>
                      <a:r>
                        <a:rPr lang="en-GB" sz="1300">
                          <a:solidFill>
                            <a:srgbClr val="FFFF00"/>
                          </a:solidFill>
                          <a:effectLst/>
                        </a:rPr>
                        <a:t>Competitor</a:t>
                      </a:r>
                      <a:endParaRPr lang="en-GB" sz="130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solidFill>
                            <a:srgbClr val="FFFF00"/>
                          </a:solidFill>
                          <a:effectLst/>
                        </a:rPr>
                        <a:t>Stars</a:t>
                      </a:r>
                      <a:endParaRPr lang="en-GB" sz="130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solidFill>
                            <a:srgbClr val="FFFF00"/>
                          </a:solidFill>
                          <a:effectLst/>
                        </a:rPr>
                        <a:t>Google Rating</a:t>
                      </a:r>
                      <a:endParaRPr lang="en-GB" sz="130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solidFill>
                            <a:srgbClr val="FFFF00"/>
                          </a:solidFill>
                          <a:effectLst/>
                        </a:rPr>
                        <a:t>Expedia Rating</a:t>
                      </a:r>
                      <a:endParaRPr lang="en-GB" sz="130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solidFill>
                            <a:srgbClr val="FFFF00"/>
                          </a:solidFill>
                          <a:effectLst/>
                        </a:rPr>
                        <a:t>Hotels Rating</a:t>
                      </a:r>
                      <a:endParaRPr lang="en-GB" sz="130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dirty="0">
                          <a:solidFill>
                            <a:srgbClr val="FFFF00"/>
                          </a:solidFill>
                          <a:effectLst/>
                        </a:rPr>
                        <a:t>Price </a:t>
                      </a:r>
                      <a:endParaRPr lang="en-GB" sz="1300" dirty="0">
                        <a:solidFill>
                          <a:srgbClr val="FFFF00"/>
                        </a:solidFill>
                        <a:effectLst/>
                        <a:latin typeface="Times New Roman" panose="02020603050405020304" pitchFamily="18" charset="0"/>
                        <a:ea typeface="Times New Roman" panose="02020603050405020304" pitchFamily="18" charset="0"/>
                      </a:endParaRPr>
                    </a:p>
                  </a:txBody>
                  <a:tcPr marL="54679" marR="54679" marT="0" marB="0"/>
                </a:tc>
                <a:extLst>
                  <a:ext uri="{0D108BD9-81ED-4DB2-BD59-A6C34878D82A}">
                    <a16:rowId xmlns:a16="http://schemas.microsoft.com/office/drawing/2014/main" val="2131659092"/>
                  </a:ext>
                </a:extLst>
              </a:tr>
              <a:tr h="400250">
                <a:tc>
                  <a:txBody>
                    <a:bodyPr/>
                    <a:lstStyle/>
                    <a:p>
                      <a:r>
                        <a:rPr lang="en-GB" sz="1300">
                          <a:solidFill>
                            <a:srgbClr val="FFFF00"/>
                          </a:solidFill>
                          <a:effectLst/>
                        </a:rPr>
                        <a:t>The Kingdom Resort </a:t>
                      </a:r>
                      <a:endParaRPr lang="en-GB" sz="130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4</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4.2/5</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4.2/5</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8.5/10</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r"/>
                      <a:r>
                        <a:rPr lang="en-GB" sz="1300">
                          <a:effectLst/>
                        </a:rPr>
                        <a:t>R 1161 (2)</a:t>
                      </a:r>
                      <a:endParaRPr lang="en-GB" sz="1300">
                        <a:effectLst/>
                        <a:latin typeface="Times New Roman" panose="02020603050405020304" pitchFamily="18" charset="0"/>
                        <a:ea typeface="Times New Roman" panose="02020603050405020304" pitchFamily="18" charset="0"/>
                      </a:endParaRPr>
                    </a:p>
                  </a:txBody>
                  <a:tcPr marL="54679" marR="54679" marT="0" marB="0"/>
                </a:tc>
                <a:extLst>
                  <a:ext uri="{0D108BD9-81ED-4DB2-BD59-A6C34878D82A}">
                    <a16:rowId xmlns:a16="http://schemas.microsoft.com/office/drawing/2014/main" val="67036626"/>
                  </a:ext>
                </a:extLst>
              </a:tr>
              <a:tr h="400250">
                <a:tc>
                  <a:txBody>
                    <a:bodyPr/>
                    <a:lstStyle/>
                    <a:p>
                      <a:r>
                        <a:rPr lang="en-GB" sz="1300" kern="1200">
                          <a:solidFill>
                            <a:srgbClr val="FFFF00"/>
                          </a:solidFill>
                          <a:effectLst/>
                        </a:rPr>
                        <a:t>Dikhololo Brits</a:t>
                      </a:r>
                      <a:endParaRPr lang="en-GB" sz="130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kern="1200">
                          <a:effectLst/>
                        </a:rPr>
                        <a:t>3</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kern="1200">
                          <a:effectLst/>
                        </a:rPr>
                        <a:t>4.1/5</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kern="1200">
                          <a:effectLst/>
                        </a:rPr>
                        <a:t>4.2/5</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kern="1200">
                          <a:effectLst/>
                        </a:rPr>
                        <a:t>8.6/10</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r"/>
                      <a:r>
                        <a:rPr lang="en-GB" sz="1300" kern="1200">
                          <a:effectLst/>
                        </a:rPr>
                        <a:t>R 1316 (2)</a:t>
                      </a:r>
                      <a:endParaRPr lang="en-GB" sz="1300">
                        <a:effectLst/>
                        <a:latin typeface="Times New Roman" panose="02020603050405020304" pitchFamily="18" charset="0"/>
                        <a:ea typeface="Times New Roman" panose="02020603050405020304" pitchFamily="18" charset="0"/>
                      </a:endParaRPr>
                    </a:p>
                  </a:txBody>
                  <a:tcPr marL="54679" marR="54679" marT="0" marB="0"/>
                </a:tc>
                <a:extLst>
                  <a:ext uri="{0D108BD9-81ED-4DB2-BD59-A6C34878D82A}">
                    <a16:rowId xmlns:a16="http://schemas.microsoft.com/office/drawing/2014/main" val="3076328904"/>
                  </a:ext>
                </a:extLst>
              </a:tr>
              <a:tr h="400250">
                <a:tc>
                  <a:txBody>
                    <a:bodyPr/>
                    <a:lstStyle/>
                    <a:p>
                      <a:r>
                        <a:rPr lang="en-GB" sz="1300">
                          <a:solidFill>
                            <a:srgbClr val="FFFF00"/>
                          </a:solidFill>
                          <a:effectLst/>
                        </a:rPr>
                        <a:t>Bagatla</a:t>
                      </a:r>
                      <a:endParaRPr lang="en-GB" sz="130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3</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3.8/5</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3.7/5</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7.4/10</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r"/>
                      <a:r>
                        <a:rPr lang="en-GB" sz="1300">
                          <a:effectLst/>
                        </a:rPr>
                        <a:t> </a:t>
                      </a:r>
                      <a:endParaRPr lang="en-GB" sz="1300">
                        <a:effectLst/>
                        <a:latin typeface="Times New Roman" panose="02020603050405020304" pitchFamily="18" charset="0"/>
                        <a:ea typeface="Times New Roman" panose="02020603050405020304" pitchFamily="18" charset="0"/>
                      </a:endParaRPr>
                    </a:p>
                  </a:txBody>
                  <a:tcPr marL="54679" marR="54679" marT="0" marB="0"/>
                </a:tc>
                <a:extLst>
                  <a:ext uri="{0D108BD9-81ED-4DB2-BD59-A6C34878D82A}">
                    <a16:rowId xmlns:a16="http://schemas.microsoft.com/office/drawing/2014/main" val="2915631016"/>
                  </a:ext>
                </a:extLst>
              </a:tr>
              <a:tr h="400250">
                <a:tc>
                  <a:txBody>
                    <a:bodyPr/>
                    <a:lstStyle/>
                    <a:p>
                      <a:r>
                        <a:rPr lang="en-GB" sz="1300">
                          <a:solidFill>
                            <a:srgbClr val="FFFF00"/>
                          </a:solidFill>
                          <a:effectLst/>
                        </a:rPr>
                        <a:t>Manyane</a:t>
                      </a:r>
                      <a:endParaRPr lang="en-GB" sz="130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3</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3.8/5</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3.8/5</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7.4/10</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r"/>
                      <a:r>
                        <a:rPr lang="en-GB" sz="1300">
                          <a:effectLst/>
                        </a:rPr>
                        <a:t>R 1390 (2)</a:t>
                      </a:r>
                      <a:endParaRPr lang="en-GB" sz="1300">
                        <a:effectLst/>
                        <a:latin typeface="Times New Roman" panose="02020603050405020304" pitchFamily="18" charset="0"/>
                        <a:ea typeface="Times New Roman" panose="02020603050405020304" pitchFamily="18" charset="0"/>
                      </a:endParaRPr>
                    </a:p>
                  </a:txBody>
                  <a:tcPr marL="54679" marR="54679" marT="0" marB="0"/>
                </a:tc>
                <a:extLst>
                  <a:ext uri="{0D108BD9-81ED-4DB2-BD59-A6C34878D82A}">
                    <a16:rowId xmlns:a16="http://schemas.microsoft.com/office/drawing/2014/main" val="638388035"/>
                  </a:ext>
                </a:extLst>
              </a:tr>
              <a:tr h="400250">
                <a:tc>
                  <a:txBody>
                    <a:bodyPr/>
                    <a:lstStyle/>
                    <a:p>
                      <a:r>
                        <a:rPr lang="en-GB" sz="1300" dirty="0">
                          <a:solidFill>
                            <a:srgbClr val="FFFF00"/>
                          </a:solidFill>
                          <a:effectLst/>
                        </a:rPr>
                        <a:t> </a:t>
                      </a:r>
                      <a:endParaRPr lang="en-GB" sz="1300" dirty="0">
                        <a:solidFill>
                          <a:srgbClr val="FFFF00"/>
                        </a:solidFill>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 </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 </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 </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ctr"/>
                      <a:r>
                        <a:rPr lang="en-GB" sz="1300">
                          <a:effectLst/>
                        </a:rPr>
                        <a:t> </a:t>
                      </a:r>
                      <a:endParaRPr lang="en-GB" sz="1300">
                        <a:effectLst/>
                        <a:latin typeface="Times New Roman" panose="02020603050405020304" pitchFamily="18" charset="0"/>
                        <a:ea typeface="Times New Roman" panose="02020603050405020304" pitchFamily="18" charset="0"/>
                      </a:endParaRPr>
                    </a:p>
                  </a:txBody>
                  <a:tcPr marL="54679" marR="54679" marT="0" marB="0"/>
                </a:tc>
                <a:tc>
                  <a:txBody>
                    <a:bodyPr/>
                    <a:lstStyle/>
                    <a:p>
                      <a:pPr algn="r"/>
                      <a:r>
                        <a:rPr lang="en-GB" sz="1300" dirty="0">
                          <a:effectLst/>
                        </a:rPr>
                        <a:t> </a:t>
                      </a:r>
                      <a:endParaRPr lang="en-GB" sz="1300" dirty="0">
                        <a:effectLst/>
                        <a:latin typeface="Times New Roman" panose="02020603050405020304" pitchFamily="18" charset="0"/>
                        <a:ea typeface="Times New Roman" panose="02020603050405020304" pitchFamily="18" charset="0"/>
                      </a:endParaRPr>
                    </a:p>
                  </a:txBody>
                  <a:tcPr marL="54679" marR="54679" marT="0" marB="0"/>
                </a:tc>
                <a:extLst>
                  <a:ext uri="{0D108BD9-81ED-4DB2-BD59-A6C34878D82A}">
                    <a16:rowId xmlns:a16="http://schemas.microsoft.com/office/drawing/2014/main" val="1048289330"/>
                  </a:ext>
                </a:extLst>
              </a:tr>
            </a:tbl>
          </a:graphicData>
        </a:graphic>
      </p:graphicFrame>
      <p:graphicFrame>
        <p:nvGraphicFramePr>
          <p:cNvPr id="6" name="Table 5">
            <a:extLst>
              <a:ext uri="{FF2B5EF4-FFF2-40B4-BE49-F238E27FC236}">
                <a16:creationId xmlns:a16="http://schemas.microsoft.com/office/drawing/2014/main" id="{4207327B-8FED-4F49-AB6B-80E502386763}"/>
              </a:ext>
            </a:extLst>
          </p:cNvPr>
          <p:cNvGraphicFramePr>
            <a:graphicFrameLocks noGrp="1"/>
          </p:cNvGraphicFramePr>
          <p:nvPr>
            <p:extLst>
              <p:ext uri="{D42A27DB-BD31-4B8C-83A1-F6EECF244321}">
                <p14:modId xmlns:p14="http://schemas.microsoft.com/office/powerpoint/2010/main" val="3410560679"/>
              </p:ext>
            </p:extLst>
          </p:nvPr>
        </p:nvGraphicFramePr>
        <p:xfrm>
          <a:off x="4776788" y="3460750"/>
          <a:ext cx="6780210" cy="2749549"/>
        </p:xfrm>
        <a:graphic>
          <a:graphicData uri="http://schemas.openxmlformats.org/drawingml/2006/table">
            <a:tbl>
              <a:tblPr firstRow="1" firstCol="1">
                <a:tableStyleId>{5C22544A-7EE6-4342-B048-85BDC9FD1C3A}</a:tableStyleId>
              </a:tblPr>
              <a:tblGrid>
                <a:gridCol w="2298452">
                  <a:extLst>
                    <a:ext uri="{9D8B030D-6E8A-4147-A177-3AD203B41FA5}">
                      <a16:colId xmlns:a16="http://schemas.microsoft.com/office/drawing/2014/main" val="236079088"/>
                    </a:ext>
                  </a:extLst>
                </a:gridCol>
                <a:gridCol w="769119">
                  <a:extLst>
                    <a:ext uri="{9D8B030D-6E8A-4147-A177-3AD203B41FA5}">
                      <a16:colId xmlns:a16="http://schemas.microsoft.com/office/drawing/2014/main" val="837651366"/>
                    </a:ext>
                  </a:extLst>
                </a:gridCol>
                <a:gridCol w="862635">
                  <a:extLst>
                    <a:ext uri="{9D8B030D-6E8A-4147-A177-3AD203B41FA5}">
                      <a16:colId xmlns:a16="http://schemas.microsoft.com/office/drawing/2014/main" val="3269048120"/>
                    </a:ext>
                  </a:extLst>
                </a:gridCol>
                <a:gridCol w="862635">
                  <a:extLst>
                    <a:ext uri="{9D8B030D-6E8A-4147-A177-3AD203B41FA5}">
                      <a16:colId xmlns:a16="http://schemas.microsoft.com/office/drawing/2014/main" val="3681047434"/>
                    </a:ext>
                  </a:extLst>
                </a:gridCol>
                <a:gridCol w="858182">
                  <a:extLst>
                    <a:ext uri="{9D8B030D-6E8A-4147-A177-3AD203B41FA5}">
                      <a16:colId xmlns:a16="http://schemas.microsoft.com/office/drawing/2014/main" val="3775849809"/>
                    </a:ext>
                  </a:extLst>
                </a:gridCol>
                <a:gridCol w="1129187">
                  <a:extLst>
                    <a:ext uri="{9D8B030D-6E8A-4147-A177-3AD203B41FA5}">
                      <a16:colId xmlns:a16="http://schemas.microsoft.com/office/drawing/2014/main" val="755341309"/>
                    </a:ext>
                  </a:extLst>
                </a:gridCol>
              </a:tblGrid>
              <a:tr h="737684">
                <a:tc>
                  <a:txBody>
                    <a:bodyPr/>
                    <a:lstStyle/>
                    <a:p>
                      <a:r>
                        <a:rPr lang="en-GB" sz="1200">
                          <a:solidFill>
                            <a:srgbClr val="FFFF00"/>
                          </a:solidFill>
                          <a:effectLst/>
                        </a:rPr>
                        <a:t>Competitor</a:t>
                      </a:r>
                      <a:endParaRPr lang="en-GB" sz="1200">
                        <a:solidFill>
                          <a:srgbClr val="FFFF00"/>
                        </a:solidFill>
                        <a:effectLst/>
                        <a:latin typeface="Times New Roman" panose="02020603050405020304" pitchFamily="18" charset="0"/>
                        <a:ea typeface="Times New Roman" panose="02020603050405020304" pitchFamily="18" charset="0"/>
                      </a:endParaRPr>
                    </a:p>
                  </a:txBody>
                  <a:tcPr marL="68705" marR="68705" marT="0" marB="0"/>
                </a:tc>
                <a:tc>
                  <a:txBody>
                    <a:bodyPr/>
                    <a:lstStyle/>
                    <a:p>
                      <a:r>
                        <a:rPr lang="en-GB" sz="1200">
                          <a:solidFill>
                            <a:srgbClr val="FFFF00"/>
                          </a:solidFill>
                          <a:effectLst/>
                        </a:rPr>
                        <a:t>Stars</a:t>
                      </a:r>
                      <a:endParaRPr lang="en-GB" sz="1200">
                        <a:solidFill>
                          <a:srgbClr val="FFFF00"/>
                        </a:solidFill>
                        <a:effectLst/>
                        <a:latin typeface="Times New Roman" panose="02020603050405020304" pitchFamily="18" charset="0"/>
                        <a:ea typeface="Times New Roman" panose="02020603050405020304" pitchFamily="18" charset="0"/>
                      </a:endParaRPr>
                    </a:p>
                  </a:txBody>
                  <a:tcPr marL="68705" marR="68705" marT="0" marB="0"/>
                </a:tc>
                <a:tc>
                  <a:txBody>
                    <a:bodyPr/>
                    <a:lstStyle/>
                    <a:p>
                      <a:r>
                        <a:rPr lang="en-GB" sz="1200">
                          <a:solidFill>
                            <a:srgbClr val="FFFF00"/>
                          </a:solidFill>
                          <a:effectLst/>
                        </a:rPr>
                        <a:t>Google Rating</a:t>
                      </a:r>
                      <a:endParaRPr lang="en-GB" sz="1200">
                        <a:solidFill>
                          <a:srgbClr val="FFFF00"/>
                        </a:solidFill>
                        <a:effectLst/>
                        <a:latin typeface="Times New Roman" panose="02020603050405020304" pitchFamily="18" charset="0"/>
                        <a:ea typeface="Times New Roman" panose="02020603050405020304" pitchFamily="18" charset="0"/>
                      </a:endParaRPr>
                    </a:p>
                  </a:txBody>
                  <a:tcPr marL="68705" marR="68705" marT="0" marB="0"/>
                </a:tc>
                <a:tc>
                  <a:txBody>
                    <a:bodyPr/>
                    <a:lstStyle/>
                    <a:p>
                      <a:r>
                        <a:rPr lang="en-GB" sz="1200">
                          <a:solidFill>
                            <a:srgbClr val="FFFF00"/>
                          </a:solidFill>
                          <a:effectLst/>
                        </a:rPr>
                        <a:t>Expedia Rating</a:t>
                      </a:r>
                      <a:endParaRPr lang="en-GB" sz="1200">
                        <a:solidFill>
                          <a:srgbClr val="FFFF00"/>
                        </a:solidFill>
                        <a:effectLst/>
                        <a:latin typeface="Times New Roman" panose="02020603050405020304" pitchFamily="18" charset="0"/>
                        <a:ea typeface="Times New Roman" panose="02020603050405020304" pitchFamily="18" charset="0"/>
                      </a:endParaRPr>
                    </a:p>
                  </a:txBody>
                  <a:tcPr marL="68705" marR="68705" marT="0" marB="0"/>
                </a:tc>
                <a:tc>
                  <a:txBody>
                    <a:bodyPr/>
                    <a:lstStyle/>
                    <a:p>
                      <a:r>
                        <a:rPr lang="en-GB" sz="1200">
                          <a:solidFill>
                            <a:srgbClr val="FFFF00"/>
                          </a:solidFill>
                          <a:effectLst/>
                        </a:rPr>
                        <a:t>Hotels Rating</a:t>
                      </a:r>
                      <a:endParaRPr lang="en-GB" sz="1200">
                        <a:solidFill>
                          <a:srgbClr val="FFFF00"/>
                        </a:solidFill>
                        <a:effectLst/>
                        <a:latin typeface="Times New Roman" panose="02020603050405020304" pitchFamily="18" charset="0"/>
                        <a:ea typeface="Times New Roman" panose="02020603050405020304" pitchFamily="18" charset="0"/>
                      </a:endParaRPr>
                    </a:p>
                  </a:txBody>
                  <a:tcPr marL="68705" marR="68705" marT="0" marB="0"/>
                </a:tc>
                <a:tc>
                  <a:txBody>
                    <a:bodyPr/>
                    <a:lstStyle/>
                    <a:p>
                      <a:r>
                        <a:rPr lang="en-GB" sz="1200" dirty="0">
                          <a:solidFill>
                            <a:srgbClr val="FFFF00"/>
                          </a:solidFill>
                          <a:effectLst/>
                        </a:rPr>
                        <a:t>Price </a:t>
                      </a:r>
                      <a:endParaRPr lang="en-GB" sz="1200" dirty="0">
                        <a:solidFill>
                          <a:srgbClr val="FFFF00"/>
                        </a:solidFill>
                        <a:effectLst/>
                        <a:latin typeface="Times New Roman" panose="02020603050405020304" pitchFamily="18" charset="0"/>
                        <a:ea typeface="Times New Roman" panose="02020603050405020304" pitchFamily="18" charset="0"/>
                      </a:endParaRPr>
                    </a:p>
                  </a:txBody>
                  <a:tcPr marL="68705" marR="68705" marT="0" marB="0"/>
                </a:tc>
                <a:extLst>
                  <a:ext uri="{0D108BD9-81ED-4DB2-BD59-A6C34878D82A}">
                    <a16:rowId xmlns:a16="http://schemas.microsoft.com/office/drawing/2014/main" val="2980987364"/>
                  </a:ext>
                </a:extLst>
              </a:tr>
              <a:tr h="402373">
                <a:tc>
                  <a:txBody>
                    <a:bodyPr/>
                    <a:lstStyle/>
                    <a:p>
                      <a:r>
                        <a:rPr lang="en-GB" sz="1200">
                          <a:solidFill>
                            <a:srgbClr val="FFFF00"/>
                          </a:solidFill>
                          <a:effectLst/>
                        </a:rPr>
                        <a:t>Madikwe River Lodge</a:t>
                      </a:r>
                      <a:endParaRPr lang="en-GB" sz="1200">
                        <a:solidFill>
                          <a:srgbClr val="FFFF00"/>
                        </a:solidFill>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3</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4.8/5</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4.3/5</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8.9/10</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r"/>
                      <a:r>
                        <a:rPr lang="en-GB" sz="1200">
                          <a:effectLst/>
                        </a:rPr>
                        <a:t>R 10 840  (2)</a:t>
                      </a:r>
                      <a:endParaRPr lang="en-GB" sz="1200">
                        <a:effectLst/>
                        <a:latin typeface="Times New Roman" panose="02020603050405020304" pitchFamily="18" charset="0"/>
                        <a:ea typeface="Times New Roman" panose="02020603050405020304" pitchFamily="18" charset="0"/>
                      </a:endParaRPr>
                    </a:p>
                  </a:txBody>
                  <a:tcPr marL="68705" marR="68705" marT="0" marB="0"/>
                </a:tc>
                <a:extLst>
                  <a:ext uri="{0D108BD9-81ED-4DB2-BD59-A6C34878D82A}">
                    <a16:rowId xmlns:a16="http://schemas.microsoft.com/office/drawing/2014/main" val="940045563"/>
                  </a:ext>
                </a:extLst>
              </a:tr>
              <a:tr h="402373">
                <a:tc>
                  <a:txBody>
                    <a:bodyPr/>
                    <a:lstStyle/>
                    <a:p>
                      <a:r>
                        <a:rPr lang="en-GB" sz="1200">
                          <a:solidFill>
                            <a:srgbClr val="FFFF00"/>
                          </a:solidFill>
                          <a:effectLst/>
                        </a:rPr>
                        <a:t>Madikwe Safari Lodge          </a:t>
                      </a:r>
                      <a:endParaRPr lang="en-GB" sz="1200">
                        <a:solidFill>
                          <a:srgbClr val="FFFF00"/>
                        </a:solidFill>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kern="1200">
                          <a:effectLst/>
                        </a:rPr>
                        <a:t>5</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kern="1200">
                          <a:effectLst/>
                        </a:rPr>
                        <a:t>4.7/5</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kern="1200">
                          <a:effectLst/>
                        </a:rPr>
                        <a:t>5/5</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r"/>
                      <a:r>
                        <a:rPr lang="en-GB" sz="1200" kern="1200">
                          <a:effectLst/>
                        </a:rPr>
                        <a:t>R 18 496 (2)</a:t>
                      </a:r>
                      <a:endParaRPr lang="en-GB" sz="1200">
                        <a:effectLst/>
                        <a:latin typeface="Times New Roman" panose="02020603050405020304" pitchFamily="18" charset="0"/>
                        <a:ea typeface="Times New Roman" panose="02020603050405020304" pitchFamily="18" charset="0"/>
                      </a:endParaRPr>
                    </a:p>
                  </a:txBody>
                  <a:tcPr marL="68705" marR="68705" marT="0" marB="0"/>
                </a:tc>
                <a:extLst>
                  <a:ext uri="{0D108BD9-81ED-4DB2-BD59-A6C34878D82A}">
                    <a16:rowId xmlns:a16="http://schemas.microsoft.com/office/drawing/2014/main" val="3509175034"/>
                  </a:ext>
                </a:extLst>
              </a:tr>
              <a:tr h="402373">
                <a:tc>
                  <a:txBody>
                    <a:bodyPr/>
                    <a:lstStyle/>
                    <a:p>
                      <a:r>
                        <a:rPr lang="en-GB" sz="1200">
                          <a:solidFill>
                            <a:srgbClr val="FFFF00"/>
                          </a:solidFill>
                          <a:effectLst/>
                        </a:rPr>
                        <a:t>Kwa Maritane Bush Lodge   </a:t>
                      </a:r>
                      <a:endParaRPr lang="en-GB" sz="1200">
                        <a:solidFill>
                          <a:srgbClr val="FFFF00"/>
                        </a:solidFill>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4</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4.5/5</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4.4/5</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8.9/10</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r"/>
                      <a:r>
                        <a:rPr lang="en-GB" sz="1200">
                          <a:effectLst/>
                        </a:rPr>
                        <a:t>R 4 449 (2)</a:t>
                      </a:r>
                      <a:endParaRPr lang="en-GB" sz="1200">
                        <a:effectLst/>
                        <a:latin typeface="Times New Roman" panose="02020603050405020304" pitchFamily="18" charset="0"/>
                        <a:ea typeface="Times New Roman" panose="02020603050405020304" pitchFamily="18" charset="0"/>
                      </a:endParaRPr>
                    </a:p>
                  </a:txBody>
                  <a:tcPr marL="68705" marR="68705" marT="0" marB="0"/>
                </a:tc>
                <a:extLst>
                  <a:ext uri="{0D108BD9-81ED-4DB2-BD59-A6C34878D82A}">
                    <a16:rowId xmlns:a16="http://schemas.microsoft.com/office/drawing/2014/main" val="3420005406"/>
                  </a:ext>
                </a:extLst>
              </a:tr>
              <a:tr h="402373">
                <a:tc>
                  <a:txBody>
                    <a:bodyPr/>
                    <a:lstStyle/>
                    <a:p>
                      <a:r>
                        <a:rPr lang="en-GB" sz="1200" dirty="0" err="1">
                          <a:solidFill>
                            <a:srgbClr val="FFFF00"/>
                          </a:solidFill>
                          <a:effectLst/>
                        </a:rPr>
                        <a:t>Thakudu</a:t>
                      </a:r>
                      <a:r>
                        <a:rPr lang="en-GB" sz="1200" dirty="0">
                          <a:solidFill>
                            <a:srgbClr val="FFFF00"/>
                          </a:solidFill>
                          <a:effectLst/>
                        </a:rPr>
                        <a:t> River Camp    </a:t>
                      </a:r>
                      <a:endParaRPr lang="en-GB" sz="1200" dirty="0">
                        <a:solidFill>
                          <a:srgbClr val="FFFF00"/>
                        </a:solidFill>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4</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4.4/5</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4.5/5</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9.3/10</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r"/>
                      <a:r>
                        <a:rPr lang="en-GB" sz="1200">
                          <a:effectLst/>
                        </a:rPr>
                        <a:t>R 5 531 (2)</a:t>
                      </a:r>
                      <a:endParaRPr lang="en-GB" sz="1200">
                        <a:effectLst/>
                        <a:latin typeface="Times New Roman" panose="02020603050405020304" pitchFamily="18" charset="0"/>
                        <a:ea typeface="Times New Roman" panose="02020603050405020304" pitchFamily="18" charset="0"/>
                      </a:endParaRPr>
                    </a:p>
                  </a:txBody>
                  <a:tcPr marL="68705" marR="68705" marT="0" marB="0"/>
                </a:tc>
                <a:extLst>
                  <a:ext uri="{0D108BD9-81ED-4DB2-BD59-A6C34878D82A}">
                    <a16:rowId xmlns:a16="http://schemas.microsoft.com/office/drawing/2014/main" val="4046238248"/>
                  </a:ext>
                </a:extLst>
              </a:tr>
              <a:tr h="402373">
                <a:tc>
                  <a:txBody>
                    <a:bodyPr/>
                    <a:lstStyle/>
                    <a:p>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pPr algn="ct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r>
                        <a:rPr lang="en-GB" sz="1200" dirty="0">
                          <a:effectLst/>
                        </a:rPr>
                        <a:t> </a:t>
                      </a:r>
                      <a:endParaRPr lang="en-GB" sz="1200" dirty="0">
                        <a:effectLst/>
                        <a:latin typeface="Times New Roman" panose="02020603050405020304" pitchFamily="18" charset="0"/>
                        <a:ea typeface="Times New Roman" panose="02020603050405020304" pitchFamily="18" charset="0"/>
                      </a:endParaRPr>
                    </a:p>
                  </a:txBody>
                  <a:tcPr marL="68705" marR="68705" marT="0" marB="0"/>
                </a:tc>
                <a:tc>
                  <a:txBody>
                    <a:bodyPr/>
                    <a:lstStyle/>
                    <a:p>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68705" marR="68705" marT="0" marB="0"/>
                </a:tc>
                <a:tc>
                  <a:txBody>
                    <a:bodyPr/>
                    <a:lstStyle/>
                    <a:p>
                      <a:r>
                        <a:rPr lang="en-GB" sz="1200" dirty="0">
                          <a:effectLst/>
                        </a:rPr>
                        <a:t> </a:t>
                      </a:r>
                      <a:endParaRPr lang="en-GB" sz="1200" dirty="0">
                        <a:effectLst/>
                        <a:latin typeface="Times New Roman" panose="02020603050405020304" pitchFamily="18" charset="0"/>
                        <a:ea typeface="Times New Roman" panose="02020603050405020304" pitchFamily="18" charset="0"/>
                      </a:endParaRPr>
                    </a:p>
                  </a:txBody>
                  <a:tcPr marL="68705" marR="68705" marT="0" marB="0"/>
                </a:tc>
                <a:extLst>
                  <a:ext uri="{0D108BD9-81ED-4DB2-BD59-A6C34878D82A}">
                    <a16:rowId xmlns:a16="http://schemas.microsoft.com/office/drawing/2014/main" val="3948074211"/>
                  </a:ext>
                </a:extLst>
              </a:tr>
            </a:tbl>
          </a:graphicData>
        </a:graphic>
      </p:graphicFrame>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1028700" y="1967266"/>
            <a:ext cx="2628900" cy="2547257"/>
          </a:xfrm>
          <a:noFill/>
        </p:spPr>
        <p:txBody>
          <a:bodyPr vert="horz" lIns="91440" tIns="45720" rIns="91440" bIns="45720" rtlCol="0" anchor="ctr">
            <a:normAutofit fontScale="90000"/>
          </a:bodyPr>
          <a:lstStyle/>
          <a:p>
            <a:r>
              <a:rPr lang="en-US" sz="3600" b="1" kern="1200" dirty="0">
                <a:solidFill>
                  <a:srgbClr val="FFFFFF"/>
                </a:solidFill>
                <a:latin typeface="+mj-lt"/>
                <a:ea typeface="+mj-ea"/>
                <a:cs typeface="+mj-cs"/>
              </a:rPr>
              <a:t>External Analysis:</a:t>
            </a:r>
            <a:br>
              <a:rPr lang="en-US" sz="3600" b="1" kern="1200" dirty="0">
                <a:solidFill>
                  <a:srgbClr val="FFFFFF"/>
                </a:solidFill>
                <a:latin typeface="+mj-lt"/>
                <a:ea typeface="+mj-ea"/>
                <a:cs typeface="+mj-cs"/>
              </a:rPr>
            </a:br>
            <a:br>
              <a:rPr lang="en-US" sz="3600" b="1" kern="1200" dirty="0">
                <a:solidFill>
                  <a:srgbClr val="FFFFFF"/>
                </a:solidFill>
                <a:latin typeface="+mj-lt"/>
                <a:ea typeface="+mj-ea"/>
                <a:cs typeface="+mj-cs"/>
              </a:rPr>
            </a:br>
            <a:br>
              <a:rPr lang="en-US" sz="3600" b="1" kern="1200" dirty="0">
                <a:solidFill>
                  <a:srgbClr val="FFFFFF"/>
                </a:solidFill>
                <a:latin typeface="+mj-lt"/>
                <a:ea typeface="+mj-ea"/>
                <a:cs typeface="+mj-cs"/>
              </a:rPr>
            </a:br>
            <a:r>
              <a:rPr lang="en-US" sz="3600" b="1" kern="1200" dirty="0">
                <a:solidFill>
                  <a:srgbClr val="FF0000"/>
                </a:solidFill>
                <a:latin typeface="+mj-lt"/>
                <a:ea typeface="+mj-ea"/>
                <a:cs typeface="+mj-cs"/>
              </a:rPr>
              <a:t>Competitor Analysis</a:t>
            </a:r>
            <a:endParaRPr lang="en-US" sz="3600" kern="1200" dirty="0">
              <a:solidFill>
                <a:srgbClr val="FF0000"/>
              </a:solidFill>
              <a:latin typeface="+mj-lt"/>
              <a:ea typeface="+mj-ea"/>
              <a:cs typeface="+mj-cs"/>
            </a:endParaRPr>
          </a:p>
        </p:txBody>
      </p:sp>
    </p:spTree>
    <p:extLst>
      <p:ext uri="{BB962C8B-B14F-4D97-AF65-F5344CB8AC3E}">
        <p14:creationId xmlns:p14="http://schemas.microsoft.com/office/powerpoint/2010/main" val="1061696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838200" y="811161"/>
            <a:ext cx="3335594" cy="5403370"/>
          </a:xfrm>
        </p:spPr>
        <p:txBody>
          <a:bodyPr>
            <a:normAutofit/>
          </a:bodyPr>
          <a:lstStyle/>
          <a:p>
            <a:r>
              <a:rPr lang="en-GB" b="1" dirty="0">
                <a:solidFill>
                  <a:srgbClr val="FFFFFF"/>
                </a:solidFill>
              </a:rPr>
              <a:t>External Analysis: </a:t>
            </a:r>
            <a:r>
              <a:rPr lang="en-GB" b="1" dirty="0">
                <a:solidFill>
                  <a:srgbClr val="FF0000"/>
                </a:solidFill>
              </a:rPr>
              <a:t>Competitor Relative Analysis </a:t>
            </a:r>
            <a:endParaRPr lang="en-US" dirty="0">
              <a:solidFill>
                <a:srgbClr val="FF0000"/>
              </a:solidFill>
            </a:endParaRPr>
          </a:p>
        </p:txBody>
      </p:sp>
      <p:sp>
        <p:nvSpPr>
          <p:cNvPr id="38" name="Rectangle 28">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8" name="Content Placeholder 5">
            <a:extLst>
              <a:ext uri="{FF2B5EF4-FFF2-40B4-BE49-F238E27FC236}">
                <a16:creationId xmlns:a16="http://schemas.microsoft.com/office/drawing/2014/main" id="{AAF9D46F-DF7F-4684-ACD5-9F74705BB516}"/>
              </a:ext>
            </a:extLst>
          </p:cNvPr>
          <p:cNvGraphicFramePr>
            <a:graphicFrameLocks noGrp="1"/>
          </p:cNvGraphicFramePr>
          <p:nvPr>
            <p:ph idx="1"/>
            <p:extLst>
              <p:ext uri="{D42A27DB-BD31-4B8C-83A1-F6EECF244321}">
                <p14:modId xmlns:p14="http://schemas.microsoft.com/office/powerpoint/2010/main" val="2975566146"/>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1431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04ED1903-BFDA-2E45-ADC8-3A24F47BF4F8}"/>
              </a:ext>
            </a:extLst>
          </p:cNvPr>
          <p:cNvSpPr>
            <a:spLocks noGrp="1"/>
          </p:cNvSpPr>
          <p:nvPr>
            <p:ph type="title"/>
          </p:nvPr>
        </p:nvSpPr>
        <p:spPr>
          <a:xfrm>
            <a:off x="804672" y="1412489"/>
            <a:ext cx="2871095" cy="2156621"/>
          </a:xfrm>
        </p:spPr>
        <p:txBody>
          <a:bodyPr anchor="t">
            <a:normAutofit/>
          </a:bodyPr>
          <a:lstStyle/>
          <a:p>
            <a:r>
              <a:rPr lang="en-GB" sz="2500" b="1" dirty="0">
                <a:solidFill>
                  <a:srgbClr val="FFFFFF"/>
                </a:solidFill>
              </a:rPr>
              <a:t>External Analysis: Competitor Relative Analysis - </a:t>
            </a:r>
            <a:r>
              <a:rPr lang="en-GB" sz="2500" b="1" dirty="0">
                <a:solidFill>
                  <a:srgbClr val="FF0000"/>
                </a:solidFill>
              </a:rPr>
              <a:t>Examples of Critical Success Factors</a:t>
            </a:r>
            <a:endParaRPr lang="en-US" sz="2500" dirty="0">
              <a:solidFill>
                <a:srgbClr val="FF0000"/>
              </a:solidFill>
            </a:endParaRPr>
          </a:p>
        </p:txBody>
      </p:sp>
      <p:sp>
        <p:nvSpPr>
          <p:cNvPr id="6" name="Content Placeholder 5">
            <a:extLst>
              <a:ext uri="{FF2B5EF4-FFF2-40B4-BE49-F238E27FC236}">
                <a16:creationId xmlns:a16="http://schemas.microsoft.com/office/drawing/2014/main" id="{4948B517-F267-3C45-96D5-36B95F2B0801}"/>
              </a:ext>
            </a:extLst>
          </p:cNvPr>
          <p:cNvSpPr>
            <a:spLocks noGrp="1"/>
          </p:cNvSpPr>
          <p:nvPr>
            <p:ph sz="half" idx="1"/>
          </p:nvPr>
        </p:nvSpPr>
        <p:spPr>
          <a:xfrm>
            <a:off x="4696691" y="1412489"/>
            <a:ext cx="3428382" cy="5057584"/>
          </a:xfrm>
        </p:spPr>
        <p:txBody>
          <a:bodyPr>
            <a:normAutofit fontScale="92500" lnSpcReduction="20000"/>
          </a:bodyPr>
          <a:lstStyle/>
          <a:p>
            <a:pPr lvl="0"/>
            <a:r>
              <a:rPr lang="en-GB" sz="2000" dirty="0"/>
              <a:t>Training and education.</a:t>
            </a:r>
          </a:p>
          <a:p>
            <a:pPr lvl="0"/>
            <a:endParaRPr lang="en-GB" sz="2000" dirty="0"/>
          </a:p>
          <a:p>
            <a:pPr lvl="0"/>
            <a:r>
              <a:rPr lang="en-GB" sz="2000" dirty="0"/>
              <a:t>Quality data and reporting.</a:t>
            </a:r>
          </a:p>
          <a:p>
            <a:pPr lvl="0"/>
            <a:endParaRPr lang="en-GB" sz="2000" dirty="0"/>
          </a:p>
          <a:p>
            <a:pPr lvl="0"/>
            <a:r>
              <a:rPr lang="en-GB" sz="2000" dirty="0"/>
              <a:t>Management commitment, customer satisfaction.</a:t>
            </a:r>
          </a:p>
          <a:p>
            <a:pPr lvl="0"/>
            <a:endParaRPr lang="en-GB" sz="2000" dirty="0"/>
          </a:p>
          <a:p>
            <a:pPr lvl="0"/>
            <a:r>
              <a:rPr lang="en-GB" sz="2000" dirty="0"/>
              <a:t>Staff Orientation.</a:t>
            </a:r>
          </a:p>
          <a:p>
            <a:pPr lvl="0"/>
            <a:endParaRPr lang="en-GB" sz="2000" dirty="0"/>
          </a:p>
          <a:p>
            <a:pPr lvl="0"/>
            <a:r>
              <a:rPr lang="en-GB" sz="2000" dirty="0"/>
              <a:t>Role of the quality department.</a:t>
            </a:r>
          </a:p>
          <a:p>
            <a:pPr lvl="0"/>
            <a:endParaRPr lang="en-GB" sz="2000" dirty="0"/>
          </a:p>
          <a:p>
            <a:pPr lvl="0"/>
            <a:r>
              <a:rPr lang="en-GB" sz="2000" dirty="0"/>
              <a:t>Communication to improve quality, and.</a:t>
            </a:r>
          </a:p>
          <a:p>
            <a:pPr lvl="0"/>
            <a:endParaRPr lang="en-GB" sz="2000" dirty="0"/>
          </a:p>
          <a:p>
            <a:pPr lvl="0"/>
            <a:r>
              <a:rPr lang="en-GB" sz="2000" dirty="0"/>
              <a:t>Continuous improvement.</a:t>
            </a:r>
          </a:p>
          <a:p>
            <a:endParaRPr lang="en-US" sz="1900" dirty="0"/>
          </a:p>
        </p:txBody>
      </p:sp>
      <p:sp>
        <p:nvSpPr>
          <p:cNvPr id="2" name="Content Placeholder 1">
            <a:extLst>
              <a:ext uri="{FF2B5EF4-FFF2-40B4-BE49-F238E27FC236}">
                <a16:creationId xmlns:a16="http://schemas.microsoft.com/office/drawing/2014/main" id="{017CE374-89FA-D24F-947D-D1F0D7FB8606}"/>
              </a:ext>
            </a:extLst>
          </p:cNvPr>
          <p:cNvSpPr>
            <a:spLocks noGrp="1"/>
          </p:cNvSpPr>
          <p:nvPr>
            <p:ph sz="half" idx="2"/>
          </p:nvPr>
        </p:nvSpPr>
        <p:spPr>
          <a:xfrm>
            <a:off x="8125073" y="1412488"/>
            <a:ext cx="3831399" cy="5057583"/>
          </a:xfrm>
        </p:spPr>
        <p:txBody>
          <a:bodyPr>
            <a:normAutofit fontScale="92500" lnSpcReduction="20000"/>
          </a:bodyPr>
          <a:lstStyle/>
          <a:p>
            <a:pPr lvl="0"/>
            <a:r>
              <a:rPr lang="en-GB" sz="2000" dirty="0">
                <a:solidFill>
                  <a:srgbClr val="FF0000"/>
                </a:solidFill>
              </a:rPr>
              <a:t>Strategic Focus </a:t>
            </a:r>
          </a:p>
          <a:p>
            <a:pPr lvl="1"/>
            <a:r>
              <a:rPr lang="en-GB" sz="2000" dirty="0"/>
              <a:t>(Leadership, Management, Planning)</a:t>
            </a:r>
          </a:p>
          <a:p>
            <a:pPr lvl="0"/>
            <a:endParaRPr lang="en-GB" sz="2000" dirty="0"/>
          </a:p>
          <a:p>
            <a:pPr lvl="0"/>
            <a:r>
              <a:rPr lang="en-GB" sz="2000" dirty="0"/>
              <a:t>People </a:t>
            </a:r>
          </a:p>
          <a:p>
            <a:pPr lvl="1"/>
            <a:r>
              <a:rPr lang="en-GB" sz="2000" dirty="0"/>
              <a:t>(Personnel, Staff, Learning, Development)</a:t>
            </a:r>
          </a:p>
          <a:p>
            <a:pPr lvl="0"/>
            <a:endParaRPr lang="en-GB" sz="2000" dirty="0">
              <a:solidFill>
                <a:srgbClr val="FF0000"/>
              </a:solidFill>
            </a:endParaRPr>
          </a:p>
          <a:p>
            <a:pPr lvl="0"/>
            <a:r>
              <a:rPr lang="en-GB" sz="2000" dirty="0">
                <a:solidFill>
                  <a:srgbClr val="FF0000"/>
                </a:solidFill>
              </a:rPr>
              <a:t>Operations</a:t>
            </a:r>
            <a:r>
              <a:rPr lang="en-GB" sz="2000" dirty="0"/>
              <a:t> </a:t>
            </a:r>
          </a:p>
          <a:p>
            <a:pPr lvl="1"/>
            <a:r>
              <a:rPr lang="en-GB" sz="2000" dirty="0"/>
              <a:t>(Processes, Work)</a:t>
            </a:r>
          </a:p>
          <a:p>
            <a:pPr lvl="0"/>
            <a:endParaRPr lang="en-GB" sz="2000" dirty="0">
              <a:solidFill>
                <a:srgbClr val="FF0000"/>
              </a:solidFill>
            </a:endParaRPr>
          </a:p>
          <a:p>
            <a:pPr lvl="0"/>
            <a:r>
              <a:rPr lang="en-GB" sz="2000" dirty="0">
                <a:solidFill>
                  <a:srgbClr val="FF0000"/>
                </a:solidFill>
              </a:rPr>
              <a:t>Marketing </a:t>
            </a:r>
          </a:p>
          <a:p>
            <a:pPr lvl="1"/>
            <a:r>
              <a:rPr lang="en-GB" sz="2000" dirty="0"/>
              <a:t>(</a:t>
            </a:r>
            <a:r>
              <a:rPr lang="en-GB" sz="2000" b="1" dirty="0"/>
              <a:t>Customer Relations</a:t>
            </a:r>
            <a:r>
              <a:rPr lang="en-GB" sz="2000" dirty="0"/>
              <a:t>, Sales, Responsiveness)</a:t>
            </a:r>
          </a:p>
          <a:p>
            <a:pPr lvl="0"/>
            <a:endParaRPr lang="en-GB" sz="2000" dirty="0">
              <a:solidFill>
                <a:srgbClr val="FF0000"/>
              </a:solidFill>
            </a:endParaRPr>
          </a:p>
          <a:p>
            <a:pPr lvl="0"/>
            <a:r>
              <a:rPr lang="en-GB" sz="2000" dirty="0">
                <a:solidFill>
                  <a:srgbClr val="FF0000"/>
                </a:solidFill>
              </a:rPr>
              <a:t>Finances </a:t>
            </a:r>
          </a:p>
          <a:p>
            <a:pPr lvl="1"/>
            <a:r>
              <a:rPr lang="en-GB" sz="2000" dirty="0"/>
              <a:t>(Assets, Facilities, Equipment)</a:t>
            </a:r>
          </a:p>
          <a:p>
            <a:endParaRPr lang="en-US" sz="1600" dirty="0"/>
          </a:p>
        </p:txBody>
      </p:sp>
    </p:spTree>
    <p:extLst>
      <p:ext uri="{BB962C8B-B14F-4D97-AF65-F5344CB8AC3E}">
        <p14:creationId xmlns:p14="http://schemas.microsoft.com/office/powerpoint/2010/main" val="1834326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D11E72B-8DBA-824D-AC81-3EEEF165C478}"/>
              </a:ext>
            </a:extLst>
          </p:cNvPr>
          <p:cNvSpPr>
            <a:spLocks noGrp="1"/>
          </p:cNvSpPr>
          <p:nvPr>
            <p:ph type="title"/>
          </p:nvPr>
        </p:nvSpPr>
        <p:spPr>
          <a:xfrm>
            <a:off x="786385" y="841248"/>
            <a:ext cx="3515244" cy="5340097"/>
          </a:xfrm>
        </p:spPr>
        <p:txBody>
          <a:bodyPr anchor="ctr">
            <a:normAutofit/>
          </a:bodyPr>
          <a:lstStyle/>
          <a:p>
            <a:r>
              <a:rPr lang="en-US" sz="4800">
                <a:solidFill>
                  <a:schemeClr val="bg1"/>
                </a:solidFill>
              </a:rPr>
              <a:t>Internal analysis</a:t>
            </a:r>
          </a:p>
        </p:txBody>
      </p:sp>
      <p:graphicFrame>
        <p:nvGraphicFramePr>
          <p:cNvPr id="5" name="Content Placeholder 2">
            <a:extLst>
              <a:ext uri="{FF2B5EF4-FFF2-40B4-BE49-F238E27FC236}">
                <a16:creationId xmlns:a16="http://schemas.microsoft.com/office/drawing/2014/main" id="{16869393-53B8-4BC8-B24E-55495E15A8CD}"/>
              </a:ext>
            </a:extLst>
          </p:cNvPr>
          <p:cNvGraphicFramePr>
            <a:graphicFrameLocks noGrp="1"/>
          </p:cNvGraphicFramePr>
          <p:nvPr>
            <p:ph idx="1"/>
            <p:extLst>
              <p:ext uri="{D42A27DB-BD31-4B8C-83A1-F6EECF244321}">
                <p14:modId xmlns:p14="http://schemas.microsoft.com/office/powerpoint/2010/main" val="3803075757"/>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8601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Triangle 2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27F35B-5020-F140-88D2-3D944FFF922C}"/>
              </a:ext>
            </a:extLst>
          </p:cNvPr>
          <p:cNvSpPr>
            <a:spLocks noGrp="1"/>
          </p:cNvSpPr>
          <p:nvPr>
            <p:ph type="title"/>
          </p:nvPr>
        </p:nvSpPr>
        <p:spPr>
          <a:xfrm>
            <a:off x="1075767" y="1188637"/>
            <a:ext cx="2988234" cy="4480726"/>
          </a:xfrm>
        </p:spPr>
        <p:txBody>
          <a:bodyPr>
            <a:normAutofit/>
          </a:bodyPr>
          <a:lstStyle/>
          <a:p>
            <a:pPr algn="r"/>
            <a:r>
              <a:rPr lang="en-US" sz="4600" b="1" dirty="0"/>
              <a:t>Internal analysis </a:t>
            </a:r>
            <a:br>
              <a:rPr lang="en-US" sz="4600" b="1" dirty="0"/>
            </a:br>
            <a:br>
              <a:rPr lang="en-US" sz="4600" b="1" dirty="0"/>
            </a:br>
            <a:r>
              <a:rPr lang="en-GB" sz="4600" b="1" dirty="0">
                <a:solidFill>
                  <a:srgbClr val="FF0000"/>
                </a:solidFill>
              </a:rPr>
              <a:t>Core Capabilities</a:t>
            </a:r>
            <a:endParaRPr lang="en-US" sz="4600" dirty="0">
              <a:solidFill>
                <a:srgbClr val="FF0000"/>
              </a:solidFill>
            </a:endParaRPr>
          </a:p>
        </p:txBody>
      </p:sp>
      <p:cxnSp>
        <p:nvCxnSpPr>
          <p:cNvPr id="28" name="Straight Connector 2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CEB44A6E-F616-F145-ACE3-94B09D3A60A9}"/>
              </a:ext>
            </a:extLst>
          </p:cNvPr>
          <p:cNvSpPr>
            <a:spLocks noGrp="1"/>
          </p:cNvSpPr>
          <p:nvPr>
            <p:ph idx="1"/>
          </p:nvPr>
        </p:nvSpPr>
        <p:spPr>
          <a:xfrm>
            <a:off x="5255260" y="753981"/>
            <a:ext cx="4702848" cy="5172378"/>
          </a:xfrm>
        </p:spPr>
        <p:txBody>
          <a:bodyPr anchor="ctr">
            <a:normAutofit lnSpcReduction="10000"/>
          </a:bodyPr>
          <a:lstStyle/>
          <a:p>
            <a:pPr marL="0" lvl="0" indent="0">
              <a:buNone/>
            </a:pPr>
            <a:r>
              <a:rPr lang="en-GB" sz="2400" b="1" dirty="0"/>
              <a:t>General Core capabilities</a:t>
            </a:r>
          </a:p>
          <a:p>
            <a:pPr lvl="0"/>
            <a:r>
              <a:rPr lang="en-GB" sz="2400" dirty="0"/>
              <a:t>Physical Resources </a:t>
            </a:r>
          </a:p>
          <a:p>
            <a:pPr lvl="0"/>
            <a:r>
              <a:rPr lang="en-GB" sz="2400" dirty="0"/>
              <a:t>Financial Resources </a:t>
            </a:r>
          </a:p>
          <a:p>
            <a:pPr lvl="0"/>
            <a:r>
              <a:rPr lang="en-GB" sz="2400" dirty="0"/>
              <a:t>Human Capital Resources</a:t>
            </a:r>
          </a:p>
          <a:p>
            <a:pPr lvl="0"/>
            <a:r>
              <a:rPr lang="en-GB" sz="2400" dirty="0"/>
              <a:t>Organisational Resources</a:t>
            </a:r>
          </a:p>
          <a:p>
            <a:endParaRPr lang="en-GB" sz="2400" dirty="0"/>
          </a:p>
          <a:p>
            <a:endParaRPr lang="en-GB" sz="2400" dirty="0"/>
          </a:p>
          <a:p>
            <a:pPr marL="0" indent="0">
              <a:buNone/>
            </a:pPr>
            <a:r>
              <a:rPr lang="en-GB" sz="2400" b="1" dirty="0"/>
              <a:t>Tourism core capabilities</a:t>
            </a:r>
          </a:p>
          <a:p>
            <a:pPr lvl="0"/>
            <a:r>
              <a:rPr lang="en-GB" sz="2400" dirty="0"/>
              <a:t>Core resources and attractors, </a:t>
            </a:r>
          </a:p>
          <a:p>
            <a:pPr lvl="0"/>
            <a:r>
              <a:rPr lang="en-GB" sz="2400" dirty="0"/>
              <a:t>Support factors and resources, </a:t>
            </a:r>
          </a:p>
          <a:p>
            <a:pPr lvl="0"/>
            <a:r>
              <a:rPr lang="en-GB" sz="2400" dirty="0"/>
              <a:t>Management of destinations, and </a:t>
            </a:r>
          </a:p>
          <a:p>
            <a:r>
              <a:rPr lang="en-GB" sz="2400" dirty="0"/>
              <a:t>Determinants of quality</a:t>
            </a:r>
            <a:endParaRPr lang="en-US" sz="2400" dirty="0"/>
          </a:p>
        </p:txBody>
      </p:sp>
    </p:spTree>
    <p:extLst>
      <p:ext uri="{BB962C8B-B14F-4D97-AF65-F5344CB8AC3E}">
        <p14:creationId xmlns:p14="http://schemas.microsoft.com/office/powerpoint/2010/main" val="3344849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C0CA80F-5792-1E4A-9FCD-281D3C7AA1A6}"/>
              </a:ext>
            </a:extLst>
          </p:cNvPr>
          <p:cNvGraphicFramePr/>
          <p:nvPr>
            <p:extLst>
              <p:ext uri="{D42A27DB-BD31-4B8C-83A1-F6EECF244321}">
                <p14:modId xmlns:p14="http://schemas.microsoft.com/office/powerpoint/2010/main" val="667519139"/>
              </p:ext>
            </p:extLst>
          </p:nvPr>
        </p:nvGraphicFramePr>
        <p:xfrm>
          <a:off x="4038600" y="210630"/>
          <a:ext cx="7186613" cy="27092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F598045A-44C7-B84A-B7D0-82F46D8FA2E3}"/>
              </a:ext>
            </a:extLst>
          </p:cNvPr>
          <p:cNvGraphicFramePr/>
          <p:nvPr>
            <p:extLst>
              <p:ext uri="{D42A27DB-BD31-4B8C-83A1-F6EECF244321}">
                <p14:modId xmlns:p14="http://schemas.microsoft.com/office/powerpoint/2010/main" val="2864101787"/>
              </p:ext>
            </p:extLst>
          </p:nvPr>
        </p:nvGraphicFramePr>
        <p:xfrm>
          <a:off x="4038600" y="3455988"/>
          <a:ext cx="7186613" cy="2908236"/>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4">
            <a:extLst>
              <a:ext uri="{FF2B5EF4-FFF2-40B4-BE49-F238E27FC236}">
                <a16:creationId xmlns:a16="http://schemas.microsoft.com/office/drawing/2014/main" id="{44B22BF8-09C9-9D48-93C0-5B95E985E8F6}"/>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b="1" kern="1200">
                <a:solidFill>
                  <a:schemeClr val="bg1"/>
                </a:solidFill>
                <a:latin typeface="+mj-lt"/>
                <a:ea typeface="+mj-ea"/>
                <a:cs typeface="+mj-cs"/>
              </a:rPr>
              <a:t>Internal Analysis: Core Capabilities </a:t>
            </a:r>
            <a:endParaRPr lang="en-US" sz="2600" kern="1200">
              <a:solidFill>
                <a:schemeClr val="bg1"/>
              </a:solidFill>
              <a:latin typeface="+mj-lt"/>
              <a:ea typeface="+mj-ea"/>
              <a:cs typeface="+mj-cs"/>
            </a:endParaRPr>
          </a:p>
        </p:txBody>
      </p:sp>
    </p:spTree>
    <p:extLst>
      <p:ext uri="{BB962C8B-B14F-4D97-AF65-F5344CB8AC3E}">
        <p14:creationId xmlns:p14="http://schemas.microsoft.com/office/powerpoint/2010/main" val="3646899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Diagram&#10;&#10;Description automatically generated">
            <a:extLst>
              <a:ext uri="{FF2B5EF4-FFF2-40B4-BE49-F238E27FC236}">
                <a16:creationId xmlns:a16="http://schemas.microsoft.com/office/drawing/2014/main" id="{20AA51DA-827E-2B49-83A9-FC5146E457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47"/>
          <a:stretch/>
        </p:blipFill>
        <p:spPr bwMode="auto">
          <a:xfrm>
            <a:off x="621675" y="623275"/>
            <a:ext cx="4032621" cy="5607882"/>
          </a:xfrm>
          <a:prstGeom prst="rect">
            <a:avLst/>
          </a:prstGeom>
          <a:noFill/>
          <a:extLst>
            <a:ext uri="{909E8E84-426E-40DD-AFC4-6F175D3DCCD1}">
              <a14:hiddenFill xmlns:a14="http://schemas.microsoft.com/office/drawing/2010/main">
                <a:solidFill>
                  <a:srgbClr val="FFFFFF"/>
                </a:solidFill>
              </a14:hiddenFill>
            </a:ext>
          </a:extLst>
        </p:spPr>
      </p:pic>
      <p:sp>
        <p:nvSpPr>
          <p:cNvPr id="73" name="Right Triangle 7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4989" y="623275"/>
            <a:ext cx="658183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37AD28-FFC5-144E-9005-0DA988A1A388}"/>
              </a:ext>
            </a:extLst>
          </p:cNvPr>
          <p:cNvSpPr>
            <a:spLocks noGrp="1"/>
          </p:cNvSpPr>
          <p:nvPr>
            <p:ph type="title"/>
          </p:nvPr>
        </p:nvSpPr>
        <p:spPr>
          <a:xfrm>
            <a:off x="5450209" y="1056640"/>
            <a:ext cx="5799947" cy="3494398"/>
          </a:xfrm>
        </p:spPr>
        <p:txBody>
          <a:bodyPr vert="horz" lIns="91440" tIns="45720" rIns="91440" bIns="45720" rtlCol="0" anchor="b">
            <a:normAutofit/>
          </a:bodyPr>
          <a:lstStyle/>
          <a:p>
            <a:r>
              <a:rPr lang="en-US" sz="6200" dirty="0">
                <a:solidFill>
                  <a:srgbClr val="FF0000"/>
                </a:solidFill>
              </a:rPr>
              <a:t>Models For strategic analysis: Balance score card</a:t>
            </a:r>
          </a:p>
        </p:txBody>
      </p:sp>
    </p:spTree>
    <p:extLst>
      <p:ext uri="{BB962C8B-B14F-4D97-AF65-F5344CB8AC3E}">
        <p14:creationId xmlns:p14="http://schemas.microsoft.com/office/powerpoint/2010/main" val="178822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a:extLst>
              <a:ext uri="{FF2B5EF4-FFF2-40B4-BE49-F238E27FC236}">
                <a16:creationId xmlns:a16="http://schemas.microsoft.com/office/drawing/2014/main" id="{4592E06C-3822-484A-809A-378898D13C71}"/>
              </a:ext>
            </a:extLst>
          </p:cNvPr>
          <p:cNvGraphicFramePr/>
          <p:nvPr>
            <p:extLst>
              <p:ext uri="{D42A27DB-BD31-4B8C-83A1-F6EECF244321}">
                <p14:modId xmlns:p14="http://schemas.microsoft.com/office/powerpoint/2010/main" val="497347328"/>
              </p:ext>
            </p:extLst>
          </p:nvPr>
        </p:nvGraphicFramePr>
        <p:xfrm>
          <a:off x="4198910" y="228918"/>
          <a:ext cx="7578562" cy="29353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D0C3CA5E-6278-DE48-AD52-9B29F2D77F98}"/>
              </a:ext>
            </a:extLst>
          </p:cNvPr>
          <p:cNvGraphicFramePr/>
          <p:nvPr>
            <p:extLst>
              <p:ext uri="{D42A27DB-BD31-4B8C-83A1-F6EECF244321}">
                <p14:modId xmlns:p14="http://schemas.microsoft.com/office/powerpoint/2010/main" val="665319428"/>
              </p:ext>
            </p:extLst>
          </p:nvPr>
        </p:nvGraphicFramePr>
        <p:xfrm>
          <a:off x="4032514" y="3693732"/>
          <a:ext cx="7744958" cy="293535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4">
            <a:extLst>
              <a:ext uri="{FF2B5EF4-FFF2-40B4-BE49-F238E27FC236}">
                <a16:creationId xmlns:a16="http://schemas.microsoft.com/office/drawing/2014/main" id="{44B22BF8-09C9-9D48-93C0-5B95E985E8F6}"/>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1" kern="1200" dirty="0">
                <a:solidFill>
                  <a:srgbClr val="FFFFFF"/>
                </a:solidFill>
                <a:latin typeface="+mj-lt"/>
                <a:ea typeface="+mj-ea"/>
                <a:cs typeface="+mj-cs"/>
              </a:rPr>
              <a:t>Internal Analysis: Core Capabilities </a:t>
            </a:r>
            <a:endParaRPr lang="en-US" sz="2600" kern="1200" dirty="0">
              <a:solidFill>
                <a:srgbClr val="FFFFFF"/>
              </a:solidFill>
              <a:latin typeface="+mj-lt"/>
              <a:ea typeface="+mj-ea"/>
              <a:cs typeface="+mj-cs"/>
            </a:endParaRPr>
          </a:p>
        </p:txBody>
      </p:sp>
    </p:spTree>
    <p:extLst>
      <p:ext uri="{BB962C8B-B14F-4D97-AF65-F5344CB8AC3E}">
        <p14:creationId xmlns:p14="http://schemas.microsoft.com/office/powerpoint/2010/main" val="353350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5429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4ED1903-BFDA-2E45-ADC8-3A24F47BF4F8}"/>
              </a:ext>
            </a:extLst>
          </p:cNvPr>
          <p:cNvSpPr>
            <a:spLocks noGrp="1"/>
          </p:cNvSpPr>
          <p:nvPr>
            <p:ph type="title" idx="4294967295"/>
          </p:nvPr>
        </p:nvSpPr>
        <p:spPr>
          <a:xfrm>
            <a:off x="651307" y="640081"/>
            <a:ext cx="3377183" cy="3681976"/>
          </a:xfrm>
          <a:noFill/>
        </p:spPr>
        <p:txBody>
          <a:bodyPr vert="horz" lIns="91440" tIns="45720" rIns="91440" bIns="45720" rtlCol="0" anchor="b">
            <a:normAutofit/>
          </a:bodyPr>
          <a:lstStyle/>
          <a:p>
            <a:r>
              <a:rPr lang="en-US" sz="3700" b="1" kern="1200" dirty="0">
                <a:solidFill>
                  <a:schemeClr val="bg1"/>
                </a:solidFill>
                <a:latin typeface="+mj-lt"/>
                <a:ea typeface="+mj-ea"/>
                <a:cs typeface="+mj-cs"/>
              </a:rPr>
              <a:t>Internal  Analysis</a:t>
            </a:r>
            <a:br>
              <a:rPr lang="en-US" sz="3700" b="1" kern="1200" dirty="0">
                <a:solidFill>
                  <a:srgbClr val="FF0000"/>
                </a:solidFill>
                <a:latin typeface="+mj-lt"/>
                <a:ea typeface="+mj-ea"/>
                <a:cs typeface="+mj-cs"/>
              </a:rPr>
            </a:br>
            <a:br>
              <a:rPr lang="en-US" sz="3700" b="1" kern="1200" dirty="0">
                <a:solidFill>
                  <a:srgbClr val="FF0000"/>
                </a:solidFill>
                <a:latin typeface="+mj-lt"/>
                <a:ea typeface="+mj-ea"/>
                <a:cs typeface="+mj-cs"/>
              </a:rPr>
            </a:br>
            <a:br>
              <a:rPr lang="en-US" sz="3700" b="1" kern="1200" dirty="0">
                <a:solidFill>
                  <a:srgbClr val="FF0000"/>
                </a:solidFill>
                <a:latin typeface="+mj-lt"/>
                <a:ea typeface="+mj-ea"/>
                <a:cs typeface="+mj-cs"/>
              </a:rPr>
            </a:br>
            <a:br>
              <a:rPr lang="en-US" sz="3700" b="1" kern="1200" dirty="0">
                <a:solidFill>
                  <a:srgbClr val="FF0000"/>
                </a:solidFill>
                <a:latin typeface="+mj-lt"/>
                <a:ea typeface="+mj-ea"/>
                <a:cs typeface="+mj-cs"/>
              </a:rPr>
            </a:br>
            <a:r>
              <a:rPr lang="en-US" sz="3700" b="1" kern="1200" dirty="0">
                <a:solidFill>
                  <a:srgbClr val="FF0000"/>
                </a:solidFill>
                <a:latin typeface="+mj-lt"/>
                <a:ea typeface="+mj-ea"/>
                <a:cs typeface="+mj-cs"/>
              </a:rPr>
              <a:t>Critical Success Factors</a:t>
            </a:r>
            <a:endParaRPr lang="en-US" sz="3700" kern="1200" dirty="0">
              <a:solidFill>
                <a:srgbClr val="FF0000"/>
              </a:solidFill>
              <a:latin typeface="+mj-lt"/>
              <a:ea typeface="+mj-ea"/>
              <a:cs typeface="+mj-cs"/>
            </a:endParaRPr>
          </a:p>
        </p:txBody>
      </p:sp>
      <p:pic>
        <p:nvPicPr>
          <p:cNvPr id="7" name="Picture 6" descr="Diagram&#10;&#10;Description automatically generated">
            <a:extLst>
              <a:ext uri="{FF2B5EF4-FFF2-40B4-BE49-F238E27FC236}">
                <a16:creationId xmlns:a16="http://schemas.microsoft.com/office/drawing/2014/main" id="{EF1850B2-C98D-C244-98C6-D803CD978C29}"/>
              </a:ext>
            </a:extLst>
          </p:cNvPr>
          <p:cNvPicPr/>
          <p:nvPr/>
        </p:nvPicPr>
        <p:blipFill>
          <a:blip r:embed="rId2"/>
          <a:stretch>
            <a:fillRect/>
          </a:stretch>
        </p:blipFill>
        <p:spPr>
          <a:xfrm>
            <a:off x="5283471" y="640080"/>
            <a:ext cx="6180431" cy="5577839"/>
          </a:xfrm>
          <a:prstGeom prst="rect">
            <a:avLst/>
          </a:prstGeom>
        </p:spPr>
      </p:pic>
    </p:spTree>
    <p:extLst>
      <p:ext uri="{BB962C8B-B14F-4D97-AF65-F5344CB8AC3E}">
        <p14:creationId xmlns:p14="http://schemas.microsoft.com/office/powerpoint/2010/main" val="433333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63E220-86B5-E543-906B-C31DF0101019}"/>
              </a:ext>
            </a:extLst>
          </p:cNvPr>
          <p:cNvPicPr/>
          <p:nvPr/>
        </p:nvPicPr>
        <p:blipFill rotWithShape="1">
          <a:blip r:embed="rId2"/>
          <a:srcRect l="10288" r="28826" b="-1"/>
          <a:stretch/>
        </p:blipFill>
        <p:spPr>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7" name="Group 6">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8" name="Freeform: Shape 7">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0" name="Group 9">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4" name="Freeform: Shape 13">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12" name="Freeform: Shape 11">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Tree>
    <p:extLst>
      <p:ext uri="{BB962C8B-B14F-4D97-AF65-F5344CB8AC3E}">
        <p14:creationId xmlns:p14="http://schemas.microsoft.com/office/powerpoint/2010/main" val="183353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Chart&#10;&#10;Description automatically generated">
            <a:extLst>
              <a:ext uri="{FF2B5EF4-FFF2-40B4-BE49-F238E27FC236}">
                <a16:creationId xmlns:a16="http://schemas.microsoft.com/office/drawing/2014/main" id="{CB342D50-8745-AD4B-B2B0-F2DF41338DF5}"/>
              </a:ext>
            </a:extLst>
          </p:cNvPr>
          <p:cNvPicPr/>
          <p:nvPr/>
        </p:nvPicPr>
        <p:blipFill rotWithShape="1">
          <a:blip r:embed="rId2"/>
          <a:srcRect r="2" b="9555"/>
          <a:stretch/>
        </p:blipFill>
        <p:spPr>
          <a:xfrm>
            <a:off x="3882570" y="9"/>
            <a:ext cx="8309429" cy="6698503"/>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7" name="Group 6">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8" name="Freeform: Shape 7">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0" name="Group 9">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4" name="Freeform: Shape 13">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12" name="Freeform: Shape 11">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Tree>
    <p:extLst>
      <p:ext uri="{BB962C8B-B14F-4D97-AF65-F5344CB8AC3E}">
        <p14:creationId xmlns:p14="http://schemas.microsoft.com/office/powerpoint/2010/main" val="30940790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649E800-A5C8-49A0-A453-ED537DA31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BA67DD7-B75D-4A30-90A4-EEA9F64AF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4" name="Group 13">
            <a:extLst>
              <a:ext uri="{FF2B5EF4-FFF2-40B4-BE49-F238E27FC236}">
                <a16:creationId xmlns:a16="http://schemas.microsoft.com/office/drawing/2014/main" id="{E8C5FC48-0A3C-4D6D-A0D5-EEE93213DB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00124"/>
            <a:chExt cx="1562267" cy="1172973"/>
          </a:xfrm>
        </p:grpSpPr>
        <p:sp>
          <p:nvSpPr>
            <p:cNvPr id="15" name="Freeform 5">
              <a:extLst>
                <a:ext uri="{FF2B5EF4-FFF2-40B4-BE49-F238E27FC236}">
                  <a16:creationId xmlns:a16="http://schemas.microsoft.com/office/drawing/2014/main" id="{DBBC336D-7E16-4EE1-90F2-8D9F2B618B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6" name="Freeform 5">
              <a:extLst>
                <a:ext uri="{FF2B5EF4-FFF2-40B4-BE49-F238E27FC236}">
                  <a16:creationId xmlns:a16="http://schemas.microsoft.com/office/drawing/2014/main" id="{0199BE21-2D26-4357-8702-909F3621A3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Chart 4">
            <a:extLst>
              <a:ext uri="{FF2B5EF4-FFF2-40B4-BE49-F238E27FC236}">
                <a16:creationId xmlns:a16="http://schemas.microsoft.com/office/drawing/2014/main" id="{7C0C9DB7-6F3D-294A-8D8F-9A048AB03D6B}"/>
              </a:ext>
            </a:extLst>
          </p:cNvPr>
          <p:cNvGraphicFramePr/>
          <p:nvPr>
            <p:extLst>
              <p:ext uri="{D42A27DB-BD31-4B8C-83A1-F6EECF244321}">
                <p14:modId xmlns:p14="http://schemas.microsoft.com/office/powerpoint/2010/main" val="3387634368"/>
              </p:ext>
            </p:extLst>
          </p:nvPr>
        </p:nvGraphicFramePr>
        <p:xfrm>
          <a:off x="625475" y="3462338"/>
          <a:ext cx="7124700" cy="32127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84FD839B-23A9-1345-B024-31DF6EE15B95}"/>
              </a:ext>
            </a:extLst>
          </p:cNvPr>
          <p:cNvGraphicFramePr>
            <a:graphicFrameLocks/>
          </p:cNvGraphicFramePr>
          <p:nvPr>
            <p:extLst>
              <p:ext uri="{D42A27DB-BD31-4B8C-83A1-F6EECF244321}">
                <p14:modId xmlns:p14="http://schemas.microsoft.com/office/powerpoint/2010/main" val="4214196218"/>
              </p:ext>
            </p:extLst>
          </p:nvPr>
        </p:nvGraphicFramePr>
        <p:xfrm>
          <a:off x="417095" y="182880"/>
          <a:ext cx="7124700" cy="30965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6959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49E800-A5C8-49A0-A453-ED537DA31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A67DD7-B75D-4A30-90A4-EEA9F64AF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 name="Group 11">
            <a:extLst>
              <a:ext uri="{FF2B5EF4-FFF2-40B4-BE49-F238E27FC236}">
                <a16:creationId xmlns:a16="http://schemas.microsoft.com/office/drawing/2014/main" id="{E8C5FC48-0A3C-4D6D-A0D5-EEE93213DB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00124"/>
            <a:chExt cx="1562267" cy="1172973"/>
          </a:xfrm>
        </p:grpSpPr>
        <p:sp>
          <p:nvSpPr>
            <p:cNvPr id="13" name="Freeform 5">
              <a:extLst>
                <a:ext uri="{FF2B5EF4-FFF2-40B4-BE49-F238E27FC236}">
                  <a16:creationId xmlns:a16="http://schemas.microsoft.com/office/drawing/2014/main" id="{DBBC336D-7E16-4EE1-90F2-8D9F2B618B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0199BE21-2D26-4357-8702-909F3621A3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2" name="Chart 1">
            <a:extLst>
              <a:ext uri="{FF2B5EF4-FFF2-40B4-BE49-F238E27FC236}">
                <a16:creationId xmlns:a16="http://schemas.microsoft.com/office/drawing/2014/main" id="{993A25EE-8FFE-1D41-BD54-8FF7ABDF5565}"/>
              </a:ext>
            </a:extLst>
          </p:cNvPr>
          <p:cNvGraphicFramePr/>
          <p:nvPr>
            <p:extLst>
              <p:ext uri="{D42A27DB-BD31-4B8C-83A1-F6EECF244321}">
                <p14:modId xmlns:p14="http://schemas.microsoft.com/office/powerpoint/2010/main" val="404574187"/>
              </p:ext>
            </p:extLst>
          </p:nvPr>
        </p:nvGraphicFramePr>
        <p:xfrm>
          <a:off x="625475" y="182880"/>
          <a:ext cx="7124700" cy="32111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3436ABF8-D6EE-6042-ADC1-0866C1656044}"/>
              </a:ext>
            </a:extLst>
          </p:cNvPr>
          <p:cNvGraphicFramePr/>
          <p:nvPr>
            <p:extLst>
              <p:ext uri="{D42A27DB-BD31-4B8C-83A1-F6EECF244321}">
                <p14:modId xmlns:p14="http://schemas.microsoft.com/office/powerpoint/2010/main" val="1099753949"/>
              </p:ext>
            </p:extLst>
          </p:nvPr>
        </p:nvGraphicFramePr>
        <p:xfrm>
          <a:off x="625475" y="3462338"/>
          <a:ext cx="7124700" cy="32111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935091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27F35B-5020-F140-88D2-3D944FFF922C}"/>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rPr>
              <a:t>Internal analysis: </a:t>
            </a:r>
            <a:r>
              <a:rPr lang="en-GB" sz="4000" b="1" dirty="0">
                <a:solidFill>
                  <a:srgbClr val="FFFFFF"/>
                </a:solidFill>
              </a:rPr>
              <a:t>Kay’s Framework</a:t>
            </a:r>
            <a:br>
              <a:rPr lang="en-GB" sz="4000" b="1" dirty="0">
                <a:solidFill>
                  <a:srgbClr val="FFFFFF"/>
                </a:solidFill>
              </a:rPr>
            </a:br>
            <a:br>
              <a:rPr lang="en-GB" sz="4000" b="1" dirty="0">
                <a:solidFill>
                  <a:srgbClr val="FFFFFF"/>
                </a:solidFill>
              </a:rPr>
            </a:br>
            <a:r>
              <a:rPr lang="en-GB" sz="4000" b="1" dirty="0">
                <a:solidFill>
                  <a:srgbClr val="FF0000"/>
                </a:solidFill>
              </a:rPr>
              <a:t>Distinctive Capabilities</a:t>
            </a:r>
            <a:r>
              <a:rPr lang="en-GB" sz="4000" b="1" dirty="0">
                <a:solidFill>
                  <a:srgbClr val="FFFFFF"/>
                </a:solidFill>
              </a:rPr>
              <a:t> </a:t>
            </a:r>
            <a:endParaRPr lang="en-US" sz="4000" dirty="0">
              <a:solidFill>
                <a:srgbClr val="FFFFFF"/>
              </a:solidFill>
            </a:endParaRPr>
          </a:p>
        </p:txBody>
      </p:sp>
      <p:sp>
        <p:nvSpPr>
          <p:cNvPr id="3" name="Content Placeholder 2">
            <a:extLst>
              <a:ext uri="{FF2B5EF4-FFF2-40B4-BE49-F238E27FC236}">
                <a16:creationId xmlns:a16="http://schemas.microsoft.com/office/drawing/2014/main" id="{CEB44A6E-F616-F145-ACE3-94B09D3A60A9}"/>
              </a:ext>
            </a:extLst>
          </p:cNvPr>
          <p:cNvSpPr>
            <a:spLocks noGrp="1"/>
          </p:cNvSpPr>
          <p:nvPr>
            <p:ph idx="1"/>
          </p:nvPr>
        </p:nvSpPr>
        <p:spPr>
          <a:xfrm>
            <a:off x="4134810" y="75501"/>
            <a:ext cx="7928559" cy="6677637"/>
          </a:xfrm>
        </p:spPr>
        <p:txBody>
          <a:bodyPr anchor="ctr">
            <a:normAutofit lnSpcReduction="10000"/>
          </a:bodyPr>
          <a:lstStyle/>
          <a:p>
            <a:pPr lvl="0"/>
            <a:r>
              <a:rPr lang="en-GB" sz="1400" b="1" dirty="0"/>
              <a:t>Reputation</a:t>
            </a:r>
            <a:r>
              <a:rPr lang="en-GB" sz="1400" dirty="0"/>
              <a:t>: </a:t>
            </a:r>
          </a:p>
          <a:p>
            <a:pPr lvl="1"/>
            <a:r>
              <a:rPr lang="en-GB" sz="1400" dirty="0"/>
              <a:t>Organizations should strive to develop an </a:t>
            </a:r>
            <a:r>
              <a:rPr lang="en-GB" sz="1400" dirty="0">
                <a:solidFill>
                  <a:srgbClr val="FF0000"/>
                </a:solidFill>
              </a:rPr>
              <a:t>image that fosters faith and loyalty </a:t>
            </a:r>
            <a:r>
              <a:rPr lang="en-GB" sz="1400" dirty="0"/>
              <a:t>from customers. </a:t>
            </a:r>
          </a:p>
          <a:p>
            <a:pPr lvl="1"/>
            <a:r>
              <a:rPr lang="en-GB" sz="1400" dirty="0"/>
              <a:t>An organization’s </a:t>
            </a:r>
            <a:r>
              <a:rPr lang="en-GB" sz="1400" dirty="0">
                <a:solidFill>
                  <a:srgbClr val="FF0000"/>
                </a:solidFill>
              </a:rPr>
              <a:t>bottom line </a:t>
            </a:r>
            <a:r>
              <a:rPr lang="en-GB" sz="1400" dirty="0"/>
              <a:t>is heavily dependent on </a:t>
            </a:r>
            <a:r>
              <a:rPr lang="en-GB" sz="1400" dirty="0">
                <a:solidFill>
                  <a:srgbClr val="FF0000"/>
                </a:solidFill>
              </a:rPr>
              <a:t>its reputation </a:t>
            </a:r>
            <a:r>
              <a:rPr lang="en-GB" sz="1400" dirty="0"/>
              <a:t>because </a:t>
            </a:r>
          </a:p>
          <a:p>
            <a:pPr lvl="2"/>
            <a:r>
              <a:rPr lang="en-GB" sz="1400" dirty="0"/>
              <a:t>customers make </a:t>
            </a:r>
            <a:r>
              <a:rPr lang="en-GB" sz="1400" dirty="0">
                <a:solidFill>
                  <a:srgbClr val="FF0000"/>
                </a:solidFill>
              </a:rPr>
              <a:t>purchasing decisions </a:t>
            </a:r>
            <a:r>
              <a:rPr lang="en-GB" sz="1400" dirty="0"/>
              <a:t>based on product and service reviews, </a:t>
            </a:r>
          </a:p>
          <a:p>
            <a:pPr lvl="2"/>
            <a:r>
              <a:rPr lang="en-GB" sz="1400" dirty="0"/>
              <a:t>a practice that becomes </a:t>
            </a:r>
            <a:r>
              <a:rPr lang="en-GB" sz="1400" dirty="0">
                <a:solidFill>
                  <a:srgbClr val="FF0000"/>
                </a:solidFill>
              </a:rPr>
              <a:t>increasingly common </a:t>
            </a:r>
            <a:r>
              <a:rPr lang="en-GB" sz="1400" dirty="0"/>
              <a:t>with technological advancement. </a:t>
            </a:r>
          </a:p>
          <a:p>
            <a:pPr lvl="1"/>
            <a:r>
              <a:rPr lang="en-GB" sz="1400" dirty="0"/>
              <a:t>A company’s reputation </a:t>
            </a:r>
            <a:r>
              <a:rPr lang="en-GB" sz="1400" dirty="0">
                <a:solidFill>
                  <a:srgbClr val="FF0000"/>
                </a:solidFill>
              </a:rPr>
              <a:t>cannot be easily replicated </a:t>
            </a:r>
            <a:r>
              <a:rPr lang="en-GB" sz="1400" dirty="0"/>
              <a:t>by other businesses in the market, </a:t>
            </a:r>
          </a:p>
          <a:p>
            <a:pPr lvl="2"/>
            <a:r>
              <a:rPr lang="en-GB" sz="1400" dirty="0"/>
              <a:t>because of </a:t>
            </a:r>
            <a:r>
              <a:rPr lang="en-GB" sz="1400" dirty="0">
                <a:solidFill>
                  <a:srgbClr val="FF0000"/>
                </a:solidFill>
              </a:rPr>
              <a:t>unique experiences </a:t>
            </a:r>
            <a:r>
              <a:rPr lang="en-GB" sz="1400" dirty="0"/>
              <a:t>that led to the creation of that reputation. </a:t>
            </a:r>
          </a:p>
          <a:p>
            <a:pPr lvl="1"/>
            <a:r>
              <a:rPr lang="en-GB" sz="1400" dirty="0"/>
              <a:t>More specifically, even if a company can create a similar product, </a:t>
            </a:r>
          </a:p>
          <a:p>
            <a:pPr lvl="2"/>
            <a:r>
              <a:rPr lang="en-GB" sz="1400" dirty="0"/>
              <a:t>a </a:t>
            </a:r>
            <a:r>
              <a:rPr lang="en-GB" sz="1400" dirty="0">
                <a:solidFill>
                  <a:srgbClr val="FF0000"/>
                </a:solidFill>
              </a:rPr>
              <a:t>competitor cannot steal </a:t>
            </a:r>
            <a:r>
              <a:rPr lang="en-GB" sz="1400" dirty="0"/>
              <a:t>an organization’s brand identity.</a:t>
            </a:r>
          </a:p>
          <a:p>
            <a:pPr lvl="0"/>
            <a:endParaRPr lang="en-GB" sz="1400" b="1" dirty="0"/>
          </a:p>
          <a:p>
            <a:pPr lvl="0"/>
            <a:r>
              <a:rPr lang="en-GB" sz="1400" b="1" dirty="0"/>
              <a:t>Architecture</a:t>
            </a:r>
            <a:r>
              <a:rPr lang="en-GB" sz="1400" dirty="0"/>
              <a:t>: </a:t>
            </a:r>
          </a:p>
          <a:p>
            <a:pPr lvl="1"/>
            <a:r>
              <a:rPr lang="en-GB" sz="1400" dirty="0"/>
              <a:t>The way that a </a:t>
            </a:r>
            <a:r>
              <a:rPr lang="en-GB" sz="1400" dirty="0">
                <a:solidFill>
                  <a:srgbClr val="FF0000"/>
                </a:solidFill>
              </a:rPr>
              <a:t>business is organized is specific </a:t>
            </a:r>
            <a:r>
              <a:rPr lang="en-GB" sz="1400" dirty="0"/>
              <a:t>to that company and can act as a source of </a:t>
            </a:r>
            <a:r>
              <a:rPr lang="en-GB" sz="1400" dirty="0">
                <a:solidFill>
                  <a:srgbClr val="FF0000"/>
                </a:solidFill>
              </a:rPr>
              <a:t>competitive advantage</a:t>
            </a:r>
            <a:r>
              <a:rPr lang="en-GB" sz="1400" dirty="0"/>
              <a:t>, provided that it is valuable to the business. </a:t>
            </a:r>
          </a:p>
          <a:p>
            <a:pPr lvl="1"/>
            <a:r>
              <a:rPr lang="en-GB" sz="1400" dirty="0"/>
              <a:t>This </a:t>
            </a:r>
            <a:r>
              <a:rPr lang="en-GB" sz="1400" dirty="0">
                <a:solidFill>
                  <a:srgbClr val="FF0000"/>
                </a:solidFill>
              </a:rPr>
              <a:t>structure</a:t>
            </a:r>
            <a:r>
              <a:rPr lang="en-GB" sz="1400" dirty="0"/>
              <a:t> not only includes the organization’s hierarchy, but also includes </a:t>
            </a:r>
            <a:r>
              <a:rPr lang="en-GB" sz="1400" dirty="0">
                <a:solidFill>
                  <a:srgbClr val="FF0000"/>
                </a:solidFill>
              </a:rPr>
              <a:t>relationships</a:t>
            </a:r>
            <a:r>
              <a:rPr lang="en-GB" sz="1400" dirty="0"/>
              <a:t> that the organization has with </a:t>
            </a:r>
            <a:r>
              <a:rPr lang="en-GB" sz="1400" dirty="0">
                <a:solidFill>
                  <a:srgbClr val="FF0000"/>
                </a:solidFill>
              </a:rPr>
              <a:t>suppliers, customers and its employees. </a:t>
            </a:r>
          </a:p>
          <a:p>
            <a:pPr lvl="1"/>
            <a:r>
              <a:rPr lang="en-GB" sz="1400" dirty="0"/>
              <a:t>Although competitors might share clients or suppliers, the </a:t>
            </a:r>
            <a:r>
              <a:rPr lang="en-GB" sz="1400" dirty="0">
                <a:solidFill>
                  <a:srgbClr val="FF0000"/>
                </a:solidFill>
              </a:rPr>
              <a:t>relationships the organization builds with these individuals are unique.</a:t>
            </a:r>
          </a:p>
          <a:p>
            <a:pPr lvl="0"/>
            <a:endParaRPr lang="en-GB" sz="1400" b="1" dirty="0"/>
          </a:p>
          <a:p>
            <a:pPr lvl="0"/>
            <a:r>
              <a:rPr lang="en-GB" sz="1400" b="1" dirty="0"/>
              <a:t>Innovation</a:t>
            </a:r>
            <a:r>
              <a:rPr lang="en-GB" sz="1400" dirty="0"/>
              <a:t>:</a:t>
            </a:r>
          </a:p>
          <a:p>
            <a:pPr lvl="1"/>
            <a:r>
              <a:rPr lang="en-GB" sz="1400" dirty="0"/>
              <a:t> Innovative organizations that </a:t>
            </a:r>
            <a:r>
              <a:rPr lang="en-GB" sz="1400" dirty="0">
                <a:solidFill>
                  <a:srgbClr val="FF0000"/>
                </a:solidFill>
              </a:rPr>
              <a:t>keep up with cutting edge trends </a:t>
            </a:r>
            <a:r>
              <a:rPr lang="en-GB" sz="1400" dirty="0"/>
              <a:t>are shown to be the most profitable. </a:t>
            </a:r>
          </a:p>
          <a:p>
            <a:pPr lvl="1"/>
            <a:r>
              <a:rPr lang="en-GB" sz="1400" dirty="0"/>
              <a:t>Specifically, because these organizations </a:t>
            </a:r>
            <a:r>
              <a:rPr lang="en-GB" sz="1400" dirty="0">
                <a:solidFill>
                  <a:srgbClr val="FF0000"/>
                </a:solidFill>
              </a:rPr>
              <a:t>are aware of customer needs and values</a:t>
            </a:r>
            <a:r>
              <a:rPr lang="en-GB" sz="1400" dirty="0"/>
              <a:t>, they can remain ahead of their competitors. </a:t>
            </a:r>
          </a:p>
          <a:p>
            <a:pPr lvl="1"/>
            <a:r>
              <a:rPr lang="en-GB" sz="1400" dirty="0"/>
              <a:t>Constant </a:t>
            </a:r>
            <a:r>
              <a:rPr lang="en-GB" sz="1400" dirty="0">
                <a:solidFill>
                  <a:srgbClr val="FF0000"/>
                </a:solidFill>
              </a:rPr>
              <a:t>monitoring of the direction of the market is critical because trends </a:t>
            </a:r>
            <a:r>
              <a:rPr lang="en-GB" sz="1400" dirty="0"/>
              <a:t>will fade once other organizations start to replicate once-innovative products. </a:t>
            </a:r>
          </a:p>
          <a:p>
            <a:pPr lvl="1"/>
            <a:r>
              <a:rPr lang="en-GB" sz="1400" dirty="0">
                <a:solidFill>
                  <a:srgbClr val="FF0000"/>
                </a:solidFill>
              </a:rPr>
              <a:t>Remaining innovative </a:t>
            </a:r>
            <a:r>
              <a:rPr lang="en-GB" sz="1400" dirty="0"/>
              <a:t>also helps to improve </a:t>
            </a:r>
            <a:r>
              <a:rPr lang="en-GB" sz="1400" dirty="0">
                <a:solidFill>
                  <a:srgbClr val="FF0000"/>
                </a:solidFill>
              </a:rPr>
              <a:t>an organization’s reputation </a:t>
            </a:r>
            <a:r>
              <a:rPr lang="en-GB" sz="1400" dirty="0"/>
              <a:t>because customers look favourably on companies that make positive change in the market. </a:t>
            </a:r>
          </a:p>
          <a:p>
            <a:pPr lvl="1"/>
            <a:r>
              <a:rPr lang="en-GB" sz="1400" dirty="0"/>
              <a:t>This can also help to support a </a:t>
            </a:r>
            <a:r>
              <a:rPr lang="en-GB" sz="1400" dirty="0">
                <a:solidFill>
                  <a:srgbClr val="FF0000"/>
                </a:solidFill>
              </a:rPr>
              <a:t>business when other companies catch on to these trends</a:t>
            </a:r>
            <a:r>
              <a:rPr lang="en-GB" sz="1400" dirty="0"/>
              <a:t>.</a:t>
            </a:r>
          </a:p>
        </p:txBody>
      </p:sp>
    </p:spTree>
    <p:extLst>
      <p:ext uri="{BB962C8B-B14F-4D97-AF65-F5344CB8AC3E}">
        <p14:creationId xmlns:p14="http://schemas.microsoft.com/office/powerpoint/2010/main" val="16568098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27F35B-5020-F140-88D2-3D944FFF922C}"/>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rPr>
              <a:t>Internal analysis: </a:t>
            </a:r>
            <a:br>
              <a:rPr lang="en-US" sz="4000" b="1" dirty="0">
                <a:solidFill>
                  <a:srgbClr val="FFFFFF"/>
                </a:solidFill>
              </a:rPr>
            </a:br>
            <a:br>
              <a:rPr lang="en-US" sz="4000" b="1" dirty="0">
                <a:solidFill>
                  <a:srgbClr val="FFFFFF"/>
                </a:solidFill>
              </a:rPr>
            </a:br>
            <a:r>
              <a:rPr lang="en-GB" sz="4000" b="1" dirty="0">
                <a:solidFill>
                  <a:srgbClr val="FF0000"/>
                </a:solidFill>
              </a:rPr>
              <a:t>Core Competence Analysis </a:t>
            </a:r>
            <a:endParaRPr lang="en-US" sz="4000" dirty="0">
              <a:solidFill>
                <a:srgbClr val="FF0000"/>
              </a:solidFill>
            </a:endParaRPr>
          </a:p>
        </p:txBody>
      </p:sp>
      <p:sp>
        <p:nvSpPr>
          <p:cNvPr id="3" name="Content Placeholder 2">
            <a:extLst>
              <a:ext uri="{FF2B5EF4-FFF2-40B4-BE49-F238E27FC236}">
                <a16:creationId xmlns:a16="http://schemas.microsoft.com/office/drawing/2014/main" id="{CEB44A6E-F616-F145-ACE3-94B09D3A60A9}"/>
              </a:ext>
            </a:extLst>
          </p:cNvPr>
          <p:cNvSpPr>
            <a:spLocks noGrp="1"/>
          </p:cNvSpPr>
          <p:nvPr>
            <p:ph idx="1"/>
          </p:nvPr>
        </p:nvSpPr>
        <p:spPr>
          <a:xfrm>
            <a:off x="4134810" y="-10142"/>
            <a:ext cx="8054142" cy="6847862"/>
          </a:xfrm>
        </p:spPr>
        <p:txBody>
          <a:bodyPr anchor="ctr">
            <a:normAutofit/>
          </a:bodyPr>
          <a:lstStyle/>
          <a:p>
            <a:pPr lvl="0"/>
            <a:r>
              <a:rPr lang="en-GB" sz="1400" dirty="0"/>
              <a:t>Core competencies are capabilities that form the</a:t>
            </a:r>
            <a:r>
              <a:rPr lang="en-GB" sz="1400" dirty="0">
                <a:solidFill>
                  <a:srgbClr val="FF0000"/>
                </a:solidFill>
              </a:rPr>
              <a:t> basis </a:t>
            </a:r>
            <a:r>
              <a:rPr lang="en-GB" sz="1400" dirty="0"/>
              <a:t>and </a:t>
            </a:r>
            <a:r>
              <a:rPr lang="en-GB" sz="1400" dirty="0">
                <a:solidFill>
                  <a:srgbClr val="FF0000"/>
                </a:solidFill>
              </a:rPr>
              <a:t>source of competitive advantage </a:t>
            </a:r>
            <a:r>
              <a:rPr lang="en-GB" sz="1400" dirty="0"/>
              <a:t>for a company over its rivals.</a:t>
            </a:r>
          </a:p>
          <a:p>
            <a:pPr lvl="1"/>
            <a:r>
              <a:rPr lang="en-GB" sz="1400" dirty="0"/>
              <a:t>Core competences are built ove</a:t>
            </a:r>
            <a:r>
              <a:rPr lang="en-GB" sz="1400" dirty="0">
                <a:solidFill>
                  <a:srgbClr val="FF0000"/>
                </a:solidFill>
              </a:rPr>
              <a:t>r time in an organisation as part of internal strategizing processes.</a:t>
            </a:r>
          </a:p>
          <a:p>
            <a:pPr lvl="0"/>
            <a:r>
              <a:rPr lang="en-GB" sz="1400" dirty="0"/>
              <a:t>By emphasising core competencies in the development of organisational strategies, </a:t>
            </a:r>
          </a:p>
          <a:p>
            <a:pPr lvl="1"/>
            <a:r>
              <a:rPr lang="en-GB" sz="1400" dirty="0"/>
              <a:t>companies develop a </a:t>
            </a:r>
            <a:r>
              <a:rPr lang="en-GB" sz="1400" dirty="0">
                <a:solidFill>
                  <a:srgbClr val="FF0000"/>
                </a:solidFill>
              </a:rPr>
              <a:t>capacity to compete </a:t>
            </a:r>
            <a:r>
              <a:rPr lang="en-GB" sz="1400" dirty="0"/>
              <a:t>primarily on the foundation of </a:t>
            </a:r>
            <a:r>
              <a:rPr lang="en-GB" sz="1400" dirty="0">
                <a:solidFill>
                  <a:srgbClr val="FF0000"/>
                </a:solidFill>
              </a:rPr>
              <a:t>firm-specific differences and features </a:t>
            </a:r>
          </a:p>
          <a:p>
            <a:pPr lvl="1"/>
            <a:r>
              <a:rPr lang="en-GB" sz="1400" dirty="0"/>
              <a:t>within a context of an ever-changing competitive environment.</a:t>
            </a:r>
          </a:p>
          <a:p>
            <a:pPr lvl="0"/>
            <a:endParaRPr lang="en-GB" sz="1400" dirty="0"/>
          </a:p>
          <a:p>
            <a:pPr lvl="0"/>
            <a:r>
              <a:rPr lang="en-GB" sz="1400" dirty="0"/>
              <a:t>The core competence “candidates” identified should normally meet the following criteria:</a:t>
            </a:r>
          </a:p>
          <a:p>
            <a:pPr lvl="1"/>
            <a:r>
              <a:rPr lang="en-GB" sz="1400" dirty="0"/>
              <a:t>It should create significant </a:t>
            </a:r>
            <a:r>
              <a:rPr lang="en-GB" sz="1400" b="1" dirty="0">
                <a:solidFill>
                  <a:srgbClr val="FF0000"/>
                </a:solidFill>
              </a:rPr>
              <a:t>customer value</a:t>
            </a:r>
            <a:r>
              <a:rPr lang="en-GB" sz="1400" dirty="0">
                <a:solidFill>
                  <a:srgbClr val="FF0000"/>
                </a:solidFill>
              </a:rPr>
              <a:t>. </a:t>
            </a:r>
          </a:p>
          <a:p>
            <a:pPr lvl="2"/>
            <a:r>
              <a:rPr lang="en-GB" sz="1400" dirty="0"/>
              <a:t>The key feature of a core competence is that it is </a:t>
            </a:r>
            <a:r>
              <a:rPr lang="en-GB" sz="1400" dirty="0">
                <a:solidFill>
                  <a:srgbClr val="FF0000"/>
                </a:solidFill>
              </a:rPr>
              <a:t>visible to customers </a:t>
            </a:r>
            <a:r>
              <a:rPr lang="en-GB" sz="1400" dirty="0"/>
              <a:t>and it contributes to meeting the diverse needs of end-users;</a:t>
            </a:r>
          </a:p>
          <a:p>
            <a:pPr lvl="1"/>
            <a:r>
              <a:rPr lang="en-GB" sz="1400" dirty="0"/>
              <a:t>It should be </a:t>
            </a:r>
            <a:r>
              <a:rPr lang="en-GB" sz="1400" b="1" dirty="0">
                <a:solidFill>
                  <a:srgbClr val="FF0000"/>
                </a:solidFill>
              </a:rPr>
              <a:t>unique </a:t>
            </a:r>
            <a:r>
              <a:rPr lang="en-GB" sz="1400" dirty="0"/>
              <a:t>and meet the criteria of a valuable resource in terms of </a:t>
            </a:r>
            <a:r>
              <a:rPr lang="en-GB" sz="1400" dirty="0">
                <a:solidFill>
                  <a:srgbClr val="FF0000"/>
                </a:solidFill>
              </a:rPr>
              <a:t>inimitability, durability, appropriability and substitutabilit</a:t>
            </a:r>
            <a:r>
              <a:rPr lang="en-GB" sz="1400" dirty="0"/>
              <a:t>y. </a:t>
            </a:r>
          </a:p>
          <a:p>
            <a:pPr lvl="2"/>
            <a:r>
              <a:rPr lang="en-GB" sz="1400" dirty="0"/>
              <a:t>In other words, as a core capability, a product or service should </a:t>
            </a:r>
            <a:r>
              <a:rPr lang="en-GB" sz="1400" dirty="0">
                <a:solidFill>
                  <a:srgbClr val="FF0000"/>
                </a:solidFill>
              </a:rPr>
              <a:t>not be easy to imitate,</a:t>
            </a:r>
            <a:r>
              <a:rPr lang="en-GB" sz="1400" dirty="0"/>
              <a:t> should be</a:t>
            </a:r>
            <a:r>
              <a:rPr lang="en-GB" sz="1400" dirty="0">
                <a:solidFill>
                  <a:srgbClr val="FF0000"/>
                </a:solidFill>
              </a:rPr>
              <a:t> durable</a:t>
            </a:r>
            <a:r>
              <a:rPr lang="en-GB" sz="1400" dirty="0"/>
              <a:t>, should </a:t>
            </a:r>
            <a:r>
              <a:rPr lang="en-GB" sz="1400" dirty="0">
                <a:solidFill>
                  <a:srgbClr val="FF0000"/>
                </a:solidFill>
              </a:rPr>
              <a:t>be appropriate </a:t>
            </a:r>
            <a:r>
              <a:rPr lang="en-GB" sz="1400" dirty="0"/>
              <a:t>for what it is intended for and it should not be easy to substitute; and</a:t>
            </a:r>
          </a:p>
          <a:p>
            <a:pPr lvl="1"/>
            <a:r>
              <a:rPr lang="en-GB" sz="1400" dirty="0"/>
              <a:t>It should have perceived benefits for a variety of end-products, services or even users and is therefore </a:t>
            </a:r>
            <a:r>
              <a:rPr lang="en-GB" sz="1400" b="1" dirty="0">
                <a:solidFill>
                  <a:srgbClr val="FF0000"/>
                </a:solidFill>
              </a:rPr>
              <a:t>leverageable. </a:t>
            </a:r>
          </a:p>
          <a:p>
            <a:pPr lvl="2"/>
            <a:r>
              <a:rPr lang="en-GB" sz="1400" dirty="0"/>
              <a:t>A core competence s therefore not </a:t>
            </a:r>
            <a:r>
              <a:rPr lang="en-GB" sz="1400" dirty="0">
                <a:solidFill>
                  <a:srgbClr val="FF0000"/>
                </a:solidFill>
              </a:rPr>
              <a:t>restricted to one product or market </a:t>
            </a:r>
            <a:r>
              <a:rPr lang="en-GB" sz="1400" dirty="0"/>
              <a:t>but can be cross-used in a variety of products and markets.</a:t>
            </a:r>
            <a:r>
              <a:rPr lang="en-GB" sz="1400" b="1" dirty="0"/>
              <a:t> </a:t>
            </a:r>
          </a:p>
          <a:p>
            <a:pPr lvl="1"/>
            <a:endParaRPr lang="en-GB" sz="1400" dirty="0"/>
          </a:p>
          <a:p>
            <a:pPr lvl="0"/>
            <a:r>
              <a:rPr lang="en-GB" sz="1400" dirty="0">
                <a:solidFill>
                  <a:srgbClr val="FF0000"/>
                </a:solidFill>
              </a:rPr>
              <a:t>Identify, Describe and Motivate </a:t>
            </a:r>
            <a:r>
              <a:rPr lang="en-GB" sz="1400" dirty="0"/>
              <a:t>the Core and Distinctive Competences of the Organisation in terms of </a:t>
            </a:r>
          </a:p>
          <a:p>
            <a:pPr lvl="1"/>
            <a:r>
              <a:rPr lang="en-GB" sz="1400" dirty="0">
                <a:solidFill>
                  <a:srgbClr val="FF0000"/>
                </a:solidFill>
              </a:rPr>
              <a:t>Customer Value</a:t>
            </a:r>
          </a:p>
          <a:p>
            <a:pPr lvl="1"/>
            <a:r>
              <a:rPr lang="en-GB" sz="1400" dirty="0">
                <a:solidFill>
                  <a:srgbClr val="FF0000"/>
                </a:solidFill>
              </a:rPr>
              <a:t>Uniqueness</a:t>
            </a:r>
          </a:p>
          <a:p>
            <a:pPr lvl="1"/>
            <a:r>
              <a:rPr lang="en-GB" sz="1400" dirty="0">
                <a:solidFill>
                  <a:srgbClr val="FF0000"/>
                </a:solidFill>
              </a:rPr>
              <a:t>Perceived Benefits for different customer segments</a:t>
            </a:r>
          </a:p>
        </p:txBody>
      </p:sp>
    </p:spTree>
    <p:extLst>
      <p:ext uri="{BB962C8B-B14F-4D97-AF65-F5344CB8AC3E}">
        <p14:creationId xmlns:p14="http://schemas.microsoft.com/office/powerpoint/2010/main" val="1966398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7C89A5-B924-844E-9C13-9DC3D9860F71}"/>
              </a:ext>
            </a:extLst>
          </p:cNvPr>
          <p:cNvSpPr>
            <a:spLocks noGrp="1"/>
          </p:cNvSpPr>
          <p:nvPr>
            <p:ph type="title"/>
          </p:nvPr>
        </p:nvSpPr>
        <p:spPr>
          <a:xfrm>
            <a:off x="466722" y="586855"/>
            <a:ext cx="3201366" cy="5246786"/>
          </a:xfrm>
        </p:spPr>
        <p:txBody>
          <a:bodyPr anchor="b">
            <a:normAutofit fontScale="90000"/>
          </a:bodyPr>
          <a:lstStyle/>
          <a:p>
            <a:r>
              <a:rPr lang="en-GB" sz="4000" b="1" dirty="0">
                <a:solidFill>
                  <a:srgbClr val="FFFFFF"/>
                </a:solidFill>
              </a:rPr>
              <a:t>Internal analysis:</a:t>
            </a:r>
            <a:br>
              <a:rPr lang="en-GB" sz="4000" b="1" dirty="0">
                <a:solidFill>
                  <a:srgbClr val="FFFFFF"/>
                </a:solidFill>
              </a:rPr>
            </a:br>
            <a:br>
              <a:rPr lang="en-GB" sz="4000" b="1" dirty="0">
                <a:solidFill>
                  <a:srgbClr val="FFFFFF"/>
                </a:solidFill>
              </a:rPr>
            </a:br>
            <a:br>
              <a:rPr lang="en-GB" sz="4000" b="1" dirty="0">
                <a:solidFill>
                  <a:srgbClr val="FFFFFF"/>
                </a:solidFill>
              </a:rPr>
            </a:br>
            <a:r>
              <a:rPr lang="en-GB" sz="4000" b="1" dirty="0">
                <a:solidFill>
                  <a:srgbClr val="FFFFFF"/>
                </a:solidFill>
              </a:rPr>
              <a:t> </a:t>
            </a:r>
            <a:r>
              <a:rPr lang="en-GB" sz="4000" b="1" dirty="0">
                <a:solidFill>
                  <a:srgbClr val="FF0000"/>
                </a:solidFill>
              </a:rPr>
              <a:t>Internal Value Chain Analysis</a:t>
            </a:r>
            <a:br>
              <a:rPr lang="en-GB" sz="4000" b="1" dirty="0">
                <a:solidFill>
                  <a:srgbClr val="FF0000"/>
                </a:solidFill>
              </a:rPr>
            </a:br>
            <a:br>
              <a:rPr lang="en-GB" sz="4000" b="1" dirty="0">
                <a:solidFill>
                  <a:srgbClr val="FF0000"/>
                </a:solidFill>
              </a:rPr>
            </a:br>
            <a:br>
              <a:rPr lang="en-GB" sz="4000" b="1" dirty="0">
                <a:solidFill>
                  <a:srgbClr val="FF0000"/>
                </a:solidFill>
              </a:rPr>
            </a:br>
            <a:br>
              <a:rPr lang="en-GB" sz="4000" b="1" dirty="0">
                <a:solidFill>
                  <a:srgbClr val="FF0000"/>
                </a:solidFill>
              </a:rPr>
            </a:br>
            <a:r>
              <a:rPr lang="en-GB" sz="2200" dirty="0">
                <a:solidFill>
                  <a:srgbClr val="FFFF00"/>
                </a:solidFill>
              </a:rPr>
              <a:t>Activities, costs and assets …</a:t>
            </a:r>
            <a:endParaRPr lang="en-US" sz="4000" dirty="0">
              <a:solidFill>
                <a:srgbClr val="FFFF00"/>
              </a:solidFill>
            </a:endParaRPr>
          </a:p>
        </p:txBody>
      </p:sp>
      <p:sp>
        <p:nvSpPr>
          <p:cNvPr id="3" name="Content Placeholder 2">
            <a:extLst>
              <a:ext uri="{FF2B5EF4-FFF2-40B4-BE49-F238E27FC236}">
                <a16:creationId xmlns:a16="http://schemas.microsoft.com/office/drawing/2014/main" id="{6C90AAD0-F38C-544E-8359-432556B54D65}"/>
              </a:ext>
            </a:extLst>
          </p:cNvPr>
          <p:cNvSpPr>
            <a:spLocks noGrp="1"/>
          </p:cNvSpPr>
          <p:nvPr>
            <p:ph idx="1"/>
          </p:nvPr>
        </p:nvSpPr>
        <p:spPr>
          <a:xfrm>
            <a:off x="4037827" y="16850"/>
            <a:ext cx="8154174" cy="6857999"/>
          </a:xfrm>
        </p:spPr>
        <p:txBody>
          <a:bodyPr anchor="ctr">
            <a:normAutofit/>
          </a:bodyPr>
          <a:lstStyle/>
          <a:p>
            <a:pPr lvl="0"/>
            <a:r>
              <a:rPr lang="en-GB" sz="1400" b="1" dirty="0"/>
              <a:t>Supply Chain Management</a:t>
            </a:r>
            <a:endParaRPr lang="en-GB" sz="1400" dirty="0"/>
          </a:p>
          <a:p>
            <a:pPr lvl="1"/>
            <a:r>
              <a:rPr lang="en-GB" sz="1400" dirty="0"/>
              <a:t>associated with </a:t>
            </a:r>
            <a:r>
              <a:rPr lang="en-GB" sz="1400" dirty="0">
                <a:solidFill>
                  <a:srgbClr val="FF0000"/>
                </a:solidFill>
              </a:rPr>
              <a:t>procurement. </a:t>
            </a:r>
            <a:r>
              <a:rPr lang="en-GB" sz="1400" dirty="0"/>
              <a:t>(Examples: Material handling, Inspection, Inventory control (receiving, storing of consumables). Sourcing also includes sourcing of Fixed assets.</a:t>
            </a:r>
          </a:p>
          <a:p>
            <a:pPr lvl="0"/>
            <a:r>
              <a:rPr lang="en-GB" sz="1400" b="1" dirty="0"/>
              <a:t>Operations</a:t>
            </a:r>
            <a:r>
              <a:rPr lang="en-GB" sz="1400" dirty="0"/>
              <a:t> </a:t>
            </a:r>
          </a:p>
          <a:p>
            <a:pPr lvl="1"/>
            <a:r>
              <a:rPr lang="en-GB" sz="1400" dirty="0"/>
              <a:t>associated with </a:t>
            </a:r>
            <a:r>
              <a:rPr lang="en-GB" sz="1400" dirty="0">
                <a:solidFill>
                  <a:srgbClr val="FF0000"/>
                </a:solidFill>
              </a:rPr>
              <a:t>transforming “supplies” </a:t>
            </a:r>
            <a:r>
              <a:rPr lang="en-GB" sz="1400" dirty="0"/>
              <a:t>into final product or service. (Examples: Production, assembly. Packaging. Equipment maintenance, Facilities, Quality assurance and environmental protection</a:t>
            </a:r>
          </a:p>
          <a:p>
            <a:pPr lvl="0"/>
            <a:r>
              <a:rPr lang="en-GB" sz="1400" b="1" dirty="0"/>
              <a:t>Logistics</a:t>
            </a:r>
            <a:endParaRPr lang="en-GB" sz="1400" dirty="0"/>
          </a:p>
          <a:p>
            <a:pPr lvl="1"/>
            <a:r>
              <a:rPr lang="en-GB" sz="1400" dirty="0"/>
              <a:t>related to </a:t>
            </a:r>
            <a:r>
              <a:rPr lang="en-GB" sz="1400" dirty="0">
                <a:solidFill>
                  <a:srgbClr val="FF0000"/>
                </a:solidFill>
              </a:rPr>
              <a:t>collecting, storing and physical distribution </a:t>
            </a:r>
            <a:r>
              <a:rPr lang="en-GB" sz="1400" dirty="0"/>
              <a:t>of the end product to buyers. </a:t>
            </a:r>
          </a:p>
          <a:p>
            <a:pPr lvl="0"/>
            <a:r>
              <a:rPr lang="en-GB" sz="1400" b="1" dirty="0"/>
              <a:t>Marketing and Sales </a:t>
            </a:r>
          </a:p>
          <a:p>
            <a:pPr lvl="1"/>
            <a:r>
              <a:rPr lang="en-GB" sz="1400" dirty="0"/>
              <a:t>used to </a:t>
            </a:r>
            <a:r>
              <a:rPr lang="en-GB" sz="1400" dirty="0">
                <a:solidFill>
                  <a:srgbClr val="FF0000"/>
                </a:solidFill>
              </a:rPr>
              <a:t>create awareness and means </a:t>
            </a:r>
            <a:r>
              <a:rPr lang="en-GB" sz="1400" dirty="0"/>
              <a:t>through which </a:t>
            </a:r>
            <a:r>
              <a:rPr lang="en-GB" sz="1400" dirty="0">
                <a:solidFill>
                  <a:srgbClr val="FF0000"/>
                </a:solidFill>
              </a:rPr>
              <a:t>customers can purchase products</a:t>
            </a:r>
            <a:r>
              <a:rPr lang="en-GB" sz="1400" dirty="0"/>
              <a:t> and services. (Examples are advertising and promotional campaigns, selecting, developing and supporting sales force, market research and planning)</a:t>
            </a:r>
          </a:p>
          <a:p>
            <a:pPr lvl="0"/>
            <a:r>
              <a:rPr lang="en-GB" sz="1400" b="1" dirty="0"/>
              <a:t>After-sales Services</a:t>
            </a:r>
            <a:endParaRPr lang="en-GB" sz="1400" dirty="0"/>
          </a:p>
          <a:p>
            <a:pPr lvl="1"/>
            <a:r>
              <a:rPr lang="en-GB" sz="1400" dirty="0"/>
              <a:t>designed to </a:t>
            </a:r>
            <a:r>
              <a:rPr lang="en-GB" sz="1400" dirty="0">
                <a:solidFill>
                  <a:srgbClr val="FF0000"/>
                </a:solidFill>
              </a:rPr>
              <a:t>enhance or maintain the value </a:t>
            </a:r>
            <a:r>
              <a:rPr lang="en-GB" sz="1400" dirty="0"/>
              <a:t>of the product or service.</a:t>
            </a:r>
          </a:p>
          <a:p>
            <a:pPr lvl="0"/>
            <a:r>
              <a:rPr lang="en-GB" sz="1400" b="1" dirty="0"/>
              <a:t>Technology Development</a:t>
            </a:r>
            <a:endParaRPr lang="en-GB" sz="1400" dirty="0"/>
          </a:p>
          <a:p>
            <a:pPr lvl="1"/>
            <a:r>
              <a:rPr lang="en-GB" sz="1400" dirty="0"/>
              <a:t>completed to </a:t>
            </a:r>
            <a:r>
              <a:rPr lang="en-GB" sz="1400" dirty="0">
                <a:solidFill>
                  <a:srgbClr val="FF0000"/>
                </a:solidFill>
              </a:rPr>
              <a:t>enhance and develop a firm’s product</a:t>
            </a:r>
            <a:r>
              <a:rPr lang="en-GB" sz="1400" dirty="0"/>
              <a:t>s.</a:t>
            </a:r>
          </a:p>
          <a:p>
            <a:pPr lvl="0"/>
            <a:r>
              <a:rPr lang="en-GB" sz="1400" b="1" dirty="0"/>
              <a:t>Human Capital Management</a:t>
            </a:r>
            <a:endParaRPr lang="en-GB" sz="1400" dirty="0"/>
          </a:p>
          <a:p>
            <a:pPr lvl="1"/>
            <a:r>
              <a:rPr lang="en-GB" sz="1400" dirty="0"/>
              <a:t>involved with </a:t>
            </a:r>
            <a:r>
              <a:rPr lang="en-GB" sz="1400" dirty="0">
                <a:solidFill>
                  <a:srgbClr val="FF0000"/>
                </a:solidFill>
              </a:rPr>
              <a:t>recruiting, hiring, training</a:t>
            </a:r>
            <a:r>
              <a:rPr lang="en-GB" sz="1400" dirty="0"/>
              <a:t>. Developing and compensating all types of personnel. It includes Labour relations activities.</a:t>
            </a:r>
          </a:p>
          <a:p>
            <a:pPr lvl="0"/>
            <a:r>
              <a:rPr lang="en-GB" sz="1400" b="1" dirty="0"/>
              <a:t>Company Infrastructure</a:t>
            </a:r>
            <a:endParaRPr lang="en-GB" sz="1400" dirty="0"/>
          </a:p>
          <a:p>
            <a:pPr lvl="1"/>
            <a:r>
              <a:rPr lang="en-GB" sz="1400" dirty="0"/>
              <a:t>related to </a:t>
            </a:r>
            <a:r>
              <a:rPr lang="en-GB" sz="1400" dirty="0">
                <a:solidFill>
                  <a:srgbClr val="FF0000"/>
                </a:solidFill>
              </a:rPr>
              <a:t>general management, accounting and finance, legal and regulatory affairs, safety and security, information technology and communication, strategic partnership and alliance management, stakeholder and engagement management and other overhead functions.</a:t>
            </a:r>
          </a:p>
        </p:txBody>
      </p:sp>
    </p:spTree>
    <p:extLst>
      <p:ext uri="{BB962C8B-B14F-4D97-AF65-F5344CB8AC3E}">
        <p14:creationId xmlns:p14="http://schemas.microsoft.com/office/powerpoint/2010/main" val="23699471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C57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682F918-35E7-E747-A65F-71634496964A}"/>
              </a:ext>
            </a:extLst>
          </p:cNvPr>
          <p:cNvSpPr/>
          <p:nvPr/>
        </p:nvSpPr>
        <p:spPr>
          <a:xfrm>
            <a:off x="9093496" y="618681"/>
            <a:ext cx="2613872" cy="479456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dirty="0">
                <a:solidFill>
                  <a:srgbClr val="FFFFFF"/>
                </a:solidFill>
                <a:latin typeface="+mj-lt"/>
                <a:ea typeface="+mj-ea"/>
                <a:cs typeface="+mj-cs"/>
              </a:rPr>
              <a:t>Internal Analysis </a:t>
            </a:r>
          </a:p>
          <a:p>
            <a:pPr>
              <a:lnSpc>
                <a:spcPct val="90000"/>
              </a:lnSpc>
              <a:spcBef>
                <a:spcPct val="0"/>
              </a:spcBef>
              <a:spcAft>
                <a:spcPts val="600"/>
              </a:spcAft>
            </a:pPr>
            <a:endParaRPr lang="en-US" sz="3600" b="1" dirty="0">
              <a:solidFill>
                <a:srgbClr val="FFFFFF"/>
              </a:solidFill>
              <a:latin typeface="+mj-lt"/>
              <a:ea typeface="+mj-ea"/>
              <a:cs typeface="+mj-cs"/>
            </a:endParaRPr>
          </a:p>
          <a:p>
            <a:pPr>
              <a:lnSpc>
                <a:spcPct val="90000"/>
              </a:lnSpc>
              <a:spcBef>
                <a:spcPct val="0"/>
              </a:spcBef>
              <a:spcAft>
                <a:spcPts val="600"/>
              </a:spcAft>
            </a:pPr>
            <a:r>
              <a:rPr lang="en-GB" sz="3600" b="1" dirty="0">
                <a:solidFill>
                  <a:srgbClr val="FF0000"/>
                </a:solidFill>
              </a:rPr>
              <a:t>Value </a:t>
            </a:r>
          </a:p>
          <a:p>
            <a:pPr>
              <a:lnSpc>
                <a:spcPct val="90000"/>
              </a:lnSpc>
              <a:spcBef>
                <a:spcPct val="0"/>
              </a:spcBef>
              <a:spcAft>
                <a:spcPts val="600"/>
              </a:spcAft>
            </a:pPr>
            <a:r>
              <a:rPr lang="en-GB" sz="3600" b="1" dirty="0">
                <a:solidFill>
                  <a:srgbClr val="FF0000"/>
                </a:solidFill>
              </a:rPr>
              <a:t>Chain Analysis</a:t>
            </a:r>
            <a:endParaRPr lang="en-US" sz="3600" dirty="0">
              <a:solidFill>
                <a:srgbClr val="FFFFFF"/>
              </a:solidFill>
              <a:latin typeface="+mj-lt"/>
              <a:ea typeface="+mj-ea"/>
              <a:cs typeface="+mj-cs"/>
            </a:endParaRPr>
          </a:p>
        </p:txBody>
      </p:sp>
      <p:sp>
        <p:nvSpPr>
          <p:cNvPr id="10"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able&#10;&#10;Description automatically generated">
            <a:extLst>
              <a:ext uri="{FF2B5EF4-FFF2-40B4-BE49-F238E27FC236}">
                <a16:creationId xmlns:a16="http://schemas.microsoft.com/office/drawing/2014/main" id="{2B66D8ED-244F-5444-90BB-50348C18758F}"/>
              </a:ext>
            </a:extLst>
          </p:cNvPr>
          <p:cNvPicPr/>
          <p:nvPr/>
        </p:nvPicPr>
        <p:blipFill rotWithShape="1">
          <a:blip r:embed="rId2"/>
          <a:srcRect t="2091" b="7505"/>
          <a:stretch/>
        </p:blipFill>
        <p:spPr>
          <a:xfrm>
            <a:off x="976251" y="942538"/>
            <a:ext cx="7163222" cy="4808332"/>
          </a:xfrm>
          <a:prstGeom prst="rect">
            <a:avLst/>
          </a:prstGeom>
          <a:effectLst/>
        </p:spPr>
      </p:pic>
    </p:spTree>
    <p:extLst>
      <p:ext uri="{BB962C8B-B14F-4D97-AF65-F5344CB8AC3E}">
        <p14:creationId xmlns:p14="http://schemas.microsoft.com/office/powerpoint/2010/main" val="3641702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7963C1-C29E-7B4B-9857-0C220F59462F}"/>
              </a:ext>
            </a:extLst>
          </p:cNvPr>
          <p:cNvSpPr>
            <a:spLocks noGrp="1"/>
          </p:cNvSpPr>
          <p:nvPr>
            <p:ph type="title"/>
          </p:nvPr>
        </p:nvSpPr>
        <p:spPr>
          <a:xfrm>
            <a:off x="6889833" y="1056640"/>
            <a:ext cx="4360324" cy="3494398"/>
          </a:xfrm>
        </p:spPr>
        <p:txBody>
          <a:bodyPr vert="horz" lIns="91440" tIns="45720" rIns="91440" bIns="45720" rtlCol="0" anchor="b">
            <a:normAutofit/>
          </a:bodyPr>
          <a:lstStyle/>
          <a:p>
            <a:r>
              <a:rPr lang="en-US" sz="4500" dirty="0"/>
              <a:t>Models for strategic analysis: Operational excellence</a:t>
            </a:r>
          </a:p>
        </p:txBody>
      </p:sp>
      <p:pic>
        <p:nvPicPr>
          <p:cNvPr id="4098" name="Picture 2">
            <a:extLst>
              <a:ext uri="{FF2B5EF4-FFF2-40B4-BE49-F238E27FC236}">
                <a16:creationId xmlns:a16="http://schemas.microsoft.com/office/drawing/2014/main" id="{EC289641-4596-C747-85AF-6AC8DDA72F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6" r="2266"/>
          <a:stretch/>
        </p:blipFill>
        <p:spPr bwMode="auto">
          <a:xfrm>
            <a:off x="621675" y="623275"/>
            <a:ext cx="5474323" cy="5607882"/>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716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B649E800-A5C8-49A0-A453-ED537DA31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12">
            <a:extLst>
              <a:ext uri="{FF2B5EF4-FFF2-40B4-BE49-F238E27FC236}">
                <a16:creationId xmlns:a16="http://schemas.microsoft.com/office/drawing/2014/main" id="{8BA67DD7-B75D-4A30-90A4-EEA9F64AF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 name="Group 14">
            <a:extLst>
              <a:ext uri="{FF2B5EF4-FFF2-40B4-BE49-F238E27FC236}">
                <a16:creationId xmlns:a16="http://schemas.microsoft.com/office/drawing/2014/main" id="{E8C5FC48-0A3C-4D6D-A0D5-EEE93213DB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00124"/>
            <a:chExt cx="1562267" cy="1172973"/>
          </a:xfrm>
        </p:grpSpPr>
        <p:sp>
          <p:nvSpPr>
            <p:cNvPr id="12" name="Freeform 5">
              <a:extLst>
                <a:ext uri="{FF2B5EF4-FFF2-40B4-BE49-F238E27FC236}">
                  <a16:creationId xmlns:a16="http://schemas.microsoft.com/office/drawing/2014/main" id="{DBBC336D-7E16-4EE1-90F2-8D9F2B618B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0199BE21-2D26-4357-8702-909F3621A3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Chart 4">
            <a:extLst>
              <a:ext uri="{FF2B5EF4-FFF2-40B4-BE49-F238E27FC236}">
                <a16:creationId xmlns:a16="http://schemas.microsoft.com/office/drawing/2014/main" id="{B783B231-8AF3-9547-83FB-0587ACE3C613}"/>
              </a:ext>
            </a:extLst>
          </p:cNvPr>
          <p:cNvGraphicFramePr/>
          <p:nvPr>
            <p:extLst>
              <p:ext uri="{D42A27DB-BD31-4B8C-83A1-F6EECF244321}">
                <p14:modId xmlns:p14="http://schemas.microsoft.com/office/powerpoint/2010/main" val="334499427"/>
              </p:ext>
            </p:extLst>
          </p:nvPr>
        </p:nvGraphicFramePr>
        <p:xfrm>
          <a:off x="625475" y="142240"/>
          <a:ext cx="7124700" cy="32518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50AEFEA8-6DC4-FF4A-9157-3D8774D6EA67}"/>
              </a:ext>
            </a:extLst>
          </p:cNvPr>
          <p:cNvGraphicFramePr/>
          <p:nvPr>
            <p:extLst>
              <p:ext uri="{D42A27DB-BD31-4B8C-83A1-F6EECF244321}">
                <p14:modId xmlns:p14="http://schemas.microsoft.com/office/powerpoint/2010/main" val="3047350533"/>
              </p:ext>
            </p:extLst>
          </p:nvPr>
        </p:nvGraphicFramePr>
        <p:xfrm>
          <a:off x="625475" y="3462338"/>
          <a:ext cx="7124700" cy="32518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264236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49E800-A5C8-49A0-A453-ED537DA31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A67DD7-B75D-4A30-90A4-EEA9F64AF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 name="Group 11">
            <a:extLst>
              <a:ext uri="{FF2B5EF4-FFF2-40B4-BE49-F238E27FC236}">
                <a16:creationId xmlns:a16="http://schemas.microsoft.com/office/drawing/2014/main" id="{E8C5FC48-0A3C-4D6D-A0D5-EEE93213DB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00124"/>
            <a:chExt cx="1562267" cy="1172973"/>
          </a:xfrm>
        </p:grpSpPr>
        <p:sp>
          <p:nvSpPr>
            <p:cNvPr id="13" name="Freeform 5">
              <a:extLst>
                <a:ext uri="{FF2B5EF4-FFF2-40B4-BE49-F238E27FC236}">
                  <a16:creationId xmlns:a16="http://schemas.microsoft.com/office/drawing/2014/main" id="{DBBC336D-7E16-4EE1-90F2-8D9F2B618B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0199BE21-2D26-4357-8702-909F3621A3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2" name="Chart 1">
            <a:extLst>
              <a:ext uri="{FF2B5EF4-FFF2-40B4-BE49-F238E27FC236}">
                <a16:creationId xmlns:a16="http://schemas.microsoft.com/office/drawing/2014/main" id="{F437EB48-9992-2A45-84D9-B1F9F772D1B6}"/>
              </a:ext>
            </a:extLst>
          </p:cNvPr>
          <p:cNvGraphicFramePr/>
          <p:nvPr>
            <p:extLst>
              <p:ext uri="{D42A27DB-BD31-4B8C-83A1-F6EECF244321}">
                <p14:modId xmlns:p14="http://schemas.microsoft.com/office/powerpoint/2010/main" val="622794125"/>
              </p:ext>
            </p:extLst>
          </p:nvPr>
        </p:nvGraphicFramePr>
        <p:xfrm>
          <a:off x="625475" y="150814"/>
          <a:ext cx="7124700" cy="32432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F9D050AA-F724-BA43-A29E-C34952B99212}"/>
              </a:ext>
            </a:extLst>
          </p:cNvPr>
          <p:cNvGraphicFramePr/>
          <p:nvPr>
            <p:extLst>
              <p:ext uri="{D42A27DB-BD31-4B8C-83A1-F6EECF244321}">
                <p14:modId xmlns:p14="http://schemas.microsoft.com/office/powerpoint/2010/main" val="1256785984"/>
              </p:ext>
            </p:extLst>
          </p:nvPr>
        </p:nvGraphicFramePr>
        <p:xfrm>
          <a:off x="625475" y="3462338"/>
          <a:ext cx="7124700" cy="32432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96759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0E4705C-8579-AB4D-87E1-5DBA18C8A97F}"/>
              </a:ext>
            </a:extLst>
          </p:cNvPr>
          <p:cNvSpPr>
            <a:spLocks noGrp="1"/>
          </p:cNvSpPr>
          <p:nvPr>
            <p:ph type="title"/>
          </p:nvPr>
        </p:nvSpPr>
        <p:spPr>
          <a:xfrm>
            <a:off x="526073" y="4756638"/>
            <a:ext cx="11139854" cy="930447"/>
          </a:xfrm>
        </p:spPr>
        <p:txBody>
          <a:bodyPr vert="horz" lIns="91440" tIns="45720" rIns="91440" bIns="45720" rtlCol="0" anchor="b">
            <a:normAutofit/>
          </a:bodyPr>
          <a:lstStyle/>
          <a:p>
            <a:pPr algn="ctr"/>
            <a:r>
              <a:rPr lang="en-US" sz="5400" kern="1200">
                <a:solidFill>
                  <a:schemeClr val="bg1"/>
                </a:solidFill>
                <a:latin typeface="+mj-lt"/>
                <a:ea typeface="+mj-ea"/>
                <a:cs typeface="+mj-cs"/>
              </a:rPr>
              <a:t>VRIO Test summary</a:t>
            </a:r>
          </a:p>
        </p:txBody>
      </p:sp>
      <p:cxnSp>
        <p:nvCxnSpPr>
          <p:cNvPr id="10" name="Straight Connector 9">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6AD1A1B2-1283-BD4A-AEC5-6DFDAB2A5AC8}"/>
              </a:ext>
            </a:extLst>
          </p:cNvPr>
          <p:cNvGraphicFramePr>
            <a:graphicFrameLocks noGrp="1"/>
          </p:cNvGraphicFramePr>
          <p:nvPr>
            <p:extLst>
              <p:ext uri="{D42A27DB-BD31-4B8C-83A1-F6EECF244321}">
                <p14:modId xmlns:p14="http://schemas.microsoft.com/office/powerpoint/2010/main" val="2664700932"/>
              </p:ext>
            </p:extLst>
          </p:nvPr>
        </p:nvGraphicFramePr>
        <p:xfrm>
          <a:off x="320040" y="380199"/>
          <a:ext cx="11496824" cy="3497511"/>
        </p:xfrm>
        <a:graphic>
          <a:graphicData uri="http://schemas.openxmlformats.org/drawingml/2006/table">
            <a:tbl>
              <a:tblPr firstRow="1" firstCol="1" bandRow="1">
                <a:tableStyleId>{93296810-A885-4BE3-A3E7-6D5BEEA58F35}</a:tableStyleId>
              </a:tblPr>
              <a:tblGrid>
                <a:gridCol w="2825702">
                  <a:extLst>
                    <a:ext uri="{9D8B030D-6E8A-4147-A177-3AD203B41FA5}">
                      <a16:colId xmlns:a16="http://schemas.microsoft.com/office/drawing/2014/main" val="1620882392"/>
                    </a:ext>
                  </a:extLst>
                </a:gridCol>
                <a:gridCol w="1328938">
                  <a:extLst>
                    <a:ext uri="{9D8B030D-6E8A-4147-A177-3AD203B41FA5}">
                      <a16:colId xmlns:a16="http://schemas.microsoft.com/office/drawing/2014/main" val="2539646455"/>
                    </a:ext>
                  </a:extLst>
                </a:gridCol>
                <a:gridCol w="1198007">
                  <a:extLst>
                    <a:ext uri="{9D8B030D-6E8A-4147-A177-3AD203B41FA5}">
                      <a16:colId xmlns:a16="http://schemas.microsoft.com/office/drawing/2014/main" val="1407000628"/>
                    </a:ext>
                  </a:extLst>
                </a:gridCol>
                <a:gridCol w="1900266">
                  <a:extLst>
                    <a:ext uri="{9D8B030D-6E8A-4147-A177-3AD203B41FA5}">
                      <a16:colId xmlns:a16="http://schemas.microsoft.com/office/drawing/2014/main" val="3994713164"/>
                    </a:ext>
                  </a:extLst>
                </a:gridCol>
                <a:gridCol w="2010367">
                  <a:extLst>
                    <a:ext uri="{9D8B030D-6E8A-4147-A177-3AD203B41FA5}">
                      <a16:colId xmlns:a16="http://schemas.microsoft.com/office/drawing/2014/main" val="666860231"/>
                    </a:ext>
                  </a:extLst>
                </a:gridCol>
                <a:gridCol w="2233544">
                  <a:extLst>
                    <a:ext uri="{9D8B030D-6E8A-4147-A177-3AD203B41FA5}">
                      <a16:colId xmlns:a16="http://schemas.microsoft.com/office/drawing/2014/main" val="1331276332"/>
                    </a:ext>
                  </a:extLst>
                </a:gridCol>
              </a:tblGrid>
              <a:tr h="966585">
                <a:tc>
                  <a:txBody>
                    <a:bodyPr/>
                    <a:lstStyle/>
                    <a:p>
                      <a:pPr algn="l">
                        <a:spcBef>
                          <a:spcPts val="300"/>
                        </a:spcBef>
                        <a:spcAft>
                          <a:spcPts val="300"/>
                        </a:spcAft>
                      </a:pPr>
                      <a:r>
                        <a:rPr lang="en-GB" sz="2600">
                          <a:effectLst/>
                        </a:rPr>
                        <a:t>Resources</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Value</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Rare</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Inimitable</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Organised</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Competitive Advantage</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extLst>
                  <a:ext uri="{0D108BD9-81ED-4DB2-BD59-A6C34878D82A}">
                    <a16:rowId xmlns:a16="http://schemas.microsoft.com/office/drawing/2014/main" val="1203200452"/>
                  </a:ext>
                </a:extLst>
              </a:tr>
              <a:tr h="521447">
                <a:tc>
                  <a:txBody>
                    <a:bodyPr/>
                    <a:lstStyle/>
                    <a:p>
                      <a:pPr algn="l">
                        <a:spcBef>
                          <a:spcPts val="300"/>
                        </a:spcBef>
                        <a:spcAft>
                          <a:spcPts val="300"/>
                        </a:spcAft>
                      </a:pPr>
                      <a:r>
                        <a:rPr lang="en-GB" sz="2600">
                          <a:effectLst/>
                        </a:rPr>
                        <a:t>Infrastructure</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Yes</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No</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No</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Yes</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Low</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extLst>
                  <a:ext uri="{0D108BD9-81ED-4DB2-BD59-A6C34878D82A}">
                    <a16:rowId xmlns:a16="http://schemas.microsoft.com/office/drawing/2014/main" val="1631460322"/>
                  </a:ext>
                </a:extLst>
              </a:tr>
              <a:tr h="966585">
                <a:tc>
                  <a:txBody>
                    <a:bodyPr/>
                    <a:lstStyle/>
                    <a:p>
                      <a:pPr algn="l">
                        <a:spcBef>
                          <a:spcPts val="300"/>
                        </a:spcBef>
                        <a:spcAft>
                          <a:spcPts val="300"/>
                        </a:spcAft>
                      </a:pPr>
                      <a:r>
                        <a:rPr lang="en-GB" sz="2600">
                          <a:effectLst/>
                        </a:rPr>
                        <a:t>Workforce management</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No</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No</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No</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No</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Low</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extLst>
                  <a:ext uri="{0D108BD9-81ED-4DB2-BD59-A6C34878D82A}">
                    <a16:rowId xmlns:a16="http://schemas.microsoft.com/office/drawing/2014/main" val="1089885261"/>
                  </a:ext>
                </a:extLst>
              </a:tr>
              <a:tr h="521447">
                <a:tc>
                  <a:txBody>
                    <a:bodyPr/>
                    <a:lstStyle/>
                    <a:p>
                      <a:pPr algn="l">
                        <a:spcBef>
                          <a:spcPts val="300"/>
                        </a:spcBef>
                        <a:spcAft>
                          <a:spcPts val="300"/>
                        </a:spcAft>
                      </a:pPr>
                      <a:r>
                        <a:rPr lang="en-GB" sz="2600">
                          <a:effectLst/>
                        </a:rPr>
                        <a:t>Business model</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No</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Yes</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No</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Yes </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Low</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extLst>
                  <a:ext uri="{0D108BD9-81ED-4DB2-BD59-A6C34878D82A}">
                    <a16:rowId xmlns:a16="http://schemas.microsoft.com/office/drawing/2014/main" val="1833801002"/>
                  </a:ext>
                </a:extLst>
              </a:tr>
              <a:tr h="521447">
                <a:tc>
                  <a:txBody>
                    <a:bodyPr/>
                    <a:lstStyle/>
                    <a:p>
                      <a:pPr algn="l">
                        <a:spcBef>
                          <a:spcPts val="300"/>
                        </a:spcBef>
                        <a:spcAft>
                          <a:spcPts val="300"/>
                        </a:spcAft>
                      </a:pPr>
                      <a:r>
                        <a:rPr lang="en-GB" sz="2600" dirty="0">
                          <a:effectLst/>
                        </a:rPr>
                        <a:t>Location</a:t>
                      </a:r>
                      <a:endParaRPr lang="en-GB" sz="3700" dirty="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Yes</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Yes</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Yes</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a:effectLst/>
                        </a:rPr>
                        <a:t>Yes</a:t>
                      </a:r>
                      <a:endParaRPr lang="en-GB" sz="3700">
                        <a:solidFill>
                          <a:srgbClr val="000000"/>
                        </a:solidFill>
                        <a:effectLst/>
                        <a:latin typeface="Arial" panose="020B0604020202020204" pitchFamily="34" charset="0"/>
                        <a:ea typeface="Times New Roman" panose="02020603050405020304" pitchFamily="18" charset="0"/>
                      </a:endParaRPr>
                    </a:p>
                  </a:txBody>
                  <a:tcPr marL="128549" marR="128549" marT="0" marB="0"/>
                </a:tc>
                <a:tc>
                  <a:txBody>
                    <a:bodyPr/>
                    <a:lstStyle/>
                    <a:p>
                      <a:pPr algn="ctr">
                        <a:spcBef>
                          <a:spcPts val="300"/>
                        </a:spcBef>
                        <a:spcAft>
                          <a:spcPts val="300"/>
                        </a:spcAft>
                      </a:pPr>
                      <a:r>
                        <a:rPr lang="en-GB" sz="2600" dirty="0">
                          <a:effectLst/>
                        </a:rPr>
                        <a:t>Medium</a:t>
                      </a:r>
                      <a:endParaRPr lang="en-GB" sz="3700" dirty="0">
                        <a:solidFill>
                          <a:srgbClr val="000000"/>
                        </a:solidFill>
                        <a:effectLst/>
                        <a:latin typeface="Arial" panose="020B0604020202020204" pitchFamily="34" charset="0"/>
                        <a:ea typeface="Times New Roman" panose="02020603050405020304" pitchFamily="18" charset="0"/>
                      </a:endParaRPr>
                    </a:p>
                  </a:txBody>
                  <a:tcPr marL="128549" marR="128549" marT="0" marB="0"/>
                </a:tc>
                <a:extLst>
                  <a:ext uri="{0D108BD9-81ED-4DB2-BD59-A6C34878D82A}">
                    <a16:rowId xmlns:a16="http://schemas.microsoft.com/office/drawing/2014/main" val="3222465455"/>
                  </a:ext>
                </a:extLst>
              </a:tr>
            </a:tbl>
          </a:graphicData>
        </a:graphic>
      </p:graphicFrame>
    </p:spTree>
    <p:extLst>
      <p:ext uri="{BB962C8B-B14F-4D97-AF65-F5344CB8AC3E}">
        <p14:creationId xmlns:p14="http://schemas.microsoft.com/office/powerpoint/2010/main" val="8904923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361324-D071-6042-A1FB-EA671435FA9C}"/>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kern="1200" dirty="0">
                <a:solidFill>
                  <a:schemeClr val="bg1"/>
                </a:solidFill>
                <a:latin typeface="+mj-lt"/>
                <a:ea typeface="+mj-ea"/>
                <a:cs typeface="+mj-cs"/>
              </a:rPr>
              <a:t>Swot Analysis</a:t>
            </a:r>
            <a:endParaRPr lang="en-US" sz="5400" kern="1200" dirty="0">
              <a:solidFill>
                <a:schemeClr val="bg1"/>
              </a:solidFill>
              <a:latin typeface="+mj-lt"/>
              <a:ea typeface="+mj-ea"/>
              <a:cs typeface="+mj-cs"/>
            </a:endParaRPr>
          </a:p>
        </p:txBody>
      </p:sp>
      <p:cxnSp>
        <p:nvCxnSpPr>
          <p:cNvPr id="12" name="Straight Connector 11">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5E5C7A5B-83B9-7448-B090-485568D5512B}"/>
              </a:ext>
            </a:extLst>
          </p:cNvPr>
          <p:cNvGraphicFramePr>
            <a:graphicFrameLocks noGrp="1"/>
          </p:cNvGraphicFramePr>
          <p:nvPr>
            <p:extLst>
              <p:ext uri="{D42A27DB-BD31-4B8C-83A1-F6EECF244321}">
                <p14:modId xmlns:p14="http://schemas.microsoft.com/office/powerpoint/2010/main" val="1559679715"/>
              </p:ext>
            </p:extLst>
          </p:nvPr>
        </p:nvGraphicFramePr>
        <p:xfrm>
          <a:off x="320040" y="2298654"/>
          <a:ext cx="11496823" cy="4136227"/>
        </p:xfrm>
        <a:graphic>
          <a:graphicData uri="http://schemas.openxmlformats.org/drawingml/2006/table">
            <a:tbl>
              <a:tblPr firstRow="1" firstCol="1" bandRow="1">
                <a:noFill/>
                <a:tableStyleId>{5C22544A-7EE6-4342-B048-85BDC9FD1C3A}</a:tableStyleId>
              </a:tblPr>
              <a:tblGrid>
                <a:gridCol w="2675553">
                  <a:extLst>
                    <a:ext uri="{9D8B030D-6E8A-4147-A177-3AD203B41FA5}">
                      <a16:colId xmlns:a16="http://schemas.microsoft.com/office/drawing/2014/main" val="4156882667"/>
                    </a:ext>
                  </a:extLst>
                </a:gridCol>
                <a:gridCol w="2609009">
                  <a:extLst>
                    <a:ext uri="{9D8B030D-6E8A-4147-A177-3AD203B41FA5}">
                      <a16:colId xmlns:a16="http://schemas.microsoft.com/office/drawing/2014/main" val="3437833226"/>
                    </a:ext>
                  </a:extLst>
                </a:gridCol>
                <a:gridCol w="3215174">
                  <a:extLst>
                    <a:ext uri="{9D8B030D-6E8A-4147-A177-3AD203B41FA5}">
                      <a16:colId xmlns:a16="http://schemas.microsoft.com/office/drawing/2014/main" val="584034046"/>
                    </a:ext>
                  </a:extLst>
                </a:gridCol>
                <a:gridCol w="2997087">
                  <a:extLst>
                    <a:ext uri="{9D8B030D-6E8A-4147-A177-3AD203B41FA5}">
                      <a16:colId xmlns:a16="http://schemas.microsoft.com/office/drawing/2014/main" val="456370181"/>
                    </a:ext>
                  </a:extLst>
                </a:gridCol>
              </a:tblGrid>
              <a:tr h="465449">
                <a:tc>
                  <a:txBody>
                    <a:bodyPr/>
                    <a:lstStyle/>
                    <a:p>
                      <a:pPr algn="ctr">
                        <a:spcBef>
                          <a:spcPts val="600"/>
                        </a:spcBef>
                        <a:spcAft>
                          <a:spcPts val="600"/>
                        </a:spcAft>
                      </a:pPr>
                      <a:r>
                        <a:rPr lang="en-GB" sz="1800" b="1">
                          <a:solidFill>
                            <a:schemeClr val="tx1">
                              <a:lumMod val="75000"/>
                              <a:lumOff val="25000"/>
                            </a:schemeClr>
                          </a:solidFill>
                          <a:effectLst/>
                        </a:rPr>
                        <a:t>Strengths</a:t>
                      </a:r>
                      <a:endParaRPr lang="en-GB" sz="1800" b="1">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57218" marR="235828" marT="78609" marB="78609">
                    <a:lnL w="12700" cmpd="sng">
                      <a:noFill/>
                      <a:prstDash val="solid"/>
                    </a:lnL>
                    <a:lnR w="12700" cmpd="sng">
                      <a:noFill/>
                      <a:prstDash val="solid"/>
                    </a:lnR>
                    <a:lnT w="12700" cmpd="sng">
                      <a:noFill/>
                      <a:prstDash val="solid"/>
                    </a:lnT>
                    <a:lnB w="9525" cap="flat" cmpd="sng" algn="ctr">
                      <a:solidFill>
                        <a:srgbClr val="D8DCDC"/>
                      </a:solidFill>
                      <a:prstDash val="solid"/>
                    </a:lnB>
                    <a:solidFill>
                      <a:schemeClr val="accent6">
                        <a:lumMod val="60000"/>
                        <a:lumOff val="40000"/>
                      </a:schemeClr>
                    </a:solidFill>
                  </a:tcPr>
                </a:tc>
                <a:tc>
                  <a:txBody>
                    <a:bodyPr/>
                    <a:lstStyle/>
                    <a:p>
                      <a:pPr algn="ctr">
                        <a:spcBef>
                          <a:spcPts val="600"/>
                        </a:spcBef>
                        <a:spcAft>
                          <a:spcPts val="600"/>
                        </a:spcAft>
                      </a:pPr>
                      <a:r>
                        <a:rPr lang="en-GB" sz="1800" b="1">
                          <a:solidFill>
                            <a:schemeClr val="tx1">
                              <a:lumMod val="75000"/>
                              <a:lumOff val="25000"/>
                            </a:schemeClr>
                          </a:solidFill>
                          <a:effectLst/>
                        </a:rPr>
                        <a:t>Weaknesses</a:t>
                      </a:r>
                      <a:endParaRPr lang="en-GB" sz="1800" b="1">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57218" marR="58957" marT="78609" marB="78609">
                    <a:lnL w="12700" cmpd="sng">
                      <a:noFill/>
                      <a:prstDash val="solid"/>
                    </a:lnL>
                    <a:lnR w="12700" cmpd="sng">
                      <a:noFill/>
                      <a:prstDash val="solid"/>
                    </a:lnR>
                    <a:lnT w="12700" cmpd="sng">
                      <a:noFill/>
                      <a:prstDash val="solid"/>
                    </a:lnT>
                    <a:lnB w="9525" cap="flat" cmpd="sng" algn="ctr">
                      <a:solidFill>
                        <a:srgbClr val="D8DCDC"/>
                      </a:solidFill>
                      <a:prstDash val="solid"/>
                    </a:lnB>
                    <a:solidFill>
                      <a:schemeClr val="accent6">
                        <a:lumMod val="60000"/>
                        <a:lumOff val="40000"/>
                      </a:schemeClr>
                    </a:solidFill>
                  </a:tcPr>
                </a:tc>
                <a:tc>
                  <a:txBody>
                    <a:bodyPr/>
                    <a:lstStyle/>
                    <a:p>
                      <a:pPr algn="ctr">
                        <a:spcBef>
                          <a:spcPts val="600"/>
                        </a:spcBef>
                        <a:spcAft>
                          <a:spcPts val="600"/>
                        </a:spcAft>
                      </a:pPr>
                      <a:r>
                        <a:rPr lang="en-GB" sz="1800" b="1">
                          <a:solidFill>
                            <a:schemeClr val="tx1">
                              <a:lumMod val="75000"/>
                              <a:lumOff val="25000"/>
                            </a:schemeClr>
                          </a:solidFill>
                          <a:effectLst/>
                        </a:rPr>
                        <a:t>Opportunities</a:t>
                      </a:r>
                      <a:endParaRPr lang="en-GB" sz="1800" b="1">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57218" marR="58957" marT="78609" marB="78609">
                    <a:lnL w="12700" cmpd="sng">
                      <a:noFill/>
                      <a:prstDash val="solid"/>
                    </a:lnL>
                    <a:lnR w="12700" cmpd="sng">
                      <a:noFill/>
                      <a:prstDash val="solid"/>
                    </a:lnR>
                    <a:lnT w="12700" cmpd="sng">
                      <a:noFill/>
                      <a:prstDash val="solid"/>
                    </a:lnT>
                    <a:lnB w="9525" cap="flat" cmpd="sng" algn="ctr">
                      <a:solidFill>
                        <a:srgbClr val="D8DCDC"/>
                      </a:solidFill>
                      <a:prstDash val="solid"/>
                    </a:lnB>
                    <a:solidFill>
                      <a:schemeClr val="accent6">
                        <a:lumMod val="60000"/>
                        <a:lumOff val="40000"/>
                      </a:schemeClr>
                    </a:solidFill>
                  </a:tcPr>
                </a:tc>
                <a:tc>
                  <a:txBody>
                    <a:bodyPr/>
                    <a:lstStyle/>
                    <a:p>
                      <a:pPr algn="ctr">
                        <a:spcBef>
                          <a:spcPts val="600"/>
                        </a:spcBef>
                        <a:spcAft>
                          <a:spcPts val="600"/>
                        </a:spcAft>
                      </a:pPr>
                      <a:r>
                        <a:rPr lang="en-GB" sz="1800" b="1" dirty="0">
                          <a:solidFill>
                            <a:schemeClr val="tx1">
                              <a:lumMod val="75000"/>
                              <a:lumOff val="25000"/>
                            </a:schemeClr>
                          </a:solidFill>
                          <a:effectLst/>
                        </a:rPr>
                        <a:t>Threats</a:t>
                      </a:r>
                      <a:endParaRPr lang="en-GB" sz="1800" b="1"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57218" marR="58957" marT="78609" marB="78609">
                    <a:lnL w="12700" cmpd="sng">
                      <a:noFill/>
                      <a:prstDash val="solid"/>
                    </a:lnL>
                    <a:lnR w="12700" cmpd="sng">
                      <a:noFill/>
                      <a:prstDash val="solid"/>
                    </a:lnR>
                    <a:lnT w="12700" cmpd="sng">
                      <a:noFill/>
                      <a:prstDash val="solid"/>
                    </a:lnT>
                    <a:lnB w="9525" cap="flat" cmpd="sng" algn="ctr">
                      <a:solidFill>
                        <a:srgbClr val="D8DCDC"/>
                      </a:solidFill>
                      <a:prstDash val="solid"/>
                    </a:lnB>
                    <a:solidFill>
                      <a:schemeClr val="accent6">
                        <a:lumMod val="60000"/>
                        <a:lumOff val="40000"/>
                      </a:schemeClr>
                    </a:solidFill>
                  </a:tcPr>
                </a:tc>
                <a:extLst>
                  <a:ext uri="{0D108BD9-81ED-4DB2-BD59-A6C34878D82A}">
                    <a16:rowId xmlns:a16="http://schemas.microsoft.com/office/drawing/2014/main" val="860316413"/>
                  </a:ext>
                </a:extLst>
              </a:tr>
              <a:tr h="3670778">
                <a:tc>
                  <a:txBody>
                    <a:bodyPr/>
                    <a:lstStyle/>
                    <a:p>
                      <a:pPr marL="342900" lvl="0" indent="-342900" algn="l">
                        <a:spcBef>
                          <a:spcPts val="600"/>
                        </a:spcBef>
                        <a:spcAft>
                          <a:spcPts val="600"/>
                        </a:spcAft>
                        <a:buFont typeface="Symbol" pitchFamily="2" charset="2"/>
                        <a:buChar char=""/>
                      </a:pPr>
                      <a:r>
                        <a:rPr lang="en-GB" sz="1300" b="1" dirty="0">
                          <a:solidFill>
                            <a:schemeClr val="tx1">
                              <a:lumMod val="75000"/>
                              <a:lumOff val="25000"/>
                            </a:schemeClr>
                          </a:solidFill>
                          <a:effectLst/>
                        </a:rPr>
                        <a:t>Consistent flow of enquiries/leads</a:t>
                      </a:r>
                    </a:p>
                    <a:p>
                      <a:pPr marL="342900" lvl="0" indent="-342900" algn="l">
                        <a:spcBef>
                          <a:spcPts val="600"/>
                        </a:spcBef>
                        <a:spcAft>
                          <a:spcPts val="600"/>
                        </a:spcAft>
                        <a:buFont typeface="Symbol" pitchFamily="2" charset="2"/>
                        <a:buChar char=""/>
                      </a:pPr>
                      <a:r>
                        <a:rPr lang="en-GB" sz="1300" b="1" dirty="0">
                          <a:solidFill>
                            <a:schemeClr val="tx1">
                              <a:lumMod val="75000"/>
                              <a:lumOff val="25000"/>
                            </a:schemeClr>
                          </a:solidFill>
                          <a:effectLst/>
                        </a:rPr>
                        <a:t>Strong trade show presence</a:t>
                      </a:r>
                    </a:p>
                    <a:p>
                      <a:pPr marL="342900" lvl="0" indent="-342900" algn="l">
                        <a:spcBef>
                          <a:spcPts val="600"/>
                        </a:spcBef>
                        <a:spcAft>
                          <a:spcPts val="600"/>
                        </a:spcAft>
                        <a:buFont typeface="Symbol" pitchFamily="2" charset="2"/>
                        <a:buChar char=""/>
                      </a:pPr>
                      <a:r>
                        <a:rPr lang="en-GB" sz="1300" b="1" dirty="0">
                          <a:solidFill>
                            <a:schemeClr val="tx1">
                              <a:lumMod val="75000"/>
                              <a:lumOff val="25000"/>
                            </a:schemeClr>
                          </a:solidFill>
                          <a:effectLst/>
                        </a:rPr>
                        <a:t>Flexible pricing and quick response to enquiries</a:t>
                      </a:r>
                    </a:p>
                    <a:p>
                      <a:pPr marL="342900" lvl="0" indent="-342900" algn="l">
                        <a:spcBef>
                          <a:spcPts val="600"/>
                        </a:spcBef>
                        <a:spcAft>
                          <a:spcPts val="600"/>
                        </a:spcAft>
                        <a:buFont typeface="Symbol" pitchFamily="2" charset="2"/>
                        <a:buChar char=""/>
                      </a:pPr>
                      <a:r>
                        <a:rPr lang="en-GB" sz="1300" b="1" dirty="0">
                          <a:solidFill>
                            <a:schemeClr val="tx1">
                              <a:lumMod val="75000"/>
                              <a:lumOff val="25000"/>
                            </a:schemeClr>
                          </a:solidFill>
                          <a:effectLst/>
                        </a:rPr>
                        <a:t>Attraction</a:t>
                      </a:r>
                    </a:p>
                    <a:p>
                      <a:pPr marL="342900" lvl="0" indent="-342900" algn="l">
                        <a:spcBef>
                          <a:spcPts val="600"/>
                        </a:spcBef>
                        <a:spcAft>
                          <a:spcPts val="600"/>
                        </a:spcAft>
                        <a:buFont typeface="Symbol" pitchFamily="2" charset="2"/>
                        <a:buChar char=""/>
                      </a:pPr>
                      <a:r>
                        <a:rPr lang="en-GB" sz="1300" b="1" dirty="0">
                          <a:solidFill>
                            <a:schemeClr val="tx1">
                              <a:lumMod val="75000"/>
                              <a:lumOff val="25000"/>
                            </a:schemeClr>
                          </a:solidFill>
                          <a:effectLst/>
                        </a:rPr>
                        <a:t>Brand awareness </a:t>
                      </a:r>
                    </a:p>
                    <a:p>
                      <a:pPr marL="342900" lvl="0" indent="-342900" algn="l">
                        <a:spcBef>
                          <a:spcPts val="600"/>
                        </a:spcBef>
                        <a:spcAft>
                          <a:spcPts val="600"/>
                        </a:spcAft>
                        <a:buFont typeface="Symbol" pitchFamily="2" charset="2"/>
                        <a:buChar char=""/>
                      </a:pPr>
                      <a:r>
                        <a:rPr lang="en-GB" sz="1300" b="1" dirty="0">
                          <a:solidFill>
                            <a:schemeClr val="tx1">
                              <a:lumMod val="75000"/>
                              <a:lumOff val="25000"/>
                            </a:schemeClr>
                          </a:solidFill>
                          <a:effectLst/>
                        </a:rPr>
                        <a:t>Pricing (value for money)</a:t>
                      </a:r>
                      <a:endParaRPr lang="en-GB" sz="1300" b="1"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57218" marR="235828" marT="78609" marB="78609">
                    <a:lnL w="12700" cmpd="sng">
                      <a:noFill/>
                      <a:prstDash val="solid"/>
                    </a:lnL>
                    <a:lnR w="9525" cap="flat" cmpd="sng" algn="ctr">
                      <a:solidFill>
                        <a:srgbClr val="D8DCDC"/>
                      </a:solidFill>
                      <a:prstDash val="solid"/>
                    </a:lnR>
                    <a:lnT w="9525" cap="flat" cmpd="sng" algn="ctr">
                      <a:solidFill>
                        <a:srgbClr val="D8DCDC"/>
                      </a:solidFill>
                      <a:prstDash val="solid"/>
                    </a:lnT>
                    <a:lnB w="12700" cmpd="sng">
                      <a:noFill/>
                      <a:prstDash val="solid"/>
                    </a:lnB>
                    <a:solidFill>
                      <a:srgbClr val="FFFF00"/>
                    </a:solidFill>
                  </a:tcPr>
                </a:tc>
                <a:tc>
                  <a:txBody>
                    <a:bodyPr/>
                    <a:lstStyle/>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Poor IT environment</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Limited capacity</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Reactive sales strategy</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Limited social media presence</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Pay as you go marketing</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Delay in executing planned activities</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Lack of cohesion</a:t>
                      </a:r>
                      <a:endParaRPr lang="en-GB" sz="1300" b="1"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57218" marR="58957" marT="78609" marB="7860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00B0F0">
                        <a:alpha val="20000"/>
                      </a:srgbClr>
                    </a:solidFill>
                  </a:tcPr>
                </a:tc>
                <a:tc>
                  <a:txBody>
                    <a:bodyPr/>
                    <a:lstStyle/>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Integrated sales and marketing systems</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Brand awareness campaigns</a:t>
                      </a:r>
                    </a:p>
                    <a:p>
                      <a:pPr marL="342900" lvl="0" indent="-342900">
                        <a:spcBef>
                          <a:spcPts val="600"/>
                        </a:spcBef>
                        <a:spcAft>
                          <a:spcPts val="600"/>
                        </a:spcAft>
                        <a:buFont typeface="Symbol" pitchFamily="2" charset="2"/>
                        <a:buChar char=""/>
                      </a:pPr>
                      <a:r>
                        <a:rPr lang="en-GB" sz="1300" b="1" dirty="0" err="1">
                          <a:solidFill>
                            <a:schemeClr val="tx1">
                              <a:lumMod val="75000"/>
                              <a:lumOff val="25000"/>
                            </a:schemeClr>
                          </a:solidFill>
                          <a:effectLst/>
                        </a:rPr>
                        <a:t>Vitrual</a:t>
                      </a:r>
                      <a:r>
                        <a:rPr lang="en-GB" sz="1300" b="1" dirty="0">
                          <a:solidFill>
                            <a:schemeClr val="tx1">
                              <a:lumMod val="75000"/>
                              <a:lumOff val="25000"/>
                            </a:schemeClr>
                          </a:solidFill>
                          <a:effectLst/>
                        </a:rPr>
                        <a:t> marketing programs</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Focus the GLR budget on priority programs that drives revenue</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Strategic alliance with third party websites</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Creation of new markets</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Revised tariff structure</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Growing brand</a:t>
                      </a:r>
                      <a:endParaRPr lang="en-GB" sz="1300" b="1"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57218" marR="58957" marT="78609" marB="7860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chemeClr val="bg2">
                        <a:lumMod val="75000"/>
                        <a:alpha val="20000"/>
                      </a:schemeClr>
                    </a:solidFill>
                  </a:tcPr>
                </a:tc>
                <a:tc>
                  <a:txBody>
                    <a:bodyPr/>
                    <a:lstStyle/>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Competition from neighbouring resorts and lodges</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Market and sales systems not synergised</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Vulnerable customer base if there is no brand messaging</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Negative perception in the market</a:t>
                      </a:r>
                    </a:p>
                    <a:p>
                      <a:pPr marL="342900" lvl="0" indent="-342900">
                        <a:spcBef>
                          <a:spcPts val="600"/>
                        </a:spcBef>
                        <a:spcAft>
                          <a:spcPts val="600"/>
                        </a:spcAft>
                        <a:buFont typeface="Symbol" pitchFamily="2" charset="2"/>
                        <a:buChar char=""/>
                      </a:pPr>
                      <a:r>
                        <a:rPr lang="en-GB" sz="1300" b="1" dirty="0">
                          <a:solidFill>
                            <a:schemeClr val="tx1">
                              <a:lumMod val="75000"/>
                              <a:lumOff val="25000"/>
                            </a:schemeClr>
                          </a:solidFill>
                          <a:effectLst/>
                        </a:rPr>
                        <a:t>Unilateral decisions by stakeholders that affect the GLR business</a:t>
                      </a:r>
                      <a:endParaRPr lang="en-GB" sz="1300" b="1"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57218" marR="58957" marT="78609" marB="7860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chemeClr val="accent2">
                        <a:lumMod val="40000"/>
                        <a:lumOff val="60000"/>
                        <a:alpha val="20000"/>
                      </a:schemeClr>
                    </a:solidFill>
                  </a:tcPr>
                </a:tc>
                <a:extLst>
                  <a:ext uri="{0D108BD9-81ED-4DB2-BD59-A6C34878D82A}">
                    <a16:rowId xmlns:a16="http://schemas.microsoft.com/office/drawing/2014/main" val="3515005817"/>
                  </a:ext>
                </a:extLst>
              </a:tr>
            </a:tbl>
          </a:graphicData>
        </a:graphic>
      </p:graphicFrame>
    </p:spTree>
    <p:extLst>
      <p:ext uri="{BB962C8B-B14F-4D97-AF65-F5344CB8AC3E}">
        <p14:creationId xmlns:p14="http://schemas.microsoft.com/office/powerpoint/2010/main" val="26785698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C2DC739-02F1-2445-918E-D569E213BCE9}"/>
              </a:ext>
            </a:extLst>
          </p:cNvPr>
          <p:cNvSpPr>
            <a:spLocks noGrp="1"/>
          </p:cNvSpPr>
          <p:nvPr>
            <p:ph type="title"/>
          </p:nvPr>
        </p:nvSpPr>
        <p:spPr>
          <a:xfrm>
            <a:off x="767290" y="1780661"/>
            <a:ext cx="3582073" cy="3196856"/>
          </a:xfrm>
        </p:spPr>
        <p:txBody>
          <a:bodyPr anchor="t">
            <a:normAutofit/>
          </a:bodyPr>
          <a:lstStyle/>
          <a:p>
            <a:r>
              <a:rPr lang="en-GB" sz="4800" b="1" dirty="0">
                <a:solidFill>
                  <a:schemeClr val="bg1"/>
                </a:solidFill>
              </a:rPr>
              <a:t>Integrated SWOT Analysis</a:t>
            </a:r>
            <a:endParaRPr lang="en-US" sz="4800" dirty="0">
              <a:solidFill>
                <a:schemeClr val="bg1"/>
              </a:solidFill>
            </a:endParaRPr>
          </a:p>
        </p:txBody>
      </p:sp>
      <p:grpSp>
        <p:nvGrpSpPr>
          <p:cNvPr id="33" name="Group 32">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34"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35"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25" name="Content Placeholder 5">
            <a:extLst>
              <a:ext uri="{FF2B5EF4-FFF2-40B4-BE49-F238E27FC236}">
                <a16:creationId xmlns:a16="http://schemas.microsoft.com/office/drawing/2014/main" id="{00A06829-E405-48B6-9037-54E6B130C2FF}"/>
              </a:ext>
            </a:extLst>
          </p:cNvPr>
          <p:cNvGraphicFramePr>
            <a:graphicFrameLocks noGrp="1"/>
          </p:cNvGraphicFramePr>
          <p:nvPr>
            <p:ph idx="1"/>
            <p:extLst>
              <p:ext uri="{D42A27DB-BD31-4B8C-83A1-F6EECF244321}">
                <p14:modId xmlns:p14="http://schemas.microsoft.com/office/powerpoint/2010/main" val="2345289247"/>
              </p:ext>
            </p:extLst>
          </p:nvPr>
        </p:nvGraphicFramePr>
        <p:xfrm>
          <a:off x="5116653" y="933454"/>
          <a:ext cx="6578523" cy="4958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1959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24"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EDC5045B-01D9-6C40-96AA-8F20500644C3}"/>
              </a:ext>
            </a:extLst>
          </p:cNvPr>
          <p:cNvSpPr>
            <a:spLocks noGrp="1"/>
          </p:cNvSpPr>
          <p:nvPr>
            <p:ph type="title"/>
          </p:nvPr>
        </p:nvSpPr>
        <p:spPr>
          <a:xfrm>
            <a:off x="767290" y="1166932"/>
            <a:ext cx="3582073" cy="4279709"/>
          </a:xfrm>
        </p:spPr>
        <p:txBody>
          <a:bodyPr anchor="ctr">
            <a:normAutofit/>
          </a:bodyPr>
          <a:lstStyle/>
          <a:p>
            <a:r>
              <a:rPr lang="en-GB" sz="4800" b="1">
                <a:solidFill>
                  <a:schemeClr val="bg1"/>
                </a:solidFill>
              </a:rPr>
              <a:t>Integrated Swot Analysis</a:t>
            </a:r>
            <a:endParaRPr lang="en-US" sz="4800">
              <a:solidFill>
                <a:schemeClr val="bg1"/>
              </a:solidFill>
            </a:endParaRPr>
          </a:p>
        </p:txBody>
      </p:sp>
      <p:graphicFrame>
        <p:nvGraphicFramePr>
          <p:cNvPr id="26" name="Content Placeholder 2">
            <a:extLst>
              <a:ext uri="{FF2B5EF4-FFF2-40B4-BE49-F238E27FC236}">
                <a16:creationId xmlns:a16="http://schemas.microsoft.com/office/drawing/2014/main" id="{A5882D3B-5B87-4299-9F2A-C67EBF82A1F9}"/>
              </a:ext>
            </a:extLst>
          </p:cNvPr>
          <p:cNvGraphicFramePr>
            <a:graphicFrameLocks noGrp="1"/>
          </p:cNvGraphicFramePr>
          <p:nvPr>
            <p:ph idx="1"/>
            <p:extLst>
              <p:ext uri="{D42A27DB-BD31-4B8C-83A1-F6EECF244321}">
                <p14:modId xmlns:p14="http://schemas.microsoft.com/office/powerpoint/2010/main" val="2551673747"/>
              </p:ext>
            </p:extLst>
          </p:nvPr>
        </p:nvGraphicFramePr>
        <p:xfrm>
          <a:off x="4954093" y="223520"/>
          <a:ext cx="7075347" cy="6482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5588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AB995EC-7B09-F047-86E4-D3968BE7BB0D}"/>
              </a:ext>
            </a:extLst>
          </p:cNvPr>
          <p:cNvSpPr>
            <a:spLocks noGrp="1"/>
          </p:cNvSpPr>
          <p:nvPr>
            <p:ph type="title"/>
          </p:nvPr>
        </p:nvSpPr>
        <p:spPr>
          <a:xfrm>
            <a:off x="804672" y="1412488"/>
            <a:ext cx="2871095" cy="2574295"/>
          </a:xfrm>
        </p:spPr>
        <p:txBody>
          <a:bodyPr anchor="t">
            <a:normAutofit/>
          </a:bodyPr>
          <a:lstStyle/>
          <a:p>
            <a:r>
              <a:rPr lang="en-US" sz="3600" b="1" dirty="0">
                <a:solidFill>
                  <a:schemeClr val="bg1"/>
                </a:solidFill>
              </a:rPr>
              <a:t>Internal analysis:</a:t>
            </a:r>
            <a:br>
              <a:rPr lang="en-US" sz="3600" b="1" dirty="0">
                <a:solidFill>
                  <a:schemeClr val="bg1"/>
                </a:solidFill>
              </a:rPr>
            </a:br>
            <a:r>
              <a:rPr lang="en-US" sz="3600" b="1" dirty="0">
                <a:solidFill>
                  <a:schemeClr val="bg1"/>
                </a:solidFill>
              </a:rPr>
              <a:t> </a:t>
            </a:r>
            <a:br>
              <a:rPr lang="en-US" sz="3600" b="1" dirty="0">
                <a:solidFill>
                  <a:schemeClr val="bg1"/>
                </a:solidFill>
              </a:rPr>
            </a:br>
            <a:r>
              <a:rPr lang="en-GB" sz="3600" b="1" dirty="0">
                <a:solidFill>
                  <a:srgbClr val="FF0000"/>
                </a:solidFill>
              </a:rPr>
              <a:t>Internal Risk Analysis </a:t>
            </a:r>
            <a:endParaRPr lang="en-US" sz="3600" dirty="0">
              <a:solidFill>
                <a:srgbClr val="FF0000"/>
              </a:solidFill>
            </a:endParaRPr>
          </a:p>
        </p:txBody>
      </p:sp>
      <p:sp>
        <p:nvSpPr>
          <p:cNvPr id="3" name="Content Placeholder 2">
            <a:extLst>
              <a:ext uri="{FF2B5EF4-FFF2-40B4-BE49-F238E27FC236}">
                <a16:creationId xmlns:a16="http://schemas.microsoft.com/office/drawing/2014/main" id="{F37ECA87-0342-D94D-B556-CDE90A020770}"/>
              </a:ext>
            </a:extLst>
          </p:cNvPr>
          <p:cNvSpPr>
            <a:spLocks noGrp="1"/>
          </p:cNvSpPr>
          <p:nvPr>
            <p:ph sz="half" idx="1"/>
          </p:nvPr>
        </p:nvSpPr>
        <p:spPr>
          <a:xfrm>
            <a:off x="4480438" y="0"/>
            <a:ext cx="3644635" cy="6858000"/>
          </a:xfrm>
        </p:spPr>
        <p:txBody>
          <a:bodyPr>
            <a:normAutofit lnSpcReduction="10000"/>
          </a:bodyPr>
          <a:lstStyle/>
          <a:p>
            <a:pPr marL="0" lvl="0" indent="0" algn="ctr">
              <a:buNone/>
            </a:pPr>
            <a:r>
              <a:rPr lang="en-GB" sz="1400" b="1" dirty="0">
                <a:solidFill>
                  <a:srgbClr val="FFFF00"/>
                </a:solidFill>
              </a:rPr>
              <a:t>Operational agility</a:t>
            </a:r>
            <a:endParaRPr lang="en-GB" sz="1400" dirty="0">
              <a:solidFill>
                <a:srgbClr val="FFFF00"/>
              </a:solidFill>
            </a:endParaRPr>
          </a:p>
          <a:p>
            <a:pPr lvl="1"/>
            <a:r>
              <a:rPr lang="en-GB" sz="1400" dirty="0"/>
              <a:t>Operational agility consists of factors like ability to and </a:t>
            </a:r>
            <a:r>
              <a:rPr lang="en-GB" sz="1400" dirty="0">
                <a:solidFill>
                  <a:srgbClr val="FF0000"/>
                </a:solidFill>
              </a:rPr>
              <a:t>speed of responding </a:t>
            </a:r>
            <a:r>
              <a:rPr lang="en-GB" sz="1400" dirty="0"/>
              <a:t>to customer demands;</a:t>
            </a:r>
          </a:p>
          <a:p>
            <a:pPr lvl="1"/>
            <a:r>
              <a:rPr lang="en-GB" sz="1400" dirty="0"/>
              <a:t>Flexibility of internal processes and systems </a:t>
            </a:r>
            <a:r>
              <a:rPr lang="en-GB" sz="1400" dirty="0">
                <a:solidFill>
                  <a:srgbClr val="FF0000"/>
                </a:solidFill>
              </a:rPr>
              <a:t>to accommodate </a:t>
            </a:r>
            <a:r>
              <a:rPr lang="en-GB" sz="1400" dirty="0"/>
              <a:t>external </a:t>
            </a:r>
            <a:r>
              <a:rPr lang="en-GB" sz="1400" dirty="0">
                <a:solidFill>
                  <a:srgbClr val="FF0000"/>
                </a:solidFill>
              </a:rPr>
              <a:t>change</a:t>
            </a:r>
            <a:r>
              <a:rPr lang="en-GB" sz="1400" dirty="0"/>
              <a:t>s;</a:t>
            </a:r>
          </a:p>
          <a:p>
            <a:pPr lvl="1"/>
            <a:r>
              <a:rPr lang="en-GB" sz="1400" dirty="0">
                <a:solidFill>
                  <a:srgbClr val="FF0000"/>
                </a:solidFill>
              </a:rPr>
              <a:t>Innovation capacity </a:t>
            </a:r>
            <a:r>
              <a:rPr lang="en-GB" sz="1400" dirty="0"/>
              <a:t>to drive new processes;</a:t>
            </a:r>
          </a:p>
          <a:p>
            <a:pPr lvl="1"/>
            <a:r>
              <a:rPr lang="en-GB" sz="1400" dirty="0"/>
              <a:t>Product and service </a:t>
            </a:r>
            <a:r>
              <a:rPr lang="en-GB" sz="1400" dirty="0">
                <a:solidFill>
                  <a:srgbClr val="FF0000"/>
                </a:solidFill>
              </a:rPr>
              <a:t>offerings</a:t>
            </a:r>
            <a:r>
              <a:rPr lang="en-GB" sz="1400" dirty="0"/>
              <a:t> (new of revised); and</a:t>
            </a:r>
          </a:p>
          <a:p>
            <a:pPr lvl="1"/>
            <a:r>
              <a:rPr lang="en-GB" sz="1400" dirty="0"/>
              <a:t>Ability to foster </a:t>
            </a:r>
            <a:r>
              <a:rPr lang="en-GB" sz="1400" dirty="0">
                <a:solidFill>
                  <a:srgbClr val="FF0000"/>
                </a:solidFill>
              </a:rPr>
              <a:t>internal cooperation</a:t>
            </a:r>
            <a:r>
              <a:rPr lang="en-GB" sz="1400" dirty="0"/>
              <a:t> between different role-players and entities to create new combinations.</a:t>
            </a:r>
          </a:p>
          <a:p>
            <a:endParaRPr lang="en-GB" sz="1400" dirty="0"/>
          </a:p>
          <a:p>
            <a:pPr marL="0" lvl="0" indent="0" algn="ctr">
              <a:buNone/>
            </a:pPr>
            <a:r>
              <a:rPr lang="en-GB" sz="1400" b="1" dirty="0">
                <a:solidFill>
                  <a:srgbClr val="FFFF00"/>
                </a:solidFill>
              </a:rPr>
              <a:t>Customer reach</a:t>
            </a:r>
            <a:endParaRPr lang="en-GB" sz="1400" dirty="0">
              <a:solidFill>
                <a:srgbClr val="FFFF00"/>
              </a:solidFill>
            </a:endParaRPr>
          </a:p>
          <a:p>
            <a:pPr lvl="1"/>
            <a:r>
              <a:rPr lang="en-GB" sz="1400" dirty="0"/>
              <a:t>It includes appropriate </a:t>
            </a:r>
            <a:r>
              <a:rPr lang="en-GB" sz="1400" dirty="0">
                <a:solidFill>
                  <a:srgbClr val="FF0000"/>
                </a:solidFill>
              </a:rPr>
              <a:t>physical and digital channels </a:t>
            </a:r>
            <a:r>
              <a:rPr lang="en-GB" sz="1400" dirty="0"/>
              <a:t>to deliver the offerings to targeted customers in a user-friendly way that delights users and build the brand.</a:t>
            </a:r>
          </a:p>
          <a:p>
            <a:pPr lvl="1"/>
            <a:r>
              <a:rPr lang="en-GB" sz="1400" dirty="0"/>
              <a:t>It includes the capacity to service </a:t>
            </a:r>
            <a:r>
              <a:rPr lang="en-GB" sz="1400" dirty="0">
                <a:solidFill>
                  <a:srgbClr val="FF0000"/>
                </a:solidFill>
              </a:rPr>
              <a:t>different customer segments</a:t>
            </a:r>
            <a:r>
              <a:rPr lang="en-GB" sz="1400" dirty="0"/>
              <a:t>.</a:t>
            </a:r>
          </a:p>
          <a:p>
            <a:endParaRPr lang="en-GB" sz="1400" dirty="0"/>
          </a:p>
          <a:p>
            <a:pPr marL="0" lvl="0" indent="0" algn="ctr">
              <a:buNone/>
            </a:pPr>
            <a:r>
              <a:rPr lang="en-GB" sz="1400" b="1" dirty="0">
                <a:solidFill>
                  <a:srgbClr val="FFFF00"/>
                </a:solidFill>
              </a:rPr>
              <a:t>Cost competitiveness</a:t>
            </a:r>
            <a:endParaRPr lang="en-GB" sz="1400" dirty="0">
              <a:solidFill>
                <a:srgbClr val="FFFF00"/>
              </a:solidFill>
            </a:endParaRPr>
          </a:p>
          <a:p>
            <a:pPr lvl="1"/>
            <a:r>
              <a:rPr lang="en-GB" sz="1400" dirty="0"/>
              <a:t>This refers to all primary and secondary </a:t>
            </a:r>
            <a:r>
              <a:rPr lang="en-GB" sz="1400" dirty="0">
                <a:solidFill>
                  <a:srgbClr val="FF0000"/>
                </a:solidFill>
              </a:rPr>
              <a:t>internal processes </a:t>
            </a:r>
            <a:r>
              <a:rPr lang="en-GB" sz="1400" dirty="0"/>
              <a:t>to support the strategic choices of a company</a:t>
            </a:r>
          </a:p>
          <a:p>
            <a:pPr lvl="1"/>
            <a:r>
              <a:rPr lang="en-GB" sz="1400" dirty="0">
                <a:solidFill>
                  <a:srgbClr val="FF0000"/>
                </a:solidFill>
              </a:rPr>
              <a:t>Cost-competitive processes </a:t>
            </a:r>
            <a:r>
              <a:rPr lang="en-GB" sz="1400" dirty="0"/>
              <a:t>drive pricing decisions as well as future investment decisions</a:t>
            </a:r>
            <a:endParaRPr lang="en-US" sz="1400" dirty="0"/>
          </a:p>
        </p:txBody>
      </p:sp>
      <p:sp>
        <p:nvSpPr>
          <p:cNvPr id="4" name="Content Placeholder 3">
            <a:extLst>
              <a:ext uri="{FF2B5EF4-FFF2-40B4-BE49-F238E27FC236}">
                <a16:creationId xmlns:a16="http://schemas.microsoft.com/office/drawing/2014/main" id="{96CC59FB-8D1A-DD45-AAAA-59C28C5EC4FC}"/>
              </a:ext>
            </a:extLst>
          </p:cNvPr>
          <p:cNvSpPr>
            <a:spLocks noGrp="1"/>
          </p:cNvSpPr>
          <p:nvPr>
            <p:ph sz="half" idx="2"/>
          </p:nvPr>
        </p:nvSpPr>
        <p:spPr>
          <a:xfrm>
            <a:off x="8451604" y="0"/>
            <a:ext cx="3366148" cy="6858000"/>
          </a:xfrm>
        </p:spPr>
        <p:txBody>
          <a:bodyPr>
            <a:normAutofit lnSpcReduction="10000"/>
          </a:bodyPr>
          <a:lstStyle/>
          <a:p>
            <a:pPr marL="0" lvl="0" indent="0" algn="ctr">
              <a:buNone/>
            </a:pPr>
            <a:r>
              <a:rPr lang="en-GB" sz="1400" b="1" dirty="0">
                <a:solidFill>
                  <a:srgbClr val="FFFF00"/>
                </a:solidFill>
              </a:rPr>
              <a:t>Stakeholder confidence</a:t>
            </a:r>
            <a:endParaRPr lang="en-GB" sz="1400" dirty="0">
              <a:solidFill>
                <a:srgbClr val="FFFF00"/>
              </a:solidFill>
            </a:endParaRPr>
          </a:p>
          <a:p>
            <a:pPr lvl="1"/>
            <a:r>
              <a:rPr lang="en-GB" sz="1400" dirty="0"/>
              <a:t>Stakeholder confidence is c</a:t>
            </a:r>
            <a:r>
              <a:rPr lang="en-GB" sz="1400" dirty="0">
                <a:solidFill>
                  <a:srgbClr val="FF0000"/>
                </a:solidFill>
              </a:rPr>
              <a:t>reated</a:t>
            </a:r>
            <a:r>
              <a:rPr lang="en-GB" sz="1400" dirty="0"/>
              <a:t> by the </a:t>
            </a:r>
            <a:r>
              <a:rPr lang="en-GB" sz="1400" dirty="0">
                <a:solidFill>
                  <a:srgbClr val="FF0000"/>
                </a:solidFill>
              </a:rPr>
              <a:t>combined effects </a:t>
            </a:r>
            <a:r>
              <a:rPr lang="en-GB" sz="1400" dirty="0"/>
              <a:t>of management and employees.</a:t>
            </a:r>
          </a:p>
          <a:p>
            <a:pPr lvl="1"/>
            <a:r>
              <a:rPr lang="en-GB" sz="1400" dirty="0"/>
              <a:t>Transparency on </a:t>
            </a:r>
            <a:r>
              <a:rPr lang="en-GB" sz="1400" dirty="0">
                <a:solidFill>
                  <a:srgbClr val="FF0000"/>
                </a:solidFill>
              </a:rPr>
              <a:t>major risks </a:t>
            </a:r>
            <a:r>
              <a:rPr lang="en-GB" sz="1400" dirty="0"/>
              <a:t>and the proactive mitigation initiatives to manage them, should be par</a:t>
            </a:r>
            <a:r>
              <a:rPr lang="en-GB" sz="1400" dirty="0">
                <a:solidFill>
                  <a:srgbClr val="FF0000"/>
                </a:solidFill>
              </a:rPr>
              <a:t>t of governance</a:t>
            </a:r>
            <a:r>
              <a:rPr lang="en-GB" sz="1400" dirty="0"/>
              <a:t> practices in the form of integrated r</a:t>
            </a:r>
            <a:r>
              <a:rPr lang="en-GB" sz="1400" dirty="0">
                <a:solidFill>
                  <a:srgbClr val="FF0000"/>
                </a:solidFill>
              </a:rPr>
              <a:t>eports, management briefings </a:t>
            </a:r>
            <a:r>
              <a:rPr lang="en-GB" sz="1400" dirty="0"/>
              <a:t>and other communications to all stakeholders (investors, regulators, customers, communities, interest groups as well as employees). </a:t>
            </a:r>
          </a:p>
          <a:p>
            <a:endParaRPr lang="en-GB" sz="1400" dirty="0"/>
          </a:p>
          <a:p>
            <a:pPr marL="0" lvl="0" indent="0" algn="ctr">
              <a:buNone/>
            </a:pPr>
            <a:r>
              <a:rPr lang="en-GB" sz="1400" b="1" dirty="0">
                <a:solidFill>
                  <a:srgbClr val="FFFF00"/>
                </a:solidFill>
              </a:rPr>
              <a:t>Potential Sources of Internal Risks</a:t>
            </a:r>
            <a:endParaRPr lang="en-GB" sz="1400" dirty="0">
              <a:solidFill>
                <a:srgbClr val="FFFF00"/>
              </a:solidFill>
            </a:endParaRPr>
          </a:p>
          <a:p>
            <a:pPr lvl="1"/>
            <a:r>
              <a:rPr lang="en-GB" sz="1400" dirty="0"/>
              <a:t>Is the company </a:t>
            </a:r>
            <a:r>
              <a:rPr lang="en-GB" sz="1400" dirty="0">
                <a:solidFill>
                  <a:srgbClr val="FF0000"/>
                </a:solidFill>
              </a:rPr>
              <a:t>making profit</a:t>
            </a:r>
            <a:r>
              <a:rPr lang="en-GB" sz="1400" dirty="0"/>
              <a:t>? (If it cannot be explained, the business model is a risk area).</a:t>
            </a:r>
          </a:p>
          <a:p>
            <a:pPr lvl="1"/>
            <a:r>
              <a:rPr lang="en-GB" sz="1400" dirty="0"/>
              <a:t>Have </a:t>
            </a:r>
            <a:r>
              <a:rPr lang="en-GB" sz="1400" dirty="0">
                <a:solidFill>
                  <a:srgbClr val="FF0000"/>
                </a:solidFill>
              </a:rPr>
              <a:t>different accounting </a:t>
            </a:r>
            <a:r>
              <a:rPr lang="en-GB" sz="1400" dirty="0"/>
              <a:t>methods “created” these profits?</a:t>
            </a:r>
          </a:p>
          <a:p>
            <a:pPr lvl="1"/>
            <a:r>
              <a:rPr lang="en-GB" sz="1400" dirty="0"/>
              <a:t>How </a:t>
            </a:r>
            <a:r>
              <a:rPr lang="en-GB" sz="1400" dirty="0">
                <a:solidFill>
                  <a:srgbClr val="FF0000"/>
                </a:solidFill>
              </a:rPr>
              <a:t>sustainable </a:t>
            </a:r>
            <a:r>
              <a:rPr lang="en-GB" sz="1400" dirty="0"/>
              <a:t>are these profits?</a:t>
            </a:r>
          </a:p>
          <a:p>
            <a:pPr lvl="1"/>
            <a:r>
              <a:rPr lang="en-GB" sz="1400" dirty="0"/>
              <a:t>What are the </a:t>
            </a:r>
            <a:r>
              <a:rPr lang="en-GB" sz="1400" dirty="0">
                <a:solidFill>
                  <a:srgbClr val="FF0000"/>
                </a:solidFill>
              </a:rPr>
              <a:t>key dependencies</a:t>
            </a:r>
            <a:r>
              <a:rPr lang="en-GB" sz="1400" dirty="0"/>
              <a:t>?</a:t>
            </a:r>
          </a:p>
          <a:p>
            <a:pPr lvl="1"/>
            <a:r>
              <a:rPr lang="en-GB" sz="1400" dirty="0">
                <a:solidFill>
                  <a:srgbClr val="FF0000"/>
                </a:solidFill>
              </a:rPr>
              <a:t>What </a:t>
            </a:r>
            <a:r>
              <a:rPr lang="en-GB" sz="1400" dirty="0"/>
              <a:t>happens </a:t>
            </a:r>
            <a:r>
              <a:rPr lang="en-GB" sz="1400" dirty="0">
                <a:solidFill>
                  <a:srgbClr val="FF0000"/>
                </a:solidFill>
              </a:rPr>
              <a:t>if the </a:t>
            </a:r>
            <a:r>
              <a:rPr lang="en-GB" sz="1400" dirty="0"/>
              <a:t>no.1 customer leaves?</a:t>
            </a:r>
          </a:p>
          <a:p>
            <a:pPr lvl="1"/>
            <a:r>
              <a:rPr lang="en-GB" sz="1400" dirty="0"/>
              <a:t>Do the board, shareholders and regulators </a:t>
            </a:r>
            <a:r>
              <a:rPr lang="en-GB" sz="1400" dirty="0">
                <a:solidFill>
                  <a:srgbClr val="FF0000"/>
                </a:solidFill>
              </a:rPr>
              <a:t>understand the risk</a:t>
            </a:r>
            <a:r>
              <a:rPr lang="en-GB" sz="1400" dirty="0"/>
              <a:t>?</a:t>
            </a:r>
          </a:p>
          <a:p>
            <a:pPr lvl="1"/>
            <a:r>
              <a:rPr lang="en-GB" sz="1400" dirty="0"/>
              <a:t>Can the </a:t>
            </a:r>
            <a:r>
              <a:rPr lang="en-GB" sz="1400" dirty="0">
                <a:solidFill>
                  <a:srgbClr val="FF0000"/>
                </a:solidFill>
              </a:rPr>
              <a:t>company survive </a:t>
            </a:r>
            <a:r>
              <a:rPr lang="en-GB" sz="1400" dirty="0"/>
              <a:t>three to six </a:t>
            </a:r>
            <a:r>
              <a:rPr lang="en-GB" sz="1400" dirty="0">
                <a:solidFill>
                  <a:srgbClr val="FF0000"/>
                </a:solidFill>
              </a:rPr>
              <a:t>bad months</a:t>
            </a:r>
            <a:r>
              <a:rPr lang="en-GB" sz="1400" dirty="0"/>
              <a:t>?</a:t>
            </a:r>
          </a:p>
          <a:p>
            <a:pPr lvl="1"/>
            <a:r>
              <a:rPr lang="en-GB" sz="1400" dirty="0"/>
              <a:t>What happens if </a:t>
            </a:r>
            <a:r>
              <a:rPr lang="en-GB" sz="1400" dirty="0">
                <a:solidFill>
                  <a:srgbClr val="FF0000"/>
                </a:solidFill>
              </a:rPr>
              <a:t>key talent </a:t>
            </a:r>
            <a:r>
              <a:rPr lang="en-GB" sz="1400" dirty="0"/>
              <a:t>resigns</a:t>
            </a:r>
            <a:r>
              <a:rPr lang="en-GB" sz="1200" dirty="0"/>
              <a:t>?</a:t>
            </a:r>
          </a:p>
          <a:p>
            <a:endParaRPr lang="en-US" sz="800" dirty="0"/>
          </a:p>
        </p:txBody>
      </p:sp>
    </p:spTree>
    <p:extLst>
      <p:ext uri="{BB962C8B-B14F-4D97-AF65-F5344CB8AC3E}">
        <p14:creationId xmlns:p14="http://schemas.microsoft.com/office/powerpoint/2010/main" val="2650879729"/>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E757DA-989F-D341-A1FA-96DADBAC42D6}"/>
              </a:ext>
            </a:extLst>
          </p:cNvPr>
          <p:cNvSpPr>
            <a:spLocks noGrp="1"/>
          </p:cNvSpPr>
          <p:nvPr>
            <p:ph type="title"/>
          </p:nvPr>
        </p:nvSpPr>
        <p:spPr>
          <a:xfrm>
            <a:off x="742950" y="742951"/>
            <a:ext cx="3476625" cy="4962524"/>
          </a:xfrm>
        </p:spPr>
        <p:txBody>
          <a:bodyPr>
            <a:normAutofit/>
          </a:bodyPr>
          <a:lstStyle/>
          <a:p>
            <a:pPr algn="ctr"/>
            <a:r>
              <a:rPr lang="en-US" sz="4800" dirty="0">
                <a:solidFill>
                  <a:srgbClr val="FFFFFF"/>
                </a:solidFill>
              </a:rPr>
              <a:t>Internal Risk analysis</a:t>
            </a:r>
          </a:p>
        </p:txBody>
      </p:sp>
      <p:graphicFrame>
        <p:nvGraphicFramePr>
          <p:cNvPr id="3" name="Table 2">
            <a:extLst>
              <a:ext uri="{FF2B5EF4-FFF2-40B4-BE49-F238E27FC236}">
                <a16:creationId xmlns:a16="http://schemas.microsoft.com/office/drawing/2014/main" id="{7B85CE51-399A-8B4B-B0A9-F0E8C87535B7}"/>
              </a:ext>
            </a:extLst>
          </p:cNvPr>
          <p:cNvGraphicFramePr>
            <a:graphicFrameLocks noGrp="1"/>
          </p:cNvGraphicFramePr>
          <p:nvPr>
            <p:extLst>
              <p:ext uri="{D42A27DB-BD31-4B8C-83A1-F6EECF244321}">
                <p14:modId xmlns:p14="http://schemas.microsoft.com/office/powerpoint/2010/main" val="2597414397"/>
              </p:ext>
            </p:extLst>
          </p:nvPr>
        </p:nvGraphicFramePr>
        <p:xfrm>
          <a:off x="4912696" y="231530"/>
          <a:ext cx="7116743" cy="6367012"/>
        </p:xfrm>
        <a:graphic>
          <a:graphicData uri="http://schemas.openxmlformats.org/drawingml/2006/table">
            <a:tbl>
              <a:tblPr firstRow="1" firstCol="1" bandRow="1"/>
              <a:tblGrid>
                <a:gridCol w="1467784">
                  <a:extLst>
                    <a:ext uri="{9D8B030D-6E8A-4147-A177-3AD203B41FA5}">
                      <a16:colId xmlns:a16="http://schemas.microsoft.com/office/drawing/2014/main" val="349771371"/>
                    </a:ext>
                  </a:extLst>
                </a:gridCol>
                <a:gridCol w="5648959">
                  <a:extLst>
                    <a:ext uri="{9D8B030D-6E8A-4147-A177-3AD203B41FA5}">
                      <a16:colId xmlns:a16="http://schemas.microsoft.com/office/drawing/2014/main" val="847794291"/>
                    </a:ext>
                  </a:extLst>
                </a:gridCol>
              </a:tblGrid>
              <a:tr h="244696">
                <a:tc>
                  <a:txBody>
                    <a:bodyPr/>
                    <a:lstStyle/>
                    <a:p>
                      <a:pPr algn="ctr" fontAlgn="t">
                        <a:spcBef>
                          <a:spcPts val="0"/>
                        </a:spcBef>
                        <a:spcAft>
                          <a:spcPts val="0"/>
                        </a:spcAft>
                      </a:pPr>
                      <a:r>
                        <a:rPr lang="en-GB" sz="1600" b="1"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Risk</a:t>
                      </a:r>
                      <a:endParaRPr lang="en-GB" sz="3200" b="0" i="0" u="none" strike="noStrike" dirty="0">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7D31"/>
                    </a:solidFill>
                  </a:tcPr>
                </a:tc>
                <a:tc>
                  <a:txBody>
                    <a:bodyPr/>
                    <a:lstStyle/>
                    <a:p>
                      <a:pPr algn="ctr" fontAlgn="t">
                        <a:spcBef>
                          <a:spcPts val="0"/>
                        </a:spcBef>
                        <a:spcAft>
                          <a:spcPts val="0"/>
                        </a:spcAft>
                      </a:pPr>
                      <a:r>
                        <a:rPr lang="en-GB" sz="16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Features </a:t>
                      </a:r>
                      <a:endParaRPr lang="en-GB" sz="4000" b="0" i="0" u="none" strike="noStrike" dirty="0">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3866795567"/>
                  </a:ext>
                </a:extLst>
              </a:tr>
              <a:tr h="1423898">
                <a:tc>
                  <a:txBody>
                    <a:bodyPr/>
                    <a:lstStyle/>
                    <a:p>
                      <a:pPr algn="l" fontAlgn="t">
                        <a:spcBef>
                          <a:spcPts val="0"/>
                        </a:spcBef>
                        <a:spcAft>
                          <a:spcPts val="0"/>
                        </a:spcAft>
                      </a:pPr>
                      <a:r>
                        <a:rPr lang="en-GB" sz="11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Operational agility</a:t>
                      </a:r>
                      <a:endParaRPr lang="en-GB" sz="2000" b="0" i="0" u="none" strike="noStrike">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Group as well as the individual resorts do not have the operational agility (e.g. ability to and speed of responding to customer demands) due to regulations regulating SOE’s (e.g. supply chain management principles)</a:t>
                      </a:r>
                      <a:endParaRPr lang="en-GB" sz="1200" b="0" i="0" u="none" strike="noStrike" dirty="0">
                        <a:solidFill>
                          <a:schemeClr val="tx1"/>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Internal process and systems are not agile enough to accommodate external changes</a:t>
                      </a:r>
                      <a:endParaRPr lang="en-GB" sz="4000" b="0" i="0" u="none" strike="noStrike" dirty="0">
                        <a:solidFill>
                          <a:schemeClr val="tx1"/>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Innovation capacity to drive new process is low</a:t>
                      </a:r>
                      <a:endParaRPr lang="en-GB" sz="4000" b="0" i="0" u="none" strike="noStrike" dirty="0">
                        <a:solidFill>
                          <a:schemeClr val="tx1"/>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Product and service offerings are limited (new ones are not added nor revised)</a:t>
                      </a:r>
                      <a:endParaRPr lang="en-GB" sz="4000" b="0" i="0" u="none" strike="noStrike" dirty="0">
                        <a:solidFill>
                          <a:schemeClr val="tx1"/>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group’s ability to foster internal cooperation between different role-players and entities to create new combinations of offerings is low</a:t>
                      </a:r>
                      <a:endParaRPr lang="en-GB" sz="4000" b="0" i="0" u="none" strike="noStrike" dirty="0">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17282654"/>
                  </a:ext>
                </a:extLst>
              </a:tr>
              <a:tr h="611492">
                <a:tc>
                  <a:txBody>
                    <a:bodyPr/>
                    <a:lstStyle/>
                    <a:p>
                      <a:pPr algn="l" fontAlgn="t">
                        <a:spcBef>
                          <a:spcPts val="0"/>
                        </a:spcBef>
                        <a:spcAft>
                          <a:spcPts val="0"/>
                        </a:spcAft>
                      </a:pPr>
                      <a:r>
                        <a:rPr lang="en-GB" sz="11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Customer reach</a:t>
                      </a:r>
                      <a:endParaRPr lang="en-GB" sz="2000" b="0" i="0" u="none" strike="noStrike">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Inappropriate or lack of physical and digital channels to deliver the offerings to targeted customers in a user-friendly way that delights users and build the brand</a:t>
                      </a:r>
                      <a:endParaRPr lang="en-GB" sz="1200" b="0" i="0" u="none" strike="noStrike" dirty="0">
                        <a:solidFill>
                          <a:schemeClr val="tx1"/>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Capacity to service different customer segments are not exploited</a:t>
                      </a:r>
                      <a:endParaRPr lang="en-GB" sz="4000" b="0" i="0" u="none" strike="noStrike" dirty="0">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4019898925"/>
                  </a:ext>
                </a:extLst>
              </a:tr>
              <a:tr h="441219">
                <a:tc>
                  <a:txBody>
                    <a:bodyPr/>
                    <a:lstStyle/>
                    <a:p>
                      <a:pPr algn="l" fontAlgn="t">
                        <a:spcBef>
                          <a:spcPts val="0"/>
                        </a:spcBef>
                        <a:spcAft>
                          <a:spcPts val="0"/>
                        </a:spcAft>
                      </a:pPr>
                      <a:r>
                        <a:rPr lang="en-GB" sz="11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Cost competitiveness</a:t>
                      </a:r>
                      <a:endParaRPr lang="en-GB" sz="2000" b="0" i="0" u="none" strike="noStrike">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Primary and secondary internal processes to support the strategic choices of a company</a:t>
                      </a:r>
                      <a:endParaRPr lang="en-GB" sz="1200" b="0" i="0" u="none" strike="noStrike" dirty="0">
                        <a:solidFill>
                          <a:schemeClr val="tx1"/>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Cost-competitive processes drive pricing decisions as well as future investment decisions</a:t>
                      </a:r>
                      <a:endParaRPr lang="en-GB" sz="4000" b="0" i="0" u="none" strike="noStrike" dirty="0">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06148597"/>
                  </a:ext>
                </a:extLst>
              </a:tr>
              <a:tr h="1164661">
                <a:tc>
                  <a:txBody>
                    <a:bodyPr/>
                    <a:lstStyle/>
                    <a:p>
                      <a:pPr algn="l" fontAlgn="t">
                        <a:spcBef>
                          <a:spcPts val="0"/>
                        </a:spcBef>
                        <a:spcAft>
                          <a:spcPts val="0"/>
                        </a:spcAft>
                      </a:pPr>
                      <a:r>
                        <a:rPr lang="en-GB" sz="11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Stakeholder confidence</a:t>
                      </a:r>
                      <a:endParaRPr lang="en-GB" sz="2000" b="0" i="0" u="none" strike="noStrike">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347472" indent="-347472" algn="l" fontAlgn="t">
                        <a:spcBef>
                          <a:spcPts val="300"/>
                        </a:spcBef>
                        <a:spcAft>
                          <a:spcPts val="30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Stakeholder confidence is not created by the combined effects of management and employees.</a:t>
                      </a:r>
                      <a:endParaRPr lang="en-GB" sz="1200" b="0" i="0" u="none" strike="noStrike" dirty="0">
                        <a:solidFill>
                          <a:schemeClr val="tx1"/>
                        </a:solidFill>
                        <a:effectLst/>
                        <a:latin typeface="Arial" panose="020B0604020202020204" pitchFamily="34" charset="0"/>
                        <a:ea typeface="+mn-ea"/>
                        <a:cs typeface="+mn-cs"/>
                      </a:endParaRPr>
                    </a:p>
                    <a:p>
                      <a:pPr marL="347472" indent="-347472" algn="l" fontAlgn="t">
                        <a:spcBef>
                          <a:spcPts val="300"/>
                        </a:spcBef>
                        <a:spcAft>
                          <a:spcPts val="30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Transparency on major risks and the proactive mitigation initiatives to manage them, are not part of governance practices in the form of integrated reports, management briefings and other communications to all stakeholders (investors, regulators, customers, communities, interest groups as well as employees). </a:t>
                      </a:r>
                      <a:endParaRPr lang="en-GB" sz="4000" b="0" i="0" u="none" strike="noStrike" dirty="0">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803336274"/>
                  </a:ext>
                </a:extLst>
              </a:tr>
              <a:tr h="1924488">
                <a:tc>
                  <a:txBody>
                    <a:bodyPr/>
                    <a:lstStyle/>
                    <a:p>
                      <a:pPr algn="l" fontAlgn="t">
                        <a:spcBef>
                          <a:spcPts val="0"/>
                        </a:spcBef>
                        <a:spcAft>
                          <a:spcPts val="0"/>
                        </a:spcAft>
                      </a:pPr>
                      <a:r>
                        <a:rPr lang="en-GB" sz="11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Potential sources of internal risk</a:t>
                      </a:r>
                      <a:endParaRPr lang="en-GB" sz="2000" b="0" i="0" u="none" strike="noStrike">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Sustainability of the entities</a:t>
                      </a:r>
                      <a:endParaRPr lang="en-GB" sz="1200" b="0" i="0" u="none" strike="noStrike" dirty="0">
                        <a:solidFill>
                          <a:schemeClr val="tx1"/>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Delipidated infrastructure</a:t>
                      </a:r>
                      <a:endParaRPr lang="en-GB" sz="4000" b="0" i="0" u="none" strike="noStrike" dirty="0">
                        <a:solidFill>
                          <a:schemeClr val="tx1"/>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 maintenance budget</a:t>
                      </a:r>
                      <a:endParaRPr lang="en-GB" sz="4000" b="0" i="0" u="none" strike="noStrike" dirty="0">
                        <a:solidFill>
                          <a:schemeClr val="tx1"/>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Cash flow problems (struggling to pay wages)</a:t>
                      </a:r>
                      <a:endParaRPr lang="en-GB" sz="4000" b="0" i="0" u="none" strike="noStrike" dirty="0">
                        <a:solidFill>
                          <a:srgbClr val="000000"/>
                        </a:solidFill>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effectLst/>
                          <a:latin typeface="Calibri" panose="020F0502020204030204" pitchFamily="34" charset="0"/>
                          <a:ea typeface="Symbol" panose="05050102010706020507" pitchFamily="18" charset="2"/>
                          <a:cs typeface="Calibri" panose="020F0502020204030204" pitchFamily="34" charset="0"/>
                        </a:rPr>
                        <a:t>Legacy debt</a:t>
                      </a:r>
                      <a:endParaRPr lang="en-GB" sz="4000" b="0" i="0" u="none" strike="noStrike" dirty="0">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effectLst/>
                          <a:latin typeface="Calibri" panose="020F0502020204030204" pitchFamily="34" charset="0"/>
                          <a:ea typeface="Symbol" panose="05050102010706020507" pitchFamily="18" charset="2"/>
                          <a:cs typeface="Calibri" panose="020F0502020204030204" pitchFamily="34" charset="0"/>
                        </a:rPr>
                        <a:t>Silo mentality</a:t>
                      </a:r>
                      <a:endParaRPr lang="en-GB" sz="4000" b="0" i="0" u="none" strike="noStrike" dirty="0">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effectLst/>
                          <a:latin typeface="Calibri" panose="020F0502020204030204" pitchFamily="34" charset="0"/>
                          <a:ea typeface="Tahoma" panose="020B0604030504040204" pitchFamily="34" charset="0"/>
                          <a:cs typeface="Calibri" panose="020F0502020204030204" pitchFamily="34" charset="0"/>
                        </a:rPr>
                        <a:t>Unskilled and incorrectly placed employees</a:t>
                      </a:r>
                      <a:endParaRPr lang="en-GB" sz="4000" b="0" i="0" u="none" strike="noStrike" dirty="0">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effectLst/>
                          <a:latin typeface="Calibri" panose="020F0502020204030204" pitchFamily="34" charset="0"/>
                          <a:ea typeface="Tahoma" panose="020B0604030504040204" pitchFamily="34" charset="0"/>
                          <a:cs typeface="Calibri" panose="020F0502020204030204" pitchFamily="34" charset="0"/>
                        </a:rPr>
                        <a:t>Policies are still not relevant and despite having reviewed some of the  company policies, others still need to be reviewed in the 2018/2019 financial year</a:t>
                      </a:r>
                      <a:endParaRPr lang="en-GB" sz="4000" b="0" i="0" u="none" strike="noStrike" dirty="0">
                        <a:effectLst/>
                        <a:latin typeface="Arial" panose="020B0604020202020204" pitchFamily="34" charset="0"/>
                        <a:ea typeface="+mn-ea"/>
                        <a:cs typeface="+mn-cs"/>
                      </a:endParaRPr>
                    </a:p>
                    <a:p>
                      <a:pPr marL="347472" indent="-347472" algn="l" fontAlgn="t">
                        <a:spcBef>
                          <a:spcPts val="0"/>
                        </a:spcBef>
                        <a:spcAft>
                          <a:spcPts val="0"/>
                        </a:spcAft>
                        <a:buClrTx/>
                        <a:buSzPts val="900"/>
                        <a:buFont typeface="Symbol" panose="05050102010706020507" pitchFamily="18" charset="2"/>
                        <a:buChar char="·"/>
                      </a:pPr>
                      <a:r>
                        <a:rPr lang="en-GB" sz="1200" b="0" i="0" u="none" strike="noStrike" dirty="0">
                          <a:effectLst/>
                          <a:latin typeface="Calibri" panose="020F0502020204030204" pitchFamily="34" charset="0"/>
                          <a:ea typeface="Tahoma" panose="020B0604030504040204" pitchFamily="34" charset="0"/>
                          <a:cs typeface="Calibri" panose="020F0502020204030204" pitchFamily="34" charset="0"/>
                        </a:rPr>
                        <a:t>Low staff morale due to uncertainty regarding Shareholder financial support</a:t>
                      </a:r>
                      <a:endParaRPr lang="en-GB" sz="4000" b="0" i="0" u="none" strike="noStrike" dirty="0">
                        <a:effectLst/>
                        <a:latin typeface="Arial" panose="020B0604020202020204" pitchFamily="34" charset="0"/>
                      </a:endParaRPr>
                    </a:p>
                  </a:txBody>
                  <a:tcPr marL="65286" marR="65286" marT="906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759004463"/>
                  </a:ext>
                </a:extLst>
              </a:tr>
            </a:tbl>
          </a:graphicData>
        </a:graphic>
      </p:graphicFrame>
    </p:spTree>
    <p:extLst>
      <p:ext uri="{BB962C8B-B14F-4D97-AF65-F5344CB8AC3E}">
        <p14:creationId xmlns:p14="http://schemas.microsoft.com/office/powerpoint/2010/main" val="24083021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520C10-CD94-1742-BD88-F3B182A2644D}"/>
              </a:ext>
            </a:extLst>
          </p:cNvPr>
          <p:cNvSpPr>
            <a:spLocks noGrp="1"/>
          </p:cNvSpPr>
          <p:nvPr>
            <p:ph type="title"/>
          </p:nvPr>
        </p:nvSpPr>
        <p:spPr>
          <a:xfrm>
            <a:off x="466722" y="586855"/>
            <a:ext cx="3201366" cy="3387497"/>
          </a:xfrm>
        </p:spPr>
        <p:txBody>
          <a:bodyPr anchor="b">
            <a:normAutofit/>
          </a:bodyPr>
          <a:lstStyle/>
          <a:p>
            <a:pPr algn="r"/>
            <a:r>
              <a:rPr lang="en-GB" sz="4000" b="1" dirty="0">
                <a:solidFill>
                  <a:srgbClr val="FFFFFF"/>
                </a:solidFill>
              </a:rPr>
              <a:t>Internal Analysis: </a:t>
            </a:r>
            <a:r>
              <a:rPr lang="en-GB" sz="4000" b="1" dirty="0">
                <a:solidFill>
                  <a:srgbClr val="FF0000"/>
                </a:solidFill>
              </a:rPr>
              <a:t>Financial Analysis</a:t>
            </a:r>
            <a:endParaRPr lang="en-US" sz="4000" dirty="0">
              <a:solidFill>
                <a:srgbClr val="FF0000"/>
              </a:solidFill>
            </a:endParaRPr>
          </a:p>
        </p:txBody>
      </p:sp>
      <p:sp>
        <p:nvSpPr>
          <p:cNvPr id="3" name="Content Placeholder 2">
            <a:extLst>
              <a:ext uri="{FF2B5EF4-FFF2-40B4-BE49-F238E27FC236}">
                <a16:creationId xmlns:a16="http://schemas.microsoft.com/office/drawing/2014/main" id="{3AB4F29A-A71B-F442-BF74-1DE5C090FD10}"/>
              </a:ext>
            </a:extLst>
          </p:cNvPr>
          <p:cNvSpPr>
            <a:spLocks noGrp="1"/>
          </p:cNvSpPr>
          <p:nvPr>
            <p:ph idx="1"/>
          </p:nvPr>
        </p:nvSpPr>
        <p:spPr>
          <a:xfrm>
            <a:off x="4581727" y="649480"/>
            <a:ext cx="3025303" cy="5546047"/>
          </a:xfrm>
        </p:spPr>
        <p:txBody>
          <a:bodyPr anchor="ctr">
            <a:normAutofit/>
          </a:bodyPr>
          <a:lstStyle/>
          <a:p>
            <a:pPr lvl="0"/>
            <a:r>
              <a:rPr lang="en-GB" sz="2000" dirty="0"/>
              <a:t>Profitability ratios</a:t>
            </a:r>
          </a:p>
          <a:p>
            <a:pPr lvl="0"/>
            <a:endParaRPr lang="en-GB" sz="2000" dirty="0"/>
          </a:p>
          <a:p>
            <a:pPr lvl="0"/>
            <a:r>
              <a:rPr lang="en-GB" sz="2000" dirty="0"/>
              <a:t>Liquidity ratios</a:t>
            </a:r>
          </a:p>
          <a:p>
            <a:pPr lvl="0"/>
            <a:endParaRPr lang="en-GB" sz="2000" dirty="0"/>
          </a:p>
          <a:p>
            <a:pPr lvl="0"/>
            <a:r>
              <a:rPr lang="en-GB" sz="2000" dirty="0"/>
              <a:t>Leverage ratios</a:t>
            </a:r>
          </a:p>
          <a:p>
            <a:pPr lvl="0"/>
            <a:endParaRPr lang="en-GB" sz="2000" dirty="0"/>
          </a:p>
          <a:p>
            <a:pPr lvl="0"/>
            <a:r>
              <a:rPr lang="en-GB" sz="2000" dirty="0"/>
              <a:t>Activity ratios</a:t>
            </a:r>
          </a:p>
          <a:p>
            <a:pPr lvl="0"/>
            <a:endParaRPr lang="en-GB" sz="2000" dirty="0"/>
          </a:p>
          <a:p>
            <a:pPr lvl="0"/>
            <a:r>
              <a:rPr lang="en-GB" sz="2000" dirty="0"/>
              <a:t>Other ratios</a:t>
            </a:r>
          </a:p>
          <a:p>
            <a:pPr marL="0" indent="0">
              <a:buNone/>
            </a:pPr>
            <a:endParaRPr lang="en-US" sz="2000" dirty="0"/>
          </a:p>
        </p:txBody>
      </p:sp>
      <p:pic>
        <p:nvPicPr>
          <p:cNvPr id="4" name="Picture 3">
            <a:extLst>
              <a:ext uri="{FF2B5EF4-FFF2-40B4-BE49-F238E27FC236}">
                <a16:creationId xmlns:a16="http://schemas.microsoft.com/office/drawing/2014/main" id="{C5030673-2018-C844-A397-63DB9E48D288}"/>
              </a:ext>
            </a:extLst>
          </p:cNvPr>
          <p:cNvPicPr>
            <a:picLocks noChangeAspect="1"/>
          </p:cNvPicPr>
          <p:nvPr/>
        </p:nvPicPr>
        <p:blipFill>
          <a:blip r:embed="rId2"/>
          <a:stretch>
            <a:fillRect/>
          </a:stretch>
        </p:blipFill>
        <p:spPr>
          <a:xfrm>
            <a:off x="7165978" y="1041399"/>
            <a:ext cx="4559300" cy="4559300"/>
          </a:xfrm>
          <a:prstGeom prst="rect">
            <a:avLst/>
          </a:prstGeom>
        </p:spPr>
      </p:pic>
    </p:spTree>
    <p:extLst>
      <p:ext uri="{BB962C8B-B14F-4D97-AF65-F5344CB8AC3E}">
        <p14:creationId xmlns:p14="http://schemas.microsoft.com/office/powerpoint/2010/main" val="32529846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153AD3-3E0E-0545-8882-AA39EBD5BA94}"/>
              </a:ext>
            </a:extLst>
          </p:cNvPr>
          <p:cNvSpPr>
            <a:spLocks noGrp="1"/>
          </p:cNvSpPr>
          <p:nvPr>
            <p:ph type="title"/>
          </p:nvPr>
        </p:nvSpPr>
        <p:spPr>
          <a:xfrm>
            <a:off x="762000" y="559678"/>
            <a:ext cx="3567915" cy="4952492"/>
          </a:xfrm>
        </p:spPr>
        <p:txBody>
          <a:bodyPr>
            <a:normAutofit/>
          </a:bodyPr>
          <a:lstStyle/>
          <a:p>
            <a:r>
              <a:rPr lang="en-GB" b="1">
                <a:solidFill>
                  <a:schemeClr val="bg1"/>
                </a:solidFill>
              </a:rPr>
              <a:t>Financial Position</a:t>
            </a:r>
            <a:endParaRPr lang="en-US">
              <a:solidFill>
                <a:schemeClr val="bg1"/>
              </a:solidFill>
            </a:endParaRPr>
          </a:p>
        </p:txBody>
      </p:sp>
      <p:cxnSp>
        <p:nvCxnSpPr>
          <p:cNvPr id="11" name="Straight Connector 10">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CDE7D0D-8116-4391-9D63-5B058CE04151}"/>
              </a:ext>
            </a:extLst>
          </p:cNvPr>
          <p:cNvGraphicFramePr>
            <a:graphicFrameLocks noGrp="1"/>
          </p:cNvGraphicFramePr>
          <p:nvPr>
            <p:ph idx="1"/>
            <p:extLst>
              <p:ext uri="{D42A27DB-BD31-4B8C-83A1-F6EECF244321}">
                <p14:modId xmlns:p14="http://schemas.microsoft.com/office/powerpoint/2010/main" val="2061312822"/>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1235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Freeform: Shape 72">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314" name="Picture 2">
            <a:extLst>
              <a:ext uri="{FF2B5EF4-FFF2-40B4-BE49-F238E27FC236}">
                <a16:creationId xmlns:a16="http://schemas.microsoft.com/office/drawing/2014/main" id="{A32D206B-DE56-1347-856A-1873E0F0D6B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3137" y="149930"/>
            <a:ext cx="6481011" cy="6525603"/>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Group 74">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76"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77"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246336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365760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835E64-F3E3-9547-97F1-16A52797E6BE}"/>
              </a:ext>
            </a:extLst>
          </p:cNvPr>
          <p:cNvSpPr>
            <a:spLocks noGrp="1"/>
          </p:cNvSpPr>
          <p:nvPr>
            <p:ph type="title"/>
          </p:nvPr>
        </p:nvSpPr>
        <p:spPr>
          <a:xfrm>
            <a:off x="594360" y="637125"/>
            <a:ext cx="3163448" cy="5256371"/>
          </a:xfrm>
        </p:spPr>
        <p:txBody>
          <a:bodyPr>
            <a:normAutofit/>
          </a:bodyPr>
          <a:lstStyle/>
          <a:p>
            <a:r>
              <a:rPr lang="en-GB" b="1"/>
              <a:t>Current reality</a:t>
            </a:r>
            <a:br>
              <a:rPr lang="en-GB"/>
            </a:br>
            <a:endParaRPr lang="en-US"/>
          </a:p>
        </p:txBody>
      </p:sp>
      <p:graphicFrame>
        <p:nvGraphicFramePr>
          <p:cNvPr id="22" name="Content Placeholder 2">
            <a:extLst>
              <a:ext uri="{FF2B5EF4-FFF2-40B4-BE49-F238E27FC236}">
                <a16:creationId xmlns:a16="http://schemas.microsoft.com/office/drawing/2014/main" id="{7B22DEFA-BE3C-4417-AA81-FD04169FBDF4}"/>
              </a:ext>
            </a:extLst>
          </p:cNvPr>
          <p:cNvGraphicFramePr>
            <a:graphicFrameLocks noGrp="1"/>
          </p:cNvGraphicFramePr>
          <p:nvPr>
            <p:ph idx="1"/>
            <p:extLst>
              <p:ext uri="{D42A27DB-BD31-4B8C-83A1-F6EECF244321}">
                <p14:modId xmlns:p14="http://schemas.microsoft.com/office/powerpoint/2010/main" val="3393327131"/>
              </p:ext>
            </p:extLst>
          </p:nvPr>
        </p:nvGraphicFramePr>
        <p:xfrm>
          <a:off x="4515633" y="303591"/>
          <a:ext cx="7240043"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70687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1">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3">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835E64-F3E3-9547-97F1-16A52797E6BE}"/>
              </a:ext>
            </a:extLst>
          </p:cNvPr>
          <p:cNvSpPr>
            <a:spLocks noGrp="1"/>
          </p:cNvSpPr>
          <p:nvPr>
            <p:ph type="title"/>
          </p:nvPr>
        </p:nvSpPr>
        <p:spPr>
          <a:xfrm>
            <a:off x="767290" y="1780661"/>
            <a:ext cx="3582073" cy="1463472"/>
          </a:xfrm>
        </p:spPr>
        <p:txBody>
          <a:bodyPr vert="horz" lIns="91440" tIns="45720" rIns="91440" bIns="45720" rtlCol="0" anchor="t">
            <a:normAutofit/>
          </a:bodyPr>
          <a:lstStyle/>
          <a:p>
            <a:r>
              <a:rPr lang="en-US" b="1" kern="1200">
                <a:solidFill>
                  <a:schemeClr val="bg1"/>
                </a:solidFill>
                <a:latin typeface="+mj-lt"/>
                <a:ea typeface="+mj-ea"/>
                <a:cs typeface="+mj-cs"/>
              </a:rPr>
              <a:t>Current reality</a:t>
            </a:r>
            <a:br>
              <a:rPr lang="en-US" kern="1200">
                <a:solidFill>
                  <a:schemeClr val="bg1"/>
                </a:solidFill>
                <a:latin typeface="+mj-lt"/>
                <a:ea typeface="+mj-ea"/>
                <a:cs typeface="+mj-cs"/>
              </a:rPr>
            </a:br>
            <a:endParaRPr lang="en-US" kern="1200">
              <a:solidFill>
                <a:schemeClr val="bg1"/>
              </a:solidFill>
              <a:latin typeface="+mj-lt"/>
              <a:ea typeface="+mj-ea"/>
              <a:cs typeface="+mj-cs"/>
            </a:endParaRPr>
          </a:p>
        </p:txBody>
      </p:sp>
      <p:grpSp>
        <p:nvGrpSpPr>
          <p:cNvPr id="16" name="Group 15">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7"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8"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6" name="Rectangle 5">
            <a:extLst>
              <a:ext uri="{FF2B5EF4-FFF2-40B4-BE49-F238E27FC236}">
                <a16:creationId xmlns:a16="http://schemas.microsoft.com/office/drawing/2014/main" id="{B3808409-DA80-BE45-936C-891C3C7F985E}"/>
              </a:ext>
            </a:extLst>
          </p:cNvPr>
          <p:cNvSpPr/>
          <p:nvPr/>
        </p:nvSpPr>
        <p:spPr>
          <a:xfrm>
            <a:off x="767290" y="3383121"/>
            <a:ext cx="3582072" cy="1463473"/>
          </a:xfrm>
          <a:prstGeom prst="rect">
            <a:avLst/>
          </a:prstGeom>
        </p:spPr>
        <p:txBody>
          <a:bodyPr vert="horz" lIns="91440" tIns="45720" rIns="91440" bIns="45720" rtlCol="0" anchor="t">
            <a:normAutofit/>
          </a:bodyPr>
          <a:lstStyle/>
          <a:p>
            <a:pPr>
              <a:lnSpc>
                <a:spcPct val="90000"/>
              </a:lnSpc>
              <a:spcAft>
                <a:spcPts val="600"/>
              </a:spcAft>
            </a:pPr>
            <a:r>
              <a:rPr lang="en-US" sz="2000" b="1" dirty="0">
                <a:solidFill>
                  <a:schemeClr val="bg1"/>
                </a:solidFill>
              </a:rPr>
              <a:t>Table: </a:t>
            </a:r>
            <a:r>
              <a:rPr lang="en-US" sz="2000" i="1" dirty="0">
                <a:solidFill>
                  <a:schemeClr val="bg1"/>
                </a:solidFill>
              </a:rPr>
              <a:t>Capital requirements for the GLR Group and its subsidiaries</a:t>
            </a:r>
            <a:r>
              <a:rPr lang="en-US" sz="2000" dirty="0">
                <a:solidFill>
                  <a:schemeClr val="bg1"/>
                </a:solidFill>
              </a:rPr>
              <a:t> </a:t>
            </a:r>
          </a:p>
        </p:txBody>
      </p:sp>
      <p:graphicFrame>
        <p:nvGraphicFramePr>
          <p:cNvPr id="7" name="Table 6">
            <a:extLst>
              <a:ext uri="{FF2B5EF4-FFF2-40B4-BE49-F238E27FC236}">
                <a16:creationId xmlns:a16="http://schemas.microsoft.com/office/drawing/2014/main" id="{7241B2EE-FFAC-0C46-A001-6E517C37437A}"/>
              </a:ext>
            </a:extLst>
          </p:cNvPr>
          <p:cNvGraphicFramePr>
            <a:graphicFrameLocks noGrp="1"/>
          </p:cNvGraphicFramePr>
          <p:nvPr>
            <p:extLst>
              <p:ext uri="{D42A27DB-BD31-4B8C-83A1-F6EECF244321}">
                <p14:modId xmlns:p14="http://schemas.microsoft.com/office/powerpoint/2010/main" val="2114208738"/>
              </p:ext>
            </p:extLst>
          </p:nvPr>
        </p:nvGraphicFramePr>
        <p:xfrm>
          <a:off x="5272439" y="316969"/>
          <a:ext cx="6467170" cy="2423729"/>
        </p:xfrm>
        <a:graphic>
          <a:graphicData uri="http://schemas.openxmlformats.org/drawingml/2006/table">
            <a:tbl>
              <a:tblPr firstRow="1" firstCol="1" bandRow="1">
                <a:tableStyleId>{5C22544A-7EE6-4342-B048-85BDC9FD1C3A}</a:tableStyleId>
              </a:tblPr>
              <a:tblGrid>
                <a:gridCol w="4604868">
                  <a:extLst>
                    <a:ext uri="{9D8B030D-6E8A-4147-A177-3AD203B41FA5}">
                      <a16:colId xmlns:a16="http://schemas.microsoft.com/office/drawing/2014/main" val="2589348599"/>
                    </a:ext>
                  </a:extLst>
                </a:gridCol>
                <a:gridCol w="1862302">
                  <a:extLst>
                    <a:ext uri="{9D8B030D-6E8A-4147-A177-3AD203B41FA5}">
                      <a16:colId xmlns:a16="http://schemas.microsoft.com/office/drawing/2014/main" val="1782126384"/>
                    </a:ext>
                  </a:extLst>
                </a:gridCol>
              </a:tblGrid>
              <a:tr h="490472">
                <a:tc>
                  <a:txBody>
                    <a:bodyPr/>
                    <a:lstStyle/>
                    <a:p>
                      <a:pPr algn="just"/>
                      <a:r>
                        <a:rPr lang="en-GB" sz="2000" b="0">
                          <a:solidFill>
                            <a:schemeClr val="tx1"/>
                          </a:solidFill>
                          <a:effectLst/>
                        </a:rPr>
                        <a:t>Integrates IT system</a:t>
                      </a:r>
                      <a:endParaRPr lang="en-GB" sz="2400" b="0">
                        <a:solidFill>
                          <a:schemeClr val="tx1"/>
                        </a:solidFill>
                        <a:effectLst/>
                        <a:latin typeface="Times New Roman" panose="02020603050405020304" pitchFamily="18" charset="0"/>
                        <a:ea typeface="Times New Roman" panose="02020603050405020304" pitchFamily="18" charset="0"/>
                      </a:endParaRPr>
                    </a:p>
                  </a:txBody>
                  <a:tcPr marL="146616" marR="146616" marT="0" marB="0" anchor="ctr">
                    <a:solidFill>
                      <a:schemeClr val="accent4">
                        <a:lumMod val="60000"/>
                        <a:lumOff val="40000"/>
                      </a:schemeClr>
                    </a:solidFill>
                  </a:tcPr>
                </a:tc>
                <a:tc>
                  <a:txBody>
                    <a:bodyPr/>
                    <a:lstStyle/>
                    <a:p>
                      <a:pPr algn="r"/>
                      <a:r>
                        <a:rPr lang="en-GB" sz="2000" b="0" dirty="0">
                          <a:solidFill>
                            <a:schemeClr val="tx1"/>
                          </a:solidFill>
                          <a:effectLst/>
                        </a:rPr>
                        <a:t>R    15 000 000</a:t>
                      </a:r>
                      <a:endParaRPr lang="en-GB" sz="2400" b="0" dirty="0">
                        <a:solidFill>
                          <a:schemeClr val="tx1"/>
                        </a:solidFill>
                        <a:effectLst/>
                        <a:latin typeface="Times New Roman" panose="02020603050405020304" pitchFamily="18" charset="0"/>
                        <a:ea typeface="Times New Roman" panose="02020603050405020304" pitchFamily="18" charset="0"/>
                      </a:endParaRPr>
                    </a:p>
                  </a:txBody>
                  <a:tcPr marL="146616" marR="146616" marT="0" marB="0" anchor="ctr">
                    <a:solidFill>
                      <a:schemeClr val="accent4">
                        <a:lumMod val="60000"/>
                        <a:lumOff val="40000"/>
                      </a:schemeClr>
                    </a:solidFill>
                  </a:tcPr>
                </a:tc>
                <a:extLst>
                  <a:ext uri="{0D108BD9-81ED-4DB2-BD59-A6C34878D82A}">
                    <a16:rowId xmlns:a16="http://schemas.microsoft.com/office/drawing/2014/main" val="3893499448"/>
                  </a:ext>
                </a:extLst>
              </a:tr>
              <a:tr h="430014">
                <a:tc>
                  <a:txBody>
                    <a:bodyPr/>
                    <a:lstStyle/>
                    <a:p>
                      <a:pPr algn="just"/>
                      <a:r>
                        <a:rPr lang="en-GB" sz="2000" b="0" dirty="0">
                          <a:solidFill>
                            <a:schemeClr val="tx1"/>
                          </a:solidFill>
                          <a:effectLst/>
                        </a:rPr>
                        <a:t>Property refurbishment at </a:t>
                      </a:r>
                      <a:r>
                        <a:rPr lang="en-GB" sz="2000" b="0" dirty="0" err="1">
                          <a:solidFill>
                            <a:schemeClr val="tx1"/>
                          </a:solidFill>
                          <a:effectLst/>
                        </a:rPr>
                        <a:t>Madikwe</a:t>
                      </a:r>
                      <a:endParaRPr lang="en-GB" sz="2400" b="0" dirty="0">
                        <a:solidFill>
                          <a:schemeClr val="tx1"/>
                        </a:solidFill>
                        <a:effectLst/>
                        <a:latin typeface="Times New Roman" panose="02020603050405020304" pitchFamily="18" charset="0"/>
                        <a:ea typeface="Times New Roman" panose="02020603050405020304" pitchFamily="18" charset="0"/>
                      </a:endParaRPr>
                    </a:p>
                  </a:txBody>
                  <a:tcPr marL="146616" marR="146616" marT="0" marB="0" anchor="ctr">
                    <a:solidFill>
                      <a:schemeClr val="accent4">
                        <a:lumMod val="60000"/>
                        <a:lumOff val="40000"/>
                      </a:schemeClr>
                    </a:solidFill>
                  </a:tcPr>
                </a:tc>
                <a:tc>
                  <a:txBody>
                    <a:bodyPr/>
                    <a:lstStyle/>
                    <a:p>
                      <a:pPr algn="r"/>
                      <a:r>
                        <a:rPr lang="en-GB" sz="2000">
                          <a:effectLst/>
                        </a:rPr>
                        <a:t>R    16 600 000</a:t>
                      </a:r>
                      <a:endParaRPr lang="en-GB" sz="2400">
                        <a:effectLst/>
                        <a:latin typeface="Times New Roman" panose="02020603050405020304" pitchFamily="18" charset="0"/>
                        <a:ea typeface="Times New Roman" panose="02020603050405020304" pitchFamily="18" charset="0"/>
                      </a:endParaRPr>
                    </a:p>
                  </a:txBody>
                  <a:tcPr marL="146616" marR="146616" marT="0" marB="0" anchor="ctr">
                    <a:solidFill>
                      <a:schemeClr val="accent4">
                        <a:lumMod val="60000"/>
                        <a:lumOff val="40000"/>
                      </a:schemeClr>
                    </a:solidFill>
                  </a:tcPr>
                </a:tc>
                <a:extLst>
                  <a:ext uri="{0D108BD9-81ED-4DB2-BD59-A6C34878D82A}">
                    <a16:rowId xmlns:a16="http://schemas.microsoft.com/office/drawing/2014/main" val="2909523775"/>
                  </a:ext>
                </a:extLst>
              </a:tr>
              <a:tr h="430012">
                <a:tc>
                  <a:txBody>
                    <a:bodyPr/>
                    <a:lstStyle/>
                    <a:p>
                      <a:pPr algn="just"/>
                      <a:r>
                        <a:rPr lang="en-GB" sz="2000" b="0">
                          <a:solidFill>
                            <a:schemeClr val="tx1"/>
                          </a:solidFill>
                          <a:effectLst/>
                        </a:rPr>
                        <a:t>Property refurbishments at Manyane</a:t>
                      </a:r>
                      <a:endParaRPr lang="en-GB" sz="2400" b="0">
                        <a:solidFill>
                          <a:schemeClr val="tx1"/>
                        </a:solidFill>
                        <a:effectLst/>
                        <a:latin typeface="Times New Roman" panose="02020603050405020304" pitchFamily="18" charset="0"/>
                        <a:ea typeface="Times New Roman" panose="02020603050405020304" pitchFamily="18" charset="0"/>
                      </a:endParaRPr>
                    </a:p>
                  </a:txBody>
                  <a:tcPr marL="146616" marR="146616" marT="0" marB="0" anchor="ctr">
                    <a:solidFill>
                      <a:schemeClr val="accent4">
                        <a:lumMod val="60000"/>
                        <a:lumOff val="40000"/>
                      </a:schemeClr>
                    </a:solidFill>
                  </a:tcPr>
                </a:tc>
                <a:tc>
                  <a:txBody>
                    <a:bodyPr/>
                    <a:lstStyle/>
                    <a:p>
                      <a:pPr algn="r"/>
                      <a:r>
                        <a:rPr lang="en-GB" sz="2000">
                          <a:effectLst/>
                        </a:rPr>
                        <a:t>R    44 000 000</a:t>
                      </a:r>
                      <a:endParaRPr lang="en-GB" sz="2400">
                        <a:effectLst/>
                        <a:latin typeface="Times New Roman" panose="02020603050405020304" pitchFamily="18" charset="0"/>
                        <a:ea typeface="Times New Roman" panose="02020603050405020304" pitchFamily="18" charset="0"/>
                      </a:endParaRPr>
                    </a:p>
                  </a:txBody>
                  <a:tcPr marL="146616" marR="146616" marT="0" marB="0" anchor="ctr">
                    <a:solidFill>
                      <a:schemeClr val="accent4">
                        <a:lumMod val="60000"/>
                        <a:lumOff val="40000"/>
                      </a:schemeClr>
                    </a:solidFill>
                  </a:tcPr>
                </a:tc>
                <a:extLst>
                  <a:ext uri="{0D108BD9-81ED-4DB2-BD59-A6C34878D82A}">
                    <a16:rowId xmlns:a16="http://schemas.microsoft.com/office/drawing/2014/main" val="3286754968"/>
                  </a:ext>
                </a:extLst>
              </a:tr>
              <a:tr h="377891">
                <a:tc>
                  <a:txBody>
                    <a:bodyPr/>
                    <a:lstStyle/>
                    <a:p>
                      <a:pPr algn="just"/>
                      <a:r>
                        <a:rPr lang="en-GB" sz="2000" b="0" dirty="0">
                          <a:solidFill>
                            <a:schemeClr val="tx1"/>
                          </a:solidFill>
                          <a:effectLst/>
                        </a:rPr>
                        <a:t>Property refurbishment at </a:t>
                      </a:r>
                      <a:r>
                        <a:rPr lang="en-GB" sz="2000" b="0" dirty="0" err="1">
                          <a:solidFill>
                            <a:schemeClr val="tx1"/>
                          </a:solidFill>
                          <a:effectLst/>
                        </a:rPr>
                        <a:t>Bakgatla</a:t>
                      </a:r>
                      <a:endParaRPr lang="en-GB" sz="2400" b="0" dirty="0">
                        <a:solidFill>
                          <a:schemeClr val="tx1"/>
                        </a:solidFill>
                        <a:effectLst/>
                        <a:latin typeface="Times New Roman" panose="02020603050405020304" pitchFamily="18" charset="0"/>
                        <a:ea typeface="Times New Roman" panose="02020603050405020304" pitchFamily="18" charset="0"/>
                      </a:endParaRPr>
                    </a:p>
                  </a:txBody>
                  <a:tcPr marL="146616" marR="146616" marT="0" marB="0" anchor="ctr">
                    <a:solidFill>
                      <a:schemeClr val="accent4">
                        <a:lumMod val="60000"/>
                        <a:lumOff val="40000"/>
                      </a:schemeClr>
                    </a:solidFill>
                  </a:tcPr>
                </a:tc>
                <a:tc>
                  <a:txBody>
                    <a:bodyPr/>
                    <a:lstStyle/>
                    <a:p>
                      <a:pPr algn="r"/>
                      <a:r>
                        <a:rPr lang="en-GB" sz="2000">
                          <a:effectLst/>
                        </a:rPr>
                        <a:t>R    27 000 000</a:t>
                      </a:r>
                      <a:endParaRPr lang="en-GB" sz="2400">
                        <a:effectLst/>
                        <a:latin typeface="Times New Roman" panose="02020603050405020304" pitchFamily="18" charset="0"/>
                        <a:ea typeface="Times New Roman" panose="02020603050405020304" pitchFamily="18" charset="0"/>
                      </a:endParaRPr>
                    </a:p>
                  </a:txBody>
                  <a:tcPr marL="146616" marR="146616" marT="0" marB="0" anchor="ctr">
                    <a:solidFill>
                      <a:schemeClr val="accent4">
                        <a:lumMod val="60000"/>
                        <a:lumOff val="40000"/>
                      </a:schemeClr>
                    </a:solidFill>
                  </a:tcPr>
                </a:tc>
                <a:extLst>
                  <a:ext uri="{0D108BD9-81ED-4DB2-BD59-A6C34878D82A}">
                    <a16:rowId xmlns:a16="http://schemas.microsoft.com/office/drawing/2014/main" val="2547659546"/>
                  </a:ext>
                </a:extLst>
              </a:tr>
              <a:tr h="695340">
                <a:tc>
                  <a:txBody>
                    <a:bodyPr/>
                    <a:lstStyle/>
                    <a:p>
                      <a:pPr algn="just"/>
                      <a:r>
                        <a:rPr lang="en-GB" sz="2000" b="1" dirty="0">
                          <a:solidFill>
                            <a:schemeClr val="tx1"/>
                          </a:solidFill>
                          <a:effectLst/>
                        </a:rPr>
                        <a:t>Total</a:t>
                      </a:r>
                      <a:endParaRPr lang="en-GB" sz="2400" b="1" dirty="0">
                        <a:solidFill>
                          <a:schemeClr val="tx1"/>
                        </a:solidFill>
                        <a:effectLst/>
                        <a:latin typeface="Times New Roman" panose="02020603050405020304" pitchFamily="18" charset="0"/>
                        <a:ea typeface="Times New Roman" panose="02020603050405020304" pitchFamily="18" charset="0"/>
                      </a:endParaRPr>
                    </a:p>
                  </a:txBody>
                  <a:tcPr marL="146616" marR="146616" marT="0" marB="0" anchor="ctr">
                    <a:solidFill>
                      <a:schemeClr val="accent6">
                        <a:lumMod val="60000"/>
                        <a:lumOff val="40000"/>
                      </a:schemeClr>
                    </a:solidFill>
                  </a:tcPr>
                </a:tc>
                <a:tc>
                  <a:txBody>
                    <a:bodyPr/>
                    <a:lstStyle/>
                    <a:p>
                      <a:pPr algn="r"/>
                      <a:r>
                        <a:rPr lang="en-GB" sz="2000" b="1" dirty="0">
                          <a:effectLst/>
                        </a:rPr>
                        <a:t>R 103 000 000</a:t>
                      </a:r>
                      <a:endParaRPr lang="en-GB" sz="2400" b="1" dirty="0">
                        <a:effectLst/>
                        <a:latin typeface="Times New Roman" panose="02020603050405020304" pitchFamily="18" charset="0"/>
                        <a:ea typeface="Times New Roman" panose="02020603050405020304" pitchFamily="18" charset="0"/>
                      </a:endParaRPr>
                    </a:p>
                  </a:txBody>
                  <a:tcPr marL="146616" marR="146616" marT="0" marB="0" anchor="ctr">
                    <a:solidFill>
                      <a:schemeClr val="accent6">
                        <a:lumMod val="60000"/>
                        <a:lumOff val="40000"/>
                      </a:schemeClr>
                    </a:solidFill>
                  </a:tcPr>
                </a:tc>
                <a:extLst>
                  <a:ext uri="{0D108BD9-81ED-4DB2-BD59-A6C34878D82A}">
                    <a16:rowId xmlns:a16="http://schemas.microsoft.com/office/drawing/2014/main" val="3151613422"/>
                  </a:ext>
                </a:extLst>
              </a:tr>
            </a:tbl>
          </a:graphicData>
        </a:graphic>
      </p:graphicFrame>
      <p:pic>
        <p:nvPicPr>
          <p:cNvPr id="9" name="Picture 8">
            <a:extLst>
              <a:ext uri="{FF2B5EF4-FFF2-40B4-BE49-F238E27FC236}">
                <a16:creationId xmlns:a16="http://schemas.microsoft.com/office/drawing/2014/main" id="{9CE8D4BF-BBCC-1D46-ADBA-545E4F75AB4B}"/>
              </a:ext>
            </a:extLst>
          </p:cNvPr>
          <p:cNvPicPr>
            <a:picLocks noChangeAspect="1"/>
          </p:cNvPicPr>
          <p:nvPr/>
        </p:nvPicPr>
        <p:blipFill>
          <a:blip r:embed="rId2"/>
          <a:stretch>
            <a:fillRect/>
          </a:stretch>
        </p:blipFill>
        <p:spPr>
          <a:xfrm>
            <a:off x="5745162" y="2843213"/>
            <a:ext cx="5456238" cy="3557588"/>
          </a:xfrm>
          <a:prstGeom prst="rect">
            <a:avLst/>
          </a:prstGeom>
        </p:spPr>
      </p:pic>
    </p:spTree>
    <p:extLst>
      <p:ext uri="{BB962C8B-B14F-4D97-AF65-F5344CB8AC3E}">
        <p14:creationId xmlns:p14="http://schemas.microsoft.com/office/powerpoint/2010/main" val="32350172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B349892-A407-E546-97A6-5C3B475EF4A0}"/>
              </a:ext>
            </a:extLst>
          </p:cNvPr>
          <p:cNvGraphicFramePr>
            <a:graphicFrameLocks noGrp="1"/>
          </p:cNvGraphicFramePr>
          <p:nvPr>
            <p:extLst>
              <p:ext uri="{D42A27DB-BD31-4B8C-83A1-F6EECF244321}">
                <p14:modId xmlns:p14="http://schemas.microsoft.com/office/powerpoint/2010/main" val="1995626876"/>
              </p:ext>
            </p:extLst>
          </p:nvPr>
        </p:nvGraphicFramePr>
        <p:xfrm>
          <a:off x="0" y="41943"/>
          <a:ext cx="12192000" cy="6787546"/>
        </p:xfrm>
        <a:graphic>
          <a:graphicData uri="http://schemas.openxmlformats.org/drawingml/2006/table">
            <a:tbl>
              <a:tblPr firstRow="1" firstCol="1" bandRow="1">
                <a:tableStyleId>{5C22544A-7EE6-4342-B048-85BDC9FD1C3A}</a:tableStyleId>
              </a:tblPr>
              <a:tblGrid>
                <a:gridCol w="3585510">
                  <a:extLst>
                    <a:ext uri="{9D8B030D-6E8A-4147-A177-3AD203B41FA5}">
                      <a16:colId xmlns:a16="http://schemas.microsoft.com/office/drawing/2014/main" val="4099732343"/>
                    </a:ext>
                  </a:extLst>
                </a:gridCol>
                <a:gridCol w="1972979">
                  <a:extLst>
                    <a:ext uri="{9D8B030D-6E8A-4147-A177-3AD203B41FA5}">
                      <a16:colId xmlns:a16="http://schemas.microsoft.com/office/drawing/2014/main" val="2184802337"/>
                    </a:ext>
                  </a:extLst>
                </a:gridCol>
                <a:gridCol w="2599020">
                  <a:extLst>
                    <a:ext uri="{9D8B030D-6E8A-4147-A177-3AD203B41FA5}">
                      <a16:colId xmlns:a16="http://schemas.microsoft.com/office/drawing/2014/main" val="1766341623"/>
                    </a:ext>
                  </a:extLst>
                </a:gridCol>
                <a:gridCol w="2181660">
                  <a:extLst>
                    <a:ext uri="{9D8B030D-6E8A-4147-A177-3AD203B41FA5}">
                      <a16:colId xmlns:a16="http://schemas.microsoft.com/office/drawing/2014/main" val="2940857066"/>
                    </a:ext>
                  </a:extLst>
                </a:gridCol>
                <a:gridCol w="1852831">
                  <a:extLst>
                    <a:ext uri="{9D8B030D-6E8A-4147-A177-3AD203B41FA5}">
                      <a16:colId xmlns:a16="http://schemas.microsoft.com/office/drawing/2014/main" val="3923226976"/>
                    </a:ext>
                  </a:extLst>
                </a:gridCol>
              </a:tblGrid>
              <a:tr h="0">
                <a:tc gridSpan="5">
                  <a:txBody>
                    <a:bodyPr/>
                    <a:lstStyle/>
                    <a:p>
                      <a:r>
                        <a:rPr lang="en-GB" sz="100" b="0" dirty="0">
                          <a:solidFill>
                            <a:schemeClr val="tx1"/>
                          </a:solidFill>
                          <a:effectLst/>
                        </a:rPr>
                        <a:t>Business: </a:t>
                      </a:r>
                      <a:r>
                        <a:rPr lang="en-GB" sz="100" b="0" dirty="0" err="1">
                          <a:solidFill>
                            <a:schemeClr val="tx1"/>
                          </a:solidFill>
                          <a:effectLst/>
                        </a:rPr>
                        <a:t>Madikwe</a:t>
                      </a:r>
                      <a:r>
                        <a:rPr lang="en-GB" sz="100" b="0" dirty="0">
                          <a:solidFill>
                            <a:schemeClr val="tx1"/>
                          </a:solidFill>
                          <a:effectLst/>
                        </a:rPr>
                        <a:t> River Lodge</a:t>
                      </a:r>
                    </a:p>
                    <a:p>
                      <a:r>
                        <a:rPr lang="en-GB" sz="100" b="0" dirty="0">
                          <a:solidFill>
                            <a:schemeClr val="tx1"/>
                          </a:solidFill>
                          <a:effectLst/>
                        </a:rPr>
                        <a:t> </a:t>
                      </a:r>
                    </a:p>
                    <a:p>
                      <a:pPr algn="just"/>
                      <a:r>
                        <a:rPr lang="en-GB" sz="100" b="0" dirty="0">
                          <a:solidFill>
                            <a:schemeClr val="tx1"/>
                          </a:solidFill>
                          <a:effectLst/>
                        </a:rPr>
                        <a:t>Product / service: Accommodation, Food &amp; beverage, Game drives, Game walks, Bird watching</a:t>
                      </a:r>
                    </a:p>
                    <a:p>
                      <a:r>
                        <a:rPr lang="en-GB" sz="100" b="0" dirty="0">
                          <a:solidFill>
                            <a:schemeClr val="tx1"/>
                          </a:solidFill>
                          <a:effectLst/>
                        </a:rPr>
                        <a:t> </a:t>
                      </a:r>
                      <a:endParaRPr lang="en-GB" sz="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40053408"/>
                  </a:ext>
                </a:extLst>
              </a:tr>
              <a:tr h="3140898">
                <a:tc rowSpan="3">
                  <a:txBody>
                    <a:bodyPr/>
                    <a:lstStyle/>
                    <a:p>
                      <a:pPr algn="ctr"/>
                      <a:r>
                        <a:rPr lang="en-GB" sz="1800" b="0" dirty="0">
                          <a:solidFill>
                            <a:srgbClr val="FF0000"/>
                          </a:solidFill>
                          <a:effectLst/>
                        </a:rPr>
                        <a:t>Key partners:</a:t>
                      </a:r>
                    </a:p>
                    <a:p>
                      <a:pPr algn="ctr"/>
                      <a:r>
                        <a:rPr lang="en-GB" sz="1800" b="0" dirty="0">
                          <a:solidFill>
                            <a:srgbClr val="FF0000"/>
                          </a:solidFill>
                          <a:effectLst/>
                        </a:rPr>
                        <a:t> </a:t>
                      </a:r>
                    </a:p>
                    <a:p>
                      <a:pPr algn="ctr"/>
                      <a:r>
                        <a:rPr lang="en-GB" sz="1800" b="0" dirty="0">
                          <a:solidFill>
                            <a:srgbClr val="FF0000"/>
                          </a:solidFill>
                          <a:effectLst/>
                        </a:rPr>
                        <a:t>Stakeholders:</a:t>
                      </a:r>
                    </a:p>
                    <a:p>
                      <a:pPr marL="342900" lvl="0" indent="-342900">
                        <a:buSzPts val="1000"/>
                        <a:buFont typeface="Symbol" pitchFamily="2" charset="2"/>
                        <a:buChar char=""/>
                        <a:tabLst>
                          <a:tab pos="228600" algn="l"/>
                        </a:tabLst>
                      </a:pPr>
                      <a:r>
                        <a:rPr lang="en-GB" sz="1400" b="0" dirty="0">
                          <a:solidFill>
                            <a:schemeClr val="tx1"/>
                          </a:solidFill>
                          <a:effectLst/>
                        </a:rPr>
                        <a:t>SARS</a:t>
                      </a:r>
                    </a:p>
                    <a:p>
                      <a:pPr marL="342900" lvl="0" indent="-342900">
                        <a:buSzPts val="1000"/>
                        <a:buFont typeface="Symbol" pitchFamily="2" charset="2"/>
                        <a:buChar char=""/>
                        <a:tabLst>
                          <a:tab pos="228600" algn="l"/>
                        </a:tabLst>
                      </a:pPr>
                      <a:r>
                        <a:rPr lang="en-GB" sz="1400" b="0" dirty="0">
                          <a:solidFill>
                            <a:schemeClr val="tx1"/>
                          </a:solidFill>
                          <a:effectLst/>
                        </a:rPr>
                        <a:t>National Department of Tourism</a:t>
                      </a:r>
                    </a:p>
                    <a:p>
                      <a:pPr marL="342900" lvl="0" indent="-342900">
                        <a:buSzPts val="1000"/>
                        <a:buFont typeface="Symbol" pitchFamily="2" charset="2"/>
                        <a:buChar char=""/>
                        <a:tabLst>
                          <a:tab pos="228600" algn="l"/>
                        </a:tabLst>
                      </a:pPr>
                      <a:r>
                        <a:rPr lang="en-GB" sz="1400" b="0" dirty="0">
                          <a:solidFill>
                            <a:schemeClr val="tx1"/>
                          </a:solidFill>
                          <a:effectLst/>
                        </a:rPr>
                        <a:t>North West Tourism</a:t>
                      </a:r>
                    </a:p>
                    <a:p>
                      <a:pPr marL="342900" lvl="0" indent="-342900">
                        <a:buSzPts val="1000"/>
                        <a:buFont typeface="Symbol" pitchFamily="2" charset="2"/>
                        <a:buChar char=""/>
                        <a:tabLst>
                          <a:tab pos="228600" algn="l"/>
                        </a:tabLst>
                      </a:pPr>
                      <a:r>
                        <a:rPr lang="en-GB" sz="1400" b="0" dirty="0">
                          <a:solidFill>
                            <a:schemeClr val="tx1"/>
                          </a:solidFill>
                          <a:effectLst/>
                        </a:rPr>
                        <a:t>Auditor General</a:t>
                      </a:r>
                    </a:p>
                    <a:p>
                      <a:pPr marL="342900" lvl="0" indent="-342900">
                        <a:buSzPts val="1000"/>
                        <a:buFont typeface="Symbol" pitchFamily="2" charset="2"/>
                        <a:buChar char=""/>
                        <a:tabLst>
                          <a:tab pos="228600" algn="l"/>
                        </a:tabLst>
                      </a:pPr>
                      <a:r>
                        <a:rPr lang="en-GB" sz="1400" b="0" dirty="0">
                          <a:solidFill>
                            <a:schemeClr val="tx1"/>
                          </a:solidFill>
                          <a:effectLst/>
                        </a:rPr>
                        <a:t>Unions/Employees </a:t>
                      </a:r>
                    </a:p>
                    <a:p>
                      <a:pPr marL="342900" lvl="0" indent="-342900">
                        <a:buSzPts val="1000"/>
                        <a:buFont typeface="Symbol" pitchFamily="2" charset="2"/>
                        <a:buChar char=""/>
                        <a:tabLst>
                          <a:tab pos="228600" algn="l"/>
                        </a:tabLst>
                      </a:pPr>
                      <a:r>
                        <a:rPr lang="en-GB" sz="1400" b="0" dirty="0">
                          <a:solidFill>
                            <a:schemeClr val="tx1"/>
                          </a:solidFill>
                          <a:effectLst/>
                        </a:rPr>
                        <a:t>Local Authorities/ Traditional leadership</a:t>
                      </a:r>
                    </a:p>
                    <a:p>
                      <a:pPr marL="342900" lvl="0" indent="-342900">
                        <a:buSzPts val="1000"/>
                        <a:buFont typeface="Symbol" pitchFamily="2" charset="2"/>
                        <a:buChar char=""/>
                        <a:tabLst>
                          <a:tab pos="228600" algn="l"/>
                        </a:tabLst>
                      </a:pPr>
                      <a:r>
                        <a:rPr lang="en-GB" sz="1400" b="0" dirty="0">
                          <a:solidFill>
                            <a:schemeClr val="tx1"/>
                          </a:solidFill>
                          <a:effectLst/>
                        </a:rPr>
                        <a:t>Civil society/Local community</a:t>
                      </a:r>
                    </a:p>
                    <a:p>
                      <a:pPr marL="342900" lvl="0" indent="-342900">
                        <a:buSzPts val="1000"/>
                        <a:buFont typeface="Symbol" pitchFamily="2" charset="2"/>
                        <a:buChar char=""/>
                        <a:tabLst>
                          <a:tab pos="228600" algn="l"/>
                        </a:tabLst>
                      </a:pPr>
                      <a:r>
                        <a:rPr lang="en-GB" sz="1400" b="0" dirty="0">
                          <a:solidFill>
                            <a:schemeClr val="tx1"/>
                          </a:solidFill>
                          <a:effectLst/>
                        </a:rPr>
                        <a:t>Media</a:t>
                      </a:r>
                    </a:p>
                    <a:p>
                      <a:pPr marL="342900" lvl="0" indent="-342900">
                        <a:buSzPts val="1000"/>
                        <a:buFont typeface="Symbol" pitchFamily="2" charset="2"/>
                        <a:buChar char=""/>
                        <a:tabLst>
                          <a:tab pos="228600" algn="l"/>
                        </a:tabLst>
                      </a:pPr>
                      <a:r>
                        <a:rPr lang="en-GB" sz="1400" b="0" dirty="0">
                          <a:solidFill>
                            <a:schemeClr val="tx1"/>
                          </a:solidFill>
                          <a:effectLst/>
                        </a:rPr>
                        <a:t>Individual guests</a:t>
                      </a:r>
                    </a:p>
                    <a:p>
                      <a:pPr algn="ctr"/>
                      <a:r>
                        <a:rPr lang="en-GB" sz="1800" b="0" dirty="0">
                          <a:solidFill>
                            <a:srgbClr val="FF0000"/>
                          </a:solidFill>
                          <a:effectLst/>
                        </a:rPr>
                        <a:t>Suppliers:</a:t>
                      </a:r>
                    </a:p>
                    <a:p>
                      <a:pPr marL="342900" lvl="0" indent="-342900">
                        <a:buFont typeface="Symbol" pitchFamily="2" charset="2"/>
                        <a:buChar char=""/>
                      </a:pPr>
                      <a:r>
                        <a:rPr lang="en-GB" sz="1400" b="0" i="1" dirty="0">
                          <a:solidFill>
                            <a:schemeClr val="tx1"/>
                          </a:solidFill>
                          <a:effectLst/>
                        </a:rPr>
                        <a:t>Bidfood</a:t>
                      </a:r>
                      <a:r>
                        <a:rPr lang="en-GB" sz="1400" b="0" dirty="0">
                          <a:solidFill>
                            <a:schemeClr val="tx1"/>
                          </a:solidFill>
                          <a:effectLst/>
                        </a:rPr>
                        <a:t> – Dry &amp; Frozen Goods, Operating Equipment</a:t>
                      </a:r>
                    </a:p>
                    <a:p>
                      <a:pPr marL="342900" lvl="0" indent="-342900">
                        <a:buFont typeface="Symbol" pitchFamily="2" charset="2"/>
                        <a:buChar char=""/>
                      </a:pPr>
                      <a:r>
                        <a:rPr lang="en-GB" sz="1400" b="0" i="1" dirty="0">
                          <a:solidFill>
                            <a:schemeClr val="tx1"/>
                          </a:solidFill>
                          <a:effectLst/>
                        </a:rPr>
                        <a:t>The Bush Deli</a:t>
                      </a:r>
                      <a:r>
                        <a:rPr lang="en-GB" sz="1400" b="0" dirty="0">
                          <a:solidFill>
                            <a:schemeClr val="tx1"/>
                          </a:solidFill>
                          <a:effectLst/>
                        </a:rPr>
                        <a:t> – Fresh Produce, Dry &amp; Frozen Goods</a:t>
                      </a:r>
                    </a:p>
                    <a:p>
                      <a:pPr marL="342900" lvl="0" indent="-342900">
                        <a:buFont typeface="Symbol" pitchFamily="2" charset="2"/>
                        <a:buChar char=""/>
                      </a:pPr>
                      <a:r>
                        <a:rPr lang="en-GB" sz="1400" b="0" i="1" dirty="0">
                          <a:solidFill>
                            <a:schemeClr val="tx1"/>
                          </a:solidFill>
                          <a:effectLst/>
                        </a:rPr>
                        <a:t>Pick n Pay </a:t>
                      </a:r>
                      <a:r>
                        <a:rPr lang="en-GB" sz="1400" b="0" dirty="0">
                          <a:solidFill>
                            <a:schemeClr val="tx1"/>
                          </a:solidFill>
                          <a:effectLst/>
                        </a:rPr>
                        <a:t>– Perishables &amp; Fresh Produce</a:t>
                      </a:r>
                    </a:p>
                    <a:p>
                      <a:pPr marL="342900" lvl="0" indent="-342900">
                        <a:buFont typeface="Symbol" pitchFamily="2" charset="2"/>
                        <a:buChar char=""/>
                      </a:pPr>
                      <a:r>
                        <a:rPr lang="en-GB" sz="1400" b="0" i="1" dirty="0" err="1">
                          <a:solidFill>
                            <a:schemeClr val="tx1"/>
                          </a:solidFill>
                          <a:effectLst/>
                        </a:rPr>
                        <a:t>Syferfontein</a:t>
                      </a:r>
                      <a:r>
                        <a:rPr lang="en-GB" sz="1400" b="0" i="1" dirty="0">
                          <a:solidFill>
                            <a:schemeClr val="tx1"/>
                          </a:solidFill>
                          <a:effectLst/>
                        </a:rPr>
                        <a:t> Safaris </a:t>
                      </a:r>
                      <a:r>
                        <a:rPr lang="en-GB" sz="1400" b="0" dirty="0">
                          <a:solidFill>
                            <a:schemeClr val="tx1"/>
                          </a:solidFill>
                          <a:effectLst/>
                        </a:rPr>
                        <a:t>– Meat</a:t>
                      </a:r>
                    </a:p>
                    <a:p>
                      <a:pPr marL="342900" lvl="0" indent="-342900">
                        <a:buFont typeface="Symbol" pitchFamily="2" charset="2"/>
                        <a:buChar char=""/>
                      </a:pPr>
                      <a:r>
                        <a:rPr lang="en-GB" sz="1400" b="0" dirty="0">
                          <a:solidFill>
                            <a:schemeClr val="tx1"/>
                          </a:solidFill>
                          <a:effectLst/>
                        </a:rPr>
                        <a:t>Rogue General Supplies – Meat</a:t>
                      </a:r>
                    </a:p>
                    <a:p>
                      <a:pPr marL="342900" lvl="0" indent="-342900">
                        <a:buFont typeface="Symbol" pitchFamily="2" charset="2"/>
                        <a:buChar char=""/>
                      </a:pPr>
                      <a:r>
                        <a:rPr lang="en-GB" sz="1400" b="0" dirty="0" err="1">
                          <a:solidFill>
                            <a:schemeClr val="tx1"/>
                          </a:solidFill>
                          <a:effectLst/>
                        </a:rPr>
                        <a:t>Vulindlela</a:t>
                      </a:r>
                      <a:r>
                        <a:rPr lang="en-GB" sz="1400" b="0" dirty="0">
                          <a:solidFill>
                            <a:schemeClr val="tx1"/>
                          </a:solidFill>
                          <a:effectLst/>
                        </a:rPr>
                        <a:t> Truck Rentals – Vehicle Lease</a:t>
                      </a:r>
                    </a:p>
                    <a:p>
                      <a:pPr marL="342900" lvl="0" indent="-342900">
                        <a:buFont typeface="Symbol" pitchFamily="2" charset="2"/>
                        <a:buChar char=""/>
                      </a:pPr>
                      <a:r>
                        <a:rPr lang="en-GB" sz="1400" b="0" dirty="0">
                          <a:solidFill>
                            <a:schemeClr val="tx1"/>
                          </a:solidFill>
                          <a:effectLst/>
                        </a:rPr>
                        <a:t>African Hotels &amp; Adventures (AHA) – Sales &amp; Marketing</a:t>
                      </a:r>
                    </a:p>
                    <a:p>
                      <a:pPr marL="342900" lvl="0" indent="-342900">
                        <a:buFont typeface="Symbol" pitchFamily="2" charset="2"/>
                        <a:buChar char=""/>
                      </a:pPr>
                      <a:r>
                        <a:rPr lang="en-GB" sz="1400" b="0" i="1" dirty="0" err="1">
                          <a:solidFill>
                            <a:schemeClr val="tx1"/>
                          </a:solidFill>
                          <a:effectLst/>
                        </a:rPr>
                        <a:t>Gosekwang</a:t>
                      </a:r>
                      <a:r>
                        <a:rPr lang="en-GB" sz="1400" b="0" dirty="0">
                          <a:solidFill>
                            <a:schemeClr val="tx1"/>
                          </a:solidFill>
                          <a:effectLst/>
                        </a:rPr>
                        <a:t> Trading – Waste/Refuse Removal</a:t>
                      </a:r>
                    </a:p>
                    <a:p>
                      <a:pPr marL="342900" lvl="0" indent="-342900">
                        <a:buFont typeface="Symbol" pitchFamily="2" charset="2"/>
                        <a:buChar char=""/>
                      </a:pPr>
                      <a:r>
                        <a:rPr lang="en-GB" sz="1400" b="0" i="1" dirty="0">
                          <a:solidFill>
                            <a:schemeClr val="tx1"/>
                          </a:solidFill>
                          <a:effectLst/>
                        </a:rPr>
                        <a:t>EEP Construction </a:t>
                      </a:r>
                      <a:r>
                        <a:rPr lang="en-GB" sz="1400" b="0" dirty="0">
                          <a:solidFill>
                            <a:schemeClr val="tx1"/>
                          </a:solidFill>
                          <a:effectLst/>
                        </a:rPr>
                        <a:t>– Laundry Service</a:t>
                      </a:r>
                    </a:p>
                    <a:p>
                      <a:pPr marL="342900" lvl="0" indent="-342900">
                        <a:buFont typeface="Symbol" pitchFamily="2" charset="2"/>
                        <a:buChar char=""/>
                      </a:pPr>
                      <a:r>
                        <a:rPr lang="en-GB" sz="1400" b="0" i="1" dirty="0">
                          <a:solidFill>
                            <a:schemeClr val="tx1"/>
                          </a:solidFill>
                          <a:effectLst/>
                        </a:rPr>
                        <a:t>Micros South Africa </a:t>
                      </a:r>
                      <a:r>
                        <a:rPr lang="en-GB" sz="1400" b="0" dirty="0">
                          <a:solidFill>
                            <a:schemeClr val="tx1"/>
                          </a:solidFill>
                          <a:effectLst/>
                        </a:rPr>
                        <a:t>– Front Office System</a:t>
                      </a:r>
                    </a:p>
                    <a:p>
                      <a:pPr marL="342900" lvl="0" indent="-342900">
                        <a:buFont typeface="Symbol" pitchFamily="2" charset="2"/>
                        <a:buChar char=""/>
                      </a:pPr>
                      <a:r>
                        <a:rPr lang="en-GB" sz="1400" b="0" i="1" dirty="0">
                          <a:solidFill>
                            <a:schemeClr val="tx1"/>
                          </a:solidFill>
                          <a:effectLst/>
                        </a:rPr>
                        <a:t>Sage Pastel </a:t>
                      </a:r>
                      <a:r>
                        <a:rPr lang="en-GB" sz="1400" b="0" dirty="0">
                          <a:solidFill>
                            <a:schemeClr val="tx1"/>
                          </a:solidFill>
                          <a:effectLst/>
                        </a:rPr>
                        <a:t>– Accounting System</a:t>
                      </a:r>
                    </a:p>
                    <a:p>
                      <a:pPr marL="342900" lvl="0" indent="-342900">
                        <a:buFont typeface="Symbol" pitchFamily="2" charset="2"/>
                        <a:buChar char=""/>
                      </a:pPr>
                      <a:r>
                        <a:rPr lang="en-GB" sz="1400" b="0" i="1" dirty="0" err="1">
                          <a:solidFill>
                            <a:schemeClr val="tx1"/>
                          </a:solidFill>
                          <a:effectLst/>
                        </a:rPr>
                        <a:t>Derdepoort</a:t>
                      </a:r>
                      <a:r>
                        <a:rPr lang="en-GB" sz="1400" b="0" i="1" dirty="0">
                          <a:solidFill>
                            <a:schemeClr val="tx1"/>
                          </a:solidFill>
                          <a:effectLst/>
                        </a:rPr>
                        <a:t> General Dealer</a:t>
                      </a:r>
                      <a:r>
                        <a:rPr lang="en-GB" sz="1400" b="0" dirty="0">
                          <a:solidFill>
                            <a:schemeClr val="tx1"/>
                          </a:solidFill>
                          <a:effectLst/>
                        </a:rPr>
                        <a:t> – General Maintenance Services</a:t>
                      </a:r>
                      <a:endParaRPr lang="en-GB" sz="1400" b="0" dirty="0">
                        <a:solidFill>
                          <a:schemeClr val="tx1"/>
                        </a:solidFill>
                        <a:effectLst/>
                        <a:latin typeface="Times New Roman" panose="02020603050405020304" pitchFamily="18" charset="0"/>
                        <a:ea typeface="Times New Roman" panose="02020603050405020304" pitchFamily="18" charset="0"/>
                      </a:endParaRPr>
                    </a:p>
                  </a:txBody>
                  <a:tcPr marL="7896" marR="7896" marT="0" marB="0">
                    <a:solidFill>
                      <a:srgbClr val="00B0F0"/>
                    </a:solidFill>
                  </a:tcPr>
                </a:tc>
                <a:tc>
                  <a:txBody>
                    <a:bodyPr/>
                    <a:lstStyle/>
                    <a:p>
                      <a:pPr algn="ctr"/>
                      <a:r>
                        <a:rPr lang="en-GB" sz="1800" dirty="0">
                          <a:solidFill>
                            <a:srgbClr val="FF0000"/>
                          </a:solidFill>
                          <a:effectLst/>
                        </a:rPr>
                        <a:t>Key activities</a:t>
                      </a:r>
                      <a:endParaRPr lang="en-GB" sz="1400" dirty="0">
                        <a:solidFill>
                          <a:srgbClr val="FF0000"/>
                        </a:solidFill>
                        <a:effectLst/>
                      </a:endParaRPr>
                    </a:p>
                    <a:p>
                      <a:r>
                        <a:rPr lang="en-GB" sz="1400" dirty="0">
                          <a:effectLst/>
                        </a:rPr>
                        <a:t> </a:t>
                      </a:r>
                    </a:p>
                    <a:p>
                      <a:pPr marL="342900" lvl="0" indent="-342900" algn="just">
                        <a:buSzPts val="1000"/>
                        <a:buFont typeface="Symbol" pitchFamily="2" charset="2"/>
                        <a:buChar char=""/>
                        <a:tabLst>
                          <a:tab pos="228600" algn="l"/>
                        </a:tabLst>
                      </a:pPr>
                      <a:r>
                        <a:rPr lang="en-GB" sz="1400" dirty="0">
                          <a:effectLst/>
                        </a:rPr>
                        <a:t>Accommodation </a:t>
                      </a:r>
                    </a:p>
                    <a:p>
                      <a:pPr marL="342900" lvl="0" indent="-342900" algn="just">
                        <a:buSzPts val="1000"/>
                        <a:buFont typeface="Symbol" pitchFamily="2" charset="2"/>
                        <a:buChar char=""/>
                        <a:tabLst>
                          <a:tab pos="228600" algn="l"/>
                        </a:tabLst>
                      </a:pPr>
                      <a:r>
                        <a:rPr lang="en-GB" sz="1400" dirty="0">
                          <a:effectLst/>
                        </a:rPr>
                        <a:t>Food &amp; beverage</a:t>
                      </a:r>
                    </a:p>
                    <a:p>
                      <a:pPr marL="342900" lvl="0" indent="-342900" algn="just">
                        <a:buSzPts val="1000"/>
                        <a:buFont typeface="Symbol" pitchFamily="2" charset="2"/>
                        <a:buChar char=""/>
                        <a:tabLst>
                          <a:tab pos="228600" algn="l"/>
                        </a:tabLst>
                      </a:pPr>
                      <a:r>
                        <a:rPr lang="en-GB" sz="1400" dirty="0">
                          <a:effectLst/>
                        </a:rPr>
                        <a:t>Game drives</a:t>
                      </a:r>
                    </a:p>
                    <a:p>
                      <a:pPr marL="342900" lvl="0" indent="-342900" algn="just">
                        <a:buSzPts val="1000"/>
                        <a:buFont typeface="Symbol" pitchFamily="2" charset="2"/>
                        <a:buChar char=""/>
                        <a:tabLst>
                          <a:tab pos="228600" algn="l"/>
                        </a:tabLst>
                      </a:pPr>
                      <a:r>
                        <a:rPr lang="en-GB" sz="1400" dirty="0">
                          <a:effectLst/>
                        </a:rPr>
                        <a:t>Game walks</a:t>
                      </a:r>
                    </a:p>
                    <a:p>
                      <a:pPr marL="342900" lvl="0" indent="-342900" algn="just">
                        <a:buSzPts val="1000"/>
                        <a:buFont typeface="Symbol" pitchFamily="2" charset="2"/>
                        <a:buChar char=""/>
                        <a:tabLst>
                          <a:tab pos="228600" algn="l"/>
                        </a:tabLst>
                      </a:pPr>
                      <a:r>
                        <a:rPr lang="en-GB" sz="1400" dirty="0">
                          <a:effectLst/>
                        </a:rPr>
                        <a:t>Bird watching</a:t>
                      </a:r>
                    </a:p>
                    <a:p>
                      <a:pPr marL="342900" lvl="0" indent="-342900" algn="just">
                        <a:buSzPts val="1000"/>
                        <a:buFont typeface="Symbol" pitchFamily="2" charset="2"/>
                        <a:buChar char=""/>
                        <a:tabLst>
                          <a:tab pos="228600" algn="l"/>
                        </a:tabLst>
                      </a:pPr>
                      <a:r>
                        <a:rPr lang="en-GB" sz="1400" dirty="0">
                          <a:effectLst/>
                        </a:rPr>
                        <a:t>Spar</a:t>
                      </a:r>
                    </a:p>
                    <a:p>
                      <a:pPr algn="just"/>
                      <a:r>
                        <a:rPr lang="en-GB" sz="1400" dirty="0">
                          <a:effectLst/>
                        </a:rPr>
                        <a:t> </a:t>
                      </a:r>
                    </a:p>
                    <a:p>
                      <a:pPr algn="just"/>
                      <a:r>
                        <a:rPr lang="en-GB" sz="1400" dirty="0">
                          <a:effectLst/>
                        </a:rPr>
                        <a:t> </a:t>
                      </a:r>
                    </a:p>
                    <a:p>
                      <a:pPr algn="just"/>
                      <a:r>
                        <a:rPr lang="en-GB" sz="1400" dirty="0">
                          <a:effectLst/>
                        </a:rPr>
                        <a:t> </a:t>
                      </a:r>
                    </a:p>
                    <a:p>
                      <a:pPr algn="just"/>
                      <a:r>
                        <a:rPr lang="en-GB" sz="1400" dirty="0">
                          <a:effectLst/>
                        </a:rPr>
                        <a:t> </a:t>
                      </a:r>
                    </a:p>
                    <a:p>
                      <a:pPr algn="just"/>
                      <a:r>
                        <a:rPr lang="en-GB" sz="1400" dirty="0">
                          <a:effectLst/>
                        </a:rPr>
                        <a:t> </a:t>
                      </a:r>
                    </a:p>
                    <a:p>
                      <a:pPr algn="just"/>
                      <a:r>
                        <a:rPr lang="en-GB" sz="1400" dirty="0">
                          <a:effectLst/>
                        </a:rPr>
                        <a:t> </a:t>
                      </a:r>
                    </a:p>
                    <a:p>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solidFill>
                      <a:schemeClr val="accent5">
                        <a:lumMod val="20000"/>
                        <a:lumOff val="80000"/>
                      </a:schemeClr>
                    </a:solidFill>
                  </a:tcPr>
                </a:tc>
                <a:tc rowSpan="3">
                  <a:txBody>
                    <a:bodyPr/>
                    <a:lstStyle/>
                    <a:p>
                      <a:pPr algn="ctr"/>
                      <a:r>
                        <a:rPr lang="en-GB" sz="1800" dirty="0">
                          <a:solidFill>
                            <a:srgbClr val="FF0000"/>
                          </a:solidFill>
                          <a:effectLst/>
                        </a:rPr>
                        <a:t>Value proposition</a:t>
                      </a:r>
                    </a:p>
                    <a:p>
                      <a:pPr algn="ctr"/>
                      <a:r>
                        <a:rPr lang="en-GB" sz="1800" dirty="0">
                          <a:solidFill>
                            <a:srgbClr val="FF0000"/>
                          </a:solidFill>
                          <a:effectLst/>
                        </a:rPr>
                        <a:t> </a:t>
                      </a:r>
                      <a:endParaRPr lang="en-GB" sz="1400" dirty="0">
                        <a:solidFill>
                          <a:srgbClr val="FF0000"/>
                        </a:solidFill>
                        <a:effectLst/>
                      </a:endParaRPr>
                    </a:p>
                    <a:p>
                      <a:pPr marL="228600" lvl="0" indent="-228600">
                        <a:buSzPts val="1000"/>
                        <a:buFont typeface="Symbol" pitchFamily="2" charset="2"/>
                        <a:buChar char=""/>
                      </a:pPr>
                      <a:r>
                        <a:rPr lang="en-GB" sz="1400" dirty="0">
                          <a:effectLst/>
                        </a:rPr>
                        <a:t>Accommodation</a:t>
                      </a:r>
                    </a:p>
                    <a:p>
                      <a:pPr marL="228600" lvl="0" indent="-228600">
                        <a:buSzPts val="1000"/>
                        <a:buFont typeface="Symbol" pitchFamily="2" charset="2"/>
                        <a:buChar char=""/>
                      </a:pPr>
                      <a:r>
                        <a:rPr lang="en-GB" sz="1400" dirty="0">
                          <a:effectLst/>
                        </a:rPr>
                        <a:t>Unique location </a:t>
                      </a:r>
                    </a:p>
                    <a:p>
                      <a:pPr marL="228600" lvl="0" indent="-228600">
                        <a:buSzPts val="1000"/>
                        <a:buFont typeface="Symbol" pitchFamily="2" charset="2"/>
                        <a:buChar char=""/>
                      </a:pPr>
                      <a:r>
                        <a:rPr lang="en-GB" sz="1400" dirty="0">
                          <a:effectLst/>
                        </a:rPr>
                        <a:t>Beautiful view</a:t>
                      </a:r>
                    </a:p>
                    <a:p>
                      <a:pPr marL="228600" lvl="0" indent="-228600">
                        <a:buSzPts val="1000"/>
                        <a:buFont typeface="Symbol" pitchFamily="2" charset="2"/>
                        <a:buChar char=""/>
                      </a:pPr>
                      <a:r>
                        <a:rPr lang="en-GB" sz="1400" dirty="0">
                          <a:effectLst/>
                        </a:rPr>
                        <a:t>Big 5 game reserve</a:t>
                      </a:r>
                    </a:p>
                    <a:p>
                      <a:pPr marL="228600" lvl="0" indent="-228600">
                        <a:buSzPts val="1000"/>
                        <a:buFont typeface="Symbol" pitchFamily="2" charset="2"/>
                        <a:buChar char=""/>
                      </a:pPr>
                      <a:r>
                        <a:rPr lang="en-GB" sz="1400" dirty="0">
                          <a:effectLst/>
                        </a:rPr>
                        <a:t>Game drives </a:t>
                      </a:r>
                    </a:p>
                    <a:p>
                      <a:pPr marL="228600" lvl="0" indent="-228600">
                        <a:buSzPts val="1000"/>
                        <a:buFont typeface="Symbol" pitchFamily="2" charset="2"/>
                        <a:buChar char=""/>
                      </a:pPr>
                      <a:r>
                        <a:rPr lang="en-GB" sz="1400" dirty="0">
                          <a:effectLst/>
                        </a:rPr>
                        <a:t>Qualified Field Guides</a:t>
                      </a:r>
                    </a:p>
                    <a:p>
                      <a:pPr marL="228600" lvl="0" indent="-228600">
                        <a:buSzPts val="1000"/>
                        <a:buFont typeface="Symbol" pitchFamily="2" charset="2"/>
                        <a:buChar char=""/>
                      </a:pPr>
                      <a:r>
                        <a:rPr lang="en-GB" sz="1400" dirty="0">
                          <a:effectLst/>
                        </a:rPr>
                        <a:t>Excellent Service</a:t>
                      </a:r>
                    </a:p>
                    <a:p>
                      <a:pPr marL="228600" lvl="0" indent="-228600">
                        <a:buSzPts val="1000"/>
                        <a:buFont typeface="Symbol" pitchFamily="2" charset="2"/>
                        <a:buChar char=""/>
                      </a:pPr>
                      <a:r>
                        <a:rPr lang="en-GB" sz="1400" dirty="0">
                          <a:effectLst/>
                        </a:rPr>
                        <a:t>Value for money</a:t>
                      </a:r>
                    </a:p>
                    <a:p>
                      <a:pPr marL="228600" lvl="0" indent="-228600">
                        <a:buSzPts val="1000"/>
                        <a:buFont typeface="Symbol" pitchFamily="2" charset="2"/>
                        <a:buChar char=""/>
                      </a:pPr>
                      <a:r>
                        <a:rPr lang="en-GB" sz="1400" dirty="0">
                          <a:effectLst/>
                        </a:rPr>
                        <a:t>Making sure that guest satisfaction is met at all times</a:t>
                      </a:r>
                    </a:p>
                    <a:p>
                      <a:pPr marL="228600" lvl="0" indent="-228600">
                        <a:buSzPts val="1000"/>
                        <a:buFont typeface="Symbol" pitchFamily="2" charset="2"/>
                        <a:buChar char=""/>
                      </a:pPr>
                      <a:r>
                        <a:rPr lang="en-GB" sz="1400" dirty="0">
                          <a:effectLst/>
                        </a:rPr>
                        <a:t>Special attention due to size</a:t>
                      </a:r>
                    </a:p>
                    <a:p>
                      <a:pPr marL="228600" lvl="0" indent="-228600">
                        <a:buSzPts val="1000"/>
                        <a:buFont typeface="Symbol" pitchFamily="2" charset="2"/>
                        <a:buChar char=""/>
                      </a:pPr>
                      <a:r>
                        <a:rPr lang="en-GB" sz="1400" dirty="0">
                          <a:effectLst/>
                        </a:rPr>
                        <a:t>Guided Bush Walks</a:t>
                      </a:r>
                    </a:p>
                    <a:p>
                      <a:pPr marL="228600" lvl="0" indent="-228600">
                        <a:buSzPts val="1000"/>
                        <a:buFont typeface="Symbol" pitchFamily="2" charset="2"/>
                        <a:buChar char=""/>
                      </a:pPr>
                      <a:r>
                        <a:rPr lang="en-GB" sz="1400" dirty="0">
                          <a:effectLst/>
                        </a:rPr>
                        <a:t>Star Gazing</a:t>
                      </a:r>
                    </a:p>
                    <a:p>
                      <a:pPr marL="228600" lvl="0" indent="-228600" algn="just">
                        <a:buSzPts val="1000"/>
                        <a:buFont typeface="Symbol" pitchFamily="2" charset="2"/>
                        <a:buChar char=""/>
                      </a:pPr>
                      <a:r>
                        <a:rPr lang="en-GB" sz="1400" dirty="0">
                          <a:effectLst/>
                        </a:rPr>
                        <a:t>Bird Watching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solidFill>
                      <a:schemeClr val="accent2">
                        <a:lumMod val="40000"/>
                        <a:lumOff val="60000"/>
                      </a:schemeClr>
                    </a:solidFill>
                  </a:tcPr>
                </a:tc>
                <a:tc rowSpan="2">
                  <a:txBody>
                    <a:bodyPr/>
                    <a:lstStyle/>
                    <a:p>
                      <a:pPr algn="ctr"/>
                      <a:r>
                        <a:rPr lang="en-GB" sz="1800" dirty="0">
                          <a:solidFill>
                            <a:srgbClr val="FF0000"/>
                          </a:solidFill>
                          <a:effectLst/>
                        </a:rPr>
                        <a:t>Customer relationships</a:t>
                      </a:r>
                    </a:p>
                    <a:p>
                      <a:r>
                        <a:rPr lang="en-GB" sz="1400" dirty="0">
                          <a:effectLst/>
                        </a:rPr>
                        <a:t> </a:t>
                      </a:r>
                    </a:p>
                    <a:p>
                      <a:pPr marL="285750" indent="-285750">
                        <a:buFont typeface="Arial" panose="020B0604020202020204" pitchFamily="34" charset="0"/>
                        <a:buChar char="•"/>
                      </a:pPr>
                      <a:r>
                        <a:rPr lang="en-GB" sz="1400" kern="1200" dirty="0">
                          <a:solidFill>
                            <a:schemeClr val="dk1"/>
                          </a:solidFill>
                          <a:effectLst/>
                          <a:latin typeface="+mn-lt"/>
                          <a:ea typeface="+mn-ea"/>
                          <a:cs typeface="+mn-cs"/>
                        </a:rPr>
                        <a:t>Personal assistance</a:t>
                      </a:r>
                    </a:p>
                    <a:p>
                      <a:pPr marL="285750" indent="-285750">
                        <a:buFont typeface="Arial" panose="020B0604020202020204" pitchFamily="34" charset="0"/>
                        <a:buChar char="•"/>
                      </a:pPr>
                      <a:r>
                        <a:rPr lang="en-GB" sz="1400" kern="1200" dirty="0">
                          <a:solidFill>
                            <a:schemeClr val="dk1"/>
                          </a:solidFill>
                          <a:effectLst/>
                          <a:latin typeface="+mn-lt"/>
                          <a:ea typeface="+mn-ea"/>
                          <a:cs typeface="+mn-cs"/>
                        </a:rPr>
                        <a:t>Dedicated personal assistance</a:t>
                      </a:r>
                    </a:p>
                    <a:p>
                      <a:pPr marL="285750" indent="-285750">
                        <a:buFont typeface="Arial" panose="020B0604020202020204" pitchFamily="34" charset="0"/>
                        <a:buChar char="•"/>
                      </a:pPr>
                      <a:r>
                        <a:rPr lang="en-GB" sz="1400" kern="1200" dirty="0">
                          <a:solidFill>
                            <a:schemeClr val="dk1"/>
                          </a:solidFill>
                          <a:effectLst/>
                          <a:latin typeface="+mn-lt"/>
                          <a:ea typeface="+mn-ea"/>
                          <a:cs typeface="+mn-cs"/>
                        </a:rPr>
                        <a:t>Self-service</a:t>
                      </a:r>
                    </a:p>
                    <a:p>
                      <a:pPr marL="285750" indent="-285750">
                        <a:buFont typeface="Arial" panose="020B0604020202020204" pitchFamily="34" charset="0"/>
                        <a:buChar char="•"/>
                      </a:pPr>
                      <a:r>
                        <a:rPr lang="en-GB" sz="1400" kern="1200" dirty="0">
                          <a:solidFill>
                            <a:schemeClr val="dk1"/>
                          </a:solidFill>
                          <a:effectLst/>
                          <a:latin typeface="+mn-lt"/>
                          <a:ea typeface="+mn-ea"/>
                          <a:cs typeface="+mn-cs"/>
                        </a:rPr>
                        <a:t>Automated service</a:t>
                      </a:r>
                    </a:p>
                    <a:p>
                      <a:pPr marL="285750" indent="-285750">
                        <a:buFont typeface="Arial" panose="020B0604020202020204" pitchFamily="34" charset="0"/>
                        <a:buChar char="•"/>
                      </a:pPr>
                      <a:r>
                        <a:rPr lang="en-GB" sz="1400" kern="1200" dirty="0">
                          <a:solidFill>
                            <a:schemeClr val="dk1"/>
                          </a:solidFill>
                          <a:effectLst/>
                          <a:latin typeface="+mn-lt"/>
                          <a:ea typeface="+mn-ea"/>
                          <a:cs typeface="+mn-cs"/>
                        </a:rPr>
                        <a:t>Communication </a:t>
                      </a:r>
                    </a:p>
                    <a:p>
                      <a:pPr marL="285750" indent="-285750">
                        <a:buFont typeface="Arial" panose="020B0604020202020204" pitchFamily="34" charset="0"/>
                        <a:buChar char="•"/>
                      </a:pPr>
                      <a:r>
                        <a:rPr lang="en-GB" sz="1400" kern="1200" dirty="0">
                          <a:solidFill>
                            <a:schemeClr val="dk1"/>
                          </a:solidFill>
                          <a:effectLst/>
                          <a:latin typeface="+mn-lt"/>
                          <a:ea typeface="+mn-ea"/>
                          <a:cs typeface="+mn-cs"/>
                        </a:rPr>
                        <a:t>Co-creation</a:t>
                      </a: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solidFill>
                      <a:schemeClr val="bg2">
                        <a:lumMod val="90000"/>
                      </a:schemeClr>
                    </a:solidFill>
                  </a:tcPr>
                </a:tc>
                <a:tc rowSpan="2">
                  <a:txBody>
                    <a:bodyPr/>
                    <a:lstStyle/>
                    <a:p>
                      <a:pPr algn="ctr"/>
                      <a:r>
                        <a:rPr lang="en-GB" sz="1800" dirty="0">
                          <a:solidFill>
                            <a:srgbClr val="FF0000"/>
                          </a:solidFill>
                          <a:effectLst/>
                        </a:rPr>
                        <a:t>Customer segments</a:t>
                      </a:r>
                    </a:p>
                    <a:p>
                      <a:r>
                        <a:rPr lang="en-GB" sz="1800" dirty="0">
                          <a:solidFill>
                            <a:srgbClr val="FF0000"/>
                          </a:solidFill>
                          <a:effectLst/>
                        </a:rPr>
                        <a:t> </a:t>
                      </a:r>
                    </a:p>
                    <a:p>
                      <a:pPr marL="342900" lvl="0" indent="-342900" algn="just">
                        <a:buSzPts val="1000"/>
                        <a:buFont typeface="Symbol" pitchFamily="2" charset="2"/>
                        <a:buChar char=""/>
                        <a:tabLst>
                          <a:tab pos="228600" algn="l"/>
                        </a:tabLst>
                      </a:pPr>
                      <a:r>
                        <a:rPr lang="en-GB" sz="1400" dirty="0">
                          <a:effectLst/>
                        </a:rPr>
                        <a:t>Accommodation</a:t>
                      </a:r>
                    </a:p>
                    <a:p>
                      <a:pPr marL="342900" lvl="0" indent="-342900" algn="just">
                        <a:buSzPts val="1000"/>
                        <a:buFont typeface="Symbol" pitchFamily="2" charset="2"/>
                        <a:buChar char=""/>
                        <a:tabLst>
                          <a:tab pos="228600" algn="l"/>
                        </a:tabLst>
                      </a:pPr>
                      <a:r>
                        <a:rPr lang="en-GB" sz="1400" dirty="0">
                          <a:effectLst/>
                        </a:rPr>
                        <a:t>Restaurant </a:t>
                      </a:r>
                    </a:p>
                    <a:p>
                      <a:pPr marL="342900" lvl="0" indent="-342900" algn="just">
                        <a:buSzPts val="1000"/>
                        <a:buFont typeface="Symbol" pitchFamily="2" charset="2"/>
                        <a:buChar char=""/>
                        <a:tabLst>
                          <a:tab pos="228600" algn="l"/>
                        </a:tabLst>
                      </a:pPr>
                      <a:r>
                        <a:rPr lang="en-GB" sz="1400" dirty="0">
                          <a:effectLst/>
                        </a:rPr>
                        <a:t>Game drives</a:t>
                      </a:r>
                    </a:p>
                    <a:p>
                      <a:pPr marL="342900" lvl="0" indent="-342900" algn="just">
                        <a:buSzPts val="1000"/>
                        <a:buFont typeface="Symbol" pitchFamily="2" charset="2"/>
                        <a:buChar char=""/>
                        <a:tabLst>
                          <a:tab pos="228600" algn="l"/>
                        </a:tabLst>
                      </a:pPr>
                      <a:r>
                        <a:rPr lang="en-GB" sz="1400" dirty="0">
                          <a:effectLst/>
                        </a:rPr>
                        <a:t>Game walks</a:t>
                      </a:r>
                    </a:p>
                    <a:p>
                      <a:pPr marL="342900" lvl="0" indent="-342900" algn="just">
                        <a:buSzPts val="1000"/>
                        <a:buFont typeface="Symbol" pitchFamily="2" charset="2"/>
                        <a:buChar char=""/>
                        <a:tabLst>
                          <a:tab pos="228600" algn="l"/>
                        </a:tabLst>
                      </a:pPr>
                      <a:r>
                        <a:rPr lang="en-GB" sz="1400" dirty="0">
                          <a:effectLst/>
                        </a:rPr>
                        <a:t>Bird watching</a:t>
                      </a:r>
                    </a:p>
                    <a:p>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solidFill>
                      <a:schemeClr val="accent4">
                        <a:lumMod val="40000"/>
                        <a:lumOff val="60000"/>
                      </a:schemeClr>
                    </a:solidFill>
                  </a:tcPr>
                </a:tc>
                <a:extLst>
                  <a:ext uri="{0D108BD9-81ED-4DB2-BD59-A6C34878D82A}">
                    <a16:rowId xmlns:a16="http://schemas.microsoft.com/office/drawing/2014/main" val="4015450823"/>
                  </a:ext>
                </a:extLst>
              </a:tr>
              <a:tr h="688119">
                <a:tc vMerge="1">
                  <a:txBody>
                    <a:bodyPr/>
                    <a:lstStyle/>
                    <a:p>
                      <a:endParaRPr lang="en-US"/>
                    </a:p>
                  </a:txBody>
                  <a:tcPr/>
                </a:tc>
                <a:tc rowSpan="2">
                  <a:txBody>
                    <a:bodyPr/>
                    <a:lstStyle/>
                    <a:p>
                      <a:pPr algn="ctr"/>
                      <a:r>
                        <a:rPr lang="en-GB" sz="1800" dirty="0">
                          <a:solidFill>
                            <a:srgbClr val="FF0000"/>
                          </a:solidFill>
                          <a:effectLst/>
                        </a:rPr>
                        <a:t>Key resources</a:t>
                      </a:r>
                    </a:p>
                    <a:p>
                      <a:pPr marL="342900" lvl="0" indent="-342900" algn="just">
                        <a:buSzPts val="1000"/>
                        <a:buFont typeface="Symbol" pitchFamily="2" charset="2"/>
                        <a:buChar char=""/>
                        <a:tabLst>
                          <a:tab pos="228600" algn="l"/>
                        </a:tabLst>
                      </a:pPr>
                      <a:endParaRPr lang="en-GB" sz="1400" dirty="0">
                        <a:effectLst/>
                      </a:endParaRPr>
                    </a:p>
                    <a:p>
                      <a:pPr marL="342900" lvl="0" indent="-342900" algn="just">
                        <a:buSzPts val="1000"/>
                        <a:buFont typeface="Symbol" pitchFamily="2" charset="2"/>
                        <a:buChar char=""/>
                        <a:tabLst>
                          <a:tab pos="228600" algn="l"/>
                        </a:tabLst>
                      </a:pPr>
                      <a:r>
                        <a:rPr lang="en-GB" sz="1400" dirty="0">
                          <a:effectLst/>
                        </a:rPr>
                        <a:t>Chalets</a:t>
                      </a:r>
                    </a:p>
                    <a:p>
                      <a:pPr marL="342900" lvl="0" indent="-342900" algn="just">
                        <a:buSzPts val="1000"/>
                        <a:buFont typeface="Symbol" pitchFamily="2" charset="2"/>
                        <a:buChar char=""/>
                        <a:tabLst>
                          <a:tab pos="228600" algn="l"/>
                        </a:tabLst>
                      </a:pPr>
                      <a:r>
                        <a:rPr lang="en-GB" sz="1400" dirty="0">
                          <a:effectLst/>
                        </a:rPr>
                        <a:t>Bar / dining hall</a:t>
                      </a:r>
                    </a:p>
                    <a:p>
                      <a:pPr marL="342900" lvl="0" indent="-342900" algn="just">
                        <a:buSzPts val="1000"/>
                        <a:buFont typeface="Symbol" pitchFamily="2" charset="2"/>
                        <a:buChar char=""/>
                        <a:tabLst>
                          <a:tab pos="228600" algn="l"/>
                        </a:tabLst>
                      </a:pPr>
                      <a:r>
                        <a:rPr lang="en-GB" sz="1400" dirty="0">
                          <a:effectLst/>
                        </a:rPr>
                        <a:t>Vehicle</a:t>
                      </a:r>
                    </a:p>
                    <a:p>
                      <a:pPr marL="342900" lvl="0" indent="-342900" algn="just">
                        <a:buSzPts val="1000"/>
                        <a:buFont typeface="Symbol" pitchFamily="2" charset="2"/>
                        <a:buChar char=""/>
                        <a:tabLst>
                          <a:tab pos="228600" algn="l"/>
                        </a:tabLst>
                      </a:pPr>
                      <a:r>
                        <a:rPr lang="en-GB" sz="1400" dirty="0">
                          <a:effectLst/>
                        </a:rPr>
                        <a:t>Curio shop</a:t>
                      </a:r>
                    </a:p>
                    <a:p>
                      <a:pPr marL="342900" lvl="0" indent="-342900" algn="just">
                        <a:buSzPts val="1000"/>
                        <a:buFont typeface="Symbol" pitchFamily="2" charset="2"/>
                        <a:buChar char=""/>
                        <a:tabLst>
                          <a:tab pos="228600" algn="l"/>
                        </a:tabLst>
                      </a:pPr>
                      <a:r>
                        <a:rPr lang="en-GB" sz="1400" dirty="0">
                          <a:effectLst/>
                        </a:rPr>
                        <a:t>Bar / kitchen</a:t>
                      </a:r>
                    </a:p>
                    <a:p>
                      <a:pPr marL="342900" lvl="0" indent="-342900" algn="just">
                        <a:buSzPts val="1000"/>
                        <a:buFont typeface="Symbol" pitchFamily="2" charset="2"/>
                        <a:buChar char=""/>
                        <a:tabLst>
                          <a:tab pos="228600" algn="l"/>
                        </a:tabLst>
                      </a:pPr>
                      <a:r>
                        <a:rPr lang="en-GB" sz="1400" dirty="0">
                          <a:effectLst/>
                        </a:rPr>
                        <a:t>Swimming pool</a:t>
                      </a:r>
                    </a:p>
                    <a:p>
                      <a:pPr marL="342900" lvl="0" indent="-342900" algn="just">
                        <a:buSzPts val="1000"/>
                        <a:buFont typeface="Symbol" pitchFamily="2" charset="2"/>
                        <a:buChar char=""/>
                        <a:tabLst>
                          <a:tab pos="228600" algn="l"/>
                        </a:tabLst>
                      </a:pPr>
                      <a:r>
                        <a:rPr lang="en-GB" sz="1400" dirty="0">
                          <a:effectLst/>
                        </a:rPr>
                        <a:t>Staff</a:t>
                      </a:r>
                    </a:p>
                    <a:p>
                      <a:pPr marL="342900" lvl="0" indent="-342900" algn="just">
                        <a:buSzPts val="1000"/>
                        <a:buFont typeface="Symbol" pitchFamily="2" charset="2"/>
                        <a:buChar char=""/>
                        <a:tabLst>
                          <a:tab pos="228600" algn="l"/>
                        </a:tabLst>
                      </a:pPr>
                      <a:r>
                        <a:rPr lang="en-GB" sz="1400" dirty="0">
                          <a:effectLst/>
                        </a:rPr>
                        <a:t>Offices</a:t>
                      </a:r>
                    </a:p>
                    <a:p>
                      <a:pPr marL="342900" lvl="0" indent="-342900" algn="just">
                        <a:buSzPts val="1000"/>
                        <a:buFont typeface="Symbol" pitchFamily="2" charset="2"/>
                        <a:buChar char=""/>
                        <a:tabLst>
                          <a:tab pos="228600" algn="l"/>
                        </a:tabLst>
                      </a:pPr>
                      <a:r>
                        <a:rPr lang="en-GB" sz="1400" dirty="0">
                          <a:effectLst/>
                        </a:rPr>
                        <a:t>Employee accommodation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solidFill>
                      <a:schemeClr val="accent6">
                        <a:lumMod val="40000"/>
                        <a:lumOff val="60000"/>
                      </a:schemeClr>
                    </a:solidFill>
                  </a:tcPr>
                </a:tc>
                <a:tc vMerge="1">
                  <a:txBody>
                    <a:bodyPr/>
                    <a:lstStyle/>
                    <a:p>
                      <a:endParaRPr lang="en-US"/>
                    </a:p>
                  </a:txBody>
                  <a:tcPr/>
                </a:tc>
                <a:tc vMerge="1">
                  <a:txBody>
                    <a:bodyPr/>
                    <a:lstStyle/>
                    <a:p>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tc>
                <a:tc vMerge="1">
                  <a:txBody>
                    <a:bodyPr/>
                    <a:lstStyle/>
                    <a:p>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tc>
                <a:extLst>
                  <a:ext uri="{0D108BD9-81ED-4DB2-BD59-A6C34878D82A}">
                    <a16:rowId xmlns:a16="http://schemas.microsoft.com/office/drawing/2014/main" val="48164153"/>
                  </a:ext>
                </a:extLst>
              </a:tr>
              <a:tr h="2777107">
                <a:tc vMerge="1">
                  <a:txBody>
                    <a:bodyPr/>
                    <a:lstStyle/>
                    <a:p>
                      <a:endParaRPr lang="en-US"/>
                    </a:p>
                  </a:txBody>
                  <a:tcPr/>
                </a:tc>
                <a:tc vMerge="1">
                  <a:txBody>
                    <a:bodyPr/>
                    <a:lstStyle/>
                    <a:p>
                      <a:r>
                        <a:rPr lang="en-GB" sz="1100">
                          <a:effectLst/>
                        </a:rPr>
                        <a:t>Key resources</a:t>
                      </a:r>
                    </a:p>
                    <a:p>
                      <a:pPr marL="342900" lvl="0" indent="-342900" algn="just">
                        <a:buSzPts val="1000"/>
                        <a:buFont typeface="Symbol" pitchFamily="2" charset="2"/>
                        <a:buChar char=""/>
                        <a:tabLst>
                          <a:tab pos="228600" algn="l"/>
                        </a:tabLst>
                      </a:pPr>
                      <a:r>
                        <a:rPr lang="en-GB" sz="1100">
                          <a:effectLst/>
                        </a:rPr>
                        <a:t>Chalets</a:t>
                      </a:r>
                    </a:p>
                    <a:p>
                      <a:pPr marL="342900" lvl="0" indent="-342900" algn="just">
                        <a:buSzPts val="1000"/>
                        <a:buFont typeface="Symbol" pitchFamily="2" charset="2"/>
                        <a:buChar char=""/>
                        <a:tabLst>
                          <a:tab pos="228600" algn="l"/>
                        </a:tabLst>
                      </a:pPr>
                      <a:r>
                        <a:rPr lang="en-GB" sz="1100">
                          <a:effectLst/>
                        </a:rPr>
                        <a:t>Bar / dining hall</a:t>
                      </a:r>
                    </a:p>
                    <a:p>
                      <a:pPr marL="342900" lvl="0" indent="-342900" algn="just">
                        <a:buSzPts val="1000"/>
                        <a:buFont typeface="Symbol" pitchFamily="2" charset="2"/>
                        <a:buChar char=""/>
                        <a:tabLst>
                          <a:tab pos="228600" algn="l"/>
                        </a:tabLst>
                      </a:pPr>
                      <a:r>
                        <a:rPr lang="en-GB" sz="1100">
                          <a:effectLst/>
                        </a:rPr>
                        <a:t>Vehicle</a:t>
                      </a:r>
                    </a:p>
                    <a:p>
                      <a:pPr marL="342900" lvl="0" indent="-342900" algn="just">
                        <a:buSzPts val="1000"/>
                        <a:buFont typeface="Symbol" pitchFamily="2" charset="2"/>
                        <a:buChar char=""/>
                        <a:tabLst>
                          <a:tab pos="228600" algn="l"/>
                        </a:tabLst>
                      </a:pPr>
                      <a:r>
                        <a:rPr lang="en-GB" sz="1100">
                          <a:effectLst/>
                        </a:rPr>
                        <a:t>Curio shop</a:t>
                      </a:r>
                    </a:p>
                    <a:p>
                      <a:pPr marL="342900" lvl="0" indent="-342900" algn="just">
                        <a:buSzPts val="1000"/>
                        <a:buFont typeface="Symbol" pitchFamily="2" charset="2"/>
                        <a:buChar char=""/>
                        <a:tabLst>
                          <a:tab pos="228600" algn="l"/>
                        </a:tabLst>
                      </a:pPr>
                      <a:r>
                        <a:rPr lang="en-GB" sz="1100">
                          <a:effectLst/>
                        </a:rPr>
                        <a:t>Bar / kitchen</a:t>
                      </a:r>
                    </a:p>
                    <a:p>
                      <a:pPr marL="342900" lvl="0" indent="-342900" algn="just">
                        <a:buSzPts val="1000"/>
                        <a:buFont typeface="Symbol" pitchFamily="2" charset="2"/>
                        <a:buChar char=""/>
                        <a:tabLst>
                          <a:tab pos="228600" algn="l"/>
                        </a:tabLst>
                      </a:pPr>
                      <a:r>
                        <a:rPr lang="en-GB" sz="1100">
                          <a:effectLst/>
                        </a:rPr>
                        <a:t>Swimming pool</a:t>
                      </a:r>
                    </a:p>
                    <a:p>
                      <a:pPr marL="342900" lvl="0" indent="-342900" algn="just">
                        <a:buSzPts val="1000"/>
                        <a:buFont typeface="Symbol" pitchFamily="2" charset="2"/>
                        <a:buChar char=""/>
                        <a:tabLst>
                          <a:tab pos="228600" algn="l"/>
                        </a:tabLst>
                      </a:pPr>
                      <a:r>
                        <a:rPr lang="en-GB" sz="1100">
                          <a:effectLst/>
                        </a:rPr>
                        <a:t>Staff</a:t>
                      </a:r>
                    </a:p>
                    <a:p>
                      <a:pPr marL="342900" lvl="0" indent="-342900" algn="just">
                        <a:buSzPts val="1000"/>
                        <a:buFont typeface="Symbol" pitchFamily="2" charset="2"/>
                        <a:buChar char=""/>
                        <a:tabLst>
                          <a:tab pos="228600" algn="l"/>
                        </a:tabLst>
                      </a:pPr>
                      <a:r>
                        <a:rPr lang="en-GB" sz="1100">
                          <a:effectLst/>
                        </a:rPr>
                        <a:t>Offices</a:t>
                      </a:r>
                    </a:p>
                    <a:p>
                      <a:pPr marL="342900" lvl="0" indent="-342900" algn="just">
                        <a:buSzPts val="1000"/>
                        <a:buFont typeface="Symbol" pitchFamily="2" charset="2"/>
                        <a:buChar char=""/>
                        <a:tabLst>
                          <a:tab pos="228600" algn="l"/>
                        </a:tabLst>
                      </a:pPr>
                      <a:r>
                        <a:rPr lang="en-GB" sz="1100">
                          <a:effectLst/>
                        </a:rPr>
                        <a:t>Employee accommodation</a:t>
                      </a:r>
                    </a:p>
                    <a:p>
                      <a:pPr marL="342900" lvl="0" indent="-342900" algn="just">
                        <a:buSzPts val="1000"/>
                        <a:buFont typeface="Symbol" pitchFamily="2" charset="2"/>
                        <a:buChar char=""/>
                        <a:tabLst>
                          <a:tab pos="228600" algn="l"/>
                        </a:tabLst>
                      </a:pPr>
                      <a:r>
                        <a:rPr lang="en-GB" sz="1100">
                          <a:effectLst/>
                        </a:rPr>
                        <a:t> </a:t>
                      </a:r>
                    </a:p>
                    <a:p>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tc>
                <a:tc vMerge="1">
                  <a:txBody>
                    <a:bodyPr/>
                    <a:lstStyle/>
                    <a:p>
                      <a:endParaRPr lang="en-US"/>
                    </a:p>
                  </a:txBody>
                  <a:tcPr/>
                </a:tc>
                <a:tc>
                  <a:txBody>
                    <a:bodyPr/>
                    <a:lstStyle/>
                    <a:p>
                      <a:r>
                        <a:rPr lang="en-GB" sz="1800" dirty="0">
                          <a:solidFill>
                            <a:srgbClr val="FF0000"/>
                          </a:solidFill>
                          <a:effectLst/>
                        </a:rPr>
                        <a:t>Channels</a:t>
                      </a:r>
                    </a:p>
                    <a:p>
                      <a:pPr marL="342900" lvl="0" indent="-342900">
                        <a:buFont typeface="Symbol" pitchFamily="2" charset="2"/>
                        <a:buChar char=""/>
                      </a:pPr>
                      <a:r>
                        <a:rPr lang="en-GB" sz="1400" dirty="0">
                          <a:effectLst/>
                        </a:rPr>
                        <a:t>Social Media, </a:t>
                      </a:r>
                    </a:p>
                    <a:p>
                      <a:pPr marL="342900" lvl="0" indent="-342900">
                        <a:buFont typeface="Symbol" pitchFamily="2" charset="2"/>
                        <a:buChar char=""/>
                      </a:pPr>
                      <a:r>
                        <a:rPr lang="en-GB" sz="1400" dirty="0">
                          <a:effectLst/>
                        </a:rPr>
                        <a:t>Website, </a:t>
                      </a:r>
                    </a:p>
                    <a:p>
                      <a:pPr marL="342900" lvl="0" indent="-342900">
                        <a:buFont typeface="Symbol" pitchFamily="2" charset="2"/>
                        <a:buChar char=""/>
                      </a:pPr>
                      <a:r>
                        <a:rPr lang="en-GB" sz="1400" dirty="0">
                          <a:effectLst/>
                        </a:rPr>
                        <a:t>Travel Agents, </a:t>
                      </a:r>
                    </a:p>
                    <a:p>
                      <a:pPr marL="342900" lvl="0" indent="-342900">
                        <a:buFont typeface="Symbol" pitchFamily="2" charset="2"/>
                        <a:buChar char=""/>
                      </a:pPr>
                      <a:r>
                        <a:rPr lang="en-GB" sz="1400" dirty="0">
                          <a:effectLst/>
                        </a:rPr>
                        <a:t>Online Travel Agents, </a:t>
                      </a:r>
                    </a:p>
                    <a:p>
                      <a:pPr marL="342900" lvl="0" indent="-342900">
                        <a:buFont typeface="Symbol" pitchFamily="2" charset="2"/>
                        <a:buChar char=""/>
                      </a:pPr>
                      <a:r>
                        <a:rPr lang="en-GB" sz="1400" dirty="0">
                          <a:effectLst/>
                        </a:rPr>
                        <a:t>Tour Operators, </a:t>
                      </a:r>
                    </a:p>
                    <a:p>
                      <a:pPr marL="342900" lvl="0" indent="-342900">
                        <a:buFont typeface="Symbol" pitchFamily="2" charset="2"/>
                        <a:buChar char=""/>
                      </a:pPr>
                      <a:r>
                        <a:rPr lang="en-GB" sz="1400" dirty="0">
                          <a:effectLst/>
                        </a:rPr>
                        <a:t>Magazines, </a:t>
                      </a:r>
                    </a:p>
                    <a:p>
                      <a:pPr marL="342900" lvl="0" indent="-342900">
                        <a:buFont typeface="Symbol" pitchFamily="2" charset="2"/>
                        <a:buChar char=""/>
                      </a:pPr>
                      <a:r>
                        <a:rPr lang="en-GB" sz="1400" dirty="0">
                          <a:effectLst/>
                        </a:rPr>
                        <a:t>Trade Shows, </a:t>
                      </a:r>
                    </a:p>
                    <a:p>
                      <a:pPr marL="342900" lvl="0" indent="-342900">
                        <a:buFont typeface="Symbol" pitchFamily="2" charset="2"/>
                        <a:buChar char=""/>
                      </a:pPr>
                      <a:r>
                        <a:rPr lang="en-GB" sz="1400" dirty="0">
                          <a:effectLst/>
                        </a:rPr>
                        <a:t>Word of mouth</a:t>
                      </a:r>
                      <a:endParaRPr lang="en-GB" sz="1400" dirty="0">
                        <a:effectLst/>
                        <a:latin typeface="Times New Roman" panose="02020603050405020304" pitchFamily="18" charset="0"/>
                        <a:ea typeface="Times New Roman" panose="02020603050405020304" pitchFamily="18" charset="0"/>
                      </a:endParaRPr>
                    </a:p>
                  </a:txBody>
                  <a:tcPr marL="7896" marR="7896" marT="0" marB="0">
                    <a:solidFill>
                      <a:schemeClr val="bg1">
                        <a:lumMod val="65000"/>
                      </a:schemeClr>
                    </a:solidFill>
                  </a:tcPr>
                </a:tc>
                <a:tc>
                  <a:txBody>
                    <a:bodyPr/>
                    <a:lstStyle/>
                    <a:p>
                      <a:r>
                        <a:rPr lang="en-GB" sz="1800" dirty="0">
                          <a:solidFill>
                            <a:srgbClr val="FF0000"/>
                          </a:solidFill>
                          <a:effectLst/>
                        </a:rPr>
                        <a:t>User segments</a:t>
                      </a:r>
                    </a:p>
                    <a:p>
                      <a:pPr marL="342900" lvl="0" indent="-342900">
                        <a:buFont typeface="Symbol" pitchFamily="2" charset="2"/>
                        <a:buChar char=""/>
                      </a:pPr>
                      <a:r>
                        <a:rPr lang="en-GB" sz="1400" dirty="0">
                          <a:effectLst/>
                        </a:rPr>
                        <a:t>Communities</a:t>
                      </a:r>
                    </a:p>
                    <a:p>
                      <a:pPr marL="342900" lvl="0" indent="-342900">
                        <a:buFont typeface="Symbol" pitchFamily="2" charset="2"/>
                        <a:buChar char=""/>
                      </a:pPr>
                      <a:r>
                        <a:rPr lang="en-GB" sz="1400" dirty="0">
                          <a:effectLst/>
                        </a:rPr>
                        <a:t>Families, </a:t>
                      </a:r>
                    </a:p>
                    <a:p>
                      <a:pPr marL="342900" lvl="0" indent="-342900">
                        <a:buFont typeface="Symbol" pitchFamily="2" charset="2"/>
                        <a:buChar char=""/>
                      </a:pPr>
                      <a:r>
                        <a:rPr lang="en-GB" sz="1400" dirty="0">
                          <a:effectLst/>
                        </a:rPr>
                        <a:t>Groups, </a:t>
                      </a:r>
                    </a:p>
                    <a:p>
                      <a:pPr marL="342900" lvl="0" indent="-342900">
                        <a:buFont typeface="Symbol" pitchFamily="2" charset="2"/>
                        <a:buChar char=""/>
                      </a:pPr>
                      <a:r>
                        <a:rPr lang="en-GB" sz="1400" dirty="0">
                          <a:effectLst/>
                        </a:rPr>
                        <a:t>Couples, </a:t>
                      </a:r>
                    </a:p>
                    <a:p>
                      <a:pPr marL="342900" lvl="0" indent="-342900">
                        <a:buFont typeface="Symbol" pitchFamily="2" charset="2"/>
                        <a:buChar char=""/>
                      </a:pPr>
                      <a:r>
                        <a:rPr lang="en-GB" sz="1400" dirty="0">
                          <a:effectLst/>
                        </a:rPr>
                        <a:t>International &amp; Local guests</a:t>
                      </a:r>
                    </a:p>
                    <a:p>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896" marR="7896" marT="0" marB="0">
                    <a:solidFill>
                      <a:srgbClr val="FFFF00"/>
                    </a:solidFill>
                  </a:tcPr>
                </a:tc>
                <a:extLst>
                  <a:ext uri="{0D108BD9-81ED-4DB2-BD59-A6C34878D82A}">
                    <a16:rowId xmlns:a16="http://schemas.microsoft.com/office/drawing/2014/main" val="3594632058"/>
                  </a:ext>
                </a:extLst>
              </a:tr>
            </a:tbl>
          </a:graphicData>
        </a:graphic>
      </p:graphicFrame>
    </p:spTree>
    <p:extLst>
      <p:ext uri="{BB962C8B-B14F-4D97-AF65-F5344CB8AC3E}">
        <p14:creationId xmlns:p14="http://schemas.microsoft.com/office/powerpoint/2010/main" val="29287239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2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FF23270-4BE1-D549-9670-0AF287B0E63B}"/>
              </a:ext>
            </a:extLst>
          </p:cNvPr>
          <p:cNvPicPr/>
          <p:nvPr/>
        </p:nvPicPr>
        <p:blipFill>
          <a:blip r:embed="rId2"/>
          <a:stretch>
            <a:fillRect/>
          </a:stretch>
        </p:blipFill>
        <p:spPr>
          <a:xfrm>
            <a:off x="1145179" y="643467"/>
            <a:ext cx="9901641" cy="5571066"/>
          </a:xfrm>
          <a:prstGeom prst="rect">
            <a:avLst/>
          </a:prstGeom>
        </p:spPr>
      </p:pic>
    </p:spTree>
    <p:extLst>
      <p:ext uri="{BB962C8B-B14F-4D97-AF65-F5344CB8AC3E}">
        <p14:creationId xmlns:p14="http://schemas.microsoft.com/office/powerpoint/2010/main" val="6870436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F228CE62-112B-B449-8DC2-6F7358D324CD}"/>
              </a:ext>
            </a:extLst>
          </p:cNvPr>
          <p:cNvSpPr>
            <a:spLocks noGrp="1"/>
          </p:cNvSpPr>
          <p:nvPr>
            <p:ph type="title"/>
          </p:nvPr>
        </p:nvSpPr>
        <p:spPr>
          <a:xfrm>
            <a:off x="162560" y="1166932"/>
            <a:ext cx="4337473" cy="4279709"/>
          </a:xfrm>
        </p:spPr>
        <p:txBody>
          <a:bodyPr anchor="ctr">
            <a:normAutofit/>
          </a:bodyPr>
          <a:lstStyle/>
          <a:p>
            <a:r>
              <a:rPr lang="en-GB" sz="4800" b="1" dirty="0">
                <a:solidFill>
                  <a:schemeClr val="bg1"/>
                </a:solidFill>
              </a:rPr>
              <a:t>Implementation Strategy</a:t>
            </a:r>
            <a:endParaRPr lang="en-US" sz="4800" dirty="0">
              <a:solidFill>
                <a:schemeClr val="bg1"/>
              </a:solidFill>
            </a:endParaRPr>
          </a:p>
        </p:txBody>
      </p:sp>
      <p:graphicFrame>
        <p:nvGraphicFramePr>
          <p:cNvPr id="16" name="Content Placeholder 2">
            <a:extLst>
              <a:ext uri="{FF2B5EF4-FFF2-40B4-BE49-F238E27FC236}">
                <a16:creationId xmlns:a16="http://schemas.microsoft.com/office/drawing/2014/main" id="{88B1573B-2134-4277-8B26-97F47F739209}"/>
              </a:ext>
            </a:extLst>
          </p:cNvPr>
          <p:cNvGraphicFramePr>
            <a:graphicFrameLocks noGrp="1"/>
          </p:cNvGraphicFramePr>
          <p:nvPr>
            <p:ph idx="1"/>
            <p:extLst>
              <p:ext uri="{D42A27DB-BD31-4B8C-83A1-F6EECF244321}">
                <p14:modId xmlns:p14="http://schemas.microsoft.com/office/powerpoint/2010/main" val="1077426341"/>
              </p:ext>
            </p:extLst>
          </p:nvPr>
        </p:nvGraphicFramePr>
        <p:xfrm>
          <a:off x="5116653" y="340066"/>
          <a:ext cx="6458727" cy="6280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11772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F228CE62-112B-B449-8DC2-6F7358D324CD}"/>
              </a:ext>
            </a:extLst>
          </p:cNvPr>
          <p:cNvSpPr>
            <a:spLocks noGrp="1"/>
          </p:cNvSpPr>
          <p:nvPr>
            <p:ph type="title"/>
          </p:nvPr>
        </p:nvSpPr>
        <p:spPr>
          <a:xfrm>
            <a:off x="142240" y="1166932"/>
            <a:ext cx="4207123" cy="4279709"/>
          </a:xfrm>
        </p:spPr>
        <p:txBody>
          <a:bodyPr anchor="ctr">
            <a:normAutofit/>
          </a:bodyPr>
          <a:lstStyle/>
          <a:p>
            <a:r>
              <a:rPr lang="en-GB" b="1" dirty="0">
                <a:solidFill>
                  <a:schemeClr val="bg1"/>
                </a:solidFill>
              </a:rPr>
              <a:t>Implementation Strategy</a:t>
            </a:r>
            <a:endParaRPr lang="en-US" dirty="0">
              <a:solidFill>
                <a:schemeClr val="bg1"/>
              </a:solidFill>
            </a:endParaRPr>
          </a:p>
        </p:txBody>
      </p:sp>
      <p:graphicFrame>
        <p:nvGraphicFramePr>
          <p:cNvPr id="16" name="Content Placeholder 2">
            <a:extLst>
              <a:ext uri="{FF2B5EF4-FFF2-40B4-BE49-F238E27FC236}">
                <a16:creationId xmlns:a16="http://schemas.microsoft.com/office/drawing/2014/main" id="{AD0EA803-0B7C-4EB5-96AA-0C018F352C12}"/>
              </a:ext>
            </a:extLst>
          </p:cNvPr>
          <p:cNvGraphicFramePr>
            <a:graphicFrameLocks noGrp="1"/>
          </p:cNvGraphicFramePr>
          <p:nvPr>
            <p:ph idx="1"/>
            <p:extLst>
              <p:ext uri="{D42A27DB-BD31-4B8C-83A1-F6EECF244321}">
                <p14:modId xmlns:p14="http://schemas.microsoft.com/office/powerpoint/2010/main" val="602630892"/>
              </p:ext>
            </p:extLst>
          </p:nvPr>
        </p:nvGraphicFramePr>
        <p:xfrm>
          <a:off x="4927253" y="164592"/>
          <a:ext cx="6878667" cy="6664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48094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28CE62-112B-B449-8DC2-6F7358D324CD}"/>
              </a:ext>
            </a:extLst>
          </p:cNvPr>
          <p:cNvSpPr>
            <a:spLocks noGrp="1"/>
          </p:cNvSpPr>
          <p:nvPr>
            <p:ph type="title"/>
          </p:nvPr>
        </p:nvSpPr>
        <p:spPr>
          <a:xfrm>
            <a:off x="767290" y="1780661"/>
            <a:ext cx="3582073" cy="3196856"/>
          </a:xfrm>
        </p:spPr>
        <p:txBody>
          <a:bodyPr anchor="t">
            <a:normAutofit/>
          </a:bodyPr>
          <a:lstStyle/>
          <a:p>
            <a:r>
              <a:rPr lang="en-GB" sz="4000" b="1" dirty="0">
                <a:solidFill>
                  <a:schemeClr val="bg1"/>
                </a:solidFill>
              </a:rPr>
              <a:t>Implementation Strategy</a:t>
            </a:r>
            <a:r>
              <a:rPr lang="en-GB" sz="4000" dirty="0">
                <a:solidFill>
                  <a:schemeClr val="bg1"/>
                </a:solidFill>
              </a:rPr>
              <a:t> </a:t>
            </a:r>
            <a:br>
              <a:rPr lang="en-GB" sz="4000" dirty="0">
                <a:solidFill>
                  <a:schemeClr val="bg1"/>
                </a:solidFill>
              </a:rPr>
            </a:br>
            <a:br>
              <a:rPr lang="en-GB" sz="4000" dirty="0">
                <a:solidFill>
                  <a:schemeClr val="bg1"/>
                </a:solidFill>
              </a:rPr>
            </a:br>
            <a:br>
              <a:rPr lang="en-GB" sz="4000" dirty="0">
                <a:solidFill>
                  <a:schemeClr val="bg1"/>
                </a:solidFill>
              </a:rPr>
            </a:br>
            <a:r>
              <a:rPr lang="en-GB" sz="4000" b="1" dirty="0">
                <a:solidFill>
                  <a:srgbClr val="FF0000"/>
                </a:solidFill>
              </a:rPr>
              <a:t>Workstreams</a:t>
            </a:r>
            <a:endParaRPr lang="en-US" sz="4000" dirty="0">
              <a:solidFill>
                <a:schemeClr val="bg1"/>
              </a:solidFill>
            </a:endParaRPr>
          </a:p>
        </p:txBody>
      </p:sp>
      <p:grpSp>
        <p:nvGrpSpPr>
          <p:cNvPr id="16" name="Group 12">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7"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5"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Content Placeholder 2">
            <a:extLst>
              <a:ext uri="{FF2B5EF4-FFF2-40B4-BE49-F238E27FC236}">
                <a16:creationId xmlns:a16="http://schemas.microsoft.com/office/drawing/2014/main" id="{97B670DB-299C-4CCF-8F4D-526160AAB936}"/>
              </a:ext>
            </a:extLst>
          </p:cNvPr>
          <p:cNvGraphicFramePr>
            <a:graphicFrameLocks noGrp="1"/>
          </p:cNvGraphicFramePr>
          <p:nvPr>
            <p:ph idx="1"/>
            <p:extLst>
              <p:ext uri="{D42A27DB-BD31-4B8C-83A1-F6EECF244321}">
                <p14:modId xmlns:p14="http://schemas.microsoft.com/office/powerpoint/2010/main" val="3095420929"/>
              </p:ext>
            </p:extLst>
          </p:nvPr>
        </p:nvGraphicFramePr>
        <p:xfrm>
          <a:off x="5116653" y="933454"/>
          <a:ext cx="6578523" cy="4958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6308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46542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28EA8F-590B-DC43-8658-F512CA5B27B0}"/>
              </a:ext>
            </a:extLst>
          </p:cNvPr>
          <p:cNvSpPr>
            <a:spLocks noGrp="1"/>
          </p:cNvSpPr>
          <p:nvPr>
            <p:ph type="title"/>
          </p:nvPr>
        </p:nvSpPr>
        <p:spPr>
          <a:xfrm>
            <a:off x="596348" y="637762"/>
            <a:ext cx="3458779" cy="5576770"/>
          </a:xfrm>
        </p:spPr>
        <p:txBody>
          <a:bodyPr anchor="t">
            <a:normAutofit/>
          </a:bodyPr>
          <a:lstStyle/>
          <a:p>
            <a:r>
              <a:rPr lang="en-GB" sz="4000" b="1" dirty="0">
                <a:solidFill>
                  <a:schemeClr val="bg1"/>
                </a:solidFill>
              </a:rPr>
              <a:t>Implementation Strategy</a:t>
            </a:r>
            <a:r>
              <a:rPr lang="en-GB" sz="4000" dirty="0">
                <a:solidFill>
                  <a:schemeClr val="bg1"/>
                </a:solidFill>
              </a:rPr>
              <a:t> </a:t>
            </a:r>
            <a:br>
              <a:rPr lang="en-GB" sz="4000" dirty="0">
                <a:solidFill>
                  <a:schemeClr val="bg1"/>
                </a:solidFill>
              </a:rPr>
            </a:br>
            <a:br>
              <a:rPr lang="en-GB" sz="4000" dirty="0">
                <a:solidFill>
                  <a:schemeClr val="bg1"/>
                </a:solidFill>
              </a:rPr>
            </a:br>
            <a:br>
              <a:rPr lang="en-GB" sz="4000" dirty="0">
                <a:solidFill>
                  <a:schemeClr val="bg1"/>
                </a:solidFill>
              </a:rPr>
            </a:br>
            <a:r>
              <a:rPr lang="en-GB" sz="4000" b="1" dirty="0">
                <a:solidFill>
                  <a:srgbClr val="FF0000"/>
                </a:solidFill>
              </a:rPr>
              <a:t>Workstreams</a:t>
            </a:r>
            <a:endParaRPr lang="en-US" sz="4000" dirty="0">
              <a:solidFill>
                <a:schemeClr val="bg1"/>
              </a:solidFill>
            </a:endParaRPr>
          </a:p>
        </p:txBody>
      </p:sp>
      <p:sp>
        <p:nvSpPr>
          <p:cNvPr id="11" name="Rectangle 10">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535" y="0"/>
            <a:ext cx="7539455"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8CFA32D-0EB1-4CC7-931B-5EE140C8935D}"/>
              </a:ext>
            </a:extLst>
          </p:cNvPr>
          <p:cNvGraphicFramePr>
            <a:graphicFrameLocks noGrp="1"/>
          </p:cNvGraphicFramePr>
          <p:nvPr>
            <p:ph idx="1"/>
            <p:extLst>
              <p:ext uri="{D42A27DB-BD31-4B8C-83A1-F6EECF244321}">
                <p14:modId xmlns:p14="http://schemas.microsoft.com/office/powerpoint/2010/main" val="1153773177"/>
              </p:ext>
            </p:extLst>
          </p:nvPr>
        </p:nvGraphicFramePr>
        <p:xfrm>
          <a:off x="5439954" y="637762"/>
          <a:ext cx="5605401" cy="5539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21731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53DCC5-2D51-7F45-861B-91CF17CCBDA9}"/>
              </a:ext>
            </a:extLst>
          </p:cNvPr>
          <p:cNvSpPr>
            <a:spLocks noGrp="1"/>
          </p:cNvSpPr>
          <p:nvPr>
            <p:ph type="title"/>
          </p:nvPr>
        </p:nvSpPr>
        <p:spPr>
          <a:xfrm>
            <a:off x="767290" y="1780661"/>
            <a:ext cx="3582073" cy="3196856"/>
          </a:xfrm>
        </p:spPr>
        <p:txBody>
          <a:bodyPr anchor="t">
            <a:normAutofit/>
          </a:bodyPr>
          <a:lstStyle/>
          <a:p>
            <a:r>
              <a:rPr lang="en-GB" sz="4100" b="1" dirty="0">
                <a:solidFill>
                  <a:schemeClr val="bg1"/>
                </a:solidFill>
              </a:rPr>
              <a:t>Implementation Strategy</a:t>
            </a:r>
            <a:r>
              <a:rPr lang="en-GB" sz="4100" dirty="0">
                <a:solidFill>
                  <a:schemeClr val="bg1"/>
                </a:solidFill>
              </a:rPr>
              <a:t> </a:t>
            </a:r>
            <a:br>
              <a:rPr lang="en-GB" sz="4100" dirty="0">
                <a:solidFill>
                  <a:schemeClr val="bg1"/>
                </a:solidFill>
              </a:rPr>
            </a:br>
            <a:br>
              <a:rPr lang="en-GB" sz="4100" dirty="0">
                <a:solidFill>
                  <a:srgbClr val="FF0000"/>
                </a:solidFill>
              </a:rPr>
            </a:br>
            <a:r>
              <a:rPr lang="en-GB" sz="4000" b="1" dirty="0">
                <a:solidFill>
                  <a:srgbClr val="FF0000"/>
                </a:solidFill>
              </a:rPr>
              <a:t>Workstreams</a:t>
            </a:r>
            <a:br>
              <a:rPr lang="en-GB" sz="4000" dirty="0">
                <a:solidFill>
                  <a:srgbClr val="FF0000"/>
                </a:solidFill>
              </a:rPr>
            </a:br>
            <a:endParaRPr lang="en-US" sz="4100" dirty="0">
              <a:solidFill>
                <a:srgbClr val="FF0000"/>
              </a:solidFill>
            </a:endParaRPr>
          </a:p>
        </p:txBody>
      </p:sp>
      <p:grpSp>
        <p:nvGrpSpPr>
          <p:cNvPr id="20" name="Group 19">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21"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2"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Content Placeholder 2">
            <a:extLst>
              <a:ext uri="{FF2B5EF4-FFF2-40B4-BE49-F238E27FC236}">
                <a16:creationId xmlns:a16="http://schemas.microsoft.com/office/drawing/2014/main" id="{4E867A00-97F9-432D-8101-7BD00DC57A6B}"/>
              </a:ext>
            </a:extLst>
          </p:cNvPr>
          <p:cNvGraphicFramePr>
            <a:graphicFrameLocks noGrp="1"/>
          </p:cNvGraphicFramePr>
          <p:nvPr>
            <p:ph idx="1"/>
            <p:extLst>
              <p:ext uri="{D42A27DB-BD31-4B8C-83A1-F6EECF244321}">
                <p14:modId xmlns:p14="http://schemas.microsoft.com/office/powerpoint/2010/main" val="2328573679"/>
              </p:ext>
            </p:extLst>
          </p:nvPr>
        </p:nvGraphicFramePr>
        <p:xfrm>
          <a:off x="5116653" y="933454"/>
          <a:ext cx="6578523" cy="4958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42971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6F9E488-0718-4E1E-9D12-26779F606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E708407-D01D-4E57-8998-FF799DBC3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68B5B9-0672-EC43-919C-49178853B1A7}"/>
              </a:ext>
            </a:extLst>
          </p:cNvPr>
          <p:cNvSpPr>
            <a:spLocks noGrp="1"/>
          </p:cNvSpPr>
          <p:nvPr>
            <p:ph type="title"/>
          </p:nvPr>
        </p:nvSpPr>
        <p:spPr>
          <a:xfrm>
            <a:off x="699723" y="1622066"/>
            <a:ext cx="3554226" cy="2663688"/>
          </a:xfrm>
        </p:spPr>
        <p:txBody>
          <a:bodyPr vert="horz" lIns="91440" tIns="45720" rIns="91440" bIns="45720" rtlCol="0" anchor="b">
            <a:normAutofit/>
          </a:bodyPr>
          <a:lstStyle/>
          <a:p>
            <a:r>
              <a:rPr lang="en-US" kern="1200">
                <a:solidFill>
                  <a:schemeClr val="bg1"/>
                </a:solidFill>
                <a:latin typeface="+mj-lt"/>
                <a:ea typeface="+mj-ea"/>
                <a:cs typeface="+mj-cs"/>
              </a:rPr>
              <a:t>Change management strategy</a:t>
            </a:r>
          </a:p>
        </p:txBody>
      </p:sp>
      <p:grpSp>
        <p:nvGrpSpPr>
          <p:cNvPr id="12" name="Group 11">
            <a:extLst>
              <a:ext uri="{FF2B5EF4-FFF2-40B4-BE49-F238E27FC236}">
                <a16:creationId xmlns:a16="http://schemas.microsoft.com/office/drawing/2014/main" id="{7F963B07-5C9E-478C-A53E-B6F5B4A789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A152F29E-C625-4313-96BF-5675B357C0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C2A5CB78-6497-4151-83B6-568BD27EC57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3" name="Picture 2">
            <a:extLst>
              <a:ext uri="{FF2B5EF4-FFF2-40B4-BE49-F238E27FC236}">
                <a16:creationId xmlns:a16="http://schemas.microsoft.com/office/drawing/2014/main" id="{9DC842F3-117B-6746-B133-7BE38209132D}"/>
              </a:ext>
            </a:extLst>
          </p:cNvPr>
          <p:cNvPicPr/>
          <p:nvPr/>
        </p:nvPicPr>
        <p:blipFill>
          <a:blip r:embed="rId2"/>
          <a:stretch>
            <a:fillRect/>
          </a:stretch>
        </p:blipFill>
        <p:spPr>
          <a:xfrm>
            <a:off x="4694548" y="1315265"/>
            <a:ext cx="7497452" cy="4727725"/>
          </a:xfrm>
          <a:prstGeom prst="rect">
            <a:avLst/>
          </a:prstGeom>
        </p:spPr>
      </p:pic>
    </p:spTree>
    <p:extLst>
      <p:ext uri="{BB962C8B-B14F-4D97-AF65-F5344CB8AC3E}">
        <p14:creationId xmlns:p14="http://schemas.microsoft.com/office/powerpoint/2010/main" val="3190919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2A3A54-9A45-E749-94EC-1737C0B9D62C}"/>
              </a:ext>
            </a:extLst>
          </p:cNvPr>
          <p:cNvSpPr>
            <a:spLocks noGrp="1"/>
          </p:cNvSpPr>
          <p:nvPr>
            <p:ph type="title"/>
          </p:nvPr>
        </p:nvSpPr>
        <p:spPr>
          <a:xfrm>
            <a:off x="6889833" y="1056640"/>
            <a:ext cx="4360324" cy="3494398"/>
          </a:xfrm>
        </p:spPr>
        <p:txBody>
          <a:bodyPr vert="horz" lIns="91440" tIns="45720" rIns="91440" bIns="45720" rtlCol="0" anchor="b">
            <a:normAutofit/>
          </a:bodyPr>
          <a:lstStyle/>
          <a:p>
            <a:r>
              <a:rPr lang="en-US" sz="6100" b="1"/>
              <a:t>Our approach: Strategic Analysis</a:t>
            </a:r>
          </a:p>
        </p:txBody>
      </p:sp>
      <p:pic>
        <p:nvPicPr>
          <p:cNvPr id="3" name="Picture 2">
            <a:extLst>
              <a:ext uri="{FF2B5EF4-FFF2-40B4-BE49-F238E27FC236}">
                <a16:creationId xmlns:a16="http://schemas.microsoft.com/office/drawing/2014/main" id="{4A13DBDA-7C9E-744E-9C61-A0E731ADBD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46" r="-1" b="-1"/>
          <a:stretch/>
        </p:blipFill>
        <p:spPr bwMode="auto">
          <a:xfrm>
            <a:off x="621675" y="623275"/>
            <a:ext cx="5474323" cy="560788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4914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ight Triangle 67">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0803E8-FE66-D440-9ED4-CA41805636D5}"/>
              </a:ext>
            </a:extLst>
          </p:cNvPr>
          <p:cNvSpPr>
            <a:spLocks noGrp="1"/>
          </p:cNvSpPr>
          <p:nvPr>
            <p:ph type="title"/>
          </p:nvPr>
        </p:nvSpPr>
        <p:spPr>
          <a:xfrm>
            <a:off x="772162" y="1188637"/>
            <a:ext cx="3291840" cy="4480726"/>
          </a:xfrm>
        </p:spPr>
        <p:txBody>
          <a:bodyPr vert="horz" lIns="91440" tIns="45720" rIns="91440" bIns="45720" rtlCol="0">
            <a:normAutofit/>
          </a:bodyPr>
          <a:lstStyle/>
          <a:p>
            <a:pPr algn="r"/>
            <a:r>
              <a:rPr lang="en-US" sz="3600" b="1" kern="1200" dirty="0">
                <a:latin typeface="+mj-lt"/>
                <a:ea typeface="+mj-ea"/>
                <a:cs typeface="+mj-cs"/>
              </a:rPr>
              <a:t>Communicating change </a:t>
            </a:r>
          </a:p>
        </p:txBody>
      </p:sp>
      <p:cxnSp>
        <p:nvCxnSpPr>
          <p:cNvPr id="72" name="Straight Connector 71">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44" name="Content Placeholder 4">
            <a:extLst>
              <a:ext uri="{FF2B5EF4-FFF2-40B4-BE49-F238E27FC236}">
                <a16:creationId xmlns:a16="http://schemas.microsoft.com/office/drawing/2014/main" id="{2E95620F-C2EA-EE4A-BE7D-B83BEEE6A6D6}"/>
              </a:ext>
            </a:extLst>
          </p:cNvPr>
          <p:cNvGraphicFramePr>
            <a:graphicFrameLocks noGrp="1"/>
          </p:cNvGraphicFramePr>
          <p:nvPr>
            <p:ph idx="1"/>
            <p:extLst>
              <p:ext uri="{D42A27DB-BD31-4B8C-83A1-F6EECF244321}">
                <p14:modId xmlns:p14="http://schemas.microsoft.com/office/powerpoint/2010/main" val="3552972757"/>
              </p:ext>
            </p:extLst>
          </p:nvPr>
        </p:nvGraphicFramePr>
        <p:xfrm>
          <a:off x="5260653" y="623271"/>
          <a:ext cx="5821875" cy="5607882"/>
        </p:xfrm>
        <a:graphic>
          <a:graphicData uri="http://schemas.openxmlformats.org/drawingml/2006/table">
            <a:tbl>
              <a:tblPr firstRow="1" firstCol="1" bandRow="1">
                <a:noFill/>
                <a:tableStyleId>{5C22544A-7EE6-4342-B048-85BDC9FD1C3A}</a:tableStyleId>
              </a:tblPr>
              <a:tblGrid>
                <a:gridCol w="5821875">
                  <a:extLst>
                    <a:ext uri="{9D8B030D-6E8A-4147-A177-3AD203B41FA5}">
                      <a16:colId xmlns:a16="http://schemas.microsoft.com/office/drawing/2014/main" val="3365466593"/>
                    </a:ext>
                  </a:extLst>
                </a:gridCol>
              </a:tblGrid>
              <a:tr h="470581">
                <a:tc>
                  <a:txBody>
                    <a:bodyPr/>
                    <a:lstStyle/>
                    <a:p>
                      <a:r>
                        <a:rPr lang="en-GB" sz="1600" b="1" kern="1200" cap="none" spc="0" dirty="0">
                          <a:solidFill>
                            <a:srgbClr val="FF0000"/>
                          </a:solidFill>
                          <a:effectLst/>
                        </a:rPr>
                        <a:t>1. Explain how change will unfold</a:t>
                      </a:r>
                      <a:endParaRPr lang="en-GB" sz="1600" b="1" cap="none" spc="0" dirty="0">
                        <a:solidFill>
                          <a:srgbClr val="FF0000"/>
                        </a:solidFill>
                        <a:effectLst/>
                        <a:latin typeface="Times New Roman" panose="02020603050405020304" pitchFamily="18" charset="0"/>
                        <a:ea typeface="Times New Roman" panose="02020603050405020304" pitchFamily="18" charset="0"/>
                      </a:endParaRPr>
                    </a:p>
                  </a:txBody>
                  <a:tcPr marL="123097" marR="92323" marT="61548" marB="61548">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extLst>
                  <a:ext uri="{0D108BD9-81ED-4DB2-BD59-A6C34878D82A}">
                    <a16:rowId xmlns:a16="http://schemas.microsoft.com/office/drawing/2014/main" val="3200973027"/>
                  </a:ext>
                </a:extLst>
              </a:tr>
              <a:tr h="363085">
                <a:tc>
                  <a:txBody>
                    <a:bodyPr/>
                    <a:lstStyle/>
                    <a:p>
                      <a:pPr marL="342900" lvl="0" indent="-342900">
                        <a:buFont typeface="Symbol" pitchFamily="2" charset="2"/>
                        <a:buChar char=""/>
                      </a:pPr>
                      <a:r>
                        <a:rPr lang="en-GB" sz="1200" b="1" kern="1200" cap="none" spc="0" dirty="0">
                          <a:solidFill>
                            <a:schemeClr val="tx1">
                              <a:lumMod val="75000"/>
                              <a:lumOff val="25000"/>
                            </a:schemeClr>
                          </a:solidFill>
                          <a:effectLst/>
                        </a:rPr>
                        <a:t>What is it?</a:t>
                      </a:r>
                      <a:endParaRPr lang="en-GB" sz="1200" b="1" cap="none" spc="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extLst>
                  <a:ext uri="{0D108BD9-81ED-4DB2-BD59-A6C34878D82A}">
                    <a16:rowId xmlns:a16="http://schemas.microsoft.com/office/drawing/2014/main" val="1235296444"/>
                  </a:ext>
                </a:extLst>
              </a:tr>
              <a:tr h="363085">
                <a:tc>
                  <a:txBody>
                    <a:bodyPr/>
                    <a:lstStyle/>
                    <a:p>
                      <a:pPr marL="342900" lvl="0" indent="-342900">
                        <a:buFont typeface="Symbol" pitchFamily="2" charset="2"/>
                        <a:buChar char=""/>
                      </a:pPr>
                      <a:r>
                        <a:rPr lang="en-GB" sz="1200" b="1" kern="1200" cap="none" spc="0" dirty="0">
                          <a:solidFill>
                            <a:schemeClr val="tx1">
                              <a:lumMod val="75000"/>
                              <a:lumOff val="25000"/>
                            </a:schemeClr>
                          </a:solidFill>
                          <a:effectLst/>
                        </a:rPr>
                        <a:t>How will it affect me?</a:t>
                      </a:r>
                      <a:endParaRPr lang="en-GB" sz="1200" b="1" cap="none" spc="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12700" cmpd="sng">
                      <a:noFill/>
                      <a:prstDash val="solid"/>
                    </a:lnT>
                    <a:lnB w="9525" cap="flat" cmpd="sng" algn="ctr">
                      <a:solidFill>
                        <a:srgbClr val="C7C6C1"/>
                      </a:solidFill>
                      <a:prstDash val="solid"/>
                    </a:lnB>
                    <a:noFill/>
                  </a:tcPr>
                </a:tc>
                <a:extLst>
                  <a:ext uri="{0D108BD9-81ED-4DB2-BD59-A6C34878D82A}">
                    <a16:rowId xmlns:a16="http://schemas.microsoft.com/office/drawing/2014/main" val="3253968721"/>
                  </a:ext>
                </a:extLst>
              </a:tr>
              <a:tr h="470581">
                <a:tc>
                  <a:txBody>
                    <a:bodyPr/>
                    <a:lstStyle/>
                    <a:p>
                      <a:pPr algn="just"/>
                      <a:r>
                        <a:rPr lang="en-GB" sz="1600" b="1" kern="1200" cap="none" spc="0" dirty="0">
                          <a:solidFill>
                            <a:srgbClr val="FF0000"/>
                          </a:solidFill>
                          <a:effectLst/>
                        </a:rPr>
                        <a:t>2. Discuss the need for change</a:t>
                      </a:r>
                      <a:endParaRPr lang="en-GB" sz="1600" b="1" cap="none" spc="0" dirty="0">
                        <a:solidFill>
                          <a:srgbClr val="FF0000"/>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extLst>
                  <a:ext uri="{0D108BD9-81ED-4DB2-BD59-A6C34878D82A}">
                    <a16:rowId xmlns:a16="http://schemas.microsoft.com/office/drawing/2014/main" val="3396299268"/>
                  </a:ext>
                </a:extLst>
              </a:tr>
              <a:tr h="363085">
                <a:tc>
                  <a:txBody>
                    <a:bodyPr/>
                    <a:lstStyle/>
                    <a:p>
                      <a:pPr marL="342900" lvl="0" indent="-342900" algn="just">
                        <a:buFont typeface="Symbol" pitchFamily="2" charset="2"/>
                        <a:buChar char=""/>
                      </a:pPr>
                      <a:r>
                        <a:rPr lang="en-GB" sz="1200" b="1" kern="1200" cap="none" spc="0" dirty="0">
                          <a:solidFill>
                            <a:schemeClr val="tx1">
                              <a:lumMod val="75000"/>
                              <a:lumOff val="25000"/>
                            </a:schemeClr>
                          </a:solidFill>
                          <a:effectLst/>
                        </a:rPr>
                        <a:t>The context</a:t>
                      </a:r>
                      <a:endParaRPr lang="en-GB" sz="1200" b="1" cap="none" spc="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12700" cmpd="sng">
                      <a:noFill/>
                      <a:prstDash val="solid"/>
                    </a:lnT>
                    <a:lnB w="9525" cap="flat" cmpd="sng" algn="ctr">
                      <a:solidFill>
                        <a:srgbClr val="C7C6C1"/>
                      </a:solidFill>
                      <a:prstDash val="solid"/>
                    </a:lnB>
                    <a:noFill/>
                  </a:tcPr>
                </a:tc>
                <a:extLst>
                  <a:ext uri="{0D108BD9-81ED-4DB2-BD59-A6C34878D82A}">
                    <a16:rowId xmlns:a16="http://schemas.microsoft.com/office/drawing/2014/main" val="2943687020"/>
                  </a:ext>
                </a:extLst>
              </a:tr>
              <a:tr h="363085">
                <a:tc>
                  <a:txBody>
                    <a:bodyPr/>
                    <a:lstStyle/>
                    <a:p>
                      <a:pPr marL="342900" lvl="0" indent="-342900" algn="just">
                        <a:buFont typeface="Symbol" pitchFamily="2" charset="2"/>
                        <a:buChar char=""/>
                      </a:pPr>
                      <a:r>
                        <a:rPr lang="en-GB" sz="1200" b="1" kern="1200" cap="none" spc="0" dirty="0">
                          <a:solidFill>
                            <a:schemeClr val="tx1">
                              <a:lumMod val="75000"/>
                              <a:lumOff val="25000"/>
                            </a:schemeClr>
                          </a:solidFill>
                          <a:effectLst/>
                        </a:rPr>
                        <a:t>Who decided on the need for change?</a:t>
                      </a:r>
                      <a:endParaRPr lang="en-GB" sz="1200" b="1" cap="none" spc="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extLst>
                  <a:ext uri="{0D108BD9-81ED-4DB2-BD59-A6C34878D82A}">
                    <a16:rowId xmlns:a16="http://schemas.microsoft.com/office/drawing/2014/main" val="2325876146"/>
                  </a:ext>
                </a:extLst>
              </a:tr>
              <a:tr h="363085">
                <a:tc>
                  <a:txBody>
                    <a:bodyPr/>
                    <a:lstStyle/>
                    <a:p>
                      <a:pPr marL="342900" lvl="0" indent="-342900" algn="just">
                        <a:buFont typeface="Symbol" pitchFamily="2" charset="2"/>
                        <a:buChar char=""/>
                      </a:pPr>
                      <a:r>
                        <a:rPr lang="en-GB" sz="1200" b="1" kern="1200" cap="none" spc="0" dirty="0">
                          <a:solidFill>
                            <a:schemeClr val="tx1">
                              <a:lumMod val="75000"/>
                              <a:lumOff val="25000"/>
                            </a:schemeClr>
                          </a:solidFill>
                          <a:effectLst/>
                        </a:rPr>
                        <a:t>Why the status quo cannot continue?</a:t>
                      </a:r>
                      <a:endParaRPr lang="en-GB" sz="1200" b="1" cap="none" spc="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12700" cmpd="sng">
                      <a:noFill/>
                      <a:prstDash val="solid"/>
                    </a:lnT>
                    <a:lnB w="9525" cap="flat" cmpd="sng" algn="ctr">
                      <a:solidFill>
                        <a:srgbClr val="C7C6C1"/>
                      </a:solidFill>
                      <a:prstDash val="solid"/>
                    </a:lnB>
                    <a:noFill/>
                  </a:tcPr>
                </a:tc>
                <a:extLst>
                  <a:ext uri="{0D108BD9-81ED-4DB2-BD59-A6C34878D82A}">
                    <a16:rowId xmlns:a16="http://schemas.microsoft.com/office/drawing/2014/main" val="2696165801"/>
                  </a:ext>
                </a:extLst>
              </a:tr>
              <a:tr h="470581">
                <a:tc>
                  <a:txBody>
                    <a:bodyPr/>
                    <a:lstStyle/>
                    <a:p>
                      <a:r>
                        <a:rPr lang="en-GB" sz="1600" b="1" kern="1200" cap="none" spc="0" dirty="0">
                          <a:solidFill>
                            <a:srgbClr val="FF0000"/>
                          </a:solidFill>
                          <a:effectLst/>
                        </a:rPr>
                        <a:t>3. Establish the business case for change</a:t>
                      </a:r>
                      <a:endParaRPr lang="en-GB" sz="1600" b="1" cap="none" spc="0" dirty="0">
                        <a:solidFill>
                          <a:srgbClr val="FF0000"/>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extLst>
                  <a:ext uri="{0D108BD9-81ED-4DB2-BD59-A6C34878D82A}">
                    <a16:rowId xmlns:a16="http://schemas.microsoft.com/office/drawing/2014/main" val="2046092235"/>
                  </a:ext>
                </a:extLst>
              </a:tr>
              <a:tr h="363085">
                <a:tc>
                  <a:txBody>
                    <a:bodyPr/>
                    <a:lstStyle/>
                    <a:p>
                      <a:pPr marL="342900" lvl="0" indent="-342900">
                        <a:buFont typeface="Symbol" pitchFamily="2" charset="2"/>
                        <a:buChar char=""/>
                        <a:tabLst>
                          <a:tab pos="457200" algn="l"/>
                        </a:tabLst>
                      </a:pPr>
                      <a:r>
                        <a:rPr lang="en-GB" sz="1200" b="1" kern="1200" cap="none" spc="0" dirty="0">
                          <a:solidFill>
                            <a:schemeClr val="tx1">
                              <a:lumMod val="75000"/>
                              <a:lumOff val="25000"/>
                            </a:schemeClr>
                          </a:solidFill>
                          <a:effectLst/>
                        </a:rPr>
                        <a:t>Describe the future</a:t>
                      </a:r>
                      <a:endParaRPr lang="en-GB" sz="1200" b="1" cap="none" spc="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12700" cmpd="sng">
                      <a:noFill/>
                      <a:prstDash val="solid"/>
                    </a:lnT>
                    <a:lnB w="9525" cap="flat" cmpd="sng" algn="ctr">
                      <a:solidFill>
                        <a:srgbClr val="C7C6C1"/>
                      </a:solidFill>
                      <a:prstDash val="solid"/>
                    </a:lnB>
                    <a:noFill/>
                  </a:tcPr>
                </a:tc>
                <a:extLst>
                  <a:ext uri="{0D108BD9-81ED-4DB2-BD59-A6C34878D82A}">
                    <a16:rowId xmlns:a16="http://schemas.microsoft.com/office/drawing/2014/main" val="3278418039"/>
                  </a:ext>
                </a:extLst>
              </a:tr>
              <a:tr h="363085">
                <a:tc>
                  <a:txBody>
                    <a:bodyPr/>
                    <a:lstStyle/>
                    <a:p>
                      <a:pPr marL="342900" lvl="0" indent="-342900">
                        <a:buFont typeface="Symbol" pitchFamily="2" charset="2"/>
                        <a:buChar char=""/>
                        <a:tabLst>
                          <a:tab pos="457200" algn="l"/>
                        </a:tabLst>
                      </a:pPr>
                      <a:r>
                        <a:rPr lang="en-GB" sz="1050" b="1" kern="1200" cap="none" spc="0" dirty="0">
                          <a:solidFill>
                            <a:schemeClr val="tx1">
                              <a:lumMod val="75000"/>
                              <a:lumOff val="25000"/>
                            </a:schemeClr>
                          </a:solidFill>
                          <a:effectLst/>
                        </a:rPr>
                        <a:t>Outline the benefits to the organisation, work unit, specific individuals</a:t>
                      </a:r>
                      <a:endParaRPr lang="en-GB" sz="1050" b="1" cap="none" spc="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extLst>
                  <a:ext uri="{0D108BD9-81ED-4DB2-BD59-A6C34878D82A}">
                    <a16:rowId xmlns:a16="http://schemas.microsoft.com/office/drawing/2014/main" val="212587459"/>
                  </a:ext>
                </a:extLst>
              </a:tr>
              <a:tr h="108624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GB" sz="1600" b="1" kern="1200" cap="none" spc="0" dirty="0">
                          <a:solidFill>
                            <a:srgbClr val="FF0000"/>
                          </a:solidFill>
                          <a:effectLst/>
                        </a:rPr>
                        <a:t>4. Determine the plan for change</a:t>
                      </a:r>
                      <a:endParaRPr lang="en-GB" sz="1600" b="1" cap="none" spc="0" dirty="0">
                        <a:solidFill>
                          <a:srgbClr val="FF0000"/>
                        </a:solidFill>
                        <a:effectLst/>
                        <a:latin typeface="Times New Roman" panose="02020603050405020304" pitchFamily="18" charset="0"/>
                        <a:ea typeface="Times New Roman" panose="02020603050405020304" pitchFamily="18" charset="0"/>
                      </a:endParaRPr>
                    </a:p>
                    <a:p>
                      <a:pPr marL="342900" lvl="0" indent="-342900">
                        <a:buFont typeface="Symbol" pitchFamily="2" charset="2"/>
                        <a:buChar char=""/>
                        <a:tabLst>
                          <a:tab pos="457200" algn="l"/>
                        </a:tabLst>
                      </a:pPr>
                      <a:endParaRPr lang="en-GB" sz="1050" b="1" kern="1200" cap="none" spc="0" dirty="0">
                        <a:solidFill>
                          <a:schemeClr val="tx1">
                            <a:lumMod val="75000"/>
                            <a:lumOff val="25000"/>
                          </a:schemeClr>
                        </a:solidFill>
                        <a:effectLst/>
                      </a:endParaRPr>
                    </a:p>
                    <a:p>
                      <a:pPr marL="342900" lvl="0" indent="-342900">
                        <a:buFont typeface="Symbol" pitchFamily="2" charset="2"/>
                        <a:buChar char=""/>
                        <a:tabLst>
                          <a:tab pos="457200" algn="l"/>
                        </a:tabLst>
                      </a:pPr>
                      <a:r>
                        <a:rPr lang="en-GB" sz="1200" b="1" kern="1200" cap="none" spc="0" dirty="0">
                          <a:solidFill>
                            <a:schemeClr val="tx1">
                              <a:lumMod val="75000"/>
                              <a:lumOff val="25000"/>
                            </a:schemeClr>
                          </a:solidFill>
                          <a:effectLst/>
                        </a:rPr>
                        <a:t>What are the new roles, expectations, responsibilities, relationships, skills, and performance measures?</a:t>
                      </a:r>
                      <a:endParaRPr lang="en-GB" sz="1200" b="1" cap="none" spc="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9525" cap="flat" cmpd="sng" algn="ctr">
                      <a:noFill/>
                      <a:prstDash val="solid"/>
                    </a:lnT>
                    <a:lnB w="12700" cmpd="sng">
                      <a:noFill/>
                      <a:prstDash val="solid"/>
                    </a:lnB>
                    <a:noFill/>
                  </a:tcPr>
                </a:tc>
                <a:extLst>
                  <a:ext uri="{0D108BD9-81ED-4DB2-BD59-A6C34878D82A}">
                    <a16:rowId xmlns:a16="http://schemas.microsoft.com/office/drawing/2014/main" val="2222810548"/>
                  </a:ext>
                </a:extLst>
              </a:tr>
              <a:tr h="568304">
                <a:tc>
                  <a:txBody>
                    <a:bodyPr/>
                    <a:lstStyle/>
                    <a:p>
                      <a:pPr marL="342900" lvl="0" indent="-342900">
                        <a:buFont typeface="Symbol" pitchFamily="2" charset="2"/>
                        <a:buChar char=""/>
                        <a:tabLst>
                          <a:tab pos="457200" algn="l"/>
                        </a:tabLst>
                      </a:pPr>
                      <a:r>
                        <a:rPr lang="en-GB" sz="1200" b="1" kern="1200" cap="none" spc="0" dirty="0">
                          <a:solidFill>
                            <a:schemeClr val="tx1">
                              <a:lumMod val="75000"/>
                              <a:lumOff val="25000"/>
                            </a:schemeClr>
                          </a:solidFill>
                          <a:effectLst/>
                        </a:rPr>
                        <a:t>How will the organisation support individuals to help them adapt to achieve these changes</a:t>
                      </a:r>
                      <a:r>
                        <a:rPr lang="en-GB" sz="1050" b="1" kern="1200" cap="none" spc="0" dirty="0">
                          <a:solidFill>
                            <a:schemeClr val="tx1">
                              <a:lumMod val="75000"/>
                              <a:lumOff val="25000"/>
                            </a:schemeClr>
                          </a:solidFill>
                          <a:effectLst/>
                        </a:rPr>
                        <a:t>?</a:t>
                      </a:r>
                      <a:endParaRPr lang="en-GB" sz="1050" b="1" cap="none" spc="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123097" marR="92323" marT="61548" marB="61548">
                    <a:lnL w="19050" cap="flat" cmpd="sng" algn="ctr">
                      <a:noFill/>
                      <a:prstDash val="solid"/>
                    </a:lnL>
                    <a:lnR w="9525" cap="flat" cmpd="sng" algn="ctr">
                      <a:solidFill>
                        <a:srgbClr val="C7C6C1"/>
                      </a:solidFill>
                      <a:prstDash val="solid"/>
                    </a:lnR>
                    <a:lnT w="12700" cmpd="sng">
                      <a:noFill/>
                      <a:prstDash val="solid"/>
                    </a:lnT>
                    <a:lnB w="9525" cap="flat" cmpd="sng" algn="ctr">
                      <a:solidFill>
                        <a:srgbClr val="C7C6C1"/>
                      </a:solidFill>
                      <a:prstDash val="solid"/>
                    </a:lnB>
                    <a:noFill/>
                  </a:tcPr>
                </a:tc>
                <a:extLst>
                  <a:ext uri="{0D108BD9-81ED-4DB2-BD59-A6C34878D82A}">
                    <a16:rowId xmlns:a16="http://schemas.microsoft.com/office/drawing/2014/main" val="3482317644"/>
                  </a:ext>
                </a:extLst>
              </a:tr>
            </a:tbl>
          </a:graphicData>
        </a:graphic>
      </p:graphicFrame>
    </p:spTree>
    <p:extLst>
      <p:ext uri="{BB962C8B-B14F-4D97-AF65-F5344CB8AC3E}">
        <p14:creationId xmlns:p14="http://schemas.microsoft.com/office/powerpoint/2010/main" val="5393405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4">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Triangle 2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3" y="623275"/>
            <a:ext cx="401217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0803E8-FE66-D440-9ED4-CA41805636D5}"/>
              </a:ext>
            </a:extLst>
          </p:cNvPr>
          <p:cNvSpPr>
            <a:spLocks noGrp="1"/>
          </p:cNvSpPr>
          <p:nvPr>
            <p:ph type="title"/>
          </p:nvPr>
        </p:nvSpPr>
        <p:spPr>
          <a:xfrm>
            <a:off x="8052496" y="1056640"/>
            <a:ext cx="3494329" cy="3125746"/>
          </a:xfrm>
        </p:spPr>
        <p:txBody>
          <a:bodyPr vert="horz" lIns="91440" tIns="45720" rIns="91440" bIns="45720" rtlCol="0" anchor="b">
            <a:normAutofit/>
          </a:bodyPr>
          <a:lstStyle/>
          <a:p>
            <a:r>
              <a:rPr lang="en-US" sz="3400" b="1" kern="1200" dirty="0">
                <a:solidFill>
                  <a:schemeClr val="tx1"/>
                </a:solidFill>
                <a:latin typeface="+mj-lt"/>
                <a:ea typeface="+mj-ea"/>
                <a:cs typeface="+mj-cs"/>
              </a:rPr>
              <a:t>Communicating change</a:t>
            </a:r>
            <a:br>
              <a:rPr lang="en-US" sz="3400" b="1" kern="1200" dirty="0">
                <a:solidFill>
                  <a:schemeClr val="tx1"/>
                </a:solidFill>
                <a:latin typeface="+mj-lt"/>
                <a:ea typeface="+mj-ea"/>
                <a:cs typeface="+mj-cs"/>
              </a:rPr>
            </a:br>
            <a:br>
              <a:rPr lang="en-US" sz="3400" b="1" kern="1200" dirty="0">
                <a:solidFill>
                  <a:schemeClr val="tx1"/>
                </a:solidFill>
                <a:latin typeface="+mj-lt"/>
                <a:ea typeface="+mj-ea"/>
                <a:cs typeface="+mj-cs"/>
              </a:rPr>
            </a:br>
            <a:r>
              <a:rPr lang="en-US" sz="3400" b="1" kern="1200" dirty="0">
                <a:solidFill>
                  <a:srgbClr val="FF0000"/>
                </a:solidFill>
                <a:latin typeface="+mj-lt"/>
                <a:ea typeface="+mj-ea"/>
                <a:cs typeface="+mj-cs"/>
              </a:rPr>
              <a:t> ‘A dozen tips’</a:t>
            </a:r>
          </a:p>
        </p:txBody>
      </p:sp>
      <p:graphicFrame>
        <p:nvGraphicFramePr>
          <p:cNvPr id="5" name="Table 4">
            <a:extLst>
              <a:ext uri="{FF2B5EF4-FFF2-40B4-BE49-F238E27FC236}">
                <a16:creationId xmlns:a16="http://schemas.microsoft.com/office/drawing/2014/main" id="{6336AE28-3365-D44E-8362-F1C7ED7FCCDB}"/>
              </a:ext>
            </a:extLst>
          </p:cNvPr>
          <p:cNvGraphicFramePr>
            <a:graphicFrameLocks noGrp="1"/>
          </p:cNvGraphicFramePr>
          <p:nvPr>
            <p:extLst>
              <p:ext uri="{D42A27DB-BD31-4B8C-83A1-F6EECF244321}">
                <p14:modId xmlns:p14="http://schemas.microsoft.com/office/powerpoint/2010/main" val="83833150"/>
              </p:ext>
            </p:extLst>
          </p:nvPr>
        </p:nvGraphicFramePr>
        <p:xfrm>
          <a:off x="323441" y="867458"/>
          <a:ext cx="7405616" cy="5204076"/>
        </p:xfrm>
        <a:graphic>
          <a:graphicData uri="http://schemas.openxmlformats.org/drawingml/2006/table">
            <a:tbl>
              <a:tblPr firstRow="1" firstCol="1" bandRow="1">
                <a:noFill/>
                <a:tableStyleId>{5C22544A-7EE6-4342-B048-85BDC9FD1C3A}</a:tableStyleId>
              </a:tblPr>
              <a:tblGrid>
                <a:gridCol w="7405616">
                  <a:extLst>
                    <a:ext uri="{9D8B030D-6E8A-4147-A177-3AD203B41FA5}">
                      <a16:colId xmlns:a16="http://schemas.microsoft.com/office/drawing/2014/main" val="2614528317"/>
                    </a:ext>
                  </a:extLst>
                </a:gridCol>
              </a:tblGrid>
              <a:tr h="493667">
                <a:tc>
                  <a:txBody>
                    <a:bodyPr/>
                    <a:lstStyle/>
                    <a:p>
                      <a:r>
                        <a:rPr lang="en-GB" sz="1800" b="1" kern="1200" cap="all" spc="60" dirty="0">
                          <a:solidFill>
                            <a:schemeClr val="tx1"/>
                          </a:solidFill>
                          <a:effectLst/>
                        </a:rPr>
                        <a:t>1 Specify the nature of the change</a:t>
                      </a:r>
                      <a:endParaRPr lang="en-GB" sz="1800" b="1" cap="all" spc="60" dirty="0">
                        <a:solidFill>
                          <a:schemeClr val="tx1"/>
                        </a:solidFill>
                        <a:effectLst/>
                        <a:latin typeface="Times New Roman" panose="02020603050405020304" pitchFamily="18" charset="0"/>
                        <a:ea typeface="Times New Roman" panose="02020603050405020304" pitchFamily="18" charset="0"/>
                      </a:endParaRPr>
                    </a:p>
                  </a:txBody>
                  <a:tcPr marL="79246" marR="79246" marT="113517" marB="113517" anchor="b">
                    <a:lnL w="12700" cmpd="sng">
                      <a:noFill/>
                    </a:lnL>
                    <a:lnR w="12700" cmpd="sng">
                      <a:noFill/>
                    </a:lnR>
                    <a:lnT w="12700" cmpd="sng">
                      <a:noFill/>
                    </a:lnT>
                    <a:lnB w="38100" cmpd="sng">
                      <a:noFill/>
                    </a:lnB>
                    <a:noFill/>
                  </a:tcPr>
                </a:tc>
                <a:extLst>
                  <a:ext uri="{0D108BD9-81ED-4DB2-BD59-A6C34878D82A}">
                    <a16:rowId xmlns:a16="http://schemas.microsoft.com/office/drawing/2014/main" val="3773224539"/>
                  </a:ext>
                </a:extLst>
              </a:tr>
              <a:tr h="399636">
                <a:tc>
                  <a:txBody>
                    <a:bodyPr/>
                    <a:lstStyle/>
                    <a:p>
                      <a:r>
                        <a:rPr lang="en-GB" sz="1800" b="1" kern="1200" cap="none" spc="0">
                          <a:solidFill>
                            <a:schemeClr val="tx1"/>
                          </a:solidFill>
                          <a:effectLst/>
                        </a:rPr>
                        <a:t>2. Explain why</a:t>
                      </a:r>
                      <a:endParaRPr lang="en-GB" sz="1800" b="1" cap="none" spc="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ap="flat" cmpd="sng" algn="ctr">
                      <a:solidFill>
                        <a:schemeClr val="tx1"/>
                      </a:solid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1184524055"/>
                  </a:ext>
                </a:extLst>
              </a:tr>
              <a:tr h="629492">
                <a:tc>
                  <a:txBody>
                    <a:bodyPr/>
                    <a:lstStyle/>
                    <a:p>
                      <a:r>
                        <a:rPr lang="en-GB" sz="1800" b="1" kern="1200" cap="none" spc="0" dirty="0">
                          <a:solidFill>
                            <a:schemeClr val="tx1"/>
                          </a:solidFill>
                          <a:effectLst/>
                        </a:rPr>
                        <a:t>3. Let staff know the scope of the change, including the good and bad news</a:t>
                      </a:r>
                      <a:endParaRPr lang="en-GB" sz="1800" b="1" cap="none" spc="0" dirty="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306617834"/>
                  </a:ext>
                </a:extLst>
              </a:tr>
              <a:tr h="399636">
                <a:tc>
                  <a:txBody>
                    <a:bodyPr/>
                    <a:lstStyle/>
                    <a:p>
                      <a:r>
                        <a:rPr lang="en-GB" sz="1800" b="1" kern="1200" cap="none" spc="0">
                          <a:solidFill>
                            <a:schemeClr val="tx1"/>
                          </a:solidFill>
                          <a:effectLst/>
                        </a:rPr>
                        <a:t>4. Continually repeat the purpose of the change and how it will occur</a:t>
                      </a:r>
                      <a:endParaRPr lang="en-GB" sz="1800" b="1" cap="none" spc="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ap="flat" cmpd="sng" algn="ctr">
                      <a:solidFill>
                        <a:schemeClr val="tx1"/>
                      </a:solid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4435158"/>
                  </a:ext>
                </a:extLst>
              </a:tr>
              <a:tr h="399636">
                <a:tc>
                  <a:txBody>
                    <a:bodyPr/>
                    <a:lstStyle/>
                    <a:p>
                      <a:r>
                        <a:rPr lang="en-GB" sz="1800" b="1" kern="1200" cap="none" spc="0">
                          <a:solidFill>
                            <a:schemeClr val="tx1"/>
                          </a:solidFill>
                          <a:effectLst/>
                        </a:rPr>
                        <a:t>5. Use graphics</a:t>
                      </a:r>
                      <a:endParaRPr lang="en-GB" sz="1800" b="1" cap="none" spc="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496407522"/>
                  </a:ext>
                </a:extLst>
              </a:tr>
              <a:tr h="399636">
                <a:tc>
                  <a:txBody>
                    <a:bodyPr/>
                    <a:lstStyle/>
                    <a:p>
                      <a:r>
                        <a:rPr lang="en-GB" sz="1800" b="1" kern="1200" cap="none" spc="0">
                          <a:solidFill>
                            <a:schemeClr val="tx1"/>
                          </a:solidFill>
                          <a:effectLst/>
                        </a:rPr>
                        <a:t>6. Make the communication two-way</a:t>
                      </a:r>
                      <a:endParaRPr lang="en-GB" sz="1800" b="1" cap="none" spc="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ap="flat" cmpd="sng" algn="ctr">
                      <a:solidFill>
                        <a:schemeClr val="tx1"/>
                      </a:solid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894209824"/>
                  </a:ext>
                </a:extLst>
              </a:tr>
              <a:tr h="399636">
                <a:tc>
                  <a:txBody>
                    <a:bodyPr/>
                    <a:lstStyle/>
                    <a:p>
                      <a:r>
                        <a:rPr lang="en-GB" sz="1800" b="1" kern="1200" cap="none" spc="0">
                          <a:solidFill>
                            <a:schemeClr val="tx1"/>
                          </a:solidFill>
                          <a:effectLst/>
                        </a:rPr>
                        <a:t>7. Target supervisors</a:t>
                      </a:r>
                      <a:endParaRPr lang="en-GB" sz="1800" b="1" cap="none" spc="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791611543"/>
                  </a:ext>
                </a:extLst>
              </a:tr>
              <a:tr h="399636">
                <a:tc>
                  <a:txBody>
                    <a:bodyPr/>
                    <a:lstStyle/>
                    <a:p>
                      <a:r>
                        <a:rPr lang="en-GB" sz="1800" b="1" kern="1200" cap="none" spc="0">
                          <a:solidFill>
                            <a:schemeClr val="tx1"/>
                          </a:solidFill>
                          <a:effectLst/>
                        </a:rPr>
                        <a:t>8. Support change with new learning</a:t>
                      </a:r>
                      <a:endParaRPr lang="en-GB" sz="1800" b="1" cap="none" spc="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ap="flat" cmpd="sng" algn="ctr">
                      <a:solidFill>
                        <a:schemeClr val="tx1"/>
                      </a:solid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736856383"/>
                  </a:ext>
                </a:extLst>
              </a:tr>
              <a:tr h="399636">
                <a:tc>
                  <a:txBody>
                    <a:bodyPr/>
                    <a:lstStyle/>
                    <a:p>
                      <a:r>
                        <a:rPr lang="en-GB" sz="1800" b="1" kern="1200" cap="none" spc="0">
                          <a:solidFill>
                            <a:schemeClr val="tx1"/>
                          </a:solidFill>
                          <a:effectLst/>
                        </a:rPr>
                        <a:t>9. Point to progress emanating from the change</a:t>
                      </a:r>
                      <a:endParaRPr lang="en-GB" sz="1800" b="1" cap="none" spc="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015873878"/>
                  </a:ext>
                </a:extLst>
              </a:tr>
              <a:tr h="399636">
                <a:tc>
                  <a:txBody>
                    <a:bodyPr/>
                    <a:lstStyle/>
                    <a:p>
                      <a:r>
                        <a:rPr lang="en-GB" sz="1800" b="1" kern="1200" cap="none" spc="0">
                          <a:solidFill>
                            <a:schemeClr val="tx1"/>
                          </a:solidFill>
                          <a:effectLst/>
                        </a:rPr>
                        <a:t>10. Don’t limit communications to meetings and print</a:t>
                      </a:r>
                      <a:endParaRPr lang="en-GB" sz="1800" b="1" cap="none" spc="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ap="flat" cmpd="sng" algn="ctr">
                      <a:solidFill>
                        <a:schemeClr val="tx1"/>
                      </a:solid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712786435"/>
                  </a:ext>
                </a:extLst>
              </a:tr>
              <a:tr h="390135">
                <a:tc>
                  <a:txBody>
                    <a:bodyPr/>
                    <a:lstStyle/>
                    <a:p>
                      <a:r>
                        <a:rPr lang="en-GB" sz="1800" b="1" kern="1200" cap="none" spc="0">
                          <a:solidFill>
                            <a:schemeClr val="tx1"/>
                          </a:solidFill>
                          <a:effectLst/>
                        </a:rPr>
                        <a:t>11. Institutionalise information flow about change</a:t>
                      </a:r>
                      <a:endParaRPr lang="en-GB" sz="1800" b="1" cap="none" spc="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838597721"/>
                  </a:ext>
                </a:extLst>
              </a:tr>
              <a:tr h="399636">
                <a:tc>
                  <a:txBody>
                    <a:bodyPr/>
                    <a:lstStyle/>
                    <a:p>
                      <a:r>
                        <a:rPr lang="en-GB" sz="1800" b="1" kern="1200" cap="none" spc="0" dirty="0">
                          <a:solidFill>
                            <a:schemeClr val="tx1"/>
                          </a:solidFill>
                          <a:effectLst/>
                        </a:rPr>
                        <a:t>12. Model the change</a:t>
                      </a:r>
                      <a:endParaRPr lang="en-GB" sz="1800" b="1" cap="none" spc="0" dirty="0">
                        <a:solidFill>
                          <a:schemeClr val="tx1"/>
                        </a:solidFill>
                        <a:effectLst/>
                        <a:latin typeface="Times New Roman" panose="02020603050405020304" pitchFamily="18" charset="0"/>
                        <a:ea typeface="Times New Roman" panose="02020603050405020304" pitchFamily="18" charset="0"/>
                      </a:endParaRPr>
                    </a:p>
                  </a:txBody>
                  <a:tcPr marL="79246" marR="79246" marT="19486" marB="113517">
                    <a:lnL w="12700" cap="flat" cmpd="sng" algn="ctr">
                      <a:solidFill>
                        <a:schemeClr val="tx1"/>
                      </a:solid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21269361"/>
                  </a:ext>
                </a:extLst>
              </a:tr>
            </a:tbl>
          </a:graphicData>
        </a:graphic>
      </p:graphicFrame>
    </p:spTree>
    <p:extLst>
      <p:ext uri="{BB962C8B-B14F-4D97-AF65-F5344CB8AC3E}">
        <p14:creationId xmlns:p14="http://schemas.microsoft.com/office/powerpoint/2010/main" val="26679895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A2338A3B-302F-4D21-B984-7DF48993B3D5}"/>
              </a:ext>
            </a:extLst>
          </p:cNvPr>
          <p:cNvPicPr>
            <a:picLocks noChangeAspect="1"/>
          </p:cNvPicPr>
          <p:nvPr/>
        </p:nvPicPr>
        <p:blipFill rotWithShape="1">
          <a:blip r:embed="rId2">
            <a:duotone>
              <a:prstClr val="black"/>
              <a:schemeClr val="tx2">
                <a:tint val="45000"/>
                <a:satMod val="400000"/>
              </a:schemeClr>
            </a:duotone>
          </a:blip>
          <a:srcRect t="8791" b="8792"/>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id="{B4147794-66B7-4CDE-BC75-BBDC48B2F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481" y="0"/>
            <a:ext cx="7718119"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26C982CE-2F28-1543-8ED1-FCCC1118BE94}"/>
              </a:ext>
            </a:extLst>
          </p:cNvPr>
          <p:cNvSpPr>
            <a:spLocks noGrp="1"/>
          </p:cNvSpPr>
          <p:nvPr>
            <p:ph type="title"/>
          </p:nvPr>
        </p:nvSpPr>
        <p:spPr>
          <a:xfrm>
            <a:off x="4050889" y="365758"/>
            <a:ext cx="6784259" cy="1335026"/>
          </a:xfrm>
        </p:spPr>
        <p:txBody>
          <a:bodyPr>
            <a:normAutofit/>
          </a:bodyPr>
          <a:lstStyle/>
          <a:p>
            <a:r>
              <a:rPr lang="en-GB" sz="5400" b="1" dirty="0">
                <a:solidFill>
                  <a:schemeClr val="tx1">
                    <a:lumMod val="85000"/>
                    <a:lumOff val="15000"/>
                  </a:schemeClr>
                </a:solidFill>
              </a:rPr>
              <a:t>What next?</a:t>
            </a:r>
            <a:endParaRPr lang="en-US" sz="5400" dirty="0">
              <a:solidFill>
                <a:schemeClr val="tx1">
                  <a:lumMod val="85000"/>
                  <a:lumOff val="15000"/>
                </a:schemeClr>
              </a:solidFill>
            </a:endParaRPr>
          </a:p>
        </p:txBody>
      </p:sp>
      <p:sp>
        <p:nvSpPr>
          <p:cNvPr id="21" name="Rectangle 20">
            <a:extLst>
              <a:ext uri="{FF2B5EF4-FFF2-40B4-BE49-F238E27FC236}">
                <a16:creationId xmlns:a16="http://schemas.microsoft.com/office/drawing/2014/main" id="{41202E79-1236-4DF8-9921-F47A0B079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7600" y="0"/>
            <a:ext cx="914400" cy="6858000"/>
          </a:xfrm>
          <a:prstGeom prst="rect">
            <a:avLst/>
          </a:prstGeom>
          <a:solidFill>
            <a:schemeClr val="tx1">
              <a:lumMod val="85000"/>
              <a:lumOff val="1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669A5B43-5D86-4C26-ABA8-89B37207DD04}"/>
              </a:ext>
            </a:extLst>
          </p:cNvPr>
          <p:cNvGraphicFramePr>
            <a:graphicFrameLocks noGrp="1"/>
          </p:cNvGraphicFramePr>
          <p:nvPr>
            <p:ph idx="1"/>
            <p:extLst>
              <p:ext uri="{D42A27DB-BD31-4B8C-83A1-F6EECF244321}">
                <p14:modId xmlns:p14="http://schemas.microsoft.com/office/powerpoint/2010/main" val="1049421966"/>
              </p:ext>
            </p:extLst>
          </p:nvPr>
        </p:nvGraphicFramePr>
        <p:xfrm>
          <a:off x="3693595" y="1170432"/>
          <a:ext cx="7718118" cy="5028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AC7464A7-F267-BB42-A86B-6072DA70489C}"/>
              </a:ext>
            </a:extLst>
          </p:cNvPr>
          <p:cNvPicPr>
            <a:picLocks noChangeAspect="1"/>
          </p:cNvPicPr>
          <p:nvPr/>
        </p:nvPicPr>
        <p:blipFill>
          <a:blip r:embed="rId8"/>
          <a:stretch>
            <a:fillRect/>
          </a:stretch>
        </p:blipFill>
        <p:spPr>
          <a:xfrm>
            <a:off x="200025" y="365758"/>
            <a:ext cx="3225343" cy="6163630"/>
          </a:xfrm>
          <a:prstGeom prst="rect">
            <a:avLst/>
          </a:prstGeom>
        </p:spPr>
      </p:pic>
    </p:spTree>
    <p:extLst>
      <p:ext uri="{BB962C8B-B14F-4D97-AF65-F5344CB8AC3E}">
        <p14:creationId xmlns:p14="http://schemas.microsoft.com/office/powerpoint/2010/main" val="35312152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26C982CE-2F28-1543-8ED1-FCCC1118BE94}"/>
              </a:ext>
            </a:extLst>
          </p:cNvPr>
          <p:cNvSpPr>
            <a:spLocks noGrp="1"/>
          </p:cNvSpPr>
          <p:nvPr>
            <p:ph type="title"/>
          </p:nvPr>
        </p:nvSpPr>
        <p:spPr>
          <a:xfrm>
            <a:off x="767290" y="1166932"/>
            <a:ext cx="3582073" cy="4279709"/>
          </a:xfrm>
        </p:spPr>
        <p:txBody>
          <a:bodyPr anchor="ctr">
            <a:normAutofit/>
          </a:bodyPr>
          <a:lstStyle/>
          <a:p>
            <a:r>
              <a:rPr lang="en-GB" sz="4800" b="1">
                <a:solidFill>
                  <a:schemeClr val="bg1"/>
                </a:solidFill>
              </a:rPr>
              <a:t>What next?</a:t>
            </a:r>
            <a:endParaRPr lang="en-US" sz="4800">
              <a:solidFill>
                <a:schemeClr val="bg1"/>
              </a:solidFill>
            </a:endParaRPr>
          </a:p>
        </p:txBody>
      </p:sp>
      <p:sp>
        <p:nvSpPr>
          <p:cNvPr id="3" name="Content Placeholder 2">
            <a:extLst>
              <a:ext uri="{FF2B5EF4-FFF2-40B4-BE49-F238E27FC236}">
                <a16:creationId xmlns:a16="http://schemas.microsoft.com/office/drawing/2014/main" id="{024C60D1-55D0-4542-9548-8F1238749666}"/>
              </a:ext>
            </a:extLst>
          </p:cNvPr>
          <p:cNvSpPr>
            <a:spLocks noGrp="1"/>
          </p:cNvSpPr>
          <p:nvPr>
            <p:ph idx="1"/>
          </p:nvPr>
        </p:nvSpPr>
        <p:spPr>
          <a:xfrm>
            <a:off x="5573864" y="397565"/>
            <a:ext cx="5716988" cy="5963478"/>
          </a:xfrm>
        </p:spPr>
        <p:txBody>
          <a:bodyPr anchor="ctr">
            <a:normAutofit lnSpcReduction="10000"/>
          </a:bodyPr>
          <a:lstStyle/>
          <a:p>
            <a:pPr lvl="0"/>
            <a:r>
              <a:rPr lang="en-GB" sz="2000" dirty="0"/>
              <a:t>A </a:t>
            </a:r>
            <a:r>
              <a:rPr lang="en-GB" sz="2000" dirty="0">
                <a:solidFill>
                  <a:srgbClr val="FF0000"/>
                </a:solidFill>
              </a:rPr>
              <a:t>project office </a:t>
            </a:r>
            <a:r>
              <a:rPr lang="en-GB" sz="2000" dirty="0"/>
              <a:t>needs to be constituted that will focus on the following </a:t>
            </a:r>
            <a:r>
              <a:rPr lang="en-GB" sz="2000" dirty="0">
                <a:solidFill>
                  <a:srgbClr val="FF0000"/>
                </a:solidFill>
              </a:rPr>
              <a:t>project support and administration</a:t>
            </a:r>
            <a:r>
              <a:rPr lang="en-GB" sz="2000" dirty="0"/>
              <a:t>:</a:t>
            </a:r>
          </a:p>
          <a:p>
            <a:pPr lvl="1"/>
            <a:r>
              <a:rPr lang="en-GB" sz="2000" dirty="0"/>
              <a:t>Development of </a:t>
            </a:r>
            <a:r>
              <a:rPr lang="en-GB" sz="2000" dirty="0">
                <a:solidFill>
                  <a:srgbClr val="FF0000"/>
                </a:solidFill>
              </a:rPr>
              <a:t>detailed project plans </a:t>
            </a:r>
            <a:r>
              <a:rPr lang="en-GB" sz="2000" dirty="0"/>
              <a:t>to implement each activity identified in the implementation plan, using the following framework:</a:t>
            </a:r>
          </a:p>
          <a:p>
            <a:pPr lvl="2"/>
            <a:r>
              <a:rPr lang="en-GB" dirty="0"/>
              <a:t>Key performance area </a:t>
            </a:r>
          </a:p>
          <a:p>
            <a:pPr lvl="2"/>
            <a:r>
              <a:rPr lang="en-GB" dirty="0"/>
              <a:t>Key activities </a:t>
            </a:r>
          </a:p>
          <a:p>
            <a:pPr lvl="2"/>
            <a:r>
              <a:rPr lang="en-GB" dirty="0"/>
              <a:t>End outcomes = deliverables </a:t>
            </a:r>
          </a:p>
          <a:p>
            <a:pPr lvl="2"/>
            <a:r>
              <a:rPr lang="en-GB" dirty="0"/>
              <a:t>Responsible office </a:t>
            </a:r>
          </a:p>
          <a:p>
            <a:pPr lvl="2"/>
            <a:r>
              <a:rPr lang="en-GB" dirty="0"/>
              <a:t>Budget</a:t>
            </a:r>
          </a:p>
          <a:p>
            <a:pPr lvl="1"/>
            <a:r>
              <a:rPr lang="en-GB" sz="2000" dirty="0">
                <a:solidFill>
                  <a:srgbClr val="FF0000"/>
                </a:solidFill>
              </a:rPr>
              <a:t>Monitoring of the implementation </a:t>
            </a:r>
            <a:r>
              <a:rPr lang="en-GB" sz="2000" dirty="0"/>
              <a:t>of the activities outlined in the turnaround plan;</a:t>
            </a:r>
          </a:p>
          <a:p>
            <a:pPr lvl="1"/>
            <a:r>
              <a:rPr lang="en-GB" sz="2000" dirty="0">
                <a:solidFill>
                  <a:srgbClr val="FF0000"/>
                </a:solidFill>
              </a:rPr>
              <a:t>Proposal</a:t>
            </a:r>
            <a:r>
              <a:rPr lang="en-GB" sz="2000" dirty="0"/>
              <a:t>s for different mechanisms for </a:t>
            </a:r>
            <a:r>
              <a:rPr lang="en-GB" sz="2000" dirty="0">
                <a:solidFill>
                  <a:srgbClr val="FF0000"/>
                </a:solidFill>
              </a:rPr>
              <a:t>funding of these activities;</a:t>
            </a:r>
          </a:p>
          <a:p>
            <a:pPr lvl="1"/>
            <a:r>
              <a:rPr lang="en-GB" sz="2000" dirty="0">
                <a:solidFill>
                  <a:srgbClr val="FF0000"/>
                </a:solidFill>
              </a:rPr>
              <a:t>Tools and systems </a:t>
            </a:r>
            <a:r>
              <a:rPr lang="en-GB" sz="2000" dirty="0"/>
              <a:t>for implementing and monitoring of the implementation of these activities;</a:t>
            </a:r>
          </a:p>
          <a:p>
            <a:pPr lvl="1"/>
            <a:r>
              <a:rPr lang="en-GB" sz="2000" dirty="0"/>
              <a:t>Periodic </a:t>
            </a:r>
            <a:r>
              <a:rPr lang="en-GB" sz="2000" dirty="0">
                <a:solidFill>
                  <a:srgbClr val="FF0000"/>
                </a:solidFill>
              </a:rPr>
              <a:t>status reports</a:t>
            </a:r>
            <a:r>
              <a:rPr lang="en-GB" sz="2000" dirty="0"/>
              <a:t>;</a:t>
            </a:r>
          </a:p>
          <a:p>
            <a:pPr lvl="1"/>
            <a:r>
              <a:rPr lang="en-GB" sz="2000" dirty="0"/>
              <a:t>Identification of </a:t>
            </a:r>
            <a:r>
              <a:rPr lang="en-GB" sz="2000" dirty="0">
                <a:solidFill>
                  <a:srgbClr val="FF0000"/>
                </a:solidFill>
              </a:rPr>
              <a:t>risks of project failure</a:t>
            </a:r>
            <a:r>
              <a:rPr lang="en-GB" sz="2000" dirty="0"/>
              <a:t>;</a:t>
            </a:r>
          </a:p>
        </p:txBody>
      </p:sp>
    </p:spTree>
    <p:extLst>
      <p:ext uri="{BB962C8B-B14F-4D97-AF65-F5344CB8AC3E}">
        <p14:creationId xmlns:p14="http://schemas.microsoft.com/office/powerpoint/2010/main" val="42089735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86FD0E8-6272-4F2F-86E8-FA2BB17A8017}"/>
              </a:ext>
            </a:extLst>
          </p:cNvPr>
          <p:cNvPicPr>
            <a:picLocks noChangeAspect="1"/>
          </p:cNvPicPr>
          <p:nvPr/>
        </p:nvPicPr>
        <p:blipFill rotWithShape="1">
          <a:blip r:embed="rId3">
            <a:alphaModFix amt="35000"/>
          </a:blip>
          <a:srcRect t="13071" b="2660"/>
          <a:stretch/>
        </p:blipFill>
        <p:spPr>
          <a:xfrm>
            <a:off x="20" y="10"/>
            <a:ext cx="12191980" cy="6857990"/>
          </a:xfrm>
          <a:prstGeom prst="rect">
            <a:avLst/>
          </a:prstGeom>
        </p:spPr>
      </p:pic>
      <p:sp>
        <p:nvSpPr>
          <p:cNvPr id="2" name="Title 1">
            <a:extLst>
              <a:ext uri="{FF2B5EF4-FFF2-40B4-BE49-F238E27FC236}">
                <a16:creationId xmlns:a16="http://schemas.microsoft.com/office/drawing/2014/main" id="{7EEBE997-5987-8F44-A941-67D1B10CD9C4}"/>
              </a:ext>
            </a:extLst>
          </p:cNvPr>
          <p:cNvSpPr>
            <a:spLocks noGrp="1"/>
          </p:cNvSpPr>
          <p:nvPr>
            <p:ph type="title"/>
          </p:nvPr>
        </p:nvSpPr>
        <p:spPr>
          <a:xfrm>
            <a:off x="838200" y="365126"/>
            <a:ext cx="10515600" cy="1139584"/>
          </a:xfrm>
        </p:spPr>
        <p:txBody>
          <a:bodyPr>
            <a:normAutofit/>
          </a:bodyPr>
          <a:lstStyle/>
          <a:p>
            <a:r>
              <a:rPr lang="en-GB" b="1" dirty="0">
                <a:solidFill>
                  <a:srgbClr val="FFFFFF"/>
                </a:solidFill>
              </a:rPr>
              <a:t>Conclusion</a:t>
            </a:r>
            <a:endParaRPr lang="en-US" dirty="0">
              <a:solidFill>
                <a:srgbClr val="FFFFFF"/>
              </a:solidFill>
            </a:endParaRPr>
          </a:p>
        </p:txBody>
      </p:sp>
      <p:graphicFrame>
        <p:nvGraphicFramePr>
          <p:cNvPr id="15" name="Content Placeholder 2">
            <a:extLst>
              <a:ext uri="{FF2B5EF4-FFF2-40B4-BE49-F238E27FC236}">
                <a16:creationId xmlns:a16="http://schemas.microsoft.com/office/drawing/2014/main" id="{17F4791B-8FB6-4C8C-BA60-A2EF77449D30}"/>
              </a:ext>
            </a:extLst>
          </p:cNvPr>
          <p:cNvGraphicFramePr>
            <a:graphicFrameLocks noGrp="1"/>
          </p:cNvGraphicFramePr>
          <p:nvPr>
            <p:ph idx="1"/>
            <p:extLst>
              <p:ext uri="{D42A27DB-BD31-4B8C-83A1-F6EECF244321}">
                <p14:modId xmlns:p14="http://schemas.microsoft.com/office/powerpoint/2010/main" val="3421912225"/>
              </p:ext>
            </p:extLst>
          </p:nvPr>
        </p:nvGraphicFramePr>
        <p:xfrm>
          <a:off x="838200" y="1504709"/>
          <a:ext cx="10515600" cy="46722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59697065"/>
      </p:ext>
    </p:extLst>
  </p:cSld>
  <p:clrMapOvr>
    <a:overrideClrMapping bg1="dk1" tx1="lt1" bg2="dk2" tx2="lt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15CDA3-A171-D446-85B1-024EEBA7B193}"/>
              </a:ext>
            </a:extLst>
          </p:cNvPr>
          <p:cNvSpPr>
            <a:spLocks noGrp="1"/>
          </p:cNvSpPr>
          <p:nvPr>
            <p:ph type="title"/>
          </p:nvPr>
        </p:nvSpPr>
        <p:spPr>
          <a:xfrm>
            <a:off x="428625" y="557188"/>
            <a:ext cx="10925175" cy="1133499"/>
          </a:xfrm>
        </p:spPr>
        <p:txBody>
          <a:bodyPr>
            <a:normAutofit/>
          </a:bodyPr>
          <a:lstStyle/>
          <a:p>
            <a:pPr algn="ctr"/>
            <a:r>
              <a:rPr lang="en-US" sz="5200" dirty="0"/>
              <a:t> </a:t>
            </a:r>
            <a:r>
              <a:rPr lang="en-US" sz="5200" dirty="0">
                <a:solidFill>
                  <a:srgbClr val="FF0000"/>
                </a:solidFill>
              </a:rPr>
              <a:t>I Thank You </a:t>
            </a:r>
            <a:r>
              <a:rPr lang="en-US" sz="5200" dirty="0"/>
              <a:t>For The Opportunity </a:t>
            </a:r>
          </a:p>
        </p:txBody>
      </p:sp>
      <p:graphicFrame>
        <p:nvGraphicFramePr>
          <p:cNvPr id="5" name="Content Placeholder 2">
            <a:extLst>
              <a:ext uri="{FF2B5EF4-FFF2-40B4-BE49-F238E27FC236}">
                <a16:creationId xmlns:a16="http://schemas.microsoft.com/office/drawing/2014/main" id="{ACF20335-2DFC-479A-988B-57B0EC11239D}"/>
              </a:ext>
            </a:extLst>
          </p:cNvPr>
          <p:cNvGraphicFramePr>
            <a:graphicFrameLocks noGrp="1"/>
          </p:cNvGraphicFramePr>
          <p:nvPr>
            <p:ph idx="1"/>
            <p:extLst>
              <p:ext uri="{D42A27DB-BD31-4B8C-83A1-F6EECF244321}">
                <p14:modId xmlns:p14="http://schemas.microsoft.com/office/powerpoint/2010/main" val="312522948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5140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44FB1F-F00F-B542-900D-56C2D78750AA}"/>
              </a:ext>
            </a:extLst>
          </p:cNvPr>
          <p:cNvSpPr>
            <a:spLocks noGrp="1"/>
          </p:cNvSpPr>
          <p:nvPr>
            <p:ph type="title"/>
          </p:nvPr>
        </p:nvSpPr>
        <p:spPr>
          <a:xfrm>
            <a:off x="762000" y="559678"/>
            <a:ext cx="3567915" cy="4952492"/>
          </a:xfrm>
        </p:spPr>
        <p:txBody>
          <a:bodyPr>
            <a:normAutofit/>
          </a:bodyPr>
          <a:lstStyle/>
          <a:p>
            <a:r>
              <a:rPr lang="en-GB" b="1">
                <a:solidFill>
                  <a:schemeClr val="bg1"/>
                </a:solidFill>
              </a:rPr>
              <a:t>Methodology: Data gathering</a:t>
            </a:r>
            <a:endParaRPr lang="en-US">
              <a:solidFill>
                <a:schemeClr val="bg1"/>
              </a:solidFill>
            </a:endParaRPr>
          </a:p>
        </p:txBody>
      </p:sp>
      <p:cxnSp>
        <p:nvCxnSpPr>
          <p:cNvPr id="11" name="Straight Connector 10">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12E5A01-9370-4D0C-8A56-7939A0CDCFCC}"/>
              </a:ext>
            </a:extLst>
          </p:cNvPr>
          <p:cNvGraphicFramePr>
            <a:graphicFrameLocks noGrp="1"/>
          </p:cNvGraphicFramePr>
          <p:nvPr>
            <p:ph idx="1"/>
            <p:extLst>
              <p:ext uri="{D42A27DB-BD31-4B8C-83A1-F6EECF244321}">
                <p14:modId xmlns:p14="http://schemas.microsoft.com/office/powerpoint/2010/main" val="839813562"/>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1241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6F2C68-6648-2F4E-A4D7-20B5B2BAF6B8}"/>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Structure of the report</a:t>
            </a:r>
          </a:p>
        </p:txBody>
      </p:sp>
      <p:graphicFrame>
        <p:nvGraphicFramePr>
          <p:cNvPr id="22" name="Content Placeholder 2">
            <a:extLst>
              <a:ext uri="{FF2B5EF4-FFF2-40B4-BE49-F238E27FC236}">
                <a16:creationId xmlns:a16="http://schemas.microsoft.com/office/drawing/2014/main" id="{BFD8FAB6-8E29-4777-A031-8DF5658CE2DA}"/>
              </a:ext>
            </a:extLst>
          </p:cNvPr>
          <p:cNvGraphicFramePr>
            <a:graphicFrameLocks noGrp="1"/>
          </p:cNvGraphicFramePr>
          <p:nvPr>
            <p:ph idx="1"/>
          </p:nvPr>
        </p:nvGraphicFramePr>
        <p:xfrm>
          <a:off x="4810259" y="649480"/>
          <a:ext cx="6555347" cy="5952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8299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99B30AE-7DB4-7543-A675-2721216C3AC5}"/>
              </a:ext>
            </a:extLst>
          </p:cNvPr>
          <p:cNvSpPr>
            <a:spLocks noGrp="1"/>
          </p:cNvSpPr>
          <p:nvPr>
            <p:ph type="title"/>
          </p:nvPr>
        </p:nvSpPr>
        <p:spPr>
          <a:xfrm>
            <a:off x="804672" y="1412489"/>
            <a:ext cx="2871095" cy="2156621"/>
          </a:xfrm>
        </p:spPr>
        <p:txBody>
          <a:bodyPr anchor="t">
            <a:normAutofit/>
          </a:bodyPr>
          <a:lstStyle/>
          <a:p>
            <a:r>
              <a:rPr lang="en-GB" sz="3600" b="1" dirty="0">
                <a:solidFill>
                  <a:srgbClr val="FFFFFF"/>
                </a:solidFill>
              </a:rPr>
              <a:t>Business case: </a:t>
            </a:r>
            <a:r>
              <a:rPr lang="en-GB" sz="3600" b="1" dirty="0">
                <a:solidFill>
                  <a:srgbClr val="FF0000"/>
                </a:solidFill>
              </a:rPr>
              <a:t>Our Approach </a:t>
            </a:r>
            <a:r>
              <a:rPr lang="en-GB" sz="3600" b="1" dirty="0">
                <a:solidFill>
                  <a:srgbClr val="FFFFFF"/>
                </a:solidFill>
              </a:rPr>
              <a:t> Document structure</a:t>
            </a:r>
            <a:endParaRPr lang="en-US" sz="3600" dirty="0">
              <a:solidFill>
                <a:srgbClr val="FFFFFF"/>
              </a:solidFill>
            </a:endParaRPr>
          </a:p>
        </p:txBody>
      </p:sp>
      <p:sp>
        <p:nvSpPr>
          <p:cNvPr id="3" name="Content Placeholder 2">
            <a:extLst>
              <a:ext uri="{FF2B5EF4-FFF2-40B4-BE49-F238E27FC236}">
                <a16:creationId xmlns:a16="http://schemas.microsoft.com/office/drawing/2014/main" id="{15D71C69-0B23-8C49-993B-C0EE8EA795C0}"/>
              </a:ext>
            </a:extLst>
          </p:cNvPr>
          <p:cNvSpPr>
            <a:spLocks noGrp="1"/>
          </p:cNvSpPr>
          <p:nvPr>
            <p:ph sz="half" idx="1"/>
          </p:nvPr>
        </p:nvSpPr>
        <p:spPr>
          <a:xfrm>
            <a:off x="4450843" y="96982"/>
            <a:ext cx="4000759" cy="6525491"/>
          </a:xfrm>
        </p:spPr>
        <p:txBody>
          <a:bodyPr>
            <a:noAutofit/>
          </a:bodyPr>
          <a:lstStyle/>
          <a:p>
            <a:r>
              <a:rPr lang="en-GB" sz="1400" b="1" dirty="0">
                <a:solidFill>
                  <a:srgbClr val="FF0000"/>
                </a:solidFill>
              </a:rPr>
              <a:t>Section A: Existing Situation</a:t>
            </a:r>
            <a:endParaRPr lang="en-GB" sz="1400" dirty="0">
              <a:solidFill>
                <a:srgbClr val="FF0000"/>
              </a:solidFill>
            </a:endParaRPr>
          </a:p>
          <a:p>
            <a:pPr lvl="0"/>
            <a:r>
              <a:rPr lang="en-GB" sz="1400" b="1" dirty="0"/>
              <a:t>Introduction</a:t>
            </a:r>
          </a:p>
          <a:p>
            <a:pPr lvl="1"/>
            <a:r>
              <a:rPr lang="en-GB" sz="1400" dirty="0"/>
              <a:t>Background and History – 6 / CP 21/22 - 6</a:t>
            </a:r>
          </a:p>
          <a:p>
            <a:pPr lvl="1"/>
            <a:r>
              <a:rPr lang="en-GB" sz="1400" dirty="0"/>
              <a:t>Existing </a:t>
            </a:r>
            <a:r>
              <a:rPr lang="en-GB" sz="1400" dirty="0">
                <a:solidFill>
                  <a:srgbClr val="FF0000"/>
                </a:solidFill>
              </a:rPr>
              <a:t>Business Model Canvas</a:t>
            </a:r>
          </a:p>
          <a:p>
            <a:pPr lvl="2"/>
            <a:r>
              <a:rPr lang="en-GB" sz="1400" dirty="0"/>
              <a:t>North West Parks &amp; Tourism Board</a:t>
            </a:r>
          </a:p>
          <a:p>
            <a:pPr lvl="2"/>
            <a:r>
              <a:rPr lang="en-GB" sz="1400" dirty="0"/>
              <a:t>Golden Leopard Resorts</a:t>
            </a:r>
          </a:p>
          <a:p>
            <a:endParaRPr lang="en-GB" sz="1400" dirty="0"/>
          </a:p>
          <a:p>
            <a:r>
              <a:rPr lang="en-GB" sz="1400" b="1" dirty="0">
                <a:solidFill>
                  <a:srgbClr val="FF0000"/>
                </a:solidFill>
              </a:rPr>
              <a:t>Section B: External Analysis</a:t>
            </a:r>
            <a:endParaRPr lang="en-GB" sz="1400" dirty="0">
              <a:solidFill>
                <a:srgbClr val="FF0000"/>
              </a:solidFill>
            </a:endParaRPr>
          </a:p>
          <a:p>
            <a:pPr lvl="1"/>
            <a:r>
              <a:rPr lang="en-US" sz="1400" dirty="0"/>
              <a:t>Global Risk Analysis </a:t>
            </a:r>
            <a:endParaRPr lang="en-GB" sz="1400" dirty="0"/>
          </a:p>
          <a:p>
            <a:pPr lvl="1"/>
            <a:r>
              <a:rPr lang="en-US" sz="1400" dirty="0"/>
              <a:t>Industry Analysis</a:t>
            </a:r>
            <a:endParaRPr lang="en-GB" sz="1400" dirty="0"/>
          </a:p>
          <a:p>
            <a:pPr lvl="1"/>
            <a:r>
              <a:rPr lang="en-US" sz="1400" dirty="0">
                <a:solidFill>
                  <a:srgbClr val="FF0000"/>
                </a:solidFill>
              </a:rPr>
              <a:t>Porter’s Five Forces</a:t>
            </a:r>
            <a:endParaRPr lang="en-GB" sz="1400" dirty="0">
              <a:solidFill>
                <a:srgbClr val="FF0000"/>
              </a:solidFill>
            </a:endParaRPr>
          </a:p>
          <a:p>
            <a:pPr lvl="1"/>
            <a:r>
              <a:rPr lang="en-US" sz="1400" dirty="0">
                <a:solidFill>
                  <a:srgbClr val="FF0000"/>
                </a:solidFill>
              </a:rPr>
              <a:t>Competitor Analysis</a:t>
            </a:r>
            <a:endParaRPr lang="en-GB" sz="1400" dirty="0">
              <a:solidFill>
                <a:srgbClr val="FF0000"/>
              </a:solidFill>
            </a:endParaRPr>
          </a:p>
          <a:p>
            <a:pPr lvl="1"/>
            <a:r>
              <a:rPr lang="en-US" sz="1400" dirty="0"/>
              <a:t>Pestle Analysis</a:t>
            </a:r>
            <a:r>
              <a:rPr lang="en-US" sz="1400" b="1" dirty="0"/>
              <a:t> </a:t>
            </a:r>
            <a:endParaRPr lang="en-GB" sz="1400" dirty="0"/>
          </a:p>
          <a:p>
            <a:endParaRPr lang="en-GB" sz="1400" dirty="0"/>
          </a:p>
          <a:p>
            <a:r>
              <a:rPr lang="en-GB" sz="1400" b="1" dirty="0">
                <a:solidFill>
                  <a:srgbClr val="FF0000"/>
                </a:solidFill>
              </a:rPr>
              <a:t>Section C: Internal Analysis</a:t>
            </a:r>
            <a:endParaRPr lang="en-GB" sz="1400" dirty="0">
              <a:solidFill>
                <a:srgbClr val="FF0000"/>
              </a:solidFill>
            </a:endParaRPr>
          </a:p>
          <a:p>
            <a:pPr lvl="1"/>
            <a:r>
              <a:rPr lang="en-GB" sz="1400" dirty="0">
                <a:solidFill>
                  <a:srgbClr val="FF0000"/>
                </a:solidFill>
              </a:rPr>
              <a:t>Core Capabilities </a:t>
            </a:r>
          </a:p>
          <a:p>
            <a:pPr lvl="1"/>
            <a:r>
              <a:rPr lang="en-GB" sz="1400" dirty="0"/>
              <a:t>Core Competence Analysis </a:t>
            </a:r>
          </a:p>
          <a:p>
            <a:pPr lvl="1"/>
            <a:r>
              <a:rPr lang="en-GB" sz="1400" dirty="0">
                <a:solidFill>
                  <a:srgbClr val="FF0000"/>
                </a:solidFill>
              </a:rPr>
              <a:t>Internal Value Chain Analysis </a:t>
            </a:r>
          </a:p>
          <a:p>
            <a:pPr lvl="1"/>
            <a:r>
              <a:rPr lang="en-GB" sz="1400" dirty="0"/>
              <a:t>Analysis of Culture </a:t>
            </a:r>
          </a:p>
          <a:p>
            <a:pPr lvl="1"/>
            <a:r>
              <a:rPr lang="en-GB" sz="1400" dirty="0"/>
              <a:t>Risk Analysis </a:t>
            </a:r>
          </a:p>
          <a:p>
            <a:pPr lvl="1"/>
            <a:r>
              <a:rPr lang="en-GB" sz="1400" dirty="0"/>
              <a:t>Integrated Swot Analysis</a:t>
            </a:r>
          </a:p>
          <a:p>
            <a:pPr lvl="1"/>
            <a:r>
              <a:rPr lang="en-GB" sz="1400" dirty="0"/>
              <a:t>Financial Analysis</a:t>
            </a:r>
          </a:p>
        </p:txBody>
      </p:sp>
      <p:sp>
        <p:nvSpPr>
          <p:cNvPr id="4" name="Content Placeholder 3">
            <a:extLst>
              <a:ext uri="{FF2B5EF4-FFF2-40B4-BE49-F238E27FC236}">
                <a16:creationId xmlns:a16="http://schemas.microsoft.com/office/drawing/2014/main" id="{5C53C056-7514-0B47-95AC-0A65A1003432}"/>
              </a:ext>
            </a:extLst>
          </p:cNvPr>
          <p:cNvSpPr>
            <a:spLocks noGrp="1"/>
          </p:cNvSpPr>
          <p:nvPr>
            <p:ph sz="half" idx="2"/>
          </p:nvPr>
        </p:nvSpPr>
        <p:spPr>
          <a:xfrm>
            <a:off x="8451604" y="96982"/>
            <a:ext cx="3769906" cy="6525491"/>
          </a:xfrm>
        </p:spPr>
        <p:txBody>
          <a:bodyPr>
            <a:normAutofit/>
          </a:bodyPr>
          <a:lstStyle/>
          <a:p>
            <a:r>
              <a:rPr lang="en-GB" sz="1400" b="1" dirty="0">
                <a:solidFill>
                  <a:srgbClr val="FF0000"/>
                </a:solidFill>
              </a:rPr>
              <a:t>Section D: Proposed Strategy</a:t>
            </a:r>
            <a:endParaRPr lang="en-GB" sz="1400" dirty="0">
              <a:solidFill>
                <a:srgbClr val="FF0000"/>
              </a:solidFill>
            </a:endParaRPr>
          </a:p>
          <a:p>
            <a:pPr lvl="0"/>
            <a:r>
              <a:rPr lang="en-GB" sz="1400" b="1" dirty="0"/>
              <a:t>Strategic Foresight</a:t>
            </a:r>
            <a:endParaRPr lang="en-GB" sz="1400" dirty="0"/>
          </a:p>
          <a:p>
            <a:pPr lvl="1"/>
            <a:r>
              <a:rPr lang="en-GB" sz="1400" dirty="0"/>
              <a:t>Current reality</a:t>
            </a:r>
          </a:p>
          <a:p>
            <a:pPr lvl="1"/>
            <a:r>
              <a:rPr lang="en-GB" sz="1400" dirty="0"/>
              <a:t>Possible Future reality</a:t>
            </a:r>
          </a:p>
          <a:p>
            <a:pPr lvl="1"/>
            <a:r>
              <a:rPr lang="en-GB" sz="1400" dirty="0"/>
              <a:t>Develop Strategic options and choices</a:t>
            </a:r>
          </a:p>
          <a:p>
            <a:pPr lvl="0"/>
            <a:endParaRPr lang="en-GB" sz="1400" b="1" dirty="0"/>
          </a:p>
          <a:p>
            <a:pPr lvl="0"/>
            <a:r>
              <a:rPr lang="en-GB" sz="1400" b="1" dirty="0"/>
              <a:t>Develop new Business Model</a:t>
            </a:r>
            <a:endParaRPr lang="en-GB" sz="1400" dirty="0"/>
          </a:p>
          <a:p>
            <a:pPr lvl="1"/>
            <a:r>
              <a:rPr lang="en-GB" sz="1400" dirty="0"/>
              <a:t>Infrastructure </a:t>
            </a:r>
          </a:p>
          <a:p>
            <a:pPr lvl="2"/>
            <a:r>
              <a:rPr lang="en-GB" sz="1400" dirty="0"/>
              <a:t>Key Activities: </a:t>
            </a:r>
          </a:p>
          <a:p>
            <a:pPr lvl="2"/>
            <a:r>
              <a:rPr lang="en-GB" sz="1400" dirty="0"/>
              <a:t>Key Resources: </a:t>
            </a:r>
          </a:p>
          <a:p>
            <a:pPr lvl="2"/>
            <a:r>
              <a:rPr lang="en-GB" sz="1400" dirty="0"/>
              <a:t>Key Partners</a:t>
            </a:r>
          </a:p>
          <a:p>
            <a:pPr lvl="1"/>
            <a:r>
              <a:rPr lang="en-GB" sz="1400" dirty="0"/>
              <a:t>Offering</a:t>
            </a:r>
          </a:p>
          <a:p>
            <a:pPr lvl="2"/>
            <a:r>
              <a:rPr lang="en-GB" sz="1400" dirty="0"/>
              <a:t>Value Proposition: </a:t>
            </a:r>
          </a:p>
          <a:p>
            <a:pPr lvl="1"/>
            <a:r>
              <a:rPr lang="en-GB" sz="1400" dirty="0"/>
              <a:t>Customers</a:t>
            </a:r>
          </a:p>
          <a:p>
            <a:pPr lvl="2"/>
            <a:r>
              <a:rPr lang="en-GB" sz="1400" dirty="0"/>
              <a:t>Customer Segments: </a:t>
            </a:r>
          </a:p>
          <a:p>
            <a:pPr lvl="2"/>
            <a:r>
              <a:rPr lang="en-GB" sz="1400" dirty="0"/>
              <a:t>Channels: </a:t>
            </a:r>
          </a:p>
          <a:p>
            <a:pPr lvl="2"/>
            <a:r>
              <a:rPr lang="en-GB" sz="1400" dirty="0"/>
              <a:t>Customer Relationship: </a:t>
            </a:r>
          </a:p>
          <a:p>
            <a:pPr lvl="1"/>
            <a:r>
              <a:rPr lang="en-GB" sz="1400" dirty="0"/>
              <a:t>Finances</a:t>
            </a:r>
          </a:p>
          <a:p>
            <a:pPr lvl="2"/>
            <a:r>
              <a:rPr lang="en-GB" sz="1400" dirty="0"/>
              <a:t>Cost Structure: </a:t>
            </a:r>
          </a:p>
          <a:p>
            <a:pPr lvl="2"/>
            <a:r>
              <a:rPr lang="en-GB" sz="1400" dirty="0"/>
              <a:t>Revenue Streams: </a:t>
            </a:r>
          </a:p>
          <a:p>
            <a:endParaRPr lang="en-GB" sz="1400" dirty="0"/>
          </a:p>
          <a:p>
            <a:pPr lvl="0"/>
            <a:r>
              <a:rPr lang="en-GB" sz="1400" b="1" dirty="0">
                <a:solidFill>
                  <a:srgbClr val="FF0000"/>
                </a:solidFill>
              </a:rPr>
              <a:t>Plan and Implement Strategy</a:t>
            </a:r>
            <a:endParaRPr lang="en-GB" sz="1400" dirty="0">
              <a:solidFill>
                <a:srgbClr val="FF0000"/>
              </a:solidFill>
            </a:endParaRPr>
          </a:p>
          <a:p>
            <a:pPr lvl="1"/>
            <a:r>
              <a:rPr lang="en-GB" sz="1400" dirty="0"/>
              <a:t>KPA / Key activities / End outcomes = deliverables / Responsible office </a:t>
            </a:r>
          </a:p>
          <a:p>
            <a:endParaRPr lang="en-US" sz="700" dirty="0"/>
          </a:p>
        </p:txBody>
      </p:sp>
    </p:spTree>
    <p:extLst>
      <p:ext uri="{BB962C8B-B14F-4D97-AF65-F5344CB8AC3E}">
        <p14:creationId xmlns:p14="http://schemas.microsoft.com/office/powerpoint/2010/main" val="29014831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29090</TotalTime>
  <Words>5601</Words>
  <Application>Microsoft Macintosh PowerPoint</Application>
  <PresentationFormat>Widescreen</PresentationFormat>
  <Paragraphs>975</Paragraphs>
  <Slides>65</Slides>
  <Notes>2</Notes>
  <HiddenSlides>9</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65</vt:i4>
      </vt:variant>
    </vt:vector>
  </HeadingPairs>
  <TitlesOfParts>
    <vt:vector size="72" baseType="lpstr">
      <vt:lpstr>Arial</vt:lpstr>
      <vt:lpstr>Calibri</vt:lpstr>
      <vt:lpstr>Calibri Light</vt:lpstr>
      <vt:lpstr>Century Schoolbook</vt:lpstr>
      <vt:lpstr>Symbol</vt:lpstr>
      <vt:lpstr>Times New Roman</vt:lpstr>
      <vt:lpstr>Office Theme</vt:lpstr>
      <vt:lpstr>GLR Transfer to NWPTB Business Case  March 2021</vt:lpstr>
      <vt:lpstr>Mandate     Project Definition  </vt:lpstr>
      <vt:lpstr>Models For strategic analysis: Balance score card</vt:lpstr>
      <vt:lpstr>Models for strategic analysis: Operational excellence</vt:lpstr>
      <vt:lpstr>PowerPoint Presentation</vt:lpstr>
      <vt:lpstr>Our approach: Strategic Analysis</vt:lpstr>
      <vt:lpstr>Methodology: Data gathering</vt:lpstr>
      <vt:lpstr>Structure of the report</vt:lpstr>
      <vt:lpstr>Business case: Our Approach  Document structure</vt:lpstr>
      <vt:lpstr>Business model canvas</vt:lpstr>
      <vt:lpstr>External analysis</vt:lpstr>
      <vt:lpstr>External Analysis      Global Risk Analysis </vt:lpstr>
      <vt:lpstr>External Analysis      Global Risk Analysis </vt:lpstr>
      <vt:lpstr>External Analysis    Pestle Analysis</vt:lpstr>
      <vt:lpstr>External Analysis       Industry Analysis </vt:lpstr>
      <vt:lpstr>External Analysis: Industry Analysis </vt:lpstr>
      <vt:lpstr>External Analysis: Industry Analysis </vt:lpstr>
      <vt:lpstr>External Analysis: Industry Analysis </vt:lpstr>
      <vt:lpstr>External Analysis    Industry Analysis </vt:lpstr>
      <vt:lpstr>External Analysis:    Porters Five Forces  </vt:lpstr>
      <vt:lpstr>External Analysis: Porters Five Forces</vt:lpstr>
      <vt:lpstr>External Analysis: Porters Five Forces</vt:lpstr>
      <vt:lpstr>External Analysis:     Competitor Analysis</vt:lpstr>
      <vt:lpstr>External Analysis:   Competitor Analysis</vt:lpstr>
      <vt:lpstr>External Analysis: Competitor Relative Analysis </vt:lpstr>
      <vt:lpstr>External Analysis: Competitor Relative Analysis - Examples of Critical Success Factors</vt:lpstr>
      <vt:lpstr>Internal analysis</vt:lpstr>
      <vt:lpstr>Internal analysis   Core Capabilities</vt:lpstr>
      <vt:lpstr>Internal Analysis: Core Capabilities </vt:lpstr>
      <vt:lpstr>Internal Analysis: Core Capabilities </vt:lpstr>
      <vt:lpstr>Internal  Analysis    Critical Success Factors</vt:lpstr>
      <vt:lpstr>PowerPoint Presentation</vt:lpstr>
      <vt:lpstr>PowerPoint Presentation</vt:lpstr>
      <vt:lpstr>PowerPoint Presentation</vt:lpstr>
      <vt:lpstr>PowerPoint Presentation</vt:lpstr>
      <vt:lpstr>Internal analysis: Kay’s Framework  Distinctive Capabilities </vt:lpstr>
      <vt:lpstr>Internal analysis:   Core Competence Analysis </vt:lpstr>
      <vt:lpstr>Internal analysis:    Internal Value Chain Analysis    Activities, costs and assets …</vt:lpstr>
      <vt:lpstr>PowerPoint Presentation</vt:lpstr>
      <vt:lpstr>PowerPoint Presentation</vt:lpstr>
      <vt:lpstr>PowerPoint Presentation</vt:lpstr>
      <vt:lpstr>VRIO Test summary</vt:lpstr>
      <vt:lpstr>Swot Analysis</vt:lpstr>
      <vt:lpstr>Integrated SWOT Analysis</vt:lpstr>
      <vt:lpstr>Integrated Swot Analysis</vt:lpstr>
      <vt:lpstr>Internal analysis:   Internal Risk Analysis </vt:lpstr>
      <vt:lpstr>Internal Risk analysis</vt:lpstr>
      <vt:lpstr>Internal Analysis: Financial Analysis</vt:lpstr>
      <vt:lpstr>Financial Position</vt:lpstr>
      <vt:lpstr>Current reality </vt:lpstr>
      <vt:lpstr>Current reality </vt:lpstr>
      <vt:lpstr>PowerPoint Presentation</vt:lpstr>
      <vt:lpstr>PowerPoint Presentation</vt:lpstr>
      <vt:lpstr>Implementation Strategy</vt:lpstr>
      <vt:lpstr>Implementation Strategy</vt:lpstr>
      <vt:lpstr>Implementation Strategy    Workstreams</vt:lpstr>
      <vt:lpstr>Implementation Strategy    Workstreams</vt:lpstr>
      <vt:lpstr>Implementation Strategy   Workstreams </vt:lpstr>
      <vt:lpstr>Change management strategy</vt:lpstr>
      <vt:lpstr>Communicating change </vt:lpstr>
      <vt:lpstr>Communicating change   ‘A dozen tips’</vt:lpstr>
      <vt:lpstr>What next?</vt:lpstr>
      <vt:lpstr>What next?</vt:lpstr>
      <vt:lpstr>Conclusion</vt:lpstr>
      <vt:lpstr> I Thank You For The Opportunity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GLR Transfer to NWPTB March 2021</dc:title>
  <dc:creator>LEON JACKSON</dc:creator>
  <cp:lastModifiedBy>LEON JACKSON</cp:lastModifiedBy>
  <cp:revision>83</cp:revision>
  <dcterms:created xsi:type="dcterms:W3CDTF">2021-03-03T08:37:48Z</dcterms:created>
  <dcterms:modified xsi:type="dcterms:W3CDTF">2021-04-02T12:28:26Z</dcterms:modified>
</cp:coreProperties>
</file>