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1"/>
  </p:sldMasterIdLst>
  <p:notesMasterIdLst>
    <p:notesMasterId r:id="rId43"/>
  </p:notesMasterIdLst>
  <p:handoutMasterIdLst>
    <p:handoutMasterId r:id="rId44"/>
  </p:handoutMasterIdLst>
  <p:sldIdLst>
    <p:sldId id="264" r:id="rId2"/>
    <p:sldId id="287" r:id="rId3"/>
    <p:sldId id="288" r:id="rId4"/>
    <p:sldId id="289" r:id="rId5"/>
    <p:sldId id="344" r:id="rId6"/>
    <p:sldId id="345" r:id="rId7"/>
    <p:sldId id="294" r:id="rId8"/>
    <p:sldId id="295" r:id="rId9"/>
    <p:sldId id="296" r:id="rId10"/>
    <p:sldId id="306" r:id="rId11"/>
    <p:sldId id="307" r:id="rId12"/>
    <p:sldId id="308" r:id="rId13"/>
    <p:sldId id="309" r:id="rId14"/>
    <p:sldId id="310" r:id="rId15"/>
    <p:sldId id="311" r:id="rId16"/>
    <p:sldId id="312" r:id="rId17"/>
    <p:sldId id="313" r:id="rId18"/>
    <p:sldId id="314" r:id="rId19"/>
    <p:sldId id="315" r:id="rId20"/>
    <p:sldId id="316" r:id="rId21"/>
    <p:sldId id="318" r:id="rId22"/>
    <p:sldId id="319" r:id="rId23"/>
    <p:sldId id="320" r:id="rId24"/>
    <p:sldId id="321" r:id="rId25"/>
    <p:sldId id="323" r:id="rId26"/>
    <p:sldId id="325" r:id="rId27"/>
    <p:sldId id="326" r:id="rId28"/>
    <p:sldId id="327" r:id="rId29"/>
    <p:sldId id="328" r:id="rId30"/>
    <p:sldId id="330" r:id="rId31"/>
    <p:sldId id="331" r:id="rId32"/>
    <p:sldId id="332" r:id="rId33"/>
    <p:sldId id="333" r:id="rId34"/>
    <p:sldId id="334" r:id="rId35"/>
    <p:sldId id="335" r:id="rId36"/>
    <p:sldId id="336" r:id="rId37"/>
    <p:sldId id="337" r:id="rId38"/>
    <p:sldId id="338" r:id="rId39"/>
    <p:sldId id="341" r:id="rId40"/>
    <p:sldId id="343" r:id="rId41"/>
    <p:sldId id="281" r:id="rId42"/>
  </p:sldIdLst>
  <p:sldSz cx="9144000" cy="5715000" type="screen16x1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C1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3" d="100"/>
          <a:sy n="93" d="100"/>
        </p:scale>
        <p:origin x="1090" y="67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D42BAE-59C1-3E46-903D-02956E8BE5AA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848FE5-3EA1-6447-8D8D-BEB0250DFD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14910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B5271E-19D5-9045-8BDE-CEBDE075C6F6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C90009-0DB7-E142-9DAB-E14D98FDF8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8538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1228E2-38D4-4304-B263-89BBFB6585C4}" type="slidenum">
              <a:rPr lang="en-ZA" smtClean="0"/>
              <a:t>7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1094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653820" y="354468"/>
            <a:ext cx="7333655" cy="592791"/>
          </a:xfrm>
        </p:spPr>
        <p:txBody>
          <a:bodyPr/>
          <a:lstStyle/>
          <a:p>
            <a:r>
              <a:rPr lang="en-GB" dirty="0"/>
              <a:t>Presentation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653819" y="951760"/>
            <a:ext cx="7333655" cy="52833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Presentation Subtitle</a:t>
            </a:r>
            <a:endParaRPr lang="en-US" dirty="0"/>
          </a:p>
        </p:txBody>
      </p:sp>
      <p:pic>
        <p:nvPicPr>
          <p:cNvPr id="4" name="Picture 3" descr="print strip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" y="0"/>
            <a:ext cx="1286888" cy="5715000"/>
          </a:xfrm>
          <a:prstGeom prst="rect">
            <a:avLst/>
          </a:prstGeom>
        </p:spPr>
      </p:pic>
      <p:pic>
        <p:nvPicPr>
          <p:cNvPr id="5" name="Picture 4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666" y="2442547"/>
            <a:ext cx="6079067" cy="2363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663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653593" y="1252095"/>
            <a:ext cx="4033206" cy="3771636"/>
          </a:xfrm>
        </p:spPr>
        <p:txBody>
          <a:bodyPr>
            <a:normAutofit/>
          </a:bodyPr>
          <a:lstStyle>
            <a:lvl1pPr marL="514350" indent="-514350">
              <a:lnSpc>
                <a:spcPct val="120000"/>
              </a:lnSpc>
              <a:buAutoNum type="arabicPeriod"/>
              <a:defRPr sz="2400" baseline="0"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Introduction</a:t>
            </a:r>
          </a:p>
          <a:p>
            <a:pPr lvl="0"/>
            <a:r>
              <a:rPr lang="en-US" dirty="0"/>
              <a:t>Topic 1</a:t>
            </a:r>
          </a:p>
          <a:p>
            <a:pPr lvl="0"/>
            <a:r>
              <a:rPr lang="en-US" dirty="0"/>
              <a:t>Topic 2</a:t>
            </a:r>
          </a:p>
          <a:p>
            <a:pPr lvl="0"/>
            <a:r>
              <a:rPr lang="en-US" dirty="0"/>
              <a:t>Topic 3</a:t>
            </a:r>
          </a:p>
          <a:p>
            <a:pPr lvl="0"/>
            <a:r>
              <a:rPr lang="en-US" dirty="0"/>
              <a:t>Topic 4</a:t>
            </a:r>
          </a:p>
          <a:p>
            <a:pPr lvl="0"/>
            <a:r>
              <a:rPr lang="en-US" dirty="0"/>
              <a:t>Examples</a:t>
            </a:r>
          </a:p>
          <a:p>
            <a:pPr lvl="0"/>
            <a:r>
              <a:rPr lang="en-US" dirty="0"/>
              <a:t>Conclusion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3010628" y="296018"/>
            <a:ext cx="5443993" cy="885347"/>
          </a:xfrm>
          <a:prstGeom prst="rect">
            <a:avLst/>
          </a:prstGeom>
          <a:solidFill>
            <a:srgbClr val="4C19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10627" y="444027"/>
            <a:ext cx="5443993" cy="636439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GB" dirty="0"/>
              <a:t>Table of Content</a:t>
            </a:r>
            <a:endParaRPr lang="en-US" dirty="0"/>
          </a:p>
        </p:txBody>
      </p:sp>
      <p:pic>
        <p:nvPicPr>
          <p:cNvPr id="4" name="Picture 3" descr="blok print 4_Artboard 4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37985" cy="57150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14457" y="5124111"/>
            <a:ext cx="21336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5618AF-F51B-8743-BA6C-E154C9BE6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377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" y="444027"/>
            <a:ext cx="9144000" cy="636439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Content Title</a:t>
            </a:r>
            <a:endParaRPr lang="en-US" dirty="0"/>
          </a:p>
        </p:txBody>
      </p:sp>
      <p:pic>
        <p:nvPicPr>
          <p:cNvPr id="2" name="Picture 1" descr="NWU Business School logo - Finaal (Kleur)-0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9082" y="4798145"/>
            <a:ext cx="1676776" cy="651931"/>
          </a:xfrm>
          <a:prstGeom prst="rect">
            <a:avLst/>
          </a:prstGeom>
        </p:spPr>
      </p:pic>
      <p:pic>
        <p:nvPicPr>
          <p:cNvPr id="3" name="Picture 2" descr="africa-06.png"/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8352" y="0"/>
            <a:ext cx="2305648" cy="2423886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14457" y="5124111"/>
            <a:ext cx="21336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5618AF-F51B-8743-BA6C-E154C9BE6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995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6" name="Picture 5" descr="NWU Business School logo - Finaal (Kleur)-0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024" y="4798145"/>
            <a:ext cx="1676776" cy="651931"/>
          </a:xfrm>
          <a:prstGeom prst="rect">
            <a:avLst/>
          </a:prstGeom>
        </p:spPr>
      </p:pic>
      <p:pic>
        <p:nvPicPr>
          <p:cNvPr id="8" name="Picture 7" descr="africa-06.png"/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8352" y="0"/>
            <a:ext cx="2305648" cy="2423886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14457" y="5124111"/>
            <a:ext cx="21336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5618AF-F51B-8743-BA6C-E154C9BE6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963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82391" y="743314"/>
            <a:ext cx="6247859" cy="952500"/>
          </a:xfrm>
        </p:spPr>
        <p:txBody>
          <a:bodyPr/>
          <a:lstStyle/>
          <a:p>
            <a:r>
              <a:rPr lang="en-GB" dirty="0"/>
              <a:t>Thank you!</a:t>
            </a:r>
            <a:endParaRPr lang="en-US" dirty="0"/>
          </a:p>
        </p:txBody>
      </p:sp>
      <p:pic>
        <p:nvPicPr>
          <p:cNvPr id="5" name="Picture 4" descr="print strip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" y="0"/>
            <a:ext cx="1286888" cy="5715000"/>
          </a:xfrm>
          <a:prstGeom prst="rect">
            <a:avLst/>
          </a:prstGeom>
        </p:spPr>
      </p:pic>
      <p:pic>
        <p:nvPicPr>
          <p:cNvPr id="6" name="Picture 5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666" y="2442547"/>
            <a:ext cx="6079067" cy="2363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676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0534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pic>
        <p:nvPicPr>
          <p:cNvPr id="7" name="Picture 6" descr="dun strepie langer-05.png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421532"/>
            <a:ext cx="9161762" cy="21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974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6" r:id="rId6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184448045" TargetMode="External"/><Relationship Id="rId2" Type="http://schemas.openxmlformats.org/officeDocument/2006/relationships/hyperlink" Target="../../../Users/11097132/Desktop/Flash.Of.Genius%5b2008%5dDvDrip-aXXo/Flash.Of.Genius%5b2008%5dDvDrip-aXXo.avi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ZA" sz="2400" dirty="0"/>
              <a:t>Operations Management</a:t>
            </a:r>
            <a:br>
              <a:rPr lang="en-ZA" sz="2400" dirty="0"/>
            </a:br>
            <a:r>
              <a:rPr lang="en-ZA" sz="2400" dirty="0"/>
              <a:t>Individual and Community Project</a:t>
            </a:r>
            <a:br>
              <a:rPr lang="en-ZA" sz="2400" dirty="0"/>
            </a:br>
            <a:r>
              <a:rPr lang="en-ZA" sz="2400" dirty="0"/>
              <a:t>Kick-off meeting</a:t>
            </a:r>
            <a:endParaRPr lang="en-US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59226" y="1874044"/>
            <a:ext cx="7333655" cy="695736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MBAA 812</a:t>
            </a:r>
          </a:p>
          <a:p>
            <a:r>
              <a:rPr lang="en-US" dirty="0"/>
              <a:t>Johan Jordaan</a:t>
            </a:r>
          </a:p>
        </p:txBody>
      </p:sp>
    </p:spTree>
    <p:extLst>
      <p:ext uri="{BB962C8B-B14F-4D97-AF65-F5344CB8AC3E}">
        <p14:creationId xmlns:p14="http://schemas.microsoft.com/office/powerpoint/2010/main" val="30796014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>
                <a:latin typeface="Bell MT" panose="02020503060305020303" pitchFamily="18" charset="0"/>
              </a:rPr>
              <a:t>Proposal: 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ZA" sz="3600" dirty="0">
                <a:latin typeface="Bell MT" panose="02020503060305020303" pitchFamily="18" charset="0"/>
              </a:rPr>
              <a:t>Implementing of specific processes</a:t>
            </a:r>
          </a:p>
          <a:p>
            <a:pPr lvl="1"/>
            <a:r>
              <a:rPr lang="en-ZA" sz="3200" dirty="0">
                <a:latin typeface="Bell MT" panose="02020503060305020303" pitchFamily="18" charset="0"/>
              </a:rPr>
              <a:t>Receive donations.</a:t>
            </a:r>
          </a:p>
          <a:p>
            <a:pPr lvl="2"/>
            <a:r>
              <a:rPr lang="en-ZA" sz="2400" dirty="0">
                <a:latin typeface="Bell MT" panose="02020503060305020303" pitchFamily="18" charset="0"/>
              </a:rPr>
              <a:t>Inventory.</a:t>
            </a:r>
          </a:p>
          <a:p>
            <a:pPr lvl="2"/>
            <a:r>
              <a:rPr lang="en-ZA" sz="2400" dirty="0">
                <a:latin typeface="Bell MT" panose="02020503060305020303" pitchFamily="18" charset="0"/>
              </a:rPr>
              <a:t>Bins.</a:t>
            </a:r>
          </a:p>
          <a:p>
            <a:pPr lvl="2"/>
            <a:r>
              <a:rPr lang="en-ZA" sz="2400" dirty="0">
                <a:latin typeface="Bell MT" panose="02020503060305020303" pitchFamily="18" charset="0"/>
              </a:rPr>
              <a:t>Hangers.</a:t>
            </a:r>
          </a:p>
        </p:txBody>
      </p:sp>
    </p:spTree>
    <p:extLst>
      <p:ext uri="{BB962C8B-B14F-4D97-AF65-F5344CB8AC3E}">
        <p14:creationId xmlns:p14="http://schemas.microsoft.com/office/powerpoint/2010/main" val="15128271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>
                <a:latin typeface="Bell MT" panose="02020503060305020303" pitchFamily="18" charset="0"/>
              </a:rPr>
              <a:t>MRP systems</a:t>
            </a:r>
            <a:br>
              <a:rPr lang="en-ZA" dirty="0">
                <a:latin typeface="Bell MT" panose="02020503060305020303" pitchFamily="18" charset="0"/>
              </a:rPr>
            </a:br>
            <a:r>
              <a:rPr lang="en-ZA" dirty="0">
                <a:latin typeface="Bell MT" panose="02020503060305020303" pitchFamily="18" charset="0"/>
              </a:rPr>
              <a:t> </a:t>
            </a:r>
            <a:endParaRPr lang="af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ZA" sz="2800" dirty="0">
                <a:latin typeface="Bell MT" panose="02020503060305020303" pitchFamily="18" charset="0"/>
              </a:rPr>
              <a:t>Current proses when a new client comes in </a:t>
            </a:r>
            <a:endParaRPr lang="af-ZA" sz="2800" dirty="0">
              <a:latin typeface="Bell MT" panose="02020503060305020303" pitchFamily="18" charset="0"/>
            </a:endParaRPr>
          </a:p>
          <a:p>
            <a:pPr lvl="1"/>
            <a:r>
              <a:rPr lang="en-ZA" sz="2400" dirty="0">
                <a:latin typeface="Bell MT" panose="02020503060305020303" pitchFamily="18" charset="0"/>
              </a:rPr>
              <a:t>Receive the client for interview.</a:t>
            </a:r>
          </a:p>
          <a:p>
            <a:pPr lvl="1"/>
            <a:r>
              <a:rPr lang="en-ZA" sz="2400" dirty="0">
                <a:latin typeface="Bell MT" panose="02020503060305020303" pitchFamily="18" charset="0"/>
              </a:rPr>
              <a:t>Depending on the process four different handwritten documents and opening of the file.</a:t>
            </a:r>
          </a:p>
          <a:p>
            <a:pPr lvl="1"/>
            <a:r>
              <a:rPr lang="en-ZA" sz="2400" dirty="0">
                <a:latin typeface="Bell MT" panose="02020503060305020303" pitchFamily="18" charset="0"/>
              </a:rPr>
              <a:t>Information stored at different places in the office.</a:t>
            </a:r>
          </a:p>
          <a:p>
            <a:pPr lvl="1"/>
            <a:r>
              <a:rPr lang="en-ZA" sz="2400" dirty="0">
                <a:latin typeface="Bell MT" panose="02020503060305020303" pitchFamily="18" charset="0"/>
              </a:rPr>
              <a:t>Data is difficult to access for statistical reasons.</a:t>
            </a:r>
          </a:p>
          <a:p>
            <a:pPr marL="0" indent="0">
              <a:buNone/>
            </a:pPr>
            <a:endParaRPr lang="af-ZA" sz="2800" dirty="0"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89308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>
                <a:latin typeface="Bell MT" panose="02020503060305020303" pitchFamily="18" charset="0"/>
              </a:rPr>
              <a:t>Proposals 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af-ZA" sz="2800" dirty="0">
                <a:latin typeface="Bell MT" panose="02020503060305020303" pitchFamily="18" charset="0"/>
              </a:rPr>
              <a:t> </a:t>
            </a:r>
          </a:p>
          <a:p>
            <a:pPr lvl="1">
              <a:lnSpc>
                <a:spcPct val="150000"/>
              </a:lnSpc>
            </a:pPr>
            <a:r>
              <a:rPr lang="en-ZA" sz="2400" dirty="0">
                <a:latin typeface="Bell MT" panose="02020503060305020303" pitchFamily="18" charset="0"/>
              </a:rPr>
              <a:t>Flow of information on file.</a:t>
            </a:r>
          </a:p>
          <a:p>
            <a:pPr lvl="1">
              <a:lnSpc>
                <a:spcPct val="150000"/>
              </a:lnSpc>
            </a:pPr>
            <a:r>
              <a:rPr lang="en-ZA" sz="2400" dirty="0">
                <a:latin typeface="Bell MT" panose="02020503060305020303" pitchFamily="18" charset="0"/>
              </a:rPr>
              <a:t>Flow of information in the office.</a:t>
            </a:r>
          </a:p>
          <a:p>
            <a:pPr lvl="1">
              <a:lnSpc>
                <a:spcPct val="150000"/>
              </a:lnSpc>
            </a:pPr>
            <a:r>
              <a:rPr lang="en-ZA" sz="2400" dirty="0">
                <a:latin typeface="Bell MT" panose="02020503060305020303" pitchFamily="18" charset="0"/>
              </a:rPr>
              <a:t>Implementing of Excel spreadsheets</a:t>
            </a:r>
          </a:p>
        </p:txBody>
      </p:sp>
    </p:spTree>
    <p:extLst>
      <p:ext uri="{BB962C8B-B14F-4D97-AF65-F5344CB8AC3E}">
        <p14:creationId xmlns:p14="http://schemas.microsoft.com/office/powerpoint/2010/main" val="37495536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>
                <a:latin typeface="Bell MT" panose="02020503060305020303" pitchFamily="18" charset="0"/>
              </a:rPr>
              <a:t>Before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590" y="1855391"/>
            <a:ext cx="4834820" cy="2719587"/>
          </a:xfrm>
        </p:spPr>
      </p:pic>
    </p:spTree>
    <p:extLst>
      <p:ext uri="{BB962C8B-B14F-4D97-AF65-F5344CB8AC3E}">
        <p14:creationId xmlns:p14="http://schemas.microsoft.com/office/powerpoint/2010/main" val="29681059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>
                <a:latin typeface="Bell MT" panose="02020503060305020303" pitchFamily="18" charset="0"/>
              </a:rPr>
              <a:t>After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308" y="1855391"/>
            <a:ext cx="3031386" cy="2719587"/>
          </a:xfrm>
        </p:spPr>
      </p:pic>
    </p:spTree>
    <p:extLst>
      <p:ext uri="{BB962C8B-B14F-4D97-AF65-F5344CB8AC3E}">
        <p14:creationId xmlns:p14="http://schemas.microsoft.com/office/powerpoint/2010/main" val="39566068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>
                <a:latin typeface="Bell MT" panose="02020503060305020303" pitchFamily="18" charset="0"/>
              </a:rPr>
              <a:t>After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001" y="1855391"/>
            <a:ext cx="2960687" cy="3073797"/>
          </a:xfrm>
        </p:spPr>
      </p:pic>
    </p:spTree>
    <p:extLst>
      <p:ext uri="{BB962C8B-B14F-4D97-AF65-F5344CB8AC3E}">
        <p14:creationId xmlns:p14="http://schemas.microsoft.com/office/powerpoint/2010/main" val="40767741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1687" y="18595"/>
            <a:ext cx="4400617" cy="570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1920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1213" y="457233"/>
            <a:ext cx="5415455" cy="648415"/>
          </a:xfrm>
        </p:spPr>
        <p:txBody>
          <a:bodyPr>
            <a:noAutofit/>
          </a:bodyPr>
          <a:lstStyle/>
          <a:p>
            <a:r>
              <a:rPr lang="en-ZA" sz="2800" dirty="0"/>
              <a:t>Template: Individual (MSWord)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877280"/>
            <a:ext cx="6858000" cy="4380487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ZA" i="1" dirty="0"/>
              <a:t>Page 0</a:t>
            </a:r>
          </a:p>
          <a:p>
            <a:pPr marL="0" indent="0">
              <a:buNone/>
            </a:pPr>
            <a:endParaRPr lang="en-ZA" i="1" dirty="0"/>
          </a:p>
          <a:p>
            <a:pPr marL="0" indent="0">
              <a:buNone/>
            </a:pPr>
            <a:r>
              <a:rPr lang="en-ZA" b="1" dirty="0"/>
              <a:t>Surname and initials: …………………………………….…………………………………</a:t>
            </a:r>
            <a:endParaRPr lang="en-ZA" dirty="0"/>
          </a:p>
          <a:p>
            <a:pPr marL="0" indent="0">
              <a:buNone/>
            </a:pPr>
            <a:r>
              <a:rPr lang="en-ZA" b="1" dirty="0"/>
              <a:t>Student number: …………………………………………..…………………………………</a:t>
            </a:r>
            <a:endParaRPr lang="en-ZA" dirty="0"/>
          </a:p>
          <a:p>
            <a:pPr marL="0" indent="0">
              <a:buNone/>
            </a:pPr>
            <a:r>
              <a:rPr lang="en-ZA" b="1" dirty="0"/>
              <a:t>Individual submission: Contact session: ……………………………………………</a:t>
            </a:r>
            <a:endParaRPr lang="en-ZA" dirty="0"/>
          </a:p>
          <a:p>
            <a:pPr marL="0" indent="0">
              <a:buNone/>
            </a:pPr>
            <a:r>
              <a:rPr lang="en-ZA" b="1" dirty="0"/>
              <a:t>Topic(s):………….………………………………………………………..…………………</a:t>
            </a:r>
            <a:endParaRPr lang="en-ZA" dirty="0"/>
          </a:p>
          <a:p>
            <a:pPr marL="0" indent="0">
              <a:buNone/>
            </a:pPr>
            <a:r>
              <a:rPr lang="en-ZA" b="1" dirty="0"/>
              <a:t>Name of my organisation: ………..………..……………………...</a:t>
            </a:r>
            <a:endParaRPr lang="en-ZA" dirty="0"/>
          </a:p>
          <a:p>
            <a:pPr marL="0" indent="0">
              <a:buNone/>
            </a:pPr>
            <a:r>
              <a:rPr lang="en-ZA" b="1" dirty="0" err="1"/>
              <a:t>Ppseudonym</a:t>
            </a:r>
            <a:r>
              <a:rPr lang="en-ZA" b="1" dirty="0"/>
              <a:t> of my organisation: ………..………..……………………...</a:t>
            </a:r>
            <a:endParaRPr lang="en-ZA" dirty="0"/>
          </a:p>
          <a:p>
            <a:pPr marL="0" indent="0">
              <a:buNone/>
            </a:pPr>
            <a:r>
              <a:rPr lang="en-ZA" b="1" dirty="0"/>
              <a:t>Pseudonym of business: …………………………………………………….…………….</a:t>
            </a:r>
          </a:p>
          <a:p>
            <a:pPr marL="0" indent="0">
              <a:buNone/>
            </a:pPr>
            <a:r>
              <a:rPr lang="en-ZA" b="1" dirty="0"/>
              <a:t>Nature of business: ……………………………………...………………………………….</a:t>
            </a:r>
          </a:p>
          <a:p>
            <a:pPr marL="0" indent="0">
              <a:buNone/>
            </a:pPr>
            <a:r>
              <a:rPr lang="en-ZA" b="1" dirty="0"/>
              <a:t> </a:t>
            </a:r>
            <a:endParaRPr lang="en-ZA" dirty="0"/>
          </a:p>
          <a:p>
            <a:pPr marL="0" indent="0">
              <a:buNone/>
            </a:pPr>
            <a:r>
              <a:rPr lang="en-ZA" b="1" dirty="0"/>
              <a:t>I declare that this submission is my own work: </a:t>
            </a:r>
          </a:p>
          <a:p>
            <a:pPr marL="0" indent="0">
              <a:buNone/>
            </a:pPr>
            <a:endParaRPr lang="en-ZA" b="1" dirty="0"/>
          </a:p>
          <a:p>
            <a:pPr marL="0" indent="0">
              <a:buNone/>
            </a:pPr>
            <a:endParaRPr lang="en-ZA" b="1" dirty="0"/>
          </a:p>
          <a:p>
            <a:pPr marL="0" indent="0">
              <a:buNone/>
            </a:pPr>
            <a:r>
              <a:rPr lang="en-ZA" b="1" dirty="0"/>
              <a:t>……………………………………..</a:t>
            </a:r>
            <a:r>
              <a:rPr lang="en-ZA" dirty="0"/>
              <a:t>				</a:t>
            </a:r>
          </a:p>
          <a:p>
            <a:pPr marL="0" indent="0">
              <a:buNone/>
            </a:pPr>
            <a:r>
              <a:rPr lang="en-ZA" dirty="0"/>
              <a:t>Signature of student</a:t>
            </a:r>
          </a:p>
        </p:txBody>
      </p:sp>
    </p:spTree>
    <p:extLst>
      <p:ext uri="{BB962C8B-B14F-4D97-AF65-F5344CB8AC3E}">
        <p14:creationId xmlns:p14="http://schemas.microsoft.com/office/powerpoint/2010/main" val="19961105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9097" y="457233"/>
            <a:ext cx="5423338" cy="648415"/>
          </a:xfrm>
        </p:spPr>
        <p:txBody>
          <a:bodyPr>
            <a:noAutofit/>
          </a:bodyPr>
          <a:lstStyle/>
          <a:p>
            <a:r>
              <a:rPr lang="en-ZA" sz="2800" dirty="0"/>
              <a:t>Template: Individual (Short assignments)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237593"/>
            <a:ext cx="6858000" cy="402017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ZA" sz="1600" i="1" dirty="0"/>
              <a:t>Page 1</a:t>
            </a:r>
          </a:p>
          <a:p>
            <a:pPr marL="0" indent="0">
              <a:buNone/>
            </a:pPr>
            <a:r>
              <a:rPr lang="en-ZA" sz="1600" b="1" dirty="0"/>
              <a:t>Summary of the theory (Your own summary: One page per chapter).</a:t>
            </a:r>
            <a:endParaRPr lang="en-ZA" sz="1600" dirty="0"/>
          </a:p>
          <a:p>
            <a:pPr lvl="0"/>
            <a:r>
              <a:rPr lang="en-ZA" sz="1600" dirty="0"/>
              <a:t>  </a:t>
            </a:r>
          </a:p>
          <a:p>
            <a:pPr lvl="0"/>
            <a:r>
              <a:rPr lang="en-ZA" sz="1600" dirty="0"/>
              <a:t>  </a:t>
            </a:r>
          </a:p>
          <a:p>
            <a:pPr lvl="0"/>
            <a:r>
              <a:rPr lang="en-ZA" sz="1600" dirty="0"/>
              <a:t> </a:t>
            </a:r>
          </a:p>
          <a:p>
            <a:pPr lvl="0"/>
            <a:r>
              <a:rPr lang="en-ZA" sz="1600" dirty="0"/>
              <a:t> </a:t>
            </a:r>
          </a:p>
          <a:p>
            <a:pPr lvl="0"/>
            <a:r>
              <a:rPr lang="en-ZA" sz="1600" dirty="0"/>
              <a:t> </a:t>
            </a:r>
          </a:p>
          <a:p>
            <a:pPr marL="0" indent="0">
              <a:buNone/>
            </a:pPr>
            <a:r>
              <a:rPr lang="en-ZA" sz="1600" b="1" dirty="0"/>
              <a:t>What is there about the topic that I would like explained further in class?</a:t>
            </a:r>
            <a:endParaRPr lang="en-ZA" sz="1600" dirty="0"/>
          </a:p>
          <a:p>
            <a:pPr lvl="0"/>
            <a:r>
              <a:rPr lang="en-ZA" sz="1600" dirty="0"/>
              <a:t> </a:t>
            </a:r>
          </a:p>
          <a:p>
            <a:pPr lvl="0"/>
            <a:r>
              <a:rPr lang="en-ZA" sz="1600" dirty="0"/>
              <a:t> </a:t>
            </a:r>
          </a:p>
          <a:p>
            <a:endParaRPr lang="en-ZA" sz="1600" b="1" dirty="0"/>
          </a:p>
          <a:p>
            <a:pPr marL="0" indent="0">
              <a:buNone/>
            </a:pPr>
            <a:r>
              <a:rPr lang="en-ZA" sz="1600" b="1" dirty="0"/>
              <a:t> </a:t>
            </a:r>
            <a:endParaRPr lang="en-ZA" sz="1600" dirty="0"/>
          </a:p>
          <a:p>
            <a:pPr marL="0" indent="0">
              <a:buNone/>
            </a:pPr>
            <a:endParaRPr lang="en-ZA" sz="1600" i="1" dirty="0"/>
          </a:p>
        </p:txBody>
      </p:sp>
    </p:spTree>
    <p:extLst>
      <p:ext uri="{BB962C8B-B14F-4D97-AF65-F5344CB8AC3E}">
        <p14:creationId xmlns:p14="http://schemas.microsoft.com/office/powerpoint/2010/main" val="3337406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6979" y="315576"/>
            <a:ext cx="5446986" cy="827424"/>
          </a:xfrm>
        </p:spPr>
        <p:txBody>
          <a:bodyPr>
            <a:normAutofit/>
          </a:bodyPr>
          <a:lstStyle/>
          <a:p>
            <a:r>
              <a:rPr lang="en-ZA" dirty="0"/>
              <a:t>Template: Individual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229710"/>
            <a:ext cx="6858000" cy="40280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ZA" i="1" dirty="0"/>
              <a:t>Page 2 (Long assignment, Contact 4 &amp; 7)</a:t>
            </a:r>
          </a:p>
          <a:p>
            <a:pPr marL="0" indent="0">
              <a:buNone/>
            </a:pPr>
            <a:r>
              <a:rPr lang="en-ZA" sz="2000" b="1" dirty="0"/>
              <a:t>Name and nature of business: ……………………………………...……………………….</a:t>
            </a:r>
            <a:endParaRPr lang="en-ZA" sz="2000" dirty="0"/>
          </a:p>
          <a:p>
            <a:pPr marL="0" indent="0">
              <a:buNone/>
            </a:pPr>
            <a:r>
              <a:rPr lang="en-ZA" sz="2000" b="1" dirty="0"/>
              <a:t>How this theory is applied in the organisation at present </a:t>
            </a:r>
            <a:endParaRPr lang="en-ZA" sz="2000" dirty="0"/>
          </a:p>
          <a:p>
            <a:pPr lvl="0"/>
            <a:r>
              <a:rPr lang="en-ZA" sz="2000" dirty="0"/>
              <a:t> </a:t>
            </a:r>
          </a:p>
          <a:p>
            <a:pPr lvl="0"/>
            <a:r>
              <a:rPr lang="en-ZA" sz="2000" dirty="0"/>
              <a:t> </a:t>
            </a:r>
          </a:p>
          <a:p>
            <a:pPr marL="0" indent="0">
              <a:buNone/>
            </a:pPr>
            <a:endParaRPr lang="en-ZA" i="1" dirty="0"/>
          </a:p>
        </p:txBody>
      </p:sp>
    </p:spTree>
    <p:extLst>
      <p:ext uri="{BB962C8B-B14F-4D97-AF65-F5344CB8AC3E}">
        <p14:creationId xmlns:p14="http://schemas.microsoft.com/office/powerpoint/2010/main" val="3363726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/>
              <a:t>Ethics of operations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n-ZA" dirty="0">
                <a:hlinkClick r:id="rId2" action="ppaction://hlinkfile"/>
              </a:rPr>
              <a:t>Flash of genius – classroom scene</a:t>
            </a:r>
            <a:r>
              <a:rPr lang="en-ZA" dirty="0"/>
              <a:t> </a:t>
            </a:r>
          </a:p>
          <a:p>
            <a:pPr lvl="1">
              <a:lnSpc>
                <a:spcPct val="150000"/>
              </a:lnSpc>
            </a:pPr>
            <a:r>
              <a:rPr lang="en-ZA" dirty="0"/>
              <a:t>Cut: Pirate copy</a:t>
            </a:r>
          </a:p>
          <a:p>
            <a:pPr>
              <a:lnSpc>
                <a:spcPct val="150000"/>
              </a:lnSpc>
            </a:pPr>
            <a:r>
              <a:rPr lang="en-ZA" dirty="0">
                <a:hlinkClick r:id="rId3"/>
              </a:rPr>
              <a:t>What is ethics?</a:t>
            </a:r>
            <a:endParaRPr lang="en-ZA" dirty="0"/>
          </a:p>
          <a:p>
            <a:pPr>
              <a:lnSpc>
                <a:spcPct val="150000"/>
              </a:lnSpc>
            </a:pPr>
            <a:r>
              <a:rPr lang="en-ZA" dirty="0"/>
              <a:t>Learning points from Steinhoff, Eskom, KPMG, </a:t>
            </a:r>
            <a:r>
              <a:rPr lang="en-ZA" dirty="0" err="1"/>
              <a:t>Zondo</a:t>
            </a:r>
            <a:r>
              <a:rPr lang="en-ZA" dirty="0"/>
              <a:t> commission</a:t>
            </a:r>
          </a:p>
        </p:txBody>
      </p:sp>
    </p:spTree>
    <p:extLst>
      <p:ext uri="{BB962C8B-B14F-4D97-AF65-F5344CB8AC3E}">
        <p14:creationId xmlns:p14="http://schemas.microsoft.com/office/powerpoint/2010/main" val="41686759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1213" y="315576"/>
            <a:ext cx="5431221" cy="795893"/>
          </a:xfrm>
        </p:spPr>
        <p:txBody>
          <a:bodyPr>
            <a:normAutofit/>
          </a:bodyPr>
          <a:lstStyle/>
          <a:p>
            <a:r>
              <a:rPr lang="en-ZA" dirty="0"/>
              <a:t>Template: Individual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261241"/>
            <a:ext cx="6858000" cy="39965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ZA" i="1" dirty="0"/>
              <a:t>Page 3 (Long assignment, Contact 4 &amp; 7)</a:t>
            </a:r>
          </a:p>
          <a:p>
            <a:pPr marL="0" indent="0">
              <a:buNone/>
            </a:pPr>
            <a:r>
              <a:rPr lang="en-ZA" sz="2000" b="1" dirty="0"/>
              <a:t>Proposals on improvement of this element of the organisation’s operations:</a:t>
            </a:r>
            <a:endParaRPr lang="en-ZA" sz="2000" dirty="0"/>
          </a:p>
          <a:p>
            <a:pPr lvl="0"/>
            <a:r>
              <a:rPr lang="en-ZA" sz="2000" dirty="0"/>
              <a:t> </a:t>
            </a:r>
          </a:p>
          <a:p>
            <a:pPr lvl="0"/>
            <a:r>
              <a:rPr lang="en-ZA" sz="2000" dirty="0"/>
              <a:t> </a:t>
            </a:r>
          </a:p>
          <a:p>
            <a:br>
              <a:rPr lang="en-ZA" sz="2000" dirty="0"/>
            </a:br>
            <a:r>
              <a:rPr lang="en-ZA" sz="20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0862063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5447" y="487237"/>
            <a:ext cx="5434219" cy="540060"/>
          </a:xfrm>
        </p:spPr>
        <p:txBody>
          <a:bodyPr>
            <a:noAutofit/>
          </a:bodyPr>
          <a:lstStyle/>
          <a:p>
            <a:r>
              <a:rPr lang="en-ZA" sz="2800" dirty="0"/>
              <a:t>Template Group submission (PowerPoint)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0213699"/>
              </p:ext>
            </p:extLst>
          </p:nvPr>
        </p:nvGraphicFramePr>
        <p:xfrm>
          <a:off x="1571667" y="3018212"/>
          <a:ext cx="5340594" cy="20402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702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702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54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000" dirty="0">
                          <a:effectLst/>
                        </a:rPr>
                        <a:t>Name:</a:t>
                      </a:r>
                      <a:endParaRPr lang="en-ZA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000">
                          <a:effectLst/>
                        </a:rPr>
                        <a:t>Student number: </a:t>
                      </a:r>
                      <a:endParaRPr lang="en-Z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54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000">
                          <a:effectLst/>
                        </a:rPr>
                        <a:t> </a:t>
                      </a:r>
                      <a:endParaRPr lang="en-Z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000">
                          <a:effectLst/>
                        </a:rPr>
                        <a:t> </a:t>
                      </a:r>
                      <a:endParaRPr lang="en-Z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54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000">
                          <a:effectLst/>
                        </a:rPr>
                        <a:t> </a:t>
                      </a:r>
                      <a:endParaRPr lang="en-Z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000">
                          <a:effectLst/>
                        </a:rPr>
                        <a:t> </a:t>
                      </a:r>
                      <a:endParaRPr lang="en-Z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54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000">
                          <a:effectLst/>
                        </a:rPr>
                        <a:t> </a:t>
                      </a:r>
                      <a:endParaRPr lang="en-Z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000">
                          <a:effectLst/>
                        </a:rPr>
                        <a:t> </a:t>
                      </a:r>
                      <a:endParaRPr lang="en-Z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54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000">
                          <a:effectLst/>
                        </a:rPr>
                        <a:t> </a:t>
                      </a:r>
                      <a:endParaRPr lang="en-Z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000">
                          <a:effectLst/>
                        </a:rPr>
                        <a:t> </a:t>
                      </a:r>
                      <a:endParaRPr lang="en-Z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54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000">
                          <a:effectLst/>
                        </a:rPr>
                        <a:t> </a:t>
                      </a:r>
                      <a:endParaRPr lang="en-Z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000">
                          <a:effectLst/>
                        </a:rPr>
                        <a:t> </a:t>
                      </a:r>
                      <a:endParaRPr lang="en-Z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54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000">
                          <a:effectLst/>
                        </a:rPr>
                        <a:t> </a:t>
                      </a:r>
                      <a:endParaRPr lang="en-Z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000">
                          <a:effectLst/>
                        </a:rPr>
                        <a:t> </a:t>
                      </a:r>
                      <a:endParaRPr lang="en-Z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54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000">
                          <a:effectLst/>
                        </a:rPr>
                        <a:t> </a:t>
                      </a:r>
                      <a:endParaRPr lang="en-Z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000">
                          <a:effectLst/>
                        </a:rPr>
                        <a:t> </a:t>
                      </a:r>
                      <a:endParaRPr lang="en-Z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54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000" dirty="0">
                          <a:effectLst/>
                        </a:rPr>
                        <a:t> </a:t>
                      </a:r>
                      <a:endParaRPr lang="en-ZA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000">
                          <a:effectLst/>
                        </a:rPr>
                        <a:t> </a:t>
                      </a:r>
                      <a:endParaRPr lang="en-Z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54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000">
                          <a:effectLst/>
                        </a:rPr>
                        <a:t> </a:t>
                      </a:r>
                      <a:endParaRPr lang="en-Z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000">
                          <a:effectLst/>
                        </a:rPr>
                        <a:t> </a:t>
                      </a:r>
                      <a:endParaRPr lang="en-Z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54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000">
                          <a:effectLst/>
                        </a:rPr>
                        <a:t> </a:t>
                      </a:r>
                      <a:endParaRPr lang="en-Z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000" dirty="0">
                          <a:effectLst/>
                        </a:rPr>
                        <a:t> </a:t>
                      </a:r>
                      <a:endParaRPr lang="en-ZA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984217" y="1126004"/>
            <a:ext cx="7415492" cy="4384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76200" tIns="38100" rIns="76200" bIns="38100" numCol="1" anchor="ctr" anchorCtr="0" compatLnSpc="1">
            <a:prstTxWarp prst="textNoShape">
              <a:avLst/>
            </a:prstTxWarp>
            <a:spAutoFit/>
          </a:bodyPr>
          <a:lstStyle/>
          <a:p>
            <a:pPr defTabSz="7619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ZA" altLang="en-US" sz="1333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Group submission: Contact session: 	</a:t>
            </a:r>
            <a:r>
              <a:rPr lang="en-ZA" altLang="en-US" sz="1333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…………………</a:t>
            </a:r>
            <a:endParaRPr lang="en-ZA" altLang="en-US" sz="833" dirty="0"/>
          </a:p>
          <a:p>
            <a:pPr defTabSz="7619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ZA" altLang="en-US" sz="1333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Name of syndicate group:</a:t>
            </a:r>
            <a:r>
              <a:rPr lang="en-ZA" altLang="en-US" sz="1333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…………………………………………………………………</a:t>
            </a:r>
            <a:endParaRPr lang="en-ZA" altLang="en-US" sz="833" dirty="0"/>
          </a:p>
          <a:p>
            <a:pPr defTabSz="7619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ZA" altLang="en-US" sz="1333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Person submitting on behalf of group: </a:t>
            </a:r>
            <a:r>
              <a:rPr lang="en-ZA" altLang="en-US" sz="1333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…………………………………………………</a:t>
            </a:r>
            <a:r>
              <a:rPr lang="en-ZA" altLang="en-US" sz="1333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ZA" altLang="en-US" sz="833" dirty="0"/>
          </a:p>
          <a:p>
            <a:pPr defTabSz="7619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ZA" altLang="en-US" sz="1333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Topic(s):</a:t>
            </a:r>
            <a:r>
              <a:rPr lang="en-ZA" altLang="en-US" sz="1333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………………………………………………………………………</a:t>
            </a:r>
            <a:r>
              <a:rPr lang="en-ZA" altLang="en-US" sz="1333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lang="en-ZA" altLang="en-US" sz="1333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………………</a:t>
            </a:r>
            <a:endParaRPr lang="en-ZA" altLang="en-US" sz="833" dirty="0"/>
          </a:p>
          <a:p>
            <a:pPr defTabSz="7619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ZA" altLang="en-US" sz="1333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Name of community organisation: </a:t>
            </a:r>
            <a:r>
              <a:rPr lang="en-ZA" altLang="en-US" sz="1333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……………………………………</a:t>
            </a:r>
            <a:r>
              <a:rPr lang="en-ZA" altLang="en-US" sz="1333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lang="en-ZA" altLang="en-US" sz="1333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………………</a:t>
            </a:r>
            <a:r>
              <a:rPr lang="en-ZA" altLang="en-US" sz="1333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...</a:t>
            </a:r>
            <a:endParaRPr lang="en-ZA" altLang="en-US" sz="833" dirty="0"/>
          </a:p>
          <a:p>
            <a:pPr defTabSz="7619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ZA" altLang="en-US" sz="1333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Nature of community work: </a:t>
            </a:r>
            <a:r>
              <a:rPr lang="en-ZA" altLang="en-US" sz="1333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………………………………………………………………</a:t>
            </a:r>
            <a:r>
              <a:rPr lang="en-ZA" altLang="en-US" sz="1333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ZA" altLang="en-US" sz="833" dirty="0"/>
          </a:p>
          <a:p>
            <a:pPr defTabSz="7619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ZA" altLang="en-US" sz="1333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Nature of business venture: </a:t>
            </a:r>
            <a:r>
              <a:rPr lang="en-ZA" altLang="en-US" sz="1333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………</a:t>
            </a:r>
            <a:r>
              <a:rPr lang="en-ZA" altLang="en-US" sz="1333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..</a:t>
            </a:r>
            <a:r>
              <a:rPr lang="en-ZA" altLang="en-US" sz="1333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……………………………………</a:t>
            </a:r>
            <a:r>
              <a:rPr lang="en-ZA" altLang="en-US" sz="1333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lang="en-ZA" altLang="en-US" sz="1333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………………</a:t>
            </a:r>
            <a:endParaRPr lang="en-ZA" altLang="en-US" sz="833" dirty="0"/>
          </a:p>
          <a:p>
            <a:pPr defTabSz="7619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ZA" altLang="en-US" sz="1333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………………………</a:t>
            </a:r>
            <a:r>
              <a:rPr lang="en-ZA" altLang="en-US" sz="1333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..</a:t>
            </a:r>
            <a:r>
              <a:rPr lang="en-ZA" altLang="en-US" sz="1333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…………………………………………………………………………</a:t>
            </a:r>
            <a:endParaRPr lang="en-ZA" altLang="en-US" sz="833" dirty="0"/>
          </a:p>
          <a:p>
            <a:pPr defTabSz="7619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ZA" altLang="en-US" sz="1333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Group members contributing</a:t>
            </a:r>
            <a:endParaRPr lang="en-ZA" altLang="en-US" sz="833" dirty="0"/>
          </a:p>
          <a:p>
            <a:pPr defTabSz="7619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ZA" altLang="en-US" sz="1333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defTabSz="7619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ZA" altLang="en-US" sz="1333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defTabSz="7619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ZA" altLang="en-US" sz="1333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defTabSz="7619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ZA" altLang="en-US" sz="1333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defTabSz="7619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ZA" altLang="en-US" sz="1333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defTabSz="7619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ZA" altLang="en-US" sz="1333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defTabSz="7619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ZA" altLang="en-US" sz="1333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defTabSz="7619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ZA" altLang="en-US" sz="1333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defTabSz="7619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ZA" altLang="en-US" sz="1333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defTabSz="7619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ZA" altLang="en-US" sz="1333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defTabSz="7619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ZA" altLang="en-US" sz="1333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 declare that this submission is our own work: </a:t>
            </a:r>
            <a:r>
              <a:rPr lang="en-ZA" altLang="en-US" sz="1333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……………………………………</a:t>
            </a:r>
            <a:r>
              <a:rPr lang="en-ZA" altLang="en-US" sz="1333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..</a:t>
            </a:r>
            <a:endParaRPr lang="en-ZA" altLang="en-US" sz="1333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defTabSz="7619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ZA" altLang="en-US" sz="1333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						       Signature of person </a:t>
            </a:r>
            <a:endParaRPr lang="en-ZA" altLang="en-US" sz="2000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471448" y="1104639"/>
            <a:ext cx="772327" cy="348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1667" i="1" dirty="0"/>
              <a:t>Page 0</a:t>
            </a:r>
          </a:p>
        </p:txBody>
      </p:sp>
    </p:spTree>
    <p:extLst>
      <p:ext uri="{BB962C8B-B14F-4D97-AF65-F5344CB8AC3E}">
        <p14:creationId xmlns:p14="http://schemas.microsoft.com/office/powerpoint/2010/main" val="7446145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ZA" sz="2800" dirty="0"/>
              <a:t>Template Group PowerPoint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4967" y="1126893"/>
            <a:ext cx="8853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2000" i="1" dirty="0"/>
              <a:t>Page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4967" y="1527003"/>
            <a:ext cx="6858000" cy="3771636"/>
          </a:xfrm>
        </p:spPr>
        <p:txBody>
          <a:bodyPr/>
          <a:lstStyle/>
          <a:p>
            <a:pPr marL="0" indent="0">
              <a:buNone/>
            </a:pPr>
            <a:r>
              <a:rPr lang="en-ZA" b="1" dirty="0"/>
              <a:t>Summary of the theory (Explanation to the community organisation).</a:t>
            </a:r>
          </a:p>
          <a:p>
            <a:r>
              <a:rPr lang="en-ZA" b="1" dirty="0"/>
              <a:t> </a:t>
            </a:r>
          </a:p>
          <a:p>
            <a:r>
              <a:rPr lang="en-ZA" b="1" dirty="0"/>
              <a:t> </a:t>
            </a:r>
          </a:p>
          <a:p>
            <a:r>
              <a:rPr lang="en-ZA" b="1" dirty="0"/>
              <a:t> </a:t>
            </a:r>
            <a:endParaRPr lang="en-ZA" dirty="0"/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7934516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/>
              <a:t>Template Group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4967" y="1126893"/>
            <a:ext cx="8853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2000" i="1" dirty="0"/>
              <a:t>Page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8413" y="1919767"/>
            <a:ext cx="7012587" cy="31031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ZA" sz="2000" b="1" dirty="0"/>
              <a:t>Name of organisation: ………………………………...………………………………….</a:t>
            </a:r>
            <a:endParaRPr lang="en-ZA" sz="2000" dirty="0"/>
          </a:p>
          <a:p>
            <a:pPr marL="0" indent="0">
              <a:buNone/>
            </a:pPr>
            <a:r>
              <a:rPr lang="en-ZA" sz="2000" b="1" dirty="0"/>
              <a:t>Analysis of how/whether this theory is applied in the organisation at present</a:t>
            </a:r>
            <a:endParaRPr lang="en-ZA" sz="2000" dirty="0"/>
          </a:p>
          <a:p>
            <a:pPr lvl="0"/>
            <a:r>
              <a:rPr lang="en-ZA" sz="2000" dirty="0"/>
              <a:t> </a:t>
            </a:r>
          </a:p>
          <a:p>
            <a:pPr lvl="0"/>
            <a:r>
              <a:rPr lang="en-ZA" sz="2000" dirty="0"/>
              <a:t> </a:t>
            </a:r>
          </a:p>
          <a:p>
            <a:endParaRPr lang="en-ZA" sz="2800" dirty="0"/>
          </a:p>
        </p:txBody>
      </p:sp>
    </p:spTree>
    <p:extLst>
      <p:ext uri="{BB962C8B-B14F-4D97-AF65-F5344CB8AC3E}">
        <p14:creationId xmlns:p14="http://schemas.microsoft.com/office/powerpoint/2010/main" val="30294374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/>
              <a:t>Template Group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88413" y="776293"/>
            <a:ext cx="8853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2000" i="1" dirty="0"/>
              <a:t>Page 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8186" y="1176403"/>
            <a:ext cx="7012587" cy="33279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ZA" sz="2800" b="1" dirty="0"/>
              <a:t>Proposals on improvement of this element of the organisation’s operations:</a:t>
            </a:r>
            <a:endParaRPr lang="en-ZA" sz="2800" dirty="0"/>
          </a:p>
          <a:p>
            <a:pPr lvl="0"/>
            <a:r>
              <a:rPr lang="en-ZA" sz="2000" dirty="0"/>
              <a:t> </a:t>
            </a:r>
          </a:p>
          <a:p>
            <a:pPr lvl="0"/>
            <a:r>
              <a:rPr lang="en-ZA" sz="2000" dirty="0"/>
              <a:t> </a:t>
            </a:r>
          </a:p>
          <a:p>
            <a:pPr marL="0" indent="0">
              <a:buNone/>
            </a:pPr>
            <a:r>
              <a:rPr lang="en-ZA" sz="2800" dirty="0"/>
              <a:t>Actual inputs we (can) make to assist organisation on these issues</a:t>
            </a:r>
          </a:p>
          <a:p>
            <a:r>
              <a:rPr lang="en-ZA" sz="2000" dirty="0"/>
              <a:t> </a:t>
            </a:r>
          </a:p>
          <a:p>
            <a:pPr marL="0" indent="0">
              <a:buNone/>
            </a:pPr>
            <a:endParaRPr lang="en-ZA" sz="2800" dirty="0"/>
          </a:p>
          <a:p>
            <a:pPr marL="0" indent="0">
              <a:buNone/>
            </a:pPr>
            <a:endParaRPr lang="en-ZA" sz="2000" dirty="0"/>
          </a:p>
          <a:p>
            <a:endParaRPr lang="en-ZA" sz="2000" dirty="0"/>
          </a:p>
          <a:p>
            <a:endParaRPr lang="en-ZA" sz="2800" dirty="0"/>
          </a:p>
        </p:txBody>
      </p:sp>
    </p:spTree>
    <p:extLst>
      <p:ext uri="{BB962C8B-B14F-4D97-AF65-F5344CB8AC3E}">
        <p14:creationId xmlns:p14="http://schemas.microsoft.com/office/powerpoint/2010/main" val="23368085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1214" y="489703"/>
            <a:ext cx="5441074" cy="501041"/>
          </a:xfrm>
        </p:spPr>
        <p:txBody>
          <a:bodyPr>
            <a:normAutofit fontScale="90000"/>
          </a:bodyPr>
          <a:lstStyle/>
          <a:p>
            <a:pPr algn="ctr"/>
            <a:r>
              <a:rPr lang="en-ZA" dirty="0"/>
              <a:t>My pledge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717" y="1198179"/>
            <a:ext cx="8489731" cy="397507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ZA" sz="2000" b="1" i="1" dirty="0"/>
              <a:t>Individual assignment: </a:t>
            </a:r>
            <a:r>
              <a:rPr lang="en-ZA" sz="2000" i="1" dirty="0">
                <a:solidFill>
                  <a:srgbClr val="FF0000"/>
                </a:solidFill>
              </a:rPr>
              <a:t>I undertake to mark each assignment and give feedback before the next contact.</a:t>
            </a:r>
          </a:p>
          <a:p>
            <a:pPr>
              <a:lnSpc>
                <a:spcPct val="150000"/>
              </a:lnSpc>
            </a:pPr>
            <a:r>
              <a:rPr lang="en-ZA" sz="2000" b="1" i="1" dirty="0"/>
              <a:t>Group assignment: </a:t>
            </a:r>
            <a:r>
              <a:rPr lang="en-ZA" sz="2000" i="1" dirty="0"/>
              <a:t>Every study group must hand in a </a:t>
            </a:r>
            <a:r>
              <a:rPr lang="en-ZA" sz="2000" b="1" i="1" dirty="0"/>
              <a:t>group assignment three times </a:t>
            </a:r>
            <a:r>
              <a:rPr lang="en-ZA" sz="2000" i="1" dirty="0"/>
              <a:t>during the semester – introduction plus two contact sessions (30%). </a:t>
            </a:r>
            <a:r>
              <a:rPr lang="en-ZA" sz="2000" i="1" dirty="0">
                <a:solidFill>
                  <a:srgbClr val="FF0000"/>
                </a:solidFill>
              </a:rPr>
              <a:t>I undertake to mark it before the next contact. </a:t>
            </a:r>
            <a:r>
              <a:rPr lang="en-ZA" sz="2000" i="1" dirty="0"/>
              <a:t>You have to do a </a:t>
            </a:r>
            <a:r>
              <a:rPr lang="en-ZA" sz="2000" b="1" i="1" dirty="0"/>
              <a:t>class presentation </a:t>
            </a:r>
            <a:r>
              <a:rPr lang="en-ZA" sz="2000" i="1" dirty="0"/>
              <a:t>(30%)</a:t>
            </a:r>
            <a:r>
              <a:rPr lang="en-ZA" sz="2000" b="1" i="1" dirty="0"/>
              <a:t> </a:t>
            </a:r>
            <a:r>
              <a:rPr lang="en-ZA" sz="2000" i="1" dirty="0"/>
              <a:t>and hand in a </a:t>
            </a:r>
            <a:r>
              <a:rPr lang="en-ZA" sz="2000" b="1" i="1" dirty="0"/>
              <a:t>final portfolio </a:t>
            </a:r>
            <a:r>
              <a:rPr lang="en-ZA" sz="2000" i="1" dirty="0"/>
              <a:t>(30%)</a:t>
            </a:r>
            <a:r>
              <a:rPr lang="en-ZA" sz="2000" b="1" i="1" dirty="0"/>
              <a:t> on all the relevant topics</a:t>
            </a:r>
            <a:r>
              <a:rPr lang="en-ZA" sz="2000" i="1" dirty="0"/>
              <a:t> during contact 8.</a:t>
            </a:r>
          </a:p>
          <a:p>
            <a:pPr>
              <a:lnSpc>
                <a:spcPct val="150000"/>
              </a:lnSpc>
            </a:pPr>
            <a:endParaRPr lang="en-ZA" sz="2000" dirty="0"/>
          </a:p>
        </p:txBody>
      </p:sp>
    </p:spTree>
    <p:extLst>
      <p:ext uri="{BB962C8B-B14F-4D97-AF65-F5344CB8AC3E}">
        <p14:creationId xmlns:p14="http://schemas.microsoft.com/office/powerpoint/2010/main" val="34583674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3330" y="432344"/>
            <a:ext cx="5433191" cy="585077"/>
          </a:xfrm>
        </p:spPr>
        <p:txBody>
          <a:bodyPr>
            <a:noAutofit/>
          </a:bodyPr>
          <a:lstStyle/>
          <a:p>
            <a:r>
              <a:rPr lang="en-ZA" sz="2800" dirty="0"/>
              <a:t>Individual assignment submission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49" y="1813034"/>
            <a:ext cx="8139569" cy="3084692"/>
          </a:xfrm>
        </p:spPr>
        <p:txBody>
          <a:bodyPr>
            <a:noAutofit/>
          </a:bodyPr>
          <a:lstStyle/>
          <a:p>
            <a:r>
              <a:rPr lang="en-ZA" sz="2000" dirty="0"/>
              <a:t>Electronic submission on eFundi before 23:55 on Wednesday night. Keep eFundi receipt. Hand in as pdf-files.</a:t>
            </a:r>
          </a:p>
          <a:p>
            <a:r>
              <a:rPr lang="en-ZA" sz="2000" dirty="0"/>
              <a:t>No hard copies, e-mail copies, cd, </a:t>
            </a:r>
            <a:r>
              <a:rPr lang="en-ZA" sz="2000" dirty="0" err="1"/>
              <a:t>dvd</a:t>
            </a:r>
            <a:r>
              <a:rPr lang="en-ZA" sz="2000" dirty="0"/>
              <a:t>, flash copies, </a:t>
            </a:r>
            <a:r>
              <a:rPr lang="en-ZA" sz="2000" dirty="0" err="1"/>
              <a:t>facebook</a:t>
            </a:r>
            <a:r>
              <a:rPr lang="en-ZA" sz="2000" dirty="0"/>
              <a:t> copies, </a:t>
            </a:r>
            <a:r>
              <a:rPr lang="en-ZA" sz="2000" dirty="0" err="1"/>
              <a:t>dropbox</a:t>
            </a:r>
            <a:r>
              <a:rPr lang="en-ZA" sz="2000" dirty="0"/>
              <a:t>, </a:t>
            </a:r>
            <a:r>
              <a:rPr lang="en-ZA" sz="2000" dirty="0" err="1"/>
              <a:t>whatsapp</a:t>
            </a:r>
            <a:r>
              <a:rPr lang="en-ZA" sz="2000" dirty="0"/>
              <a:t> copies, "</a:t>
            </a:r>
            <a:r>
              <a:rPr lang="en-ZA" sz="2000" dirty="0" err="1"/>
              <a:t>tweetagram</a:t>
            </a:r>
            <a:r>
              <a:rPr lang="en-ZA" sz="2000" dirty="0"/>
              <a:t>" copies, blah blah blah!!!!!!</a:t>
            </a:r>
          </a:p>
          <a:p>
            <a:pPr marL="285739" lvl="2" indent="-285739"/>
            <a:r>
              <a:rPr lang="en-ZA" sz="2000" dirty="0"/>
              <a:t>Document name: Surname-First name-</a:t>
            </a:r>
            <a:r>
              <a:rPr lang="en-ZA" sz="1800" dirty="0"/>
              <a:t>Studentno-ind-contact#.docx    </a:t>
            </a:r>
          </a:p>
          <a:p>
            <a:pPr marL="380985" lvl="3" indent="0">
              <a:buNone/>
            </a:pPr>
            <a:r>
              <a:rPr lang="en-ZA" sz="1800" dirty="0"/>
              <a:t>(Example: Lincoln-Abe-12345678-ind-contact2.docx)</a:t>
            </a:r>
          </a:p>
          <a:p>
            <a:pPr marL="285739" lvl="2" indent="-285739"/>
            <a:endParaRPr lang="en-ZA" sz="1800" dirty="0"/>
          </a:p>
          <a:p>
            <a:pPr marL="0" indent="0">
              <a:buNone/>
            </a:pPr>
            <a:endParaRPr lang="en-ZA" sz="3600" dirty="0"/>
          </a:p>
        </p:txBody>
      </p:sp>
    </p:spTree>
    <p:extLst>
      <p:ext uri="{BB962C8B-B14F-4D97-AF65-F5344CB8AC3E}">
        <p14:creationId xmlns:p14="http://schemas.microsoft.com/office/powerpoint/2010/main" val="29790415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0986" y="539693"/>
            <a:ext cx="5344510" cy="344720"/>
          </a:xfrm>
        </p:spPr>
        <p:txBody>
          <a:bodyPr>
            <a:noAutofit/>
          </a:bodyPr>
          <a:lstStyle/>
          <a:p>
            <a:r>
              <a:rPr lang="en-ZA" sz="2800" dirty="0"/>
              <a:t>Mark allocation: Individual assignment (long)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6391578"/>
              </p:ext>
            </p:extLst>
          </p:nvPr>
        </p:nvGraphicFramePr>
        <p:xfrm>
          <a:off x="457201" y="1114074"/>
          <a:ext cx="8426668" cy="42578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341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925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5781">
                <a:tc gridSpan="2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2300" dirty="0">
                          <a:solidFill>
                            <a:schemeClr val="tx1"/>
                          </a:solidFill>
                          <a:effectLst/>
                        </a:rPr>
                        <a:t>Criteria  for marking long individual assignment for contact sessions 4 and 7 </a:t>
                      </a:r>
                      <a:endParaRPr lang="en-ZA" sz="23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 anchor="b"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811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20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ZA" sz="2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2000" dirty="0">
                          <a:solidFill>
                            <a:schemeClr val="tx1"/>
                          </a:solidFill>
                          <a:effectLst/>
                        </a:rPr>
                        <a:t>Content</a:t>
                      </a:r>
                      <a:endParaRPr lang="en-ZA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11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2000">
                          <a:solidFill>
                            <a:schemeClr val="tx1"/>
                          </a:solidFill>
                          <a:effectLst/>
                        </a:rPr>
                        <a:t>1.1</a:t>
                      </a:r>
                      <a:endParaRPr lang="en-ZA" sz="2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2000" dirty="0">
                          <a:solidFill>
                            <a:schemeClr val="tx1"/>
                          </a:solidFill>
                          <a:effectLst/>
                        </a:rPr>
                        <a:t>Summary of theory: (10)</a:t>
                      </a:r>
                      <a:endParaRPr lang="en-ZA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11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2000">
                          <a:solidFill>
                            <a:schemeClr val="tx1"/>
                          </a:solidFill>
                          <a:effectLst/>
                        </a:rPr>
                        <a:t>1.2</a:t>
                      </a:r>
                      <a:endParaRPr lang="en-ZA" sz="2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2000" dirty="0">
                          <a:solidFill>
                            <a:schemeClr val="tx1"/>
                          </a:solidFill>
                          <a:effectLst/>
                        </a:rPr>
                        <a:t>Application in your organisation (30)</a:t>
                      </a:r>
                      <a:endParaRPr lang="en-ZA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811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2000">
                          <a:solidFill>
                            <a:schemeClr val="tx1"/>
                          </a:solidFill>
                          <a:effectLst/>
                        </a:rPr>
                        <a:t>1.3</a:t>
                      </a:r>
                      <a:endParaRPr lang="en-ZA" sz="2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2000" dirty="0">
                          <a:solidFill>
                            <a:schemeClr val="tx1"/>
                          </a:solidFill>
                          <a:effectLst/>
                        </a:rPr>
                        <a:t>Suggestions for improvement (30)</a:t>
                      </a:r>
                      <a:endParaRPr lang="en-ZA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811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20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ZA" sz="2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2000" dirty="0">
                          <a:solidFill>
                            <a:schemeClr val="tx1"/>
                          </a:solidFill>
                          <a:effectLst/>
                        </a:rPr>
                        <a:t>Critical thinking (10)</a:t>
                      </a:r>
                      <a:endParaRPr lang="en-ZA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811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20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ZA" sz="2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2000" dirty="0">
                          <a:solidFill>
                            <a:schemeClr val="tx1"/>
                          </a:solidFill>
                          <a:effectLst/>
                        </a:rPr>
                        <a:t>Insight (10)</a:t>
                      </a:r>
                      <a:endParaRPr lang="en-ZA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811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200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ZA" sz="2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2000" dirty="0">
                          <a:solidFill>
                            <a:schemeClr val="tx1"/>
                          </a:solidFill>
                          <a:effectLst/>
                        </a:rPr>
                        <a:t>Marker’s general impression – technical quality (10)</a:t>
                      </a:r>
                      <a:endParaRPr lang="en-ZA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1744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6978" y="472191"/>
            <a:ext cx="5421571" cy="622655"/>
          </a:xfrm>
        </p:spPr>
        <p:txBody>
          <a:bodyPr>
            <a:noAutofit/>
          </a:bodyPr>
          <a:lstStyle/>
          <a:p>
            <a:r>
              <a:rPr lang="en-ZA" sz="2800" dirty="0"/>
              <a:t>Total mark for individual assignment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2910" y="1268267"/>
            <a:ext cx="6858000" cy="4078552"/>
          </a:xfrm>
        </p:spPr>
        <p:txBody>
          <a:bodyPr>
            <a:normAutofit/>
          </a:bodyPr>
          <a:lstStyle/>
          <a:p>
            <a:pPr marL="380985" indent="-380985">
              <a:lnSpc>
                <a:spcPct val="150000"/>
              </a:lnSpc>
              <a:buFont typeface="+mj-lt"/>
              <a:buAutoNum type="alphaUcPeriod"/>
            </a:pPr>
            <a:r>
              <a:rPr lang="en-ZA" sz="2000" dirty="0"/>
              <a:t>Two full long submissions: 2 x 100 = 200</a:t>
            </a:r>
          </a:p>
          <a:p>
            <a:pPr marL="380985" indent="-380985">
              <a:lnSpc>
                <a:spcPct val="150000"/>
              </a:lnSpc>
              <a:buFont typeface="+mj-lt"/>
              <a:buAutoNum type="alphaUcPeriod"/>
            </a:pPr>
            <a:r>
              <a:rPr lang="en-ZA" sz="2000" dirty="0"/>
              <a:t>Multiply long total by 40%: 200 x 0.4 = </a:t>
            </a:r>
            <a:r>
              <a:rPr lang="en-ZA" sz="2000" dirty="0">
                <a:solidFill>
                  <a:srgbClr val="FF0000"/>
                </a:solidFill>
              </a:rPr>
              <a:t>80</a:t>
            </a:r>
          </a:p>
          <a:p>
            <a:pPr marL="380985" indent="-380985">
              <a:lnSpc>
                <a:spcPct val="150000"/>
              </a:lnSpc>
              <a:buFont typeface="+mj-lt"/>
              <a:buAutoNum type="alphaUcPeriod"/>
            </a:pPr>
            <a:r>
              <a:rPr lang="en-ZA" sz="2000" dirty="0"/>
              <a:t>Five 1-page submissions: 5 x 10 = 50</a:t>
            </a:r>
          </a:p>
          <a:p>
            <a:pPr marL="380985" indent="-380985">
              <a:lnSpc>
                <a:spcPct val="150000"/>
              </a:lnSpc>
              <a:buFont typeface="+mj-lt"/>
              <a:buAutoNum type="alphaUcPeriod"/>
            </a:pPr>
            <a:r>
              <a:rPr lang="en-ZA" sz="2000" dirty="0"/>
              <a:t>Multiply short total </a:t>
            </a:r>
            <a:r>
              <a:rPr lang="en-ZA" sz="2000" dirty="0" err="1"/>
              <a:t>total</a:t>
            </a:r>
            <a:r>
              <a:rPr lang="en-ZA" sz="2000" dirty="0"/>
              <a:t> by 40%: 50 x 0.4 = </a:t>
            </a:r>
            <a:r>
              <a:rPr lang="en-ZA" sz="2000" dirty="0">
                <a:solidFill>
                  <a:srgbClr val="FF0000"/>
                </a:solidFill>
              </a:rPr>
              <a:t>20</a:t>
            </a:r>
            <a:r>
              <a:rPr lang="en-ZA" sz="2000" dirty="0"/>
              <a:t> </a:t>
            </a:r>
          </a:p>
          <a:p>
            <a:pPr marL="380985" indent="-380985">
              <a:lnSpc>
                <a:spcPct val="150000"/>
              </a:lnSpc>
              <a:buFont typeface="+mj-lt"/>
              <a:buAutoNum type="alphaUcPeriod"/>
            </a:pPr>
            <a:r>
              <a:rPr lang="en-ZA" sz="2000" dirty="0"/>
              <a:t>Total individual assignment mark: 80 + 20 = </a:t>
            </a:r>
            <a:r>
              <a:rPr lang="en-ZA" sz="2000" dirty="0">
                <a:solidFill>
                  <a:srgbClr val="FF0000"/>
                </a:solidFill>
              </a:rPr>
              <a:t>100</a:t>
            </a:r>
          </a:p>
          <a:p>
            <a:pPr marL="0" indent="0">
              <a:lnSpc>
                <a:spcPct val="150000"/>
              </a:lnSpc>
              <a:buNone/>
            </a:pPr>
            <a:endParaRPr lang="en-ZA" sz="2000" dirty="0"/>
          </a:p>
        </p:txBody>
      </p:sp>
    </p:spTree>
    <p:extLst>
      <p:ext uri="{BB962C8B-B14F-4D97-AF65-F5344CB8AC3E}">
        <p14:creationId xmlns:p14="http://schemas.microsoft.com/office/powerpoint/2010/main" val="4018175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4276" y="304271"/>
            <a:ext cx="5441074" cy="785493"/>
          </a:xfrm>
        </p:spPr>
        <p:txBody>
          <a:bodyPr>
            <a:noAutofit/>
          </a:bodyPr>
          <a:lstStyle/>
          <a:p>
            <a:r>
              <a:rPr lang="en-ZA" sz="2800" dirty="0"/>
              <a:t>Questions about individual assignment?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0131" y="1308538"/>
            <a:ext cx="8489731" cy="383893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ZA" sz="2800" dirty="0"/>
              <a:t>Suggestions about individual assignment</a:t>
            </a:r>
          </a:p>
          <a:p>
            <a:pPr lvl="1"/>
            <a:r>
              <a:rPr lang="en-ZA" sz="2000" dirty="0"/>
              <a:t>Get permission from relevant manager (as high up as possible): Start with an interview about the company strategic objectives</a:t>
            </a:r>
          </a:p>
          <a:p>
            <a:pPr lvl="1"/>
            <a:r>
              <a:rPr lang="en-ZA" sz="2000" dirty="0"/>
              <a:t>Find out which six themes are critical</a:t>
            </a:r>
          </a:p>
          <a:p>
            <a:pPr lvl="1"/>
            <a:r>
              <a:rPr lang="en-ZA" sz="2000" dirty="0"/>
              <a:t>Use it to make yourself useful</a:t>
            </a:r>
          </a:p>
          <a:p>
            <a:pPr lvl="1"/>
            <a:r>
              <a:rPr lang="en-ZA" sz="2000" dirty="0"/>
              <a:t>Use is to make yourself visible</a:t>
            </a:r>
          </a:p>
          <a:p>
            <a:pPr lvl="1"/>
            <a:r>
              <a:rPr lang="en-ZA" sz="2000" dirty="0"/>
              <a:t>Do the analysis as well before every deadline</a:t>
            </a:r>
          </a:p>
          <a:p>
            <a:pPr lvl="1"/>
            <a:r>
              <a:rPr lang="en-ZA" sz="2000" dirty="0"/>
              <a:t>Remember that you have to add a strategic angle in your final portfolio</a:t>
            </a:r>
          </a:p>
          <a:p>
            <a:pPr lvl="1"/>
            <a:r>
              <a:rPr lang="en-ZA" sz="2000" dirty="0"/>
              <a:t>Do your final portfolio as you compile the information</a:t>
            </a:r>
          </a:p>
        </p:txBody>
      </p:sp>
    </p:spTree>
    <p:extLst>
      <p:ext uri="{BB962C8B-B14F-4D97-AF65-F5344CB8AC3E}">
        <p14:creationId xmlns:p14="http://schemas.microsoft.com/office/powerpoint/2010/main" val="8567230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ZA" sz="2800" dirty="0"/>
              <a:t>Dilbert, by Scott Adams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91" y="1151498"/>
            <a:ext cx="7515218" cy="4258608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365F529-0F60-4400-B43A-789D042E68E0}"/>
              </a:ext>
            </a:extLst>
          </p:cNvPr>
          <p:cNvSpPr txBox="1"/>
          <p:nvPr/>
        </p:nvSpPr>
        <p:spPr>
          <a:xfrm>
            <a:off x="173421" y="5433481"/>
            <a:ext cx="2010487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600" dirty="0"/>
              <a:t>https://za.pinterest.com/pin/238268636508694973/</a:t>
            </a:r>
          </a:p>
        </p:txBody>
      </p:sp>
    </p:spTree>
    <p:extLst>
      <p:ext uri="{BB962C8B-B14F-4D97-AF65-F5344CB8AC3E}">
        <p14:creationId xmlns:p14="http://schemas.microsoft.com/office/powerpoint/2010/main" val="36121138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3331" y="423799"/>
            <a:ext cx="5446986" cy="648415"/>
          </a:xfrm>
        </p:spPr>
        <p:txBody>
          <a:bodyPr>
            <a:normAutofit fontScale="90000"/>
          </a:bodyPr>
          <a:lstStyle/>
          <a:p>
            <a:r>
              <a:rPr lang="en-ZA" dirty="0"/>
              <a:t>Mark allocation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559032"/>
              </p:ext>
            </p:extLst>
          </p:nvPr>
        </p:nvGraphicFramePr>
        <p:xfrm>
          <a:off x="685799" y="1245476"/>
          <a:ext cx="7930055" cy="42360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400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899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4879">
                <a:tc gridSpan="2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2300" dirty="0">
                          <a:solidFill>
                            <a:schemeClr val="tx1"/>
                          </a:solidFill>
                          <a:effectLst/>
                        </a:rPr>
                        <a:t>Criteria  for marking group assignment (MBA)</a:t>
                      </a:r>
                      <a:endParaRPr lang="en-ZA" sz="23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57150" marR="57150" marT="0" marB="0" anchor="b"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7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2000">
                          <a:solidFill>
                            <a:schemeClr val="tx1"/>
                          </a:solidFill>
                          <a:effectLst/>
                        </a:rPr>
                        <a:t>1 (30%)</a:t>
                      </a:r>
                      <a:endParaRPr lang="en-ZA" sz="200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57150" marR="5715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2000" dirty="0">
                          <a:solidFill>
                            <a:schemeClr val="tx1"/>
                          </a:solidFill>
                          <a:effectLst/>
                        </a:rPr>
                        <a:t>Marking of 3-page documents handed in during selected contact session. This includes:</a:t>
                      </a:r>
                      <a:endParaRPr lang="en-ZA" sz="20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57150" marR="5715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0499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2000">
                          <a:solidFill>
                            <a:schemeClr val="tx1"/>
                          </a:solidFill>
                          <a:effectLst/>
                        </a:rPr>
                        <a:t>1.1</a:t>
                      </a:r>
                      <a:endParaRPr lang="en-ZA" sz="200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57150" marR="5715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2000" dirty="0">
                          <a:solidFill>
                            <a:schemeClr val="tx1"/>
                          </a:solidFill>
                          <a:effectLst/>
                        </a:rPr>
                        <a:t>Understanding of the underlying theory </a:t>
                      </a:r>
                      <a:endParaRPr lang="en-ZA" sz="20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57150" marR="5715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0499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2000">
                          <a:solidFill>
                            <a:schemeClr val="tx1"/>
                          </a:solidFill>
                          <a:effectLst/>
                        </a:rPr>
                        <a:t>1.2</a:t>
                      </a:r>
                      <a:endParaRPr lang="en-ZA" sz="200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57150" marR="5715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2000">
                          <a:solidFill>
                            <a:schemeClr val="tx1"/>
                          </a:solidFill>
                          <a:effectLst/>
                        </a:rPr>
                        <a:t>Practical proposals to the community organisation</a:t>
                      </a:r>
                      <a:endParaRPr lang="en-ZA" sz="200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57150" marR="5715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0007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2000">
                          <a:solidFill>
                            <a:schemeClr val="tx1"/>
                          </a:solidFill>
                          <a:effectLst/>
                        </a:rPr>
                        <a:t>2 (30%)</a:t>
                      </a:r>
                      <a:endParaRPr lang="en-ZA" sz="200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57150" marR="5715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2000">
                          <a:solidFill>
                            <a:schemeClr val="tx1"/>
                          </a:solidFill>
                          <a:effectLst/>
                        </a:rPr>
                        <a:t>The final report handed in during contact 8. Marks are awarded for:</a:t>
                      </a:r>
                      <a:endParaRPr lang="en-ZA" sz="200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57150" marR="5715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0499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2000">
                          <a:solidFill>
                            <a:schemeClr val="tx1"/>
                          </a:solidFill>
                          <a:effectLst/>
                        </a:rPr>
                        <a:t>2.1</a:t>
                      </a:r>
                      <a:endParaRPr lang="en-ZA" sz="200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57150" marR="5715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2000">
                          <a:solidFill>
                            <a:schemeClr val="tx1"/>
                          </a:solidFill>
                          <a:effectLst/>
                        </a:rPr>
                        <a:t>Operations principles used</a:t>
                      </a:r>
                      <a:endParaRPr lang="en-ZA" sz="200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57150" marR="5715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0499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2000">
                          <a:solidFill>
                            <a:schemeClr val="tx1"/>
                          </a:solidFill>
                          <a:effectLst/>
                        </a:rPr>
                        <a:t>2.2</a:t>
                      </a:r>
                      <a:endParaRPr lang="en-ZA" sz="200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57150" marR="5715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2000">
                          <a:solidFill>
                            <a:schemeClr val="tx1"/>
                          </a:solidFill>
                          <a:effectLst/>
                        </a:rPr>
                        <a:t>The difference made to the community organisation</a:t>
                      </a:r>
                      <a:endParaRPr lang="en-ZA" sz="200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57150" marR="5715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0007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2000">
                          <a:solidFill>
                            <a:schemeClr val="tx1"/>
                          </a:solidFill>
                          <a:effectLst/>
                        </a:rPr>
                        <a:t>3 (30%)</a:t>
                      </a:r>
                      <a:endParaRPr lang="en-ZA" sz="200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57150" marR="5715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2000">
                          <a:solidFill>
                            <a:schemeClr val="tx1"/>
                          </a:solidFill>
                          <a:effectLst/>
                        </a:rPr>
                        <a:t>Peer rating of presentation during final contact session</a:t>
                      </a:r>
                      <a:endParaRPr lang="en-ZA" sz="200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57150" marR="5715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40007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2000">
                          <a:solidFill>
                            <a:schemeClr val="tx1"/>
                          </a:solidFill>
                          <a:effectLst/>
                        </a:rPr>
                        <a:t>4 (10%)</a:t>
                      </a:r>
                      <a:endParaRPr lang="en-ZA" sz="200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57150" marR="5715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2000" dirty="0">
                          <a:solidFill>
                            <a:schemeClr val="tx1"/>
                          </a:solidFill>
                          <a:effectLst/>
                        </a:rPr>
                        <a:t>General quality</a:t>
                      </a:r>
                      <a:endParaRPr lang="en-ZA" sz="20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57150" marR="57150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36819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/>
              <a:t>Select your organisation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265130"/>
            <a:ext cx="7886700" cy="3882340"/>
          </a:xfrm>
        </p:spPr>
        <p:txBody>
          <a:bodyPr>
            <a:normAutofit fontScale="92500"/>
          </a:bodyPr>
          <a:lstStyle/>
          <a:p>
            <a:r>
              <a:rPr lang="en-ZA" sz="2400" dirty="0"/>
              <a:t>Close to majority of group members</a:t>
            </a:r>
          </a:p>
          <a:p>
            <a:r>
              <a:rPr lang="en-ZA" sz="2400" dirty="0"/>
              <a:t>Operating some business in parallel to community work</a:t>
            </a:r>
          </a:p>
          <a:p>
            <a:r>
              <a:rPr lang="en-ZA" sz="2400" dirty="0"/>
              <a:t>At least ten people (full-time or part-time, volunteers or employees) </a:t>
            </a:r>
          </a:p>
          <a:p>
            <a:r>
              <a:rPr lang="en-ZA" sz="2400" dirty="0"/>
              <a:t>Willing to give you some time to engage</a:t>
            </a:r>
          </a:p>
          <a:p>
            <a:r>
              <a:rPr lang="en-ZA" sz="2400" dirty="0"/>
              <a:t>That you are passionate about</a:t>
            </a:r>
          </a:p>
          <a:p>
            <a:r>
              <a:rPr lang="en-ZA" sz="2400" dirty="0"/>
              <a:t>Willing to give honest feedback during and after project</a:t>
            </a:r>
          </a:p>
          <a:p>
            <a:r>
              <a:rPr lang="en-ZA" sz="2400" dirty="0"/>
              <a:t>Primary contact person</a:t>
            </a:r>
          </a:p>
          <a:p>
            <a:endParaRPr lang="en-ZA" sz="2400" dirty="0"/>
          </a:p>
          <a:p>
            <a:pPr marL="0" indent="0">
              <a:buNone/>
            </a:pPr>
            <a:endParaRPr lang="en-ZA" sz="2400" dirty="0"/>
          </a:p>
        </p:txBody>
      </p:sp>
    </p:spTree>
    <p:extLst>
      <p:ext uri="{BB962C8B-B14F-4D97-AF65-F5344CB8AC3E}">
        <p14:creationId xmlns:p14="http://schemas.microsoft.com/office/powerpoint/2010/main" val="25020451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ZA" sz="2800" b="1" dirty="0"/>
              <a:t>Handouts on eFundi and hard copies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1372" y="1466542"/>
            <a:ext cx="7165427" cy="3771636"/>
          </a:xfrm>
        </p:spPr>
        <p:txBody>
          <a:bodyPr>
            <a:normAutofit/>
          </a:bodyPr>
          <a:lstStyle/>
          <a:p>
            <a:r>
              <a:rPr lang="en-ZA" sz="2400" dirty="0"/>
              <a:t>Letter to employer (Afrikaans and English)</a:t>
            </a:r>
          </a:p>
          <a:p>
            <a:r>
              <a:rPr lang="en-ZA" sz="2400" dirty="0"/>
              <a:t>Registration of your own organisation</a:t>
            </a:r>
          </a:p>
          <a:p>
            <a:r>
              <a:rPr lang="en-ZA" sz="2400" dirty="0"/>
              <a:t>Letter to community partner (A &amp; E)</a:t>
            </a:r>
          </a:p>
          <a:p>
            <a:r>
              <a:rPr lang="en-ZA" sz="2400" dirty="0"/>
              <a:t>Agreement with community partner (A &amp; E)</a:t>
            </a:r>
          </a:p>
          <a:p>
            <a:r>
              <a:rPr lang="en-ZA" sz="2400" dirty="0"/>
              <a:t>Requirements for successful group project</a:t>
            </a:r>
          </a:p>
          <a:p>
            <a:r>
              <a:rPr lang="en-ZA" sz="2400" dirty="0"/>
              <a:t>Community project checklists</a:t>
            </a:r>
          </a:p>
          <a:p>
            <a:endParaRPr lang="en-ZA" sz="2400" dirty="0"/>
          </a:p>
        </p:txBody>
      </p:sp>
    </p:spTree>
    <p:extLst>
      <p:ext uri="{BB962C8B-B14F-4D97-AF65-F5344CB8AC3E}">
        <p14:creationId xmlns:p14="http://schemas.microsoft.com/office/powerpoint/2010/main" val="29568775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6978" y="304271"/>
            <a:ext cx="5488371" cy="830846"/>
          </a:xfrm>
        </p:spPr>
        <p:txBody>
          <a:bodyPr>
            <a:noAutofit/>
          </a:bodyPr>
          <a:lstStyle/>
          <a:p>
            <a:r>
              <a:rPr lang="en-ZA" sz="2800" dirty="0"/>
              <a:t>Checklist 1</a:t>
            </a:r>
            <a:r>
              <a:rPr lang="en-ZA" sz="2800" dirty="0">
                <a:latin typeface="Arial" panose="020B0604020202020204" pitchFamily="34" charset="0"/>
                <a:cs typeface="Times New Roman" panose="02020603050405020304" pitchFamily="18" charset="0"/>
              </a:rPr>
              <a:t>: Do we have a viable project?</a:t>
            </a:r>
            <a:endParaRPr lang="en-ZA" sz="28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1429985"/>
              </p:ext>
            </p:extLst>
          </p:nvPr>
        </p:nvGraphicFramePr>
        <p:xfrm>
          <a:off x="354967" y="1190296"/>
          <a:ext cx="8568315" cy="43238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5683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23833"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ZA" sz="1800" b="0" dirty="0">
                          <a:solidFill>
                            <a:sysClr val="windowText" lastClr="000000"/>
                          </a:solidFill>
                          <a:effectLst/>
                        </a:rPr>
                        <a:t>Is there an organisation with an explicit need?</a:t>
                      </a:r>
                      <a:endParaRPr lang="en-ZA" sz="1800" b="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ZA" sz="1800" b="0" dirty="0">
                          <a:solidFill>
                            <a:sysClr val="windowText" lastClr="000000"/>
                          </a:solidFill>
                          <a:effectLst/>
                        </a:rPr>
                        <a:t>Is their need in line with what we can offer?</a:t>
                      </a:r>
                      <a:endParaRPr lang="en-ZA" sz="1800" b="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ZA" sz="1800" b="0" dirty="0">
                          <a:solidFill>
                            <a:sysClr val="windowText" lastClr="000000"/>
                          </a:solidFill>
                          <a:effectLst/>
                        </a:rPr>
                        <a:t>Does the organisation have (or want to start) a business venture?</a:t>
                      </a:r>
                      <a:endParaRPr lang="en-ZA" sz="1800" b="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ZA" sz="1800" b="0" dirty="0">
                          <a:solidFill>
                            <a:sysClr val="windowText" lastClr="000000"/>
                          </a:solidFill>
                          <a:effectLst/>
                        </a:rPr>
                        <a:t>Are they keen / willing to accommodate us at least for the semester?</a:t>
                      </a:r>
                      <a:endParaRPr lang="en-ZA" sz="1800" b="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ZA" sz="1800" b="0" dirty="0">
                          <a:solidFill>
                            <a:sysClr val="windowText" lastClr="000000"/>
                          </a:solidFill>
                          <a:effectLst/>
                        </a:rPr>
                        <a:t>Would we have at least some skills by the time we really get involved to make a difference?</a:t>
                      </a:r>
                      <a:endParaRPr lang="en-ZA" sz="1800" b="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ZA" sz="1800" b="0" dirty="0">
                          <a:solidFill>
                            <a:sysClr val="windowText" lastClr="000000"/>
                          </a:solidFill>
                          <a:effectLst/>
                        </a:rPr>
                        <a:t>Would we be able to transfer skills to the organisation?</a:t>
                      </a:r>
                      <a:endParaRPr lang="en-ZA" sz="1800" b="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ZA" sz="1800" b="0" dirty="0">
                          <a:solidFill>
                            <a:sysClr val="windowText" lastClr="000000"/>
                          </a:solidFill>
                          <a:effectLst/>
                        </a:rPr>
                        <a:t>Can we at least put some system in place that they need and that they do not have at present?</a:t>
                      </a:r>
                      <a:endParaRPr lang="en-ZA" sz="1800" b="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ZA" sz="1800" b="0" dirty="0">
                          <a:solidFill>
                            <a:sysClr val="windowText" lastClr="000000"/>
                          </a:solidFill>
                          <a:effectLst/>
                        </a:rPr>
                        <a:t>Do we have a primary point of entry at the organisation? (our primary client)</a:t>
                      </a:r>
                      <a:endParaRPr lang="en-ZA" sz="1800" b="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ZA" sz="1800" b="0" dirty="0">
                          <a:solidFill>
                            <a:sysClr val="windowText" lastClr="000000"/>
                          </a:solidFill>
                          <a:effectLst/>
                        </a:rPr>
                        <a:t>Is it logistically possible (not easy) to do the project?</a:t>
                      </a:r>
                      <a:endParaRPr lang="en-ZA" sz="1800" b="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ZA" sz="1800" b="0" dirty="0">
                          <a:solidFill>
                            <a:sysClr val="windowText" lastClr="000000"/>
                          </a:solidFill>
                          <a:effectLst/>
                        </a:rPr>
                        <a:t>Will the project develop at least one skill for each team member?</a:t>
                      </a:r>
                      <a:endParaRPr lang="en-ZA" sz="1800" b="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ZA" sz="1800" b="0" dirty="0">
                          <a:solidFill>
                            <a:sysClr val="windowText" lastClr="000000"/>
                          </a:solidFill>
                          <a:effectLst/>
                        </a:rPr>
                        <a:t>Does it excite you all?</a:t>
                      </a:r>
                      <a:endParaRPr lang="en-ZA" sz="1800" b="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52413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1214" y="304271"/>
            <a:ext cx="5669322" cy="815081"/>
          </a:xfrm>
        </p:spPr>
        <p:txBody>
          <a:bodyPr>
            <a:noAutofit/>
          </a:bodyPr>
          <a:lstStyle/>
          <a:p>
            <a:r>
              <a:rPr lang="en-ZA" sz="2800" dirty="0"/>
              <a:t>Checklist 2: Is the project a guaranteed success?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4416609"/>
              </p:ext>
            </p:extLst>
          </p:nvPr>
        </p:nvGraphicFramePr>
        <p:xfrm>
          <a:off x="409094" y="1176932"/>
          <a:ext cx="8325812" cy="42337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258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233797">
                <a:tc>
                  <a:txBody>
                    <a:bodyPr/>
                    <a:lstStyle/>
                    <a:p>
                      <a:pPr marL="266700" lvl="0" indent="-2667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ZA" sz="1700" b="0" dirty="0">
                          <a:solidFill>
                            <a:sysClr val="windowText" lastClr="000000"/>
                          </a:solidFill>
                          <a:effectLst/>
                        </a:rPr>
                        <a:t>Is there a committed champion in the team?</a:t>
                      </a:r>
                      <a:endParaRPr lang="en-ZA" sz="1700" b="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66700" lvl="0" indent="-2667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ZA" sz="1700" b="0" dirty="0">
                          <a:solidFill>
                            <a:sysClr val="windowText" lastClr="000000"/>
                          </a:solidFill>
                          <a:effectLst/>
                        </a:rPr>
                        <a:t>Is everyone in the team aware what his/her specific role is in the project?</a:t>
                      </a:r>
                      <a:endParaRPr lang="en-ZA" sz="1700" b="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66700" lvl="0" indent="-2667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ZA" sz="1700" b="0" dirty="0">
                          <a:solidFill>
                            <a:sysClr val="windowText" lastClr="000000"/>
                          </a:solidFill>
                          <a:effectLst/>
                        </a:rPr>
                        <a:t>Have they completed the registration and indemnity documents?</a:t>
                      </a:r>
                      <a:endParaRPr lang="en-ZA" sz="1700" b="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66700" lvl="0" indent="-2667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ZA" sz="1700" b="0" dirty="0">
                          <a:solidFill>
                            <a:sysClr val="windowText" lastClr="000000"/>
                          </a:solidFill>
                          <a:effectLst/>
                        </a:rPr>
                        <a:t>Is the organisation willing to give feedback to the group/lecturer during and after the project?</a:t>
                      </a:r>
                      <a:endParaRPr lang="en-ZA" sz="1700" b="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66700" lvl="0" indent="-2667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ZA" sz="1700" b="0" dirty="0">
                          <a:solidFill>
                            <a:sysClr val="windowText" lastClr="000000"/>
                          </a:solidFill>
                          <a:effectLst/>
                        </a:rPr>
                        <a:t>Have you diarised review meetings with the organisation before each contact session?</a:t>
                      </a:r>
                      <a:endParaRPr lang="en-ZA" sz="1700" b="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66700" lvl="0" indent="-2667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ZA" sz="1700" b="0" dirty="0">
                          <a:solidFill>
                            <a:sysClr val="windowText" lastClr="000000"/>
                          </a:solidFill>
                          <a:effectLst/>
                        </a:rPr>
                        <a:t>Have you arranged a high impact award and celebration for the team and any others who contributed?</a:t>
                      </a:r>
                      <a:endParaRPr lang="en-ZA" sz="1700" b="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66700" lvl="0" indent="-2667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ZA" sz="1700" b="0" dirty="0">
                          <a:solidFill>
                            <a:sysClr val="windowText" lastClr="000000"/>
                          </a:solidFill>
                          <a:effectLst/>
                        </a:rPr>
                        <a:t>Is there a symbol and title for the project?</a:t>
                      </a:r>
                      <a:endParaRPr lang="en-ZA" sz="1700" b="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66700" lvl="0" indent="-2667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ZA" sz="1700" b="0" dirty="0">
                          <a:solidFill>
                            <a:sysClr val="windowText" lastClr="000000"/>
                          </a:solidFill>
                          <a:effectLst/>
                        </a:rPr>
                        <a:t>Have we considered all the ethical considerations?</a:t>
                      </a:r>
                      <a:endParaRPr lang="en-ZA" sz="1700" b="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66700" lvl="0" indent="-2667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ZA" sz="1700" b="0" dirty="0">
                          <a:solidFill>
                            <a:sysClr val="windowText" lastClr="000000"/>
                          </a:solidFill>
                          <a:effectLst/>
                        </a:rPr>
                        <a:t>Is everyone prepared to do a presentation of what they discover and learn?</a:t>
                      </a:r>
                      <a:endParaRPr lang="en-ZA" sz="1700" b="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66700" lvl="0" indent="-2667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ZA" sz="1700" b="0" dirty="0">
                          <a:solidFill>
                            <a:sysClr val="windowText" lastClr="000000"/>
                          </a:solidFill>
                          <a:effectLst/>
                        </a:rPr>
                        <a:t>Would you be able to write an article about the project that would benefit both the organisation and the NWU?</a:t>
                      </a:r>
                      <a:endParaRPr lang="en-ZA" sz="1700" b="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17864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4862" y="304271"/>
            <a:ext cx="5480488" cy="906384"/>
          </a:xfrm>
        </p:spPr>
        <p:txBody>
          <a:bodyPr>
            <a:noAutofit/>
          </a:bodyPr>
          <a:lstStyle/>
          <a:p>
            <a:r>
              <a:rPr lang="en-ZA" sz="2800" dirty="0"/>
              <a:t>Checklist 3: Is the project sustainable?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2062668"/>
              </p:ext>
            </p:extLst>
          </p:nvPr>
        </p:nvGraphicFramePr>
        <p:xfrm>
          <a:off x="386256" y="1210655"/>
          <a:ext cx="8371488" cy="42000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714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20007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ZA" sz="1700" b="0" dirty="0">
                          <a:solidFill>
                            <a:sysClr val="windowText" lastClr="000000"/>
                          </a:solidFill>
                          <a:effectLst/>
                        </a:rPr>
                        <a:t>Have we documented all the learning points for the organisation?</a:t>
                      </a:r>
                      <a:endParaRPr lang="en-ZA" sz="1700" b="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ZA" sz="1700" b="0" dirty="0">
                          <a:solidFill>
                            <a:sysClr val="windowText" lastClr="000000"/>
                          </a:solidFill>
                          <a:effectLst/>
                        </a:rPr>
                        <a:t>Can we prove that we have transferred some skills/systems to the organisation that can continue for the next semester?</a:t>
                      </a:r>
                      <a:endParaRPr lang="en-ZA" sz="1700" b="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ZA" sz="1700" b="0" dirty="0">
                          <a:solidFill>
                            <a:sysClr val="windowText" lastClr="000000"/>
                          </a:solidFill>
                          <a:effectLst/>
                        </a:rPr>
                        <a:t>Is there someone in the group willing to mentor the organisation further upon request (even over the phone)?</a:t>
                      </a:r>
                      <a:endParaRPr lang="en-ZA" sz="1700" b="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ZA" sz="1700" b="0" dirty="0">
                          <a:solidFill>
                            <a:sysClr val="windowText" lastClr="000000"/>
                          </a:solidFill>
                          <a:effectLst/>
                        </a:rPr>
                        <a:t>Do we have a sustainability plan for the organisation?</a:t>
                      </a:r>
                      <a:endParaRPr lang="en-ZA" sz="1700" b="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ZA" sz="1700" b="0" dirty="0">
                          <a:solidFill>
                            <a:sysClr val="windowText" lastClr="000000"/>
                          </a:solidFill>
                          <a:effectLst/>
                        </a:rPr>
                        <a:t>Does the organisation have a sustainability champion who will carry the flag for the project?</a:t>
                      </a:r>
                      <a:endParaRPr lang="en-ZA" sz="1700" b="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ZA" sz="1700" b="0" dirty="0">
                          <a:solidFill>
                            <a:sysClr val="windowText" lastClr="000000"/>
                          </a:solidFill>
                          <a:effectLst/>
                        </a:rPr>
                        <a:t>Did the project change at least one team member’s attitude towards community work?</a:t>
                      </a:r>
                      <a:endParaRPr lang="en-ZA" sz="1700" b="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ZA" sz="1700" b="0" dirty="0">
                          <a:solidFill>
                            <a:sysClr val="windowText" lastClr="000000"/>
                          </a:solidFill>
                          <a:effectLst/>
                        </a:rPr>
                        <a:t>Would they be able to continue the effort for at least six months without us?</a:t>
                      </a:r>
                      <a:endParaRPr lang="en-ZA" sz="1700" b="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ZA" sz="1700" b="0" dirty="0">
                          <a:solidFill>
                            <a:sysClr val="windowText" lastClr="000000"/>
                          </a:solidFill>
                          <a:effectLst/>
                        </a:rPr>
                        <a:t>Do we have our photo/video journal and testimonial?</a:t>
                      </a:r>
                      <a:endParaRPr lang="en-ZA" sz="1700" b="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ZA" sz="1700" b="0" dirty="0">
                          <a:solidFill>
                            <a:sysClr val="windowText" lastClr="000000"/>
                          </a:solidFill>
                          <a:effectLst/>
                        </a:rPr>
                        <a:t>Have you written an article about the project that would benefit both the organisation and the NWU?</a:t>
                      </a:r>
                      <a:endParaRPr lang="en-ZA" sz="1700" b="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93254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ZA" sz="2800" dirty="0"/>
              <a:t>Planning workshop: Community project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7144" y="1425516"/>
            <a:ext cx="4706007" cy="3771636"/>
          </a:xfrm>
        </p:spPr>
        <p:txBody>
          <a:bodyPr>
            <a:normAutofit fontScale="92500"/>
          </a:bodyPr>
          <a:lstStyle/>
          <a:p>
            <a:r>
              <a:rPr lang="en-ZA" sz="2000" dirty="0"/>
              <a:t>List possible organisations in your area</a:t>
            </a:r>
          </a:p>
          <a:p>
            <a:r>
              <a:rPr lang="en-ZA" sz="2000" dirty="0"/>
              <a:t>Phone them now!</a:t>
            </a:r>
          </a:p>
          <a:p>
            <a:r>
              <a:rPr lang="en-ZA" sz="2000" dirty="0"/>
              <a:t>Get agreement to discuss project with them</a:t>
            </a:r>
          </a:p>
          <a:p>
            <a:r>
              <a:rPr lang="en-ZA" sz="2000" dirty="0"/>
              <a:t>Get details of contact person(s)</a:t>
            </a:r>
          </a:p>
          <a:p>
            <a:r>
              <a:rPr lang="en-ZA" sz="2000" dirty="0"/>
              <a:t>Plan how you will tackle it (time management, who is your project driver, how to handle geographically dispersed groups, pitfalls, etc.)</a:t>
            </a:r>
          </a:p>
        </p:txBody>
      </p:sp>
    </p:spTree>
    <p:extLst>
      <p:ext uri="{BB962C8B-B14F-4D97-AF65-F5344CB8AC3E}">
        <p14:creationId xmlns:p14="http://schemas.microsoft.com/office/powerpoint/2010/main" val="47819345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/>
              <a:t>My commitment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3269" y="1499337"/>
            <a:ext cx="4508937" cy="3771636"/>
          </a:xfrm>
        </p:spPr>
        <p:txBody>
          <a:bodyPr>
            <a:normAutofit fontScale="85000" lnSpcReduction="20000"/>
          </a:bodyPr>
          <a:lstStyle/>
          <a:p>
            <a:r>
              <a:rPr lang="en-ZA" sz="2000" dirty="0"/>
              <a:t>Weekly feedback before next contact session</a:t>
            </a:r>
          </a:p>
          <a:p>
            <a:r>
              <a:rPr lang="en-ZA" sz="2000" dirty="0"/>
              <a:t>Post marks on </a:t>
            </a:r>
            <a:r>
              <a:rPr lang="en-ZA" sz="2000" dirty="0" err="1"/>
              <a:t>eFundi</a:t>
            </a:r>
            <a:endParaRPr lang="en-ZA" sz="2000" dirty="0"/>
          </a:p>
          <a:p>
            <a:r>
              <a:rPr lang="en-ZA" sz="2000" dirty="0"/>
              <a:t>Phone organisations, if you want me to</a:t>
            </a:r>
          </a:p>
          <a:p>
            <a:r>
              <a:rPr lang="en-ZA" sz="2000" dirty="0"/>
              <a:t>Write letters of recommendation, if needed</a:t>
            </a:r>
          </a:p>
          <a:p>
            <a:r>
              <a:rPr lang="en-ZA" sz="2000" dirty="0"/>
              <a:t>Consulting / facilitation where necessary</a:t>
            </a:r>
          </a:p>
          <a:p>
            <a:r>
              <a:rPr lang="en-ZA" sz="2000" dirty="0"/>
              <a:t>Absolute honesty when giving you feedback</a:t>
            </a:r>
          </a:p>
          <a:p>
            <a:r>
              <a:rPr lang="en-ZA" sz="2000" dirty="0"/>
              <a:t>Follow up on sustainability after projects</a:t>
            </a:r>
          </a:p>
        </p:txBody>
      </p:sp>
    </p:spTree>
    <p:extLst>
      <p:ext uri="{BB962C8B-B14F-4D97-AF65-F5344CB8AC3E}">
        <p14:creationId xmlns:p14="http://schemas.microsoft.com/office/powerpoint/2010/main" val="7263333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ZA" sz="3200" dirty="0"/>
              <a:t>Before end of the week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9882" y="1386102"/>
            <a:ext cx="4033206" cy="3771636"/>
          </a:xfrm>
        </p:spPr>
        <p:txBody>
          <a:bodyPr>
            <a:normAutofit fontScale="85000" lnSpcReduction="10000"/>
          </a:bodyPr>
          <a:lstStyle/>
          <a:p>
            <a:r>
              <a:rPr lang="en-ZA" sz="2000" dirty="0"/>
              <a:t>See that you are a registered student: All submissions on eFundi!</a:t>
            </a:r>
          </a:p>
          <a:p>
            <a:r>
              <a:rPr lang="en-ZA" sz="2000" dirty="0"/>
              <a:t>Get your boss/employer's approval for individual assignment.</a:t>
            </a:r>
          </a:p>
          <a:p>
            <a:r>
              <a:rPr lang="en-ZA" sz="2000" dirty="0"/>
              <a:t>Find community organisation (group).</a:t>
            </a:r>
          </a:p>
          <a:p>
            <a:r>
              <a:rPr lang="en-ZA" sz="2000" dirty="0"/>
              <a:t>Get the strategic objectives of your organisation</a:t>
            </a:r>
          </a:p>
          <a:p>
            <a:r>
              <a:rPr lang="en-ZA" sz="2000" dirty="0"/>
              <a:t>Strategy for community organisation.</a:t>
            </a:r>
          </a:p>
        </p:txBody>
      </p:sp>
    </p:spTree>
    <p:extLst>
      <p:ext uri="{BB962C8B-B14F-4D97-AF65-F5344CB8AC3E}">
        <p14:creationId xmlns:p14="http://schemas.microsoft.com/office/powerpoint/2010/main" val="36292654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228865"/>
            <a:ext cx="6858000" cy="708422"/>
          </a:xfrm>
        </p:spPr>
        <p:txBody>
          <a:bodyPr>
            <a:normAutofit fontScale="90000"/>
          </a:bodyPr>
          <a:lstStyle/>
          <a:p>
            <a:r>
              <a:rPr lang="en-ZA" dirty="0"/>
              <a:t>Project planning workshop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937287"/>
            <a:ext cx="6858000" cy="4167849"/>
          </a:xfrm>
        </p:spPr>
        <p:txBody>
          <a:bodyPr>
            <a:normAutofit fontScale="70000" lnSpcReduction="20000"/>
          </a:bodyPr>
          <a:lstStyle/>
          <a:p>
            <a:r>
              <a:rPr lang="en-ZA" dirty="0"/>
              <a:t>Sort out your study groups</a:t>
            </a:r>
          </a:p>
          <a:p>
            <a:r>
              <a:rPr lang="en-ZA" dirty="0"/>
              <a:t>In your groups, use this time to:</a:t>
            </a:r>
          </a:p>
          <a:p>
            <a:pPr lvl="1"/>
            <a:r>
              <a:rPr lang="en-ZA" dirty="0"/>
              <a:t>Plan your project</a:t>
            </a:r>
          </a:p>
          <a:p>
            <a:pPr lvl="1"/>
            <a:r>
              <a:rPr lang="en-ZA" dirty="0"/>
              <a:t>Contact the organisation and get their permission</a:t>
            </a:r>
          </a:p>
          <a:p>
            <a:pPr lvl="1"/>
            <a:r>
              <a:rPr lang="en-ZA" dirty="0"/>
              <a:t>Sort out the logistics</a:t>
            </a:r>
          </a:p>
          <a:p>
            <a:pPr lvl="1"/>
            <a:r>
              <a:rPr lang="en-ZA" dirty="0"/>
              <a:t>Ask me any difficult questions about the project</a:t>
            </a:r>
          </a:p>
          <a:p>
            <a:r>
              <a:rPr lang="en-ZA" dirty="0"/>
              <a:t>Also, about your individual assignment</a:t>
            </a:r>
          </a:p>
          <a:p>
            <a:pPr lvl="1"/>
            <a:r>
              <a:rPr lang="en-ZA" dirty="0"/>
              <a:t>Get agreement from your organisation</a:t>
            </a:r>
          </a:p>
          <a:p>
            <a:pPr lvl="1"/>
            <a:r>
              <a:rPr lang="en-ZA" dirty="0"/>
              <a:t>Ask me any difficult questions</a:t>
            </a:r>
          </a:p>
          <a:p>
            <a:pPr lvl="1"/>
            <a:r>
              <a:rPr lang="en-ZA" dirty="0"/>
              <a:t>Sort out your registration: Else </a:t>
            </a:r>
            <a:r>
              <a:rPr lang="en-ZA" dirty="0" err="1"/>
              <a:t>eFundi</a:t>
            </a:r>
            <a:r>
              <a:rPr lang="en-ZA" dirty="0"/>
              <a:t> is off-limits</a:t>
            </a:r>
          </a:p>
        </p:txBody>
      </p:sp>
    </p:spTree>
    <p:extLst>
      <p:ext uri="{BB962C8B-B14F-4D97-AF65-F5344CB8AC3E}">
        <p14:creationId xmlns:p14="http://schemas.microsoft.com/office/powerpoint/2010/main" val="41750971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roup 63"/>
          <p:cNvGrpSpPr/>
          <p:nvPr/>
        </p:nvGrpSpPr>
        <p:grpSpPr>
          <a:xfrm>
            <a:off x="237995" y="716348"/>
            <a:ext cx="7976743" cy="4220777"/>
            <a:chOff x="0" y="3158"/>
            <a:chExt cx="11924379" cy="6753242"/>
          </a:xfrm>
        </p:grpSpPr>
        <p:cxnSp>
          <p:nvCxnSpPr>
            <p:cNvPr id="57" name="Straight Arrow Connector 56"/>
            <p:cNvCxnSpPr>
              <a:endCxn id="17" idx="2"/>
            </p:cNvCxnSpPr>
            <p:nvPr/>
          </p:nvCxnSpPr>
          <p:spPr>
            <a:xfrm>
              <a:off x="8868511" y="3526517"/>
              <a:ext cx="987855" cy="643164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/>
            <p:cNvCxnSpPr>
              <a:endCxn id="54" idx="2"/>
            </p:cNvCxnSpPr>
            <p:nvPr/>
          </p:nvCxnSpPr>
          <p:spPr>
            <a:xfrm>
              <a:off x="8851241" y="3729924"/>
              <a:ext cx="1027896" cy="1996544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Oval 14"/>
            <p:cNvSpPr/>
            <p:nvPr/>
          </p:nvSpPr>
          <p:spPr>
            <a:xfrm>
              <a:off x="9856366" y="740005"/>
              <a:ext cx="1831229" cy="716291"/>
            </a:xfrm>
            <a:prstGeom prst="ellipse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ZA" sz="1000" dirty="0">
                  <a:solidFill>
                    <a:schemeClr val="tx1"/>
                  </a:solidFill>
                </a:rPr>
                <a:t>Cultural awareness</a:t>
              </a:r>
            </a:p>
          </p:txBody>
        </p:sp>
        <p:sp>
          <p:nvSpPr>
            <p:cNvPr id="16" name="Oval 15"/>
            <p:cNvSpPr/>
            <p:nvPr/>
          </p:nvSpPr>
          <p:spPr>
            <a:xfrm>
              <a:off x="9861343" y="3043654"/>
              <a:ext cx="1831229" cy="716291"/>
            </a:xfrm>
            <a:prstGeom prst="ellipse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ZA" sz="1000" dirty="0" err="1">
                  <a:solidFill>
                    <a:schemeClr val="tx1"/>
                  </a:solidFill>
                </a:rPr>
                <a:t>Communi</a:t>
              </a:r>
              <a:r>
                <a:rPr lang="en-ZA" sz="1000" dirty="0">
                  <a:solidFill>
                    <a:schemeClr val="tx1"/>
                  </a:solidFill>
                </a:rPr>
                <a:t>-cation</a:t>
              </a:r>
            </a:p>
          </p:txBody>
        </p:sp>
        <p:sp>
          <p:nvSpPr>
            <p:cNvPr id="17" name="Oval 16"/>
            <p:cNvSpPr/>
            <p:nvPr/>
          </p:nvSpPr>
          <p:spPr>
            <a:xfrm>
              <a:off x="9856366" y="3811536"/>
              <a:ext cx="1831229" cy="716291"/>
            </a:xfrm>
            <a:prstGeom prst="ellipse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ZA" sz="1000" dirty="0">
                  <a:solidFill>
                    <a:schemeClr val="tx1"/>
                  </a:solidFill>
                </a:rPr>
                <a:t>Self-manage-</a:t>
              </a:r>
              <a:r>
                <a:rPr lang="en-ZA" sz="1000" dirty="0" err="1">
                  <a:solidFill>
                    <a:schemeClr val="tx1"/>
                  </a:solidFill>
                </a:rPr>
                <a:t>ment</a:t>
              </a:r>
              <a:endParaRPr lang="en-ZA" sz="1000" dirty="0">
                <a:solidFill>
                  <a:schemeClr val="tx1"/>
                </a:solidFill>
              </a:endParaRPr>
            </a:p>
          </p:txBody>
        </p:sp>
        <p:sp>
          <p:nvSpPr>
            <p:cNvPr id="18" name="Oval 17"/>
            <p:cNvSpPr/>
            <p:nvPr/>
          </p:nvSpPr>
          <p:spPr>
            <a:xfrm>
              <a:off x="9856366" y="1507889"/>
              <a:ext cx="1831229" cy="716291"/>
            </a:xfrm>
            <a:prstGeom prst="ellipse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ZA" sz="1000" dirty="0">
                  <a:solidFill>
                    <a:schemeClr val="tx1"/>
                  </a:solidFill>
                </a:rPr>
                <a:t>Teamwork</a:t>
              </a:r>
            </a:p>
          </p:txBody>
        </p:sp>
        <p:sp>
          <p:nvSpPr>
            <p:cNvPr id="19" name="Oval 18"/>
            <p:cNvSpPr/>
            <p:nvPr/>
          </p:nvSpPr>
          <p:spPr>
            <a:xfrm>
              <a:off x="9856366" y="2275771"/>
              <a:ext cx="1831229" cy="716291"/>
            </a:xfrm>
            <a:prstGeom prst="ellipse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ZA" sz="1000" dirty="0">
                  <a:solidFill>
                    <a:schemeClr val="tx1"/>
                  </a:solidFill>
                </a:rPr>
                <a:t>Problem-solving</a:t>
              </a: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9749897" y="585511"/>
              <a:ext cx="2130146" cy="5606283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sz="1000"/>
            </a:p>
          </p:txBody>
        </p:sp>
        <p:sp>
          <p:nvSpPr>
            <p:cNvPr id="4" name="Oval 3"/>
            <p:cNvSpPr/>
            <p:nvPr/>
          </p:nvSpPr>
          <p:spPr>
            <a:xfrm>
              <a:off x="298521" y="3018850"/>
              <a:ext cx="1843884" cy="740934"/>
            </a:xfrm>
            <a:prstGeom prst="ellipse">
              <a:avLst/>
            </a:prstGeom>
            <a:solidFill>
              <a:srgbClr val="FFFFCC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ZA" sz="1000" dirty="0">
                  <a:solidFill>
                    <a:schemeClr val="tx1"/>
                  </a:solidFill>
                </a:rPr>
                <a:t>Workplace (individual) project</a:t>
              </a:r>
            </a:p>
          </p:txBody>
        </p:sp>
        <p:sp>
          <p:nvSpPr>
            <p:cNvPr id="7" name="Oval 6"/>
            <p:cNvSpPr/>
            <p:nvPr/>
          </p:nvSpPr>
          <p:spPr>
            <a:xfrm>
              <a:off x="298521" y="4077924"/>
              <a:ext cx="1940005" cy="740934"/>
            </a:xfrm>
            <a:prstGeom prst="ellipse">
              <a:avLst/>
            </a:prstGeom>
            <a:solidFill>
              <a:srgbClr val="FFFFCC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ZA" sz="1000" dirty="0">
                  <a:solidFill>
                    <a:schemeClr val="tx1"/>
                  </a:solidFill>
                </a:rPr>
                <a:t>Classroom engagement</a:t>
              </a:r>
            </a:p>
          </p:txBody>
        </p:sp>
        <p:sp>
          <p:nvSpPr>
            <p:cNvPr id="8" name="Oval 7"/>
            <p:cNvSpPr/>
            <p:nvPr/>
          </p:nvSpPr>
          <p:spPr>
            <a:xfrm>
              <a:off x="298523" y="1959778"/>
              <a:ext cx="1843882" cy="740934"/>
            </a:xfrm>
            <a:prstGeom prst="ellipse">
              <a:avLst/>
            </a:prstGeom>
            <a:solidFill>
              <a:srgbClr val="FFFFCC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ZA" sz="1000" dirty="0">
                  <a:solidFill>
                    <a:schemeClr val="tx1"/>
                  </a:solidFill>
                </a:rPr>
                <a:t>Community (group) project</a:t>
              </a:r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154947" y="1672046"/>
              <a:ext cx="2083580" cy="3422468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sz="1000"/>
            </a:p>
          </p:txBody>
        </p:sp>
        <p:sp>
          <p:nvSpPr>
            <p:cNvPr id="25" name="Right Arrow 24"/>
            <p:cNvSpPr/>
            <p:nvPr/>
          </p:nvSpPr>
          <p:spPr>
            <a:xfrm>
              <a:off x="4836982" y="3071344"/>
              <a:ext cx="2250417" cy="660215"/>
            </a:xfrm>
            <a:prstGeom prst="rightArrow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sz="1000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0" y="3158"/>
              <a:ext cx="11924379" cy="675324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sz="1000"/>
            </a:p>
          </p:txBody>
        </p:sp>
        <p:sp>
          <p:nvSpPr>
            <p:cNvPr id="11" name="Down Arrow 10"/>
            <p:cNvSpPr/>
            <p:nvPr/>
          </p:nvSpPr>
          <p:spPr>
            <a:xfrm rot="2918139">
              <a:off x="5033994" y="2095888"/>
              <a:ext cx="378760" cy="1098550"/>
            </a:xfrm>
            <a:prstGeom prst="downArrow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sz="1000"/>
            </a:p>
          </p:txBody>
        </p:sp>
        <p:sp>
          <p:nvSpPr>
            <p:cNvPr id="20" name="Down Arrow 19"/>
            <p:cNvSpPr/>
            <p:nvPr/>
          </p:nvSpPr>
          <p:spPr>
            <a:xfrm rot="18681861" flipH="1">
              <a:off x="5033993" y="3704324"/>
              <a:ext cx="378760" cy="1098550"/>
            </a:xfrm>
            <a:prstGeom prst="downArrow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sz="1000"/>
            </a:p>
          </p:txBody>
        </p:sp>
        <p:sp>
          <p:nvSpPr>
            <p:cNvPr id="21" name="Down Arrow 20"/>
            <p:cNvSpPr/>
            <p:nvPr/>
          </p:nvSpPr>
          <p:spPr>
            <a:xfrm rot="18681861" flipH="1">
              <a:off x="6504200" y="2097583"/>
              <a:ext cx="378760" cy="1098550"/>
            </a:xfrm>
            <a:prstGeom prst="downArrow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sz="1000"/>
            </a:p>
          </p:txBody>
        </p:sp>
        <p:cxnSp>
          <p:nvCxnSpPr>
            <p:cNvPr id="10" name="Straight Arrow Connector 9"/>
            <p:cNvCxnSpPr>
              <a:cxnSpLocks/>
              <a:stCxn id="8" idx="6"/>
            </p:cNvCxnSpPr>
            <p:nvPr/>
          </p:nvCxnSpPr>
          <p:spPr>
            <a:xfrm>
              <a:off x="2142405" y="2330246"/>
              <a:ext cx="790984" cy="882011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>
              <a:endCxn id="84" idx="7"/>
            </p:cNvCxnSpPr>
            <p:nvPr/>
          </p:nvCxnSpPr>
          <p:spPr>
            <a:xfrm flipH="1">
              <a:off x="4970014" y="5276259"/>
              <a:ext cx="570360" cy="453907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>
              <a:endCxn id="19" idx="2"/>
            </p:cNvCxnSpPr>
            <p:nvPr/>
          </p:nvCxnSpPr>
          <p:spPr>
            <a:xfrm flipV="1">
              <a:off x="8868511" y="2633916"/>
              <a:ext cx="987855" cy="651681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>
              <a:endCxn id="85" idx="1"/>
            </p:cNvCxnSpPr>
            <p:nvPr/>
          </p:nvCxnSpPr>
          <p:spPr>
            <a:xfrm>
              <a:off x="6403479" y="5311324"/>
              <a:ext cx="610161" cy="389462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/>
            <p:cNvCxnSpPr>
              <a:stCxn id="68" idx="3"/>
            </p:cNvCxnSpPr>
            <p:nvPr/>
          </p:nvCxnSpPr>
          <p:spPr>
            <a:xfrm flipH="1">
              <a:off x="7070377" y="1040749"/>
              <a:ext cx="488323" cy="510718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/>
            <p:cNvCxnSpPr>
              <a:stCxn id="69" idx="4"/>
              <a:endCxn id="13" idx="0"/>
            </p:cNvCxnSpPr>
            <p:nvPr/>
          </p:nvCxnSpPr>
          <p:spPr>
            <a:xfrm>
              <a:off x="5945169" y="1149256"/>
              <a:ext cx="17022" cy="364181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/>
            <p:cNvCxnSpPr>
              <a:stCxn id="66" idx="5"/>
            </p:cNvCxnSpPr>
            <p:nvPr/>
          </p:nvCxnSpPr>
          <p:spPr>
            <a:xfrm>
              <a:off x="4331638" y="1040749"/>
              <a:ext cx="502948" cy="518018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/>
            <p:cNvCxnSpPr>
              <a:endCxn id="15" idx="2"/>
            </p:cNvCxnSpPr>
            <p:nvPr/>
          </p:nvCxnSpPr>
          <p:spPr>
            <a:xfrm flipV="1">
              <a:off x="8876173" y="1098149"/>
              <a:ext cx="980193" cy="1983588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/>
            <p:cNvCxnSpPr>
              <a:endCxn id="18" idx="2"/>
            </p:cNvCxnSpPr>
            <p:nvPr/>
          </p:nvCxnSpPr>
          <p:spPr>
            <a:xfrm flipV="1">
              <a:off x="8868511" y="1866033"/>
              <a:ext cx="987855" cy="1339894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/>
            <p:cNvCxnSpPr>
              <a:stCxn id="14" idx="3"/>
              <a:endCxn id="16" idx="2"/>
            </p:cNvCxnSpPr>
            <p:nvPr/>
          </p:nvCxnSpPr>
          <p:spPr>
            <a:xfrm>
              <a:off x="8868511" y="3401452"/>
              <a:ext cx="992832" cy="347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/>
            <p:cNvCxnSpPr>
              <a:endCxn id="46" idx="2"/>
            </p:cNvCxnSpPr>
            <p:nvPr/>
          </p:nvCxnSpPr>
          <p:spPr>
            <a:xfrm>
              <a:off x="8868511" y="3635164"/>
              <a:ext cx="1001919" cy="1298821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/>
            <p:cNvCxnSpPr>
              <a:cxnSpLocks/>
              <a:stCxn id="7" idx="6"/>
            </p:cNvCxnSpPr>
            <p:nvPr/>
          </p:nvCxnSpPr>
          <p:spPr>
            <a:xfrm flipV="1">
              <a:off x="2238526" y="3582727"/>
              <a:ext cx="694862" cy="865664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>
              <a:cxnSpLocks/>
              <a:stCxn id="4" idx="6"/>
              <a:endCxn id="3" idx="1"/>
            </p:cNvCxnSpPr>
            <p:nvPr/>
          </p:nvCxnSpPr>
          <p:spPr>
            <a:xfrm>
              <a:off x="2142405" y="3389317"/>
              <a:ext cx="790984" cy="3675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Oval 65"/>
            <p:cNvSpPr/>
            <p:nvPr/>
          </p:nvSpPr>
          <p:spPr>
            <a:xfrm>
              <a:off x="2829369" y="408321"/>
              <a:ext cx="1760018" cy="740935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ZA" sz="1000" dirty="0">
                  <a:solidFill>
                    <a:schemeClr val="tx1"/>
                  </a:solidFill>
                </a:rPr>
                <a:t>Rest of MBA</a:t>
              </a:r>
            </a:p>
          </p:txBody>
        </p:sp>
        <p:sp>
          <p:nvSpPr>
            <p:cNvPr id="68" name="Oval 67"/>
            <p:cNvSpPr/>
            <p:nvPr/>
          </p:nvSpPr>
          <p:spPr>
            <a:xfrm>
              <a:off x="7300951" y="408321"/>
              <a:ext cx="1760018" cy="740935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ZA" sz="1000" dirty="0">
                  <a:solidFill>
                    <a:schemeClr val="tx1"/>
                  </a:solidFill>
                </a:rPr>
                <a:t>Personal </a:t>
              </a:r>
            </a:p>
          </p:txBody>
        </p:sp>
        <p:sp>
          <p:nvSpPr>
            <p:cNvPr id="69" name="Oval 68"/>
            <p:cNvSpPr/>
            <p:nvPr/>
          </p:nvSpPr>
          <p:spPr>
            <a:xfrm>
              <a:off x="5065160" y="408321"/>
              <a:ext cx="1760018" cy="740935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ZA" sz="1000" dirty="0">
                  <a:solidFill>
                    <a:schemeClr val="tx1"/>
                  </a:solidFill>
                </a:rPr>
                <a:t>Work-related</a:t>
              </a:r>
            </a:p>
          </p:txBody>
        </p:sp>
        <p:sp>
          <p:nvSpPr>
            <p:cNvPr id="84" name="Oval 83"/>
            <p:cNvSpPr/>
            <p:nvPr/>
          </p:nvSpPr>
          <p:spPr>
            <a:xfrm>
              <a:off x="3467745" y="5621659"/>
              <a:ext cx="1760018" cy="740935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ZA" sz="1000" dirty="0">
                  <a:solidFill>
                    <a:schemeClr val="tx1"/>
                  </a:solidFill>
                </a:rPr>
                <a:t>Make a difference</a:t>
              </a:r>
            </a:p>
          </p:txBody>
        </p:sp>
        <p:sp>
          <p:nvSpPr>
            <p:cNvPr id="85" name="Oval 84"/>
            <p:cNvSpPr/>
            <p:nvPr/>
          </p:nvSpPr>
          <p:spPr>
            <a:xfrm>
              <a:off x="6755891" y="5592279"/>
              <a:ext cx="1760018" cy="740935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ZA" sz="1000" dirty="0">
                  <a:solidFill>
                    <a:schemeClr val="tx1"/>
                  </a:solidFill>
                </a:rPr>
                <a:t>Attitudinal change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836983" y="1513437"/>
              <a:ext cx="2250416" cy="662101"/>
            </a:xfrm>
            <a:prstGeom prst="rect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ZA" sz="1000" dirty="0">
                  <a:solidFill>
                    <a:schemeClr val="tx1"/>
                  </a:solidFill>
                </a:rPr>
                <a:t>Moderating variables</a:t>
              </a:r>
            </a:p>
          </p:txBody>
        </p:sp>
        <p:sp>
          <p:nvSpPr>
            <p:cNvPr id="3" name="Rectangle 2"/>
            <p:cNvSpPr/>
            <p:nvPr/>
          </p:nvSpPr>
          <p:spPr>
            <a:xfrm>
              <a:off x="2933389" y="3054427"/>
              <a:ext cx="1760018" cy="677132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ZA" sz="1250" dirty="0">
                  <a:solidFill>
                    <a:schemeClr val="tx1"/>
                  </a:solidFill>
                </a:rPr>
                <a:t>Engagement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4836982" y="4649223"/>
              <a:ext cx="2250416" cy="66210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ZA" sz="1000" dirty="0">
                  <a:solidFill>
                    <a:schemeClr val="tx1"/>
                  </a:solidFill>
                </a:rPr>
                <a:t>Other benefits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7181228" y="3071344"/>
              <a:ext cx="1687283" cy="660215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ZA" sz="1250" dirty="0">
                  <a:solidFill>
                    <a:schemeClr val="tx1"/>
                  </a:solidFill>
                </a:rPr>
                <a:t>Learning</a:t>
              </a:r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196109" y="1220214"/>
              <a:ext cx="2157513" cy="3939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ZA" sz="1000" dirty="0"/>
                <a:t>Independent variables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9645879" y="226924"/>
              <a:ext cx="2016449" cy="3939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ZA" sz="1000" dirty="0"/>
                <a:t>Dependent variables</a:t>
              </a:r>
            </a:p>
          </p:txBody>
        </p:sp>
        <p:sp>
          <p:nvSpPr>
            <p:cNvPr id="46" name="Oval 45"/>
            <p:cNvSpPr/>
            <p:nvPr/>
          </p:nvSpPr>
          <p:spPr>
            <a:xfrm>
              <a:off x="9870430" y="4575840"/>
              <a:ext cx="1831229" cy="716291"/>
            </a:xfrm>
            <a:prstGeom prst="ellipse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ZA" sz="1000" dirty="0">
                  <a:solidFill>
                    <a:schemeClr val="tx1"/>
                  </a:solidFill>
                </a:rPr>
                <a:t>Critical thinking</a:t>
              </a:r>
            </a:p>
          </p:txBody>
        </p:sp>
        <p:sp>
          <p:nvSpPr>
            <p:cNvPr id="54" name="Oval 53"/>
            <p:cNvSpPr/>
            <p:nvPr/>
          </p:nvSpPr>
          <p:spPr>
            <a:xfrm>
              <a:off x="9879137" y="5368323"/>
              <a:ext cx="1831229" cy="716291"/>
            </a:xfrm>
            <a:prstGeom prst="ellipse">
              <a:avLst/>
            </a:prstGeom>
            <a:solidFill>
              <a:srgbClr val="FF33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ZA" sz="1000" dirty="0">
                  <a:solidFill>
                    <a:schemeClr val="tx1"/>
                  </a:solidFill>
                </a:rPr>
                <a:t>Operations </a:t>
              </a:r>
              <a:r>
                <a:rPr lang="en-ZA" sz="875" dirty="0">
                  <a:solidFill>
                    <a:schemeClr val="tx1"/>
                  </a:solidFill>
                </a:rPr>
                <a:t>management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8957437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447250" y="190107"/>
            <a:ext cx="6038850" cy="5057775"/>
            <a:chOff x="1518557" y="1"/>
            <a:chExt cx="9389097" cy="6858000"/>
          </a:xfrm>
        </p:grpSpPr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18557" y="1"/>
              <a:ext cx="9389097" cy="6858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" name="Rectangle 4"/>
            <p:cNvSpPr/>
            <p:nvPr/>
          </p:nvSpPr>
          <p:spPr>
            <a:xfrm>
              <a:off x="1518557" y="1"/>
              <a:ext cx="3510643" cy="8164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sz="1053"/>
            </a:p>
          </p:txBody>
        </p:sp>
      </p:grpSp>
    </p:spTree>
    <p:extLst>
      <p:ext uri="{BB962C8B-B14F-4D97-AF65-F5344CB8AC3E}">
        <p14:creationId xmlns:p14="http://schemas.microsoft.com/office/powerpoint/2010/main" val="204528976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11563" y="2391805"/>
            <a:ext cx="1893467" cy="502766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r>
              <a:rPr lang="en-US" sz="2667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Thank you</a:t>
            </a:r>
            <a:endParaRPr lang="en-ZA" sz="2667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1600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E8730-B422-4C7B-8464-2080D0F15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Individual project 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F0DE45-652B-46AE-8DC4-E384CFD2CF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Investigate four to six issues (themes) in your own organization</a:t>
            </a:r>
          </a:p>
          <a:p>
            <a:r>
              <a:rPr lang="en-US" dirty="0"/>
              <a:t>Recommend how to improve these issues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952842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E8730-B422-4C7B-8464-2080D0F15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Group project 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F0DE45-652B-46AE-8DC4-E384CFD2CF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4310" y="1623847"/>
            <a:ext cx="4942489" cy="3399883"/>
          </a:xfrm>
        </p:spPr>
        <p:txBody>
          <a:bodyPr/>
          <a:lstStyle/>
          <a:p>
            <a:r>
              <a:rPr lang="en-US" dirty="0"/>
              <a:t>Select community </a:t>
            </a:r>
            <a:r>
              <a:rPr lang="en-US" dirty="0" err="1"/>
              <a:t>organisation</a:t>
            </a:r>
            <a:endParaRPr lang="en-US" dirty="0"/>
          </a:p>
          <a:p>
            <a:r>
              <a:rPr lang="en-US" dirty="0"/>
              <a:t>Investigate their biggest operations needs</a:t>
            </a:r>
          </a:p>
          <a:p>
            <a:r>
              <a:rPr lang="en-US" dirty="0"/>
              <a:t>Make a </a:t>
            </a:r>
            <a:r>
              <a:rPr lang="en-US" i="1" dirty="0"/>
              <a:t>sustainable </a:t>
            </a:r>
            <a:r>
              <a:rPr lang="en-US" dirty="0"/>
              <a:t>difference</a:t>
            </a:r>
          </a:p>
          <a:p>
            <a:r>
              <a:rPr lang="en-US" dirty="0"/>
              <a:t>Get your hands dirty</a:t>
            </a:r>
          </a:p>
          <a:p>
            <a:r>
              <a:rPr lang="en-US" dirty="0"/>
              <a:t>Remember ethics principles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652934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8110" y="430400"/>
            <a:ext cx="5443993" cy="636439"/>
          </a:xfrm>
        </p:spPr>
        <p:txBody>
          <a:bodyPr>
            <a:normAutofit fontScale="90000"/>
          </a:bodyPr>
          <a:lstStyle/>
          <a:p>
            <a:r>
              <a:rPr lang="en-US" dirty="0"/>
              <a:t>Your timeline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919592" y="1313577"/>
            <a:ext cx="5841950" cy="0"/>
          </a:xfrm>
          <a:prstGeom prst="straightConnector1">
            <a:avLst/>
          </a:prstGeom>
          <a:ln w="57150">
            <a:solidFill>
              <a:schemeClr val="bg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856600" y="1700279"/>
            <a:ext cx="430887" cy="1387944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n-US" sz="1600" dirty="0"/>
              <a:t>Contact session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04657" y="1717164"/>
            <a:ext cx="430887" cy="1808829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n-US" sz="1600" dirty="0"/>
              <a:t>Hand in assignments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99294" y="1667192"/>
            <a:ext cx="430887" cy="747384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n-US" sz="1600" dirty="0"/>
              <a:t>Prepare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93003" y="1373584"/>
            <a:ext cx="253596" cy="2723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70" dirty="0"/>
              <a:t>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36627" y="1373584"/>
            <a:ext cx="316112" cy="2723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70" dirty="0"/>
              <a:t>M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323874" y="1373584"/>
            <a:ext cx="317716" cy="2723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70" dirty="0"/>
              <a:t>W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54743" y="1373584"/>
            <a:ext cx="253596" cy="2723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70" dirty="0"/>
              <a:t>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980250" y="1373584"/>
            <a:ext cx="258404" cy="2723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70" dirty="0"/>
              <a:t>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667497" y="1373584"/>
            <a:ext cx="258404" cy="2723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70" dirty="0"/>
              <a:t>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698367" y="1373584"/>
            <a:ext cx="253596" cy="2723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70" dirty="0"/>
              <a:t>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385613" y="1373584"/>
            <a:ext cx="258404" cy="2723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70" dirty="0"/>
              <a:t>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011120" y="1373584"/>
            <a:ext cx="253596" cy="2723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70" dirty="0"/>
              <a:t>F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041990" y="1373584"/>
            <a:ext cx="312906" cy="2723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70" dirty="0"/>
              <a:t>M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729237" y="1373584"/>
            <a:ext cx="320922" cy="2723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70" b="1" dirty="0">
                <a:solidFill>
                  <a:srgbClr val="FF0000"/>
                </a:solidFill>
              </a:rPr>
              <a:t>W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760107" y="1373584"/>
            <a:ext cx="255198" cy="2723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70" b="1" dirty="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49380" y="1373584"/>
            <a:ext cx="255198" cy="2723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70" b="1" dirty="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072860" y="1373584"/>
            <a:ext cx="258404" cy="2723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70" dirty="0"/>
              <a:t>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103730" y="1373584"/>
            <a:ext cx="253596" cy="2723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70" dirty="0"/>
              <a:t>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416483" y="1373584"/>
            <a:ext cx="253596" cy="2723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70" dirty="0"/>
              <a:t>F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447353" y="1373584"/>
            <a:ext cx="316112" cy="2723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70" b="1" dirty="0">
                <a:solidFill>
                  <a:srgbClr val="FF0000"/>
                </a:solidFill>
              </a:rPr>
              <a:t>M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714032" y="1668304"/>
            <a:ext cx="430887" cy="992066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n-US" sz="1600" dirty="0"/>
              <a:t>Investigate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128164" y="1634641"/>
            <a:ext cx="430887" cy="1474571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n-US" sz="1600" dirty="0"/>
              <a:t>Complete report</a:t>
            </a:r>
          </a:p>
        </p:txBody>
      </p:sp>
      <p:cxnSp>
        <p:nvCxnSpPr>
          <p:cNvPr id="42" name="Straight Arrow Connector 41"/>
          <p:cNvCxnSpPr>
            <a:endCxn id="8" idx="2"/>
          </p:cNvCxnSpPr>
          <p:nvPr/>
        </p:nvCxnSpPr>
        <p:spPr>
          <a:xfrm flipV="1">
            <a:off x="3839431" y="3525992"/>
            <a:ext cx="1057587" cy="1360310"/>
          </a:xfrm>
          <a:prstGeom prst="straightConnector1">
            <a:avLst/>
          </a:prstGeom>
          <a:ln w="38100">
            <a:solidFill>
              <a:srgbClr val="008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H="1" flipV="1">
            <a:off x="4897017" y="3525992"/>
            <a:ext cx="855028" cy="1120283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 rot="18622715">
            <a:off x="2911172" y="3840240"/>
            <a:ext cx="21379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8000"/>
                </a:solidFill>
              </a:rPr>
              <a:t>2+ long ones (75% </a:t>
            </a:r>
          </a:p>
          <a:p>
            <a:r>
              <a:rPr lang="en-US" sz="1600" dirty="0">
                <a:solidFill>
                  <a:srgbClr val="008000"/>
                </a:solidFill>
              </a:rPr>
              <a:t>of </a:t>
            </a:r>
            <a:r>
              <a:rPr lang="en-US" sz="1600" dirty="0" err="1">
                <a:solidFill>
                  <a:srgbClr val="008000"/>
                </a:solidFill>
              </a:rPr>
              <a:t>ind</a:t>
            </a:r>
            <a:r>
              <a:rPr lang="en-US" sz="1600" dirty="0">
                <a:solidFill>
                  <a:srgbClr val="008000"/>
                </a:solidFill>
              </a:rPr>
              <a:t>, participation, C4 and C7)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3543810" y="1654019"/>
            <a:ext cx="677108" cy="191036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r"/>
            <a:r>
              <a:rPr lang="en-US" sz="1600" dirty="0"/>
              <a:t>Individual and Community project</a:t>
            </a:r>
          </a:p>
        </p:txBody>
      </p:sp>
      <p:sp>
        <p:nvSpPr>
          <p:cNvPr id="47" name="TextBox 46"/>
          <p:cNvSpPr txBox="1"/>
          <p:nvPr/>
        </p:nvSpPr>
        <p:spPr>
          <a:xfrm rot="3189768">
            <a:off x="4714276" y="3873647"/>
            <a:ext cx="20949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70C0"/>
                </a:solidFill>
              </a:rPr>
              <a:t>2 + presentations(33% </a:t>
            </a:r>
          </a:p>
          <a:p>
            <a:r>
              <a:rPr lang="en-US" sz="1600" dirty="0">
                <a:solidFill>
                  <a:srgbClr val="0070C0"/>
                </a:solidFill>
              </a:rPr>
              <a:t>of Group participation</a:t>
            </a:r>
            <a:r>
              <a:rPr lang="en-US" sz="1600" dirty="0"/>
              <a:t>)</a:t>
            </a:r>
          </a:p>
        </p:txBody>
      </p:sp>
      <p:sp>
        <p:nvSpPr>
          <p:cNvPr id="48" name="TextBox 47"/>
          <p:cNvSpPr txBox="1"/>
          <p:nvPr/>
        </p:nvSpPr>
        <p:spPr>
          <a:xfrm rot="18458085">
            <a:off x="3858629" y="4161209"/>
            <a:ext cx="17197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rgbClr val="008000"/>
                </a:solidFill>
              </a:rPr>
              <a:t>Other contacts: short ones: (One page per theme, 20% of </a:t>
            </a:r>
            <a:r>
              <a:rPr lang="en-US" sz="1600" dirty="0" err="1">
                <a:solidFill>
                  <a:srgbClr val="008000"/>
                </a:solidFill>
              </a:rPr>
              <a:t>ind</a:t>
            </a:r>
            <a:r>
              <a:rPr lang="en-US" sz="1600" dirty="0">
                <a:solidFill>
                  <a:srgbClr val="008000"/>
                </a:solidFill>
              </a:rPr>
              <a:t>)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195358" y="3282817"/>
            <a:ext cx="15789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14 June</a:t>
            </a:r>
          </a:p>
          <a:p>
            <a:pPr algn="ctr"/>
            <a:r>
              <a:rPr lang="en-US" dirty="0">
                <a:solidFill>
                  <a:srgbClr val="FF0000"/>
                </a:solidFill>
              </a:rPr>
              <a:t>Examination portfolio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0D4547B-3430-4365-AFCB-7CD4D7D3A6EC}"/>
              </a:ext>
            </a:extLst>
          </p:cNvPr>
          <p:cNvSpPr txBox="1"/>
          <p:nvPr/>
        </p:nvSpPr>
        <p:spPr>
          <a:xfrm>
            <a:off x="5664231" y="1677954"/>
            <a:ext cx="430887" cy="1387944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n-US" sz="1600" dirty="0"/>
              <a:t>Contact session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593831B-27AC-418B-A856-804845F4F425}"/>
              </a:ext>
            </a:extLst>
          </p:cNvPr>
          <p:cNvSpPr/>
          <p:nvPr/>
        </p:nvSpPr>
        <p:spPr>
          <a:xfrm>
            <a:off x="2733388" y="3441053"/>
            <a:ext cx="3086569" cy="2005133"/>
          </a:xfrm>
          <a:prstGeom prst="roundRect">
            <a:avLst/>
          </a:prstGeom>
          <a:noFill/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BE1F5AC-1565-4A05-9100-85F72D2A04D1}"/>
              </a:ext>
            </a:extLst>
          </p:cNvPr>
          <p:cNvCxnSpPr>
            <a:stCxn id="4" idx="3"/>
            <a:endCxn id="49" idx="1"/>
          </p:cNvCxnSpPr>
          <p:nvPr/>
        </p:nvCxnSpPr>
        <p:spPr>
          <a:xfrm flipV="1">
            <a:off x="5819957" y="3744482"/>
            <a:ext cx="1375401" cy="699138"/>
          </a:xfrm>
          <a:prstGeom prst="straightConnector1">
            <a:avLst/>
          </a:prstGeom>
          <a:noFill/>
          <a:ln w="57150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7965AA75-683A-4F13-A7E6-BDBBBD14144B}"/>
              </a:ext>
            </a:extLst>
          </p:cNvPr>
          <p:cNvSpPr/>
          <p:nvPr/>
        </p:nvSpPr>
        <p:spPr>
          <a:xfrm>
            <a:off x="7195358" y="3039584"/>
            <a:ext cx="1578982" cy="1387945"/>
          </a:xfrm>
          <a:prstGeom prst="roundRect">
            <a:avLst/>
          </a:prstGeom>
          <a:noFill/>
          <a:ln w="5715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23254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30" grpId="0"/>
      <p:bldP spid="31" grpId="0"/>
      <p:bldP spid="37" grpId="0"/>
      <p:bldP spid="38" grpId="0"/>
      <p:bldP spid="44" grpId="0"/>
      <p:bldP spid="46" grpId="0"/>
      <p:bldP spid="47" grpId="0"/>
      <p:bldP spid="48" grpId="0"/>
      <p:bldP spid="49" grpId="0"/>
      <p:bldP spid="51" grpId="0"/>
      <p:bldP spid="4" grpId="0" animBg="1"/>
      <p:bldP spid="5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2744" y="504497"/>
            <a:ext cx="5393777" cy="422239"/>
          </a:xfrm>
        </p:spPr>
        <p:txBody>
          <a:bodyPr>
            <a:noAutofit/>
          </a:bodyPr>
          <a:lstStyle/>
          <a:p>
            <a:r>
              <a:rPr lang="en-ZA" sz="2800" dirty="0"/>
              <a:t>Preparation before each deadline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1712" y="1229711"/>
            <a:ext cx="8097564" cy="367339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ZA" sz="2000" dirty="0"/>
              <a:t>Go through my slide show on eFundi</a:t>
            </a:r>
          </a:p>
          <a:p>
            <a:pPr>
              <a:lnSpc>
                <a:spcPct val="150000"/>
              </a:lnSpc>
            </a:pPr>
            <a:r>
              <a:rPr lang="en-ZA" sz="2000" dirty="0"/>
              <a:t>(Go through HR&amp;M slide shows and/or textbook chapters)</a:t>
            </a:r>
          </a:p>
          <a:p>
            <a:pPr>
              <a:lnSpc>
                <a:spcPct val="150000"/>
              </a:lnSpc>
            </a:pPr>
            <a:r>
              <a:rPr lang="en-ZA" sz="2000" dirty="0"/>
              <a:t>Contact with your organisation (if necessary)</a:t>
            </a:r>
          </a:p>
          <a:p>
            <a:pPr>
              <a:lnSpc>
                <a:spcPct val="150000"/>
              </a:lnSpc>
            </a:pPr>
            <a:r>
              <a:rPr lang="en-ZA" sz="2000" dirty="0"/>
              <a:t>Complete individual assignment (short or long)</a:t>
            </a:r>
          </a:p>
          <a:p>
            <a:pPr>
              <a:lnSpc>
                <a:spcPct val="150000"/>
              </a:lnSpc>
            </a:pPr>
            <a:r>
              <a:rPr lang="en-ZA" sz="2000" dirty="0"/>
              <a:t>Liaise with community organisation (group)</a:t>
            </a:r>
          </a:p>
          <a:p>
            <a:pPr>
              <a:lnSpc>
                <a:spcPct val="150000"/>
              </a:lnSpc>
            </a:pPr>
            <a:r>
              <a:rPr lang="en-ZA" sz="2000" dirty="0"/>
              <a:t>Complete group assignment (3 slides, when you choose to do so)</a:t>
            </a:r>
          </a:p>
          <a:p>
            <a:pPr>
              <a:lnSpc>
                <a:spcPct val="150000"/>
              </a:lnSpc>
            </a:pPr>
            <a:r>
              <a:rPr lang="en-ZA" sz="2000" dirty="0"/>
              <a:t>Hand in both before 23:55 on Wednesday</a:t>
            </a:r>
          </a:p>
          <a:p>
            <a:pPr>
              <a:lnSpc>
                <a:spcPct val="150000"/>
              </a:lnSpc>
            </a:pPr>
            <a:endParaRPr lang="en-ZA" sz="2000" dirty="0"/>
          </a:p>
        </p:txBody>
      </p:sp>
    </p:spTree>
    <p:extLst>
      <p:ext uri="{BB962C8B-B14F-4D97-AF65-F5344CB8AC3E}">
        <p14:creationId xmlns:p14="http://schemas.microsoft.com/office/powerpoint/2010/main" val="26425425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87566" y="487392"/>
            <a:ext cx="5470634" cy="541952"/>
          </a:xfrm>
        </p:spPr>
        <p:txBody>
          <a:bodyPr>
            <a:noAutofit/>
          </a:bodyPr>
          <a:lstStyle/>
          <a:p>
            <a:r>
              <a:rPr lang="en-ZA" sz="2800" b="1" dirty="0"/>
              <a:t>How your fortnight will look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015" y="1222035"/>
            <a:ext cx="8339959" cy="327092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en-ZA" sz="2000" dirty="0"/>
              <a:t>ASAP after class: Go through theory slide show on eFundi: Prepare page 1 of assignment (template on eFundi).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en-ZA" sz="2000" dirty="0"/>
              <a:t>NOTE: You only have to hand in two long assignments (Contact 4 and 7), plus 5 short ones, as well as 2 community assignments. 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en-ZA" sz="2000" dirty="0"/>
              <a:t>Find out how issue is managed at your company (for portfolio)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en-ZA" sz="2000" dirty="0"/>
              <a:t>Prepare individual assignment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en-ZA" sz="2000" dirty="0"/>
              <a:t>Visit community organisation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en-ZA" sz="2000" dirty="0"/>
              <a:t>Prepare group assignment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en-ZA" sz="2000" dirty="0">
                <a:solidFill>
                  <a:srgbClr val="FF0000"/>
                </a:solidFill>
              </a:rPr>
              <a:t>Submit BEFORE 23:55 on Wednesday before class!!!!!</a:t>
            </a:r>
          </a:p>
        </p:txBody>
      </p:sp>
    </p:spTree>
    <p:extLst>
      <p:ext uri="{BB962C8B-B14F-4D97-AF65-F5344CB8AC3E}">
        <p14:creationId xmlns:p14="http://schemas.microsoft.com/office/powerpoint/2010/main" val="10291836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Revolution">
      <a:majorFont>
        <a:latin typeface="Trebuchet MS"/>
        <a:ea typeface=""/>
        <a:cs typeface=""/>
        <a:font script="Jpan" typeface="ＭＳ ゴシック"/>
      </a:majorFont>
      <a:minorFont>
        <a:latin typeface="Trebuchet MS"/>
        <a:ea typeface=""/>
        <a:cs typeface=""/>
        <a:font script="Jpan" typeface="ＭＳ 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1761</TotalTime>
  <Words>2025</Words>
  <Application>Microsoft Office PowerPoint</Application>
  <PresentationFormat>On-screen Show (16:10)</PresentationFormat>
  <Paragraphs>354</Paragraphs>
  <Slides>41</Slides>
  <Notes>1</Notes>
  <HiddenSlides>8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6" baseType="lpstr">
      <vt:lpstr>Arial</vt:lpstr>
      <vt:lpstr>Bell MT</vt:lpstr>
      <vt:lpstr>Calibri</vt:lpstr>
      <vt:lpstr>Trebuchet MS</vt:lpstr>
      <vt:lpstr>Office Theme</vt:lpstr>
      <vt:lpstr>Operations Management Individual and Community Project Kick-off meeting</vt:lpstr>
      <vt:lpstr>Ethics of operations</vt:lpstr>
      <vt:lpstr>Dilbert, by Scott Adams</vt:lpstr>
      <vt:lpstr>PowerPoint Presentation</vt:lpstr>
      <vt:lpstr>Individual project </vt:lpstr>
      <vt:lpstr>Group project </vt:lpstr>
      <vt:lpstr>Your timeline</vt:lpstr>
      <vt:lpstr>Preparation before each deadline</vt:lpstr>
      <vt:lpstr>How your fortnight will look</vt:lpstr>
      <vt:lpstr>Proposal: </vt:lpstr>
      <vt:lpstr>MRP systems  </vt:lpstr>
      <vt:lpstr>Proposals </vt:lpstr>
      <vt:lpstr>Before</vt:lpstr>
      <vt:lpstr>After</vt:lpstr>
      <vt:lpstr>After</vt:lpstr>
      <vt:lpstr>PowerPoint Presentation</vt:lpstr>
      <vt:lpstr>Template: Individual (MSWord)</vt:lpstr>
      <vt:lpstr>Template: Individual (Short assignments)</vt:lpstr>
      <vt:lpstr>Template: Individual</vt:lpstr>
      <vt:lpstr>Template: Individual</vt:lpstr>
      <vt:lpstr>Template Group submission (PowerPoint)</vt:lpstr>
      <vt:lpstr>Template Group PowerPoint</vt:lpstr>
      <vt:lpstr>Template Group</vt:lpstr>
      <vt:lpstr>Template Group</vt:lpstr>
      <vt:lpstr>My pledge</vt:lpstr>
      <vt:lpstr>Individual assignment submission</vt:lpstr>
      <vt:lpstr>Mark allocation: Individual assignment (long)</vt:lpstr>
      <vt:lpstr>Total mark for individual assignment</vt:lpstr>
      <vt:lpstr>Questions about individual assignment?</vt:lpstr>
      <vt:lpstr>Mark allocation</vt:lpstr>
      <vt:lpstr>Select your organisation</vt:lpstr>
      <vt:lpstr>Handouts on eFundi and hard copies</vt:lpstr>
      <vt:lpstr>Checklist 1: Do we have a viable project?</vt:lpstr>
      <vt:lpstr>Checklist 2: Is the project a guaranteed success?</vt:lpstr>
      <vt:lpstr>Checklist 3: Is the project sustainable?</vt:lpstr>
      <vt:lpstr>Planning workshop: Community project</vt:lpstr>
      <vt:lpstr>My commitment</vt:lpstr>
      <vt:lpstr>Before end of the week</vt:lpstr>
      <vt:lpstr>Project planning workshop</vt:lpstr>
      <vt:lpstr>PowerPoint Presentation</vt:lpstr>
      <vt:lpstr>PowerPoint Presentation</vt:lpstr>
    </vt:vector>
  </TitlesOfParts>
  <Company>Karina Nortje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Karina Nortje</dc:creator>
  <cp:lastModifiedBy>Reviewer</cp:lastModifiedBy>
  <cp:revision>45</cp:revision>
  <dcterms:created xsi:type="dcterms:W3CDTF">2020-08-03T09:06:40Z</dcterms:created>
  <dcterms:modified xsi:type="dcterms:W3CDTF">2021-09-14T09:22:29Z</dcterms:modified>
</cp:coreProperties>
</file>