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10" r:id="rId1"/>
  </p:sldMasterIdLst>
  <p:notesMasterIdLst>
    <p:notesMasterId r:id="rId10"/>
  </p:notesMasterIdLst>
  <p:handoutMasterIdLst>
    <p:handoutMasterId r:id="rId11"/>
  </p:handoutMasterIdLst>
  <p:sldIdLst>
    <p:sldId id="297" r:id="rId2"/>
    <p:sldId id="283" r:id="rId3"/>
    <p:sldId id="299" r:id="rId4"/>
    <p:sldId id="300" r:id="rId5"/>
    <p:sldId id="301" r:id="rId6"/>
    <p:sldId id="302" r:id="rId7"/>
    <p:sldId id="264" r:id="rId8"/>
    <p:sldId id="298" r:id="rId9"/>
  </p:sldIdLst>
  <p:sldSz cx="9144000" cy="6858000" type="screen4x3"/>
  <p:notesSz cx="6858000" cy="9947275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Trebuchet MS" panose="020B060302020202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112B"/>
    <a:srgbClr val="0000CC"/>
    <a:srgbClr val="66FF33"/>
    <a:srgbClr val="FFCC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66" y="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E0B86-9E30-4C6C-9BC7-BFA1267D9120}" type="datetimeFigureOut">
              <a:rPr lang="en-US" smtClean="0"/>
              <a:pPr/>
              <a:t>3/20/2021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A7FE3-C26A-4304-9284-BDA65989FA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491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956"/>
            <a:ext cx="5486400" cy="447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noProof="0" smtClean="0"/>
              <a:t>Click to edit Master text styles</a:t>
            </a:r>
          </a:p>
          <a:p>
            <a:pPr lvl="1"/>
            <a:r>
              <a:rPr lang="en-ZA" noProof="0" smtClean="0"/>
              <a:t>Second level</a:t>
            </a:r>
          </a:p>
          <a:p>
            <a:pPr lvl="2"/>
            <a:r>
              <a:rPr lang="en-ZA" noProof="0" smtClean="0"/>
              <a:t>Third level</a:t>
            </a:r>
          </a:p>
          <a:p>
            <a:pPr lvl="3"/>
            <a:r>
              <a:rPr lang="en-ZA" noProof="0" smtClean="0"/>
              <a:t>Fourth level</a:t>
            </a:r>
          </a:p>
          <a:p>
            <a:pPr lvl="4"/>
            <a:r>
              <a:rPr lang="en-ZA" noProof="0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185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8185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183CFF2-4580-4D0C-897A-67EA6FF16C9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94456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56B523-0F20-4CF9-BEA5-CE67151F0D96}" type="slidenum">
              <a:rPr lang="en-ZA" smtClean="0">
                <a:latin typeface="Arial" pitchFamily="34" charset="0"/>
              </a:rPr>
              <a:pPr/>
              <a:t>7</a:t>
            </a:fld>
            <a:endParaRPr lang="en-ZA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638665" y="5346777"/>
            <a:ext cx="4819945" cy="8207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2pPr>
            <a:lvl3pPr marL="9144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3pPr>
            <a:lvl4pPr marL="13716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4pPr>
            <a:lvl5pPr marL="18288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8665" y="3325467"/>
            <a:ext cx="5573598" cy="917592"/>
          </a:xfrm>
        </p:spPr>
        <p:txBody>
          <a:bodyPr anchor="b">
            <a:noAutofit/>
          </a:bodyPr>
          <a:lstStyle>
            <a:lvl1pPr algn="l">
              <a:defRPr sz="3200" b="1" i="0">
                <a:solidFill>
                  <a:srgbClr val="6C3D9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8665" y="4375034"/>
            <a:ext cx="5573598" cy="819133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rgbClr val="00889C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70384" cy="153808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8765789" y="0"/>
            <a:ext cx="378211" cy="1529255"/>
          </a:xfrm>
          <a:prstGeom prst="rect">
            <a:avLst/>
          </a:prstGeom>
          <a:solidFill>
            <a:srgbClr val="F47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138448" y="107387"/>
            <a:ext cx="44696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47D3A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Faculty of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47D3A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Economic and Management  Sciences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F47D3A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8201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91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f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f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208315-17A3-40BF-835B-1EA43CF9DE2A}" type="slidenum">
              <a:rPr kumimoji="0" lang="af-ZA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f-ZA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07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blipFill dpi="0" rotWithShape="0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773238"/>
            <a:ext cx="6337300" cy="1079500"/>
          </a:xfrm>
        </p:spPr>
        <p:txBody>
          <a:bodyPr/>
          <a:lstStyle>
            <a:lvl1pPr algn="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3357563"/>
            <a:ext cx="6337300" cy="792162"/>
          </a:xfrm>
        </p:spPr>
        <p:txBody>
          <a:bodyPr/>
          <a:lstStyle>
            <a:lvl1pPr marL="0" indent="0" algn="r">
              <a:buFontTx/>
              <a:buNone/>
              <a:defRPr>
                <a:latin typeface="Arial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5674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44000"/>
            <a:ext cx="5111750" cy="4896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000" y="1044000"/>
            <a:ext cx="3008313" cy="489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28000" y="1080000"/>
            <a:ext cx="5400000" cy="396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8000" y="5148000"/>
            <a:ext cx="5400000" cy="72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275856" y="6534150"/>
            <a:ext cx="863600" cy="323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E04E8-FEF1-4C48-81E2-84125C19D4B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04" y="365127"/>
            <a:ext cx="8458792" cy="898066"/>
          </a:xfrm>
        </p:spPr>
        <p:txBody>
          <a:bodyPr anchor="t">
            <a:normAutofit/>
          </a:bodyPr>
          <a:lstStyle>
            <a:lvl1pPr>
              <a:defRPr sz="3000" b="1" i="0">
                <a:solidFill>
                  <a:srgbClr val="6C3D9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604" y="1460980"/>
            <a:ext cx="8458792" cy="4515613"/>
          </a:xfrm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0091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560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4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2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4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011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654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24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134" y="6489932"/>
            <a:ext cx="1083732" cy="2715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1561"/>
            <a:ext cx="3877732" cy="143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67" y="6587790"/>
            <a:ext cx="3979333" cy="14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4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05" r:id="rId14"/>
    <p:sldLayoutId id="2147483706" r:id="rId15"/>
    <p:sldLayoutId id="214748370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988840"/>
            <a:ext cx="8856984" cy="3024336"/>
          </a:xfrm>
        </p:spPr>
        <p:txBody>
          <a:bodyPr/>
          <a:lstStyle/>
          <a:p>
            <a:pPr algn="ctr">
              <a:defRPr/>
            </a:pPr>
            <a:r>
              <a:rPr lang="en-ZA" sz="3600" dirty="0" smtClean="0"/>
              <a:t/>
            </a:r>
            <a:br>
              <a:rPr lang="en-ZA" sz="3600" dirty="0" smtClean="0"/>
            </a:br>
            <a:r>
              <a:rPr lang="en-ZA" sz="3600" dirty="0"/>
              <a:t/>
            </a:r>
            <a:br>
              <a:rPr lang="en-ZA" sz="3600" dirty="0"/>
            </a:br>
            <a:r>
              <a:rPr lang="en-ZA" sz="3600" dirty="0"/>
              <a:t/>
            </a:r>
            <a:br>
              <a:rPr lang="en-ZA" sz="3600" dirty="0"/>
            </a:br>
            <a:r>
              <a:rPr lang="en-ZA" sz="3600" dirty="0" smtClean="0"/>
              <a:t>INTRODUCTION TO</a:t>
            </a:r>
            <a:br>
              <a:rPr lang="en-ZA" sz="3600" dirty="0" smtClean="0"/>
            </a:br>
            <a:r>
              <a:rPr lang="en-ZA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SMALL </a:t>
            </a:r>
            <a:r>
              <a:rPr lang="en-ZA" sz="4000" dirty="0"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lang="en-ZA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CONSULTANCY</a:t>
            </a:r>
            <a:r>
              <a:rPr lang="en-ZA" dirty="0" smtClean="0"/>
              <a:t/>
            </a:r>
            <a:br>
              <a:rPr lang="en-ZA" dirty="0" smtClean="0"/>
            </a:br>
            <a:r>
              <a:rPr lang="en-ZA" dirty="0" smtClean="0"/>
              <a:t/>
            </a:r>
            <a:br>
              <a:rPr lang="en-ZA" dirty="0" smtClean="0"/>
            </a:br>
            <a:r>
              <a:rPr lang="en-ZA" dirty="0"/>
              <a:t/>
            </a:r>
            <a:br>
              <a:rPr lang="en-ZA" dirty="0"/>
            </a:br>
            <a:r>
              <a:rPr lang="en-ZA" dirty="0" smtClean="0"/>
              <a:t/>
            </a:r>
            <a:br>
              <a:rPr lang="en-ZA" dirty="0" smtClean="0"/>
            </a:br>
            <a:r>
              <a:rPr lang="en-US" sz="4000" dirty="0" smtClean="0">
                <a:latin typeface="Arial" pitchFamily="34" charset="0"/>
                <a:cs typeface="Arial" pitchFamily="34" charset="0"/>
              </a:rPr>
              <a:t>OVERVIEW</a:t>
            </a:r>
            <a:r>
              <a:rPr lang="en-ZA" sz="4000" dirty="0" smtClean="0"/>
              <a:t> 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5661248"/>
            <a:ext cx="2584928" cy="6645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916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528" y="908720"/>
            <a:ext cx="8640960" cy="504056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ZA" b="1" i="1" dirty="0" smtClean="0"/>
          </a:p>
          <a:p>
            <a:endParaRPr lang="en-ZA" b="1" i="1" dirty="0"/>
          </a:p>
          <a:p>
            <a:r>
              <a:rPr lang="en-ZA" sz="3200" b="1" dirty="0"/>
              <a:t>Module 1: Do you have what it takes?</a:t>
            </a:r>
            <a:endParaRPr lang="en-ZA" sz="3200" b="1" i="1" dirty="0" smtClean="0"/>
          </a:p>
          <a:p>
            <a:endParaRPr lang="en-ZA" b="1" i="1" dirty="0"/>
          </a:p>
          <a:p>
            <a:r>
              <a:rPr lang="en-ZA" b="1" i="1" dirty="0" smtClean="0"/>
              <a:t>1.1	INTRODUCTION</a:t>
            </a:r>
            <a:endParaRPr lang="en-ZA" dirty="0"/>
          </a:p>
          <a:p>
            <a:r>
              <a:rPr lang="en-ZA" b="1" i="1" dirty="0"/>
              <a:t>1.2	HOW TO DETERMINE YOUR ENTREPRENEURIAL PROFILE</a:t>
            </a:r>
            <a:endParaRPr lang="en-ZA" dirty="0"/>
          </a:p>
          <a:p>
            <a:r>
              <a:rPr lang="en-ZA" b="1" i="1" dirty="0"/>
              <a:t>1.3	CHARACTERISTICS OF AN ENTREPRENEUR</a:t>
            </a:r>
            <a:endParaRPr lang="en-ZA" dirty="0"/>
          </a:p>
          <a:p>
            <a:r>
              <a:rPr lang="en-ZA" i="1" dirty="0"/>
              <a:t> </a:t>
            </a:r>
            <a:r>
              <a:rPr lang="en-ZA" b="1" i="1" dirty="0" smtClean="0"/>
              <a:t>1.4</a:t>
            </a:r>
            <a:r>
              <a:rPr lang="en-ZA" b="1" i="1" dirty="0"/>
              <a:t>	</a:t>
            </a:r>
            <a:r>
              <a:rPr lang="en-ZA" b="1" i="1" dirty="0" smtClean="0"/>
              <a:t>CREATIVITY</a:t>
            </a:r>
          </a:p>
          <a:p>
            <a:endParaRPr lang="en-ZA" b="1" i="1" dirty="0"/>
          </a:p>
          <a:p>
            <a:endParaRPr lang="en-ZA" dirty="0"/>
          </a:p>
          <a:p>
            <a:r>
              <a:rPr lang="en-ZA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528" y="908720"/>
            <a:ext cx="8640960" cy="554461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ZA" b="1" i="1" dirty="0" smtClean="0"/>
          </a:p>
          <a:p>
            <a:endParaRPr lang="en-ZA" b="1" i="1" dirty="0"/>
          </a:p>
          <a:p>
            <a:r>
              <a:rPr lang="en-ZA" sz="3600" b="1" dirty="0"/>
              <a:t>Module 2: Can you make it work?</a:t>
            </a:r>
            <a:endParaRPr lang="en-ZA" sz="3600" dirty="0"/>
          </a:p>
          <a:p>
            <a:endParaRPr lang="en-ZA" b="1" i="1" dirty="0"/>
          </a:p>
          <a:p>
            <a:r>
              <a:rPr lang="en-ZA" b="1" i="1" dirty="0" smtClean="0"/>
              <a:t>2.1	INTRODUCTION</a:t>
            </a:r>
            <a:endParaRPr lang="en-ZA" dirty="0"/>
          </a:p>
          <a:p>
            <a:r>
              <a:rPr lang="en-ZA" i="1" dirty="0"/>
              <a:t> </a:t>
            </a:r>
            <a:endParaRPr lang="en-ZA" dirty="0"/>
          </a:p>
          <a:p>
            <a:r>
              <a:rPr lang="en-ZA" b="1" i="1" dirty="0"/>
              <a:t>2.2	CHARACTERISTICS OF SUCCESSFUL BUSINESSES</a:t>
            </a:r>
            <a:endParaRPr lang="en-ZA" dirty="0"/>
          </a:p>
          <a:p>
            <a:r>
              <a:rPr lang="en-ZA" i="1" dirty="0"/>
              <a:t> </a:t>
            </a:r>
            <a:endParaRPr lang="en-ZA" dirty="0"/>
          </a:p>
          <a:p>
            <a:r>
              <a:rPr lang="en-ZA" b="1" i="1" dirty="0"/>
              <a:t>2.3	GENERATING IDEAS LEADING TO A SUCCESSFUL BUSINESS</a:t>
            </a:r>
            <a:endParaRPr lang="en-ZA" dirty="0"/>
          </a:p>
          <a:p>
            <a:r>
              <a:rPr lang="en-ZA" b="1" i="1" dirty="0"/>
              <a:t> </a:t>
            </a:r>
            <a:endParaRPr lang="en-ZA" dirty="0"/>
          </a:p>
          <a:p>
            <a:r>
              <a:rPr lang="en-ZA" b="1" i="1" dirty="0"/>
              <a:t>2.4	THE PRINCIPLE OF VIABILITY</a:t>
            </a:r>
            <a:endParaRPr lang="en-ZA" dirty="0"/>
          </a:p>
          <a:p>
            <a:r>
              <a:rPr lang="en-ZA" b="1" i="1" dirty="0"/>
              <a:t> </a:t>
            </a:r>
            <a:endParaRPr lang="en-ZA" dirty="0"/>
          </a:p>
          <a:p>
            <a:r>
              <a:rPr lang="en-ZA" b="1" i="1" dirty="0"/>
              <a:t>2.5	DETERMINING THE SELLING PRICE OF A BUSINESS </a:t>
            </a:r>
            <a:endParaRPr lang="en-ZA" dirty="0"/>
          </a:p>
          <a:p>
            <a:r>
              <a:rPr lang="en-ZA" i="1" dirty="0"/>
              <a:t> </a:t>
            </a:r>
            <a:endParaRPr lang="en-ZA" dirty="0"/>
          </a:p>
          <a:p>
            <a:r>
              <a:rPr lang="en-ZA" b="1" i="1" dirty="0"/>
              <a:t>2.6	THE PRINCIPLE OF “OWN” vs “FOREIGN CAPITAL</a:t>
            </a:r>
            <a:endParaRPr lang="en-ZA" dirty="0"/>
          </a:p>
          <a:p>
            <a:r>
              <a:rPr lang="en-ZA" b="1" i="1" dirty="0"/>
              <a:t> </a:t>
            </a:r>
            <a:endParaRPr lang="en-ZA" dirty="0"/>
          </a:p>
          <a:p>
            <a:r>
              <a:rPr lang="en-ZA" b="1" i="1" dirty="0"/>
              <a:t>2.7	TYPES OF BUSINESS ORGANISATIONS</a:t>
            </a:r>
            <a:endParaRPr lang="en-ZA" dirty="0"/>
          </a:p>
          <a:p>
            <a:r>
              <a:rPr lang="en-ZA" dirty="0"/>
              <a:t> </a:t>
            </a:r>
          </a:p>
          <a:p>
            <a:endParaRPr lang="en-ZA" dirty="0"/>
          </a:p>
          <a:p>
            <a:r>
              <a:rPr lang="en-ZA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5674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528" y="908720"/>
            <a:ext cx="8640960" cy="554461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ZA" sz="3200" b="1" dirty="0"/>
              <a:t>Module 3: How do you convince your “sleeping” partner</a:t>
            </a:r>
            <a:r>
              <a:rPr lang="en-ZA" sz="3200" b="1" dirty="0" smtClean="0"/>
              <a:t>?</a:t>
            </a:r>
          </a:p>
          <a:p>
            <a:endParaRPr lang="en-ZA" b="1" i="1" dirty="0"/>
          </a:p>
          <a:p>
            <a:endParaRPr lang="en-ZA" b="1" i="1" dirty="0"/>
          </a:p>
          <a:p>
            <a:r>
              <a:rPr lang="en-ZA" b="1" i="1" dirty="0"/>
              <a:t>3.1	INTRODUCTION 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US" b="1" i="1" dirty="0"/>
              <a:t>3.2	WHY IS IT NECESSARY TO HAVE A BUSINESS PLAN?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US" b="1" i="1" dirty="0"/>
              <a:t>3.3	USES OF A BUSINESS PLAN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US" b="1" i="1" dirty="0"/>
              <a:t>3.4	SIX STEPS IN PREPARING YOUR BUSINESS PLAN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US" b="1" i="1" dirty="0"/>
              <a:t>3.5	FINAL CHECKLIST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US" b="1" i="1" dirty="0"/>
              <a:t>3.6	THE BASIC BUSINESS PLAN OUTLINE</a:t>
            </a:r>
            <a:endParaRPr lang="en-ZA" dirty="0"/>
          </a:p>
          <a:p>
            <a:endParaRPr lang="en-ZA" dirty="0"/>
          </a:p>
          <a:p>
            <a:r>
              <a:rPr lang="en-ZA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7234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528" y="908720"/>
            <a:ext cx="8640960" cy="554461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ZA" b="1" i="1" dirty="0"/>
          </a:p>
          <a:p>
            <a:r>
              <a:rPr lang="en-US" sz="2800" b="1" dirty="0"/>
              <a:t>MODULE 4: What else do you need to know before you start</a:t>
            </a:r>
            <a:r>
              <a:rPr lang="en-US" sz="2800" b="1" dirty="0" smtClean="0"/>
              <a:t>?</a:t>
            </a:r>
          </a:p>
          <a:p>
            <a:endParaRPr lang="en-US" sz="2800" b="1" dirty="0"/>
          </a:p>
          <a:p>
            <a:endParaRPr lang="en-ZA" sz="2800" dirty="0"/>
          </a:p>
          <a:p>
            <a:r>
              <a:rPr lang="en-ZA" b="1" i="1" dirty="0"/>
              <a:t>4.1	INTRODUCTION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US" b="1" i="1" dirty="0"/>
              <a:t>4.2	PRINCIPLES OF FINANCE AND POTHOLES TO AVOID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ZA" b="1" i="1" dirty="0"/>
              <a:t>4.3	MARKETING TECHNIQUES THAT REALLY WORK</a:t>
            </a:r>
            <a:endParaRPr lang="en-ZA" dirty="0"/>
          </a:p>
          <a:p>
            <a:r>
              <a:rPr lang="en-ZA" b="1" i="1" dirty="0"/>
              <a:t> </a:t>
            </a:r>
            <a:endParaRPr lang="en-ZA" dirty="0"/>
          </a:p>
          <a:p>
            <a:r>
              <a:rPr lang="en-ZA" b="1" i="1" dirty="0"/>
              <a:t>4.4	ENSURING SATISFIED CUSTOMERS</a:t>
            </a:r>
            <a:endParaRPr lang="en-ZA" dirty="0"/>
          </a:p>
          <a:p>
            <a:r>
              <a:rPr lang="en-ZA" b="1" i="1" dirty="0"/>
              <a:t> </a:t>
            </a:r>
            <a:endParaRPr lang="en-ZA" dirty="0"/>
          </a:p>
          <a:p>
            <a:r>
              <a:rPr lang="en-ZA" b="1" i="1" dirty="0"/>
              <a:t>4.5</a:t>
            </a:r>
            <a:r>
              <a:rPr lang="en-ZA" b="1" dirty="0"/>
              <a:t>	</a:t>
            </a:r>
            <a:r>
              <a:rPr lang="en-ZA" b="1" i="1" dirty="0"/>
              <a:t>DEALING WITH YOUR STAFF</a:t>
            </a:r>
            <a:endParaRPr lang="en-ZA" dirty="0"/>
          </a:p>
          <a:p>
            <a:r>
              <a:rPr lang="en-US" dirty="0"/>
              <a:t> </a:t>
            </a:r>
            <a:endParaRPr lang="en-ZA" dirty="0"/>
          </a:p>
          <a:p>
            <a:endParaRPr lang="en-ZA" dirty="0"/>
          </a:p>
          <a:p>
            <a:r>
              <a:rPr lang="en-ZA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4203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3528" y="908720"/>
            <a:ext cx="8640960" cy="5544616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ZA" b="1" i="1" dirty="0" smtClean="0"/>
          </a:p>
          <a:p>
            <a:r>
              <a:rPr lang="en-US" sz="2800" b="1" dirty="0" smtClean="0"/>
              <a:t>MODULE 5: The Basics of Small Business Consulting</a:t>
            </a:r>
          </a:p>
          <a:p>
            <a:endParaRPr lang="en-US" sz="2800" b="1" dirty="0"/>
          </a:p>
          <a:p>
            <a:r>
              <a:rPr lang="en-ZA" b="1" i="1" dirty="0"/>
              <a:t>5.1	WHAT IS A CONSULTATION SERVICE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US" b="1" i="1" dirty="0"/>
              <a:t>5.2	PRINCIPLES OF CONSULTATION SERVICES</a:t>
            </a:r>
            <a:endParaRPr lang="en-ZA" dirty="0"/>
          </a:p>
          <a:p>
            <a:r>
              <a:rPr lang="en-US" b="1" i="1" dirty="0"/>
              <a:t> </a:t>
            </a:r>
            <a:endParaRPr lang="en-ZA" dirty="0"/>
          </a:p>
          <a:p>
            <a:r>
              <a:rPr lang="en-ZA" b="1" i="1" dirty="0"/>
              <a:t>5.3	STAGES IN CARRYING OUT THE CONSULTATION</a:t>
            </a:r>
            <a:endParaRPr lang="en-ZA" dirty="0"/>
          </a:p>
          <a:p>
            <a:r>
              <a:rPr lang="en-ZA" b="1" i="1" dirty="0"/>
              <a:t> </a:t>
            </a:r>
            <a:endParaRPr lang="en-ZA" dirty="0"/>
          </a:p>
          <a:p>
            <a:r>
              <a:rPr lang="en-ZA" b="1" i="1" dirty="0"/>
              <a:t>5.4	AIDS DURING THE CONSULTATION</a:t>
            </a:r>
            <a:endParaRPr lang="en-ZA" dirty="0"/>
          </a:p>
          <a:p>
            <a:r>
              <a:rPr lang="en-ZA" b="1" i="1" dirty="0"/>
              <a:t> </a:t>
            </a:r>
            <a:endParaRPr lang="en-ZA" dirty="0"/>
          </a:p>
          <a:p>
            <a:r>
              <a:rPr lang="en-ZA" b="1" i="1" dirty="0"/>
              <a:t>5.5	THE SMALL BUSINESS CONSULTANT </a:t>
            </a:r>
            <a:endParaRPr lang="en-ZA" dirty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r>
              <a:rPr lang="en-ZA" dirty="0" smtClean="0"/>
              <a:t> 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2454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itle 5"/>
          <p:cNvSpPr>
            <a:spLocks noGrp="1"/>
          </p:cNvSpPr>
          <p:nvPr>
            <p:ph type="title"/>
          </p:nvPr>
        </p:nvSpPr>
        <p:spPr>
          <a:xfrm>
            <a:off x="97264" y="63824"/>
            <a:ext cx="8928992" cy="779906"/>
          </a:xfrm>
          <a:ln w="38100">
            <a:noFill/>
          </a:ln>
        </p:spPr>
        <p:txBody>
          <a:bodyPr>
            <a:noAutofit/>
          </a:bodyPr>
          <a:lstStyle/>
          <a:p>
            <a:pPr marL="0" indent="0" algn="ctr" fontAlgn="auto">
              <a:spcAft>
                <a:spcPts val="0"/>
              </a:spcAft>
            </a:pPr>
            <a:r>
              <a:rPr lang="en-GB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THE </a:t>
            </a:r>
            <a:r>
              <a:rPr lang="en-GB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SBC COURSE</a:t>
            </a:r>
            <a:endParaRPr lang="en-GB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sz="28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None/>
            </a:pPr>
            <a:endParaRPr lang="en-ZA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97264" y="843730"/>
            <a:ext cx="9015686" cy="57501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STUDY UNIT 1 (PRM) </a:t>
            </a:r>
            <a:r>
              <a:rPr lang="en-GB" b="1" dirty="0" smtClean="0"/>
              <a:t>  - </a:t>
            </a:r>
            <a:r>
              <a:rPr lang="en-US" sz="2400" b="1" dirty="0"/>
              <a:t>INTRODUCTION TO SMALL BUSINESS </a:t>
            </a:r>
            <a:r>
              <a:rPr lang="en-US" sz="2400" b="1" dirty="0" smtClean="0"/>
              <a:t>				        CONSULTANCY</a:t>
            </a:r>
            <a:r>
              <a:rPr lang="en-GB" sz="2400" b="1" dirty="0"/>
              <a:t> </a:t>
            </a:r>
            <a:endParaRPr lang="en-US" sz="2400" b="1" dirty="0" smtClean="0"/>
          </a:p>
          <a:p>
            <a:pPr marL="0" indent="0">
              <a:buNone/>
            </a:pPr>
            <a:r>
              <a:rPr lang="en-US" b="1" dirty="0" smtClean="0"/>
              <a:t>STUDY UNIT 2 (IM) 	    - </a:t>
            </a:r>
            <a:r>
              <a:rPr lang="en-US" sz="2200" b="1" dirty="0" smtClean="0"/>
              <a:t>MANAGEMENT SKILLS FOR SMME’S</a:t>
            </a:r>
            <a:r>
              <a:rPr lang="en-GB" b="1" dirty="0" smtClean="0"/>
              <a:t> </a:t>
            </a:r>
            <a:endParaRPr lang="en-US" dirty="0" smtClean="0"/>
          </a:p>
          <a:p>
            <a:pPr marL="0" indent="0">
              <a:buNone/>
            </a:pPr>
            <a:r>
              <a:rPr lang="en-GB" b="1" dirty="0" smtClean="0"/>
              <a:t>STUDY </a:t>
            </a:r>
            <a:r>
              <a:rPr lang="en-GB" b="1" dirty="0"/>
              <a:t>UNIT 3 (MM)  </a:t>
            </a:r>
            <a:r>
              <a:rPr lang="en-GB" b="1" dirty="0" smtClean="0"/>
              <a:t>  - </a:t>
            </a:r>
            <a:r>
              <a:rPr lang="en-GB" sz="2200" b="1" dirty="0"/>
              <a:t>MARKETING SKILLS FOR SMME’S</a:t>
            </a:r>
            <a:endParaRPr lang="en-US" sz="2200" b="1" dirty="0"/>
          </a:p>
          <a:p>
            <a:pPr marL="0" indent="0">
              <a:buNone/>
            </a:pPr>
            <a:r>
              <a:rPr lang="en-GB" b="1" dirty="0" smtClean="0"/>
              <a:t>STUDY </a:t>
            </a:r>
            <a:r>
              <a:rPr lang="en-GB" b="1" dirty="0"/>
              <a:t>UNIT 4 (PM) </a:t>
            </a:r>
            <a:r>
              <a:rPr lang="en-GB" b="1" dirty="0" smtClean="0"/>
              <a:t>    - </a:t>
            </a:r>
            <a:r>
              <a:rPr lang="en-GB" sz="2200" b="1" dirty="0"/>
              <a:t>HUMAN RESOURCE MANAGEMENT</a:t>
            </a:r>
            <a:endParaRPr lang="en-US" sz="2200" b="1" dirty="0"/>
          </a:p>
          <a:p>
            <a:pPr marL="0" indent="0">
              <a:buNone/>
            </a:pPr>
            <a:r>
              <a:rPr lang="en-GB" b="1" dirty="0" smtClean="0"/>
              <a:t>STUDY </a:t>
            </a:r>
            <a:r>
              <a:rPr lang="en-GB" b="1" dirty="0"/>
              <a:t>UNIT 5 (FM I) </a:t>
            </a:r>
            <a:r>
              <a:rPr lang="en-GB" b="1" dirty="0" smtClean="0"/>
              <a:t>  - </a:t>
            </a:r>
            <a:r>
              <a:rPr lang="en-GB" sz="2200" b="1" dirty="0"/>
              <a:t>FINANCIAL SKILLS</a:t>
            </a:r>
            <a:endParaRPr lang="en-US" sz="2200" b="1" dirty="0"/>
          </a:p>
          <a:p>
            <a:pPr marL="0" indent="0">
              <a:buNone/>
            </a:pPr>
            <a:r>
              <a:rPr lang="en-GB" b="1" dirty="0" smtClean="0"/>
              <a:t>STUDY </a:t>
            </a:r>
            <a:r>
              <a:rPr lang="en-GB" b="1" dirty="0"/>
              <a:t>UNIT 6 (FM II) </a:t>
            </a:r>
            <a:r>
              <a:rPr lang="en-GB" b="1" dirty="0" smtClean="0"/>
              <a:t> - </a:t>
            </a:r>
            <a:r>
              <a:rPr lang="en-GB" sz="2200" b="1" dirty="0"/>
              <a:t>FINANCIAL STATEMENTS ANALYSIS</a:t>
            </a:r>
            <a:endParaRPr lang="en-US" sz="2200" b="1" dirty="0"/>
          </a:p>
          <a:p>
            <a:pPr marL="0" indent="0">
              <a:buNone/>
            </a:pPr>
            <a:r>
              <a:rPr lang="en-GB" b="1" dirty="0" smtClean="0"/>
              <a:t>STUDY </a:t>
            </a:r>
            <a:r>
              <a:rPr lang="en-GB" b="1" dirty="0"/>
              <a:t>UNIT 7 (FM II) </a:t>
            </a:r>
            <a:r>
              <a:rPr lang="en-GB" b="1" dirty="0" smtClean="0"/>
              <a:t> - </a:t>
            </a:r>
            <a:r>
              <a:rPr lang="en-GB" sz="2200" b="1" dirty="0"/>
              <a:t>DETERMINING THE SELLING PRICE OF A BUSINESS</a:t>
            </a:r>
            <a:endParaRPr lang="en-US" sz="2200" b="1" dirty="0"/>
          </a:p>
          <a:p>
            <a:pPr marL="0" indent="0">
              <a:buNone/>
            </a:pPr>
            <a:r>
              <a:rPr lang="en-GB" b="1" dirty="0" smtClean="0"/>
              <a:t>STUDY </a:t>
            </a:r>
            <a:r>
              <a:rPr lang="en-GB" b="1" dirty="0"/>
              <a:t>UNIT 8 (CA) </a:t>
            </a:r>
            <a:r>
              <a:rPr lang="en-GB" b="1" dirty="0" smtClean="0"/>
              <a:t>	    - </a:t>
            </a:r>
            <a:r>
              <a:rPr lang="en-GB" sz="2200" b="1" dirty="0"/>
              <a:t>SPECIFIC MANAGEMENT</a:t>
            </a:r>
            <a:endParaRPr lang="en-US" sz="2200" b="1" dirty="0"/>
          </a:p>
          <a:p>
            <a:pPr marL="0" indent="0">
              <a:buNone/>
            </a:pPr>
            <a:r>
              <a:rPr lang="en-GB" sz="2200" b="1" dirty="0" smtClean="0"/>
              <a:t>			        RETAIL </a:t>
            </a:r>
            <a:endParaRPr lang="en-US" sz="2200" b="1" dirty="0"/>
          </a:p>
          <a:p>
            <a:pPr marL="0" indent="0">
              <a:buNone/>
            </a:pPr>
            <a:r>
              <a:rPr lang="en-GB" sz="2200" b="1" dirty="0" smtClean="0"/>
              <a:t>			        SERVICE’S</a:t>
            </a:r>
            <a:endParaRPr lang="en-US" sz="2200" b="1" dirty="0"/>
          </a:p>
          <a:p>
            <a:pPr marL="0" indent="0">
              <a:buNone/>
            </a:pPr>
            <a:r>
              <a:rPr lang="en-GB" sz="2200" b="1" dirty="0" smtClean="0"/>
              <a:t>			        MANUFACTURING</a:t>
            </a:r>
            <a:endParaRPr lang="en-US" sz="2200" b="1" dirty="0"/>
          </a:p>
          <a:p>
            <a:pPr marL="0" indent="0">
              <a:buNone/>
            </a:pPr>
            <a:r>
              <a:rPr lang="en-GB" b="1" dirty="0" smtClean="0"/>
              <a:t>STUDY </a:t>
            </a:r>
            <a:r>
              <a:rPr lang="en-GB" b="1" dirty="0"/>
              <a:t>UNIT 9 (CR) </a:t>
            </a:r>
            <a:r>
              <a:rPr lang="en-GB" b="1" dirty="0" smtClean="0"/>
              <a:t>     - </a:t>
            </a:r>
            <a:r>
              <a:rPr lang="en-GB" sz="2200" b="1" dirty="0"/>
              <a:t>PRACTICAL APPLICATION: METHODOLOGY OF </a:t>
            </a:r>
            <a:r>
              <a:rPr lang="en-GB" sz="2200" b="1" dirty="0" smtClean="0"/>
              <a:t>				       CONSULTATIONS    </a:t>
            </a:r>
          </a:p>
          <a:p>
            <a:pPr marL="0" indent="0">
              <a:buNone/>
            </a:pPr>
            <a:r>
              <a:rPr lang="en-GB" sz="2200" b="1" dirty="0"/>
              <a:t> </a:t>
            </a:r>
            <a:r>
              <a:rPr lang="en-GB" sz="2200" b="1" dirty="0" smtClean="0"/>
              <a:t>                                                      </a:t>
            </a:r>
            <a:endParaRPr lang="en-ZA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ZA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ZA" dirty="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204864"/>
            <a:ext cx="7272808" cy="132343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8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Thank You</a:t>
            </a:r>
            <a:endParaRPr lang="en-US" sz="80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67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U_Small_PPT Template_Pattern_grey.pptx" id="{A3FEB61B-6C3F-47AF-9A48-6CD9D0E3D813}" vid="{5CA0A863-9E39-4635-9D00-ED64B3FE097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4873</TotalTime>
  <Words>79</Words>
  <Application>Microsoft Office PowerPoint</Application>
  <PresentationFormat>On-screen Show (4:3)</PresentationFormat>
  <Paragraphs>97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Trebuchet MS</vt:lpstr>
      <vt:lpstr>Arial</vt:lpstr>
      <vt:lpstr>Office Theme</vt:lpstr>
      <vt:lpstr>   INTRODUCTION TO SMALL BUSINESS CONSULTANCY    OVERVIEW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OVERVIEW OF THE SBC COURSE</vt:lpstr>
      <vt:lpstr>PowerPoint Presentation</vt:lpstr>
    </vt:vector>
  </TitlesOfParts>
  <Company>North-West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TITLE COMES HERE Day Month Year</dc:title>
  <dc:creator>PBSMMB</dc:creator>
  <cp:lastModifiedBy>10059377</cp:lastModifiedBy>
  <cp:revision>88</cp:revision>
  <cp:lastPrinted>2018-09-05T09:52:17Z</cp:lastPrinted>
  <dcterms:created xsi:type="dcterms:W3CDTF">2012-04-19T12:32:11Z</dcterms:created>
  <dcterms:modified xsi:type="dcterms:W3CDTF">2021-03-20T05:24:19Z</dcterms:modified>
</cp:coreProperties>
</file>