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24"/>
  </p:notesMasterIdLst>
  <p:handoutMasterIdLst>
    <p:handoutMasterId r:id="rId25"/>
  </p:handoutMasterIdLst>
  <p:sldIdLst>
    <p:sldId id="264" r:id="rId3"/>
    <p:sldId id="282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16" r:id="rId22"/>
    <p:sldId id="270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8" d="100"/>
          <a:sy n="138" d="100"/>
        </p:scale>
        <p:origin x="756" y="10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2021/09/14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2021/09/14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9449911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/>
          <a:p>
            <a:pPr algn="r" eaLnBrk="0" hangingPunct="0"/>
            <a:r>
              <a:rPr lang="en-US" sz="1000">
                <a:effectLst/>
                <a:latin typeface="Times New Roman" pitchFamily="18" charset="0"/>
              </a:rPr>
              <a:t>3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9449911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" y="752475"/>
            <a:ext cx="6604000" cy="3716338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96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06B2C38-2E2E-4674-8776-AA39F7260016}" type="slidenum">
              <a:rPr lang="en-AU" altLang="en-US" sz="1200" b="0" i="0">
                <a:latin typeface="Times" panose="02020603050405020304" pitchFamily="18" charset="0"/>
              </a:rPr>
              <a:pPr/>
              <a:t>17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507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6632AA7-99A6-4BD0-B34A-89B5FF7D6ABB}" type="slidenum">
              <a:rPr lang="en-AU" altLang="en-US" sz="1200" b="0" i="0">
                <a:latin typeface="Times" panose="02020603050405020304" pitchFamily="18" charset="0"/>
              </a:rPr>
              <a:pPr/>
              <a:t>18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613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9449911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/>
          <a:p>
            <a:pPr algn="r" eaLnBrk="0" hangingPunct="0"/>
            <a:r>
              <a:rPr lang="en-US" sz="1000">
                <a:effectLst/>
                <a:latin typeface="Times New Roman" pitchFamily="18" charset="0"/>
              </a:rPr>
              <a:t>5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9449911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" y="752475"/>
            <a:ext cx="6604000" cy="3716338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52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9449911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/>
          <a:p>
            <a:pPr algn="r" eaLnBrk="0" hangingPunct="0"/>
            <a:r>
              <a:rPr lang="en-US" sz="1000">
                <a:effectLst/>
                <a:latin typeface="Times New Roman" pitchFamily="18" charset="0"/>
              </a:rPr>
              <a:t>6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9449911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buFontTx/>
              <a:buAutoNum type="arabicPlain"/>
            </a:pPr>
            <a:r>
              <a:rPr lang="en-US"/>
              <a:t>Lots of small specialised plants rather than one intergrated plant</a:t>
            </a:r>
          </a:p>
          <a:p>
            <a:pPr marL="342900" indent="-342900" eaLnBrk="1" hangingPunct="1">
              <a:buFontTx/>
              <a:buAutoNum type="arabicPlain"/>
            </a:pPr>
            <a:r>
              <a:rPr lang="en-US"/>
              <a:t>See video</a:t>
            </a:r>
          </a:p>
          <a:p>
            <a:pPr marL="342900" indent="-342900" eaLnBrk="1" hangingPunct="1">
              <a:buFontTx/>
              <a:buAutoNum type="arabicPlain"/>
            </a:pPr>
            <a:r>
              <a:rPr lang="en-US"/>
              <a:t>Stop process if something goes wrong TQM</a:t>
            </a:r>
          </a:p>
          <a:p>
            <a:pPr marL="342900" indent="-342900" eaLnBrk="1" hangingPunct="1">
              <a:buFontTx/>
              <a:buAutoNum type="arabicPlain"/>
            </a:pPr>
            <a:endParaRPr lang="en-US"/>
          </a:p>
          <a:p>
            <a:pPr marL="342900" indent="-342900" eaLnBrk="1" hangingPunct="1">
              <a:buFontTx/>
              <a:buAutoNum type="arabicPlain"/>
            </a:pPr>
            <a:endParaRPr lang="en-US"/>
          </a:p>
        </p:txBody>
      </p:sp>
      <p:sp>
        <p:nvSpPr>
          <p:cNvPr id="48135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" y="752475"/>
            <a:ext cx="6604000" cy="3716338"/>
          </a:xfrm>
          <a:ln cap="flat"/>
        </p:spPr>
      </p:sp>
    </p:spTree>
    <p:extLst>
      <p:ext uri="{BB962C8B-B14F-4D97-AF65-F5344CB8AC3E}">
        <p14:creationId xmlns:p14="http://schemas.microsoft.com/office/powerpoint/2010/main" val="3732180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886200" y="9449911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/>
          <a:p>
            <a:pPr algn="r" eaLnBrk="0" hangingPunct="0"/>
            <a:r>
              <a:rPr lang="en-US" sz="1000">
                <a:effectLst/>
                <a:latin typeface="Times New Roman" pitchFamily="18" charset="0"/>
              </a:rPr>
              <a:t>21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9449911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0183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" y="752475"/>
            <a:ext cx="6604000" cy="3716338"/>
          </a:xfrm>
          <a:ln cap="flat"/>
        </p:spPr>
      </p:sp>
    </p:spTree>
    <p:extLst>
      <p:ext uri="{BB962C8B-B14F-4D97-AF65-F5344CB8AC3E}">
        <p14:creationId xmlns:p14="http://schemas.microsoft.com/office/powerpoint/2010/main" val="115561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886200" y="9449911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/>
          <a:p>
            <a:pPr algn="r" eaLnBrk="0" hangingPunct="0"/>
            <a:r>
              <a:rPr lang="en-US" sz="1000">
                <a:effectLst/>
                <a:latin typeface="Times New Roman" pitchFamily="18" charset="0"/>
              </a:rPr>
              <a:t>23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9449911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2231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" y="752475"/>
            <a:ext cx="6604000" cy="3716338"/>
          </a:xfrm>
          <a:ln cap="flat"/>
        </p:spPr>
      </p:sp>
    </p:spTree>
    <p:extLst>
      <p:ext uri="{BB962C8B-B14F-4D97-AF65-F5344CB8AC3E}">
        <p14:creationId xmlns:p14="http://schemas.microsoft.com/office/powerpoint/2010/main" val="1712694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886200" y="9449911"/>
            <a:ext cx="2971800" cy="49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/>
          <a:p>
            <a:pPr algn="r" eaLnBrk="0" hangingPunct="0"/>
            <a:r>
              <a:rPr lang="en-US" sz="1000">
                <a:effectLst/>
                <a:latin typeface="Times New Roman" pitchFamily="18" charset="0"/>
              </a:rPr>
              <a:t>30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9449911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54279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" y="752475"/>
            <a:ext cx="6604000" cy="3716338"/>
          </a:xfrm>
          <a:ln cap="flat"/>
        </p:spPr>
      </p:sp>
    </p:spTree>
    <p:extLst>
      <p:ext uri="{BB962C8B-B14F-4D97-AF65-F5344CB8AC3E}">
        <p14:creationId xmlns:p14="http://schemas.microsoft.com/office/powerpoint/2010/main" val="33818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0A08BA7-64B6-41FC-90AA-DE51CFBFDCF2}" type="slidenum">
              <a:rPr lang="en-AU" altLang="en-US" sz="1200" b="0" i="0">
                <a:latin typeface="Times" panose="02020603050405020304" pitchFamily="18" charset="0"/>
              </a:rPr>
              <a:pPr/>
              <a:t>13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546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9E9C3E-AB04-41B1-924D-D3CE3ABF93AD}" type="slidenum">
              <a:rPr lang="en-AU" altLang="en-US" sz="1200" b="0" i="0">
                <a:latin typeface="Times" panose="02020603050405020304" pitchFamily="18" charset="0"/>
              </a:rPr>
              <a:pPr/>
              <a:t>15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618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F8FDA45-47C9-419F-AFE5-1EBD53BDA7BF}" type="slidenum">
              <a:rPr lang="en-AU" altLang="en-US" sz="1200" b="0" i="0">
                <a:latin typeface="Times" panose="02020603050405020304" pitchFamily="18" charset="0"/>
              </a:rPr>
              <a:pPr/>
              <a:t>16</a:t>
            </a:fld>
            <a:endParaRPr lang="en-AU" altLang="en-US" sz="1200" b="0" i="0">
              <a:latin typeface="Times" panose="02020603050405020304" pitchFamily="18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AU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814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20" y="319021"/>
            <a:ext cx="7333655" cy="533512"/>
          </a:xfrm>
        </p:spPr>
        <p:txBody>
          <a:bodyPr/>
          <a:lstStyle/>
          <a:p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9" y="856584"/>
            <a:ext cx="7333655" cy="4754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51435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055" y="1967980"/>
            <a:ext cx="5214202" cy="202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3660104" cy="488186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126886"/>
            <a:ext cx="4033206" cy="3394472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Introduction</a:t>
            </a:r>
          </a:p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Examples</a:t>
            </a:r>
          </a:p>
          <a:p>
            <a:pPr lvl="0"/>
            <a:r>
              <a:rPr lang="en-US" dirty="0"/>
              <a:t>Conclusion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3010628" y="266416"/>
            <a:ext cx="5443993" cy="796812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7" y="399625"/>
            <a:ext cx="5443993" cy="572795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399625"/>
            <a:ext cx="9144000" cy="57279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39869"/>
            <a:ext cx="3447288" cy="271805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8" y="4418117"/>
            <a:ext cx="1189342" cy="4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5467" y="133956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38047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8" y="4418117"/>
            <a:ext cx="1189342" cy="4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39869"/>
            <a:ext cx="3447288" cy="271805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" y="4606689"/>
            <a:ext cx="4124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58" y="4418117"/>
            <a:ext cx="1189342" cy="46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1" y="668983"/>
            <a:ext cx="6247859" cy="857250"/>
          </a:xfrm>
        </p:spPr>
        <p:txBody>
          <a:bodyPr/>
          <a:lstStyle/>
          <a:p>
            <a:r>
              <a:rPr lang="en-GB" dirty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51435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709" y="2045027"/>
            <a:ext cx="5611612" cy="2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59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2613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79378"/>
            <a:ext cx="9161762" cy="19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52" r:id="rId5"/>
    <p:sldLayoutId id="2147483654" r:id="rId6"/>
    <p:sldLayoutId id="2147483668" r:id="rId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6.png"/><Relationship Id="rId4" Type="http://schemas.openxmlformats.org/officeDocument/2006/relationships/hyperlink" Target="Lean%20Manufacturing%20Cell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8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Lean operations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3819" y="1094333"/>
            <a:ext cx="7333655" cy="8689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Johan Jordaan</a:t>
            </a:r>
          </a:p>
          <a:p>
            <a:r>
              <a:rPr lang="en-US" dirty="0"/>
              <a:t>MBAA812 – Operations Management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165D990-87FC-48D3-B61C-D735F0E6F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89"/>
    </mc:Choice>
    <mc:Fallback xmlns="">
      <p:transition spd="slow" advTm="231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>
          <a:xfrm>
            <a:off x="2771776" y="304800"/>
            <a:ext cx="5655048" cy="766763"/>
          </a:xfrm>
        </p:spPr>
        <p:txBody>
          <a:bodyPr>
            <a:noAutofit/>
          </a:bodyPr>
          <a:lstStyle/>
          <a:p>
            <a:r>
              <a:rPr lang="en-ZA" sz="2800" dirty="0"/>
              <a:t>Video: Lean manufacturing cell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>
                <a:hlinkClick r:id="rId4" action="ppaction://hlinkfile"/>
              </a:rPr>
              <a:t>Lean manufacturing cell</a:t>
            </a:r>
            <a:endParaRPr lang="en-ZA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D87E3B4-5573-4194-BA08-4B1F45452F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5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11"/>
    </mc:Choice>
    <mc:Fallback xmlns="">
      <p:transition spd="slow" advTm="335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2386013" y="4157663"/>
            <a:ext cx="1071563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757613" y="4157663"/>
            <a:ext cx="16287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17412" name="Rectangle 5"/>
          <p:cNvSpPr>
            <a:spLocks noGrp="1" noChangeArrowheads="1"/>
          </p:cNvSpPr>
          <p:nvPr>
            <p:ph type="title"/>
          </p:nvPr>
        </p:nvSpPr>
        <p:spPr>
          <a:xfrm>
            <a:off x="3028951" y="265579"/>
            <a:ext cx="5415802" cy="801221"/>
          </a:xfrm>
          <a:noFill/>
          <a:ln>
            <a:noFill/>
            <a:miter lim="800000"/>
            <a:headEnd/>
            <a:tailEnd/>
          </a:ln>
        </p:spPr>
        <p:txBody>
          <a:bodyPr vert="horz" wrap="square" lIns="50900" tIns="25004" rIns="50900" bIns="25004" numCol="1" rtlCol="0" anchor="b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600" b="0" dirty="0"/>
              <a:t>Implementing Lean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277035" y="1628775"/>
            <a:ext cx="4635438" cy="2602566"/>
          </a:xfrm>
          <a:noFill/>
        </p:spPr>
        <p:txBody>
          <a:bodyPr vert="horz" wrap="square" lIns="50900" tIns="25004" rIns="50900" bIns="25004" numCol="1" rtlCol="0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>
              <a:lnSpc>
                <a:spcPct val="90000"/>
              </a:lnSpc>
              <a:spcAft>
                <a:spcPct val="50000"/>
              </a:spcAft>
            </a:pPr>
            <a:r>
              <a:rPr lang="en-US" dirty="0"/>
              <a:t>Link operations</a:t>
            </a:r>
          </a:p>
          <a:p>
            <a:pPr>
              <a:lnSpc>
                <a:spcPct val="90000"/>
              </a:lnSpc>
              <a:spcAft>
                <a:spcPct val="50000"/>
              </a:spcAft>
            </a:pPr>
            <a:r>
              <a:rPr lang="en-US" dirty="0"/>
              <a:t>Balance workstation capacities </a:t>
            </a:r>
          </a:p>
          <a:p>
            <a:pPr>
              <a:lnSpc>
                <a:spcPct val="90000"/>
              </a:lnSpc>
              <a:spcAft>
                <a:spcPct val="50000"/>
              </a:spcAft>
            </a:pPr>
            <a:r>
              <a:rPr lang="en-US" dirty="0"/>
              <a:t>Redesign layout for flow </a:t>
            </a:r>
          </a:p>
          <a:p>
            <a:pPr>
              <a:lnSpc>
                <a:spcPct val="90000"/>
              </a:lnSpc>
              <a:spcAft>
                <a:spcPct val="50000"/>
              </a:spcAft>
            </a:pPr>
            <a:r>
              <a:rPr lang="en-US" dirty="0"/>
              <a:t>Emphasize preventive maintenance </a:t>
            </a:r>
          </a:p>
          <a:p>
            <a:pPr>
              <a:lnSpc>
                <a:spcPct val="90000"/>
              </a:lnSpc>
              <a:spcAft>
                <a:spcPct val="50000"/>
              </a:spcAft>
            </a:pPr>
            <a:r>
              <a:rPr lang="en-US" dirty="0"/>
              <a:t>Reduce lot sizes </a:t>
            </a:r>
          </a:p>
          <a:p>
            <a:pPr>
              <a:lnSpc>
                <a:spcPct val="90000"/>
              </a:lnSpc>
              <a:spcAft>
                <a:spcPct val="50000"/>
              </a:spcAft>
            </a:pPr>
            <a:r>
              <a:rPr lang="en-US" dirty="0"/>
              <a:t>Reduce setup/changeover time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68DC961-92DB-4BE7-9BDD-117A5AAE9C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748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332"/>
    </mc:Choice>
    <mc:Fallback xmlns="">
      <p:transition spd="slow" advTm="167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915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2386013" y="4157663"/>
            <a:ext cx="1071563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3757613" y="4157663"/>
            <a:ext cx="16287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19460" name="Rectangle 5"/>
          <p:cNvSpPr>
            <a:spLocks noGrp="1" noChangeArrowheads="1"/>
          </p:cNvSpPr>
          <p:nvPr>
            <p:ph type="title"/>
          </p:nvPr>
        </p:nvSpPr>
        <p:spPr>
          <a:xfrm>
            <a:off x="3012702" y="265582"/>
            <a:ext cx="5414121" cy="634529"/>
          </a:xfrm>
          <a:noFill/>
          <a:ln>
            <a:noFill/>
            <a:miter lim="800000"/>
            <a:headEnd/>
            <a:tailEnd/>
          </a:ln>
        </p:spPr>
        <p:txBody>
          <a:bodyPr vert="horz" wrap="square" lIns="50900" tIns="25004" rIns="50900" bIns="25004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/>
              <a:t>Lean in Services (Examples)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386013" y="1212653"/>
            <a:ext cx="4629150" cy="3030736"/>
          </a:xfrm>
          <a:noFill/>
        </p:spPr>
        <p:txBody>
          <a:bodyPr vert="horz" wrap="square" lIns="50900" tIns="25004" rIns="50900" bIns="25004" numCol="1" rtlCol="0" anchor="t" anchorCtr="0" compatLnSpc="1">
            <a:prstTxWarp prst="textNoShape">
              <a:avLst/>
            </a:prstTxWarp>
            <a:normAutofit fontScale="55000" lnSpcReduction="20000"/>
          </a:bodyPr>
          <a:lstStyle/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Organize Problem-Solving Groups</a:t>
            </a:r>
          </a:p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Upgrade Housekeeping</a:t>
            </a:r>
          </a:p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Upgrade Quality</a:t>
            </a:r>
          </a:p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Clarify Process Flows</a:t>
            </a:r>
          </a:p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Revise Equipment and Process Technologies</a:t>
            </a:r>
          </a:p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Level the Facility Load</a:t>
            </a:r>
          </a:p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Eliminate Unnecessary Activities</a:t>
            </a:r>
          </a:p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Reorganize Physical Configuration</a:t>
            </a:r>
          </a:p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Introduce Demand-Pull Scheduling</a:t>
            </a:r>
          </a:p>
          <a:p>
            <a:pPr>
              <a:spcBef>
                <a:spcPct val="0"/>
              </a:spcBef>
              <a:spcAft>
                <a:spcPts val="338"/>
              </a:spcAft>
            </a:pPr>
            <a:r>
              <a:rPr lang="en-US"/>
              <a:t>Develop Supplier Networks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D094FFC-7F0E-4E98-A156-B34AA84DB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408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290"/>
    </mc:Choice>
    <mc:Fallback xmlns="">
      <p:transition spd="slow" advTm="104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349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13542" y="284857"/>
            <a:ext cx="5431211" cy="786704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5 Ss</a:t>
            </a:r>
          </a:p>
        </p:txBody>
      </p:sp>
      <p:sp>
        <p:nvSpPr>
          <p:cNvPr id="2454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27032" y="1312217"/>
            <a:ext cx="5000905" cy="2519065"/>
          </a:xfrm>
        </p:spPr>
        <p:txBody>
          <a:bodyPr>
            <a:normAutofit fontScale="92500" lnSpcReduction="10000"/>
          </a:bodyPr>
          <a:lstStyle/>
          <a:p>
            <a:pPr marL="252700" indent="-252700">
              <a:lnSpc>
                <a:spcPct val="80000"/>
              </a:lnSpc>
              <a:buFont typeface="Wingdings" pitchFamily="2" charset="2"/>
              <a:buChar char="þ"/>
              <a:defRPr/>
            </a:pPr>
            <a:r>
              <a:rPr lang="en-US" dirty="0">
                <a:solidFill>
                  <a:srgbClr val="009999"/>
                </a:solidFill>
              </a:rPr>
              <a:t>Sort/segregate </a:t>
            </a:r>
            <a:r>
              <a:rPr lang="en-US" dirty="0"/>
              <a:t>– when in doubt, throw it out</a:t>
            </a:r>
          </a:p>
          <a:p>
            <a:pPr marL="252700" indent="-252700">
              <a:lnSpc>
                <a:spcPct val="80000"/>
              </a:lnSpc>
              <a:buFont typeface="Wingdings" pitchFamily="2" charset="2"/>
              <a:buChar char="þ"/>
              <a:defRPr/>
            </a:pPr>
            <a:r>
              <a:rPr lang="en-US" dirty="0">
                <a:solidFill>
                  <a:srgbClr val="009999"/>
                </a:solidFill>
              </a:rPr>
              <a:t>Simplify/straighten </a:t>
            </a:r>
            <a:r>
              <a:rPr lang="en-US" dirty="0"/>
              <a:t>– methods analysis tools</a:t>
            </a:r>
          </a:p>
          <a:p>
            <a:pPr marL="252700" indent="-252700">
              <a:lnSpc>
                <a:spcPct val="80000"/>
              </a:lnSpc>
              <a:buFont typeface="Wingdings" pitchFamily="2" charset="2"/>
              <a:buChar char="þ"/>
              <a:defRPr/>
            </a:pPr>
            <a:r>
              <a:rPr lang="en-US" dirty="0">
                <a:solidFill>
                  <a:srgbClr val="009999"/>
                </a:solidFill>
              </a:rPr>
              <a:t>Shine/sweep </a:t>
            </a:r>
            <a:r>
              <a:rPr lang="en-US" dirty="0"/>
              <a:t>– clean daily</a:t>
            </a:r>
          </a:p>
          <a:p>
            <a:pPr marL="252700" indent="-252700">
              <a:lnSpc>
                <a:spcPct val="80000"/>
              </a:lnSpc>
              <a:buFont typeface="Wingdings" pitchFamily="2" charset="2"/>
              <a:buChar char="þ"/>
              <a:defRPr/>
            </a:pPr>
            <a:r>
              <a:rPr lang="en-US" dirty="0">
                <a:solidFill>
                  <a:srgbClr val="009999"/>
                </a:solidFill>
              </a:rPr>
              <a:t>Standardize</a:t>
            </a:r>
            <a:r>
              <a:rPr lang="en-US" dirty="0"/>
              <a:t> – remove variations from processes</a:t>
            </a:r>
          </a:p>
          <a:p>
            <a:pPr marL="252700" indent="-252700">
              <a:lnSpc>
                <a:spcPct val="80000"/>
              </a:lnSpc>
              <a:buFont typeface="Wingdings" pitchFamily="2" charset="2"/>
              <a:buChar char="þ"/>
              <a:defRPr/>
            </a:pPr>
            <a:r>
              <a:rPr lang="en-US" dirty="0">
                <a:solidFill>
                  <a:srgbClr val="009999"/>
                </a:solidFill>
              </a:rPr>
              <a:t>Sustain/self-discipline </a:t>
            </a:r>
            <a:r>
              <a:rPr lang="en-US" dirty="0"/>
              <a:t>– review work and recognize progress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" y="2395887"/>
            <a:ext cx="3827032" cy="231316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92375" tIns="188325" rIns="192375" bIns="188325">
            <a:spAutoFit/>
          </a:bodyPr>
          <a:lstStyle>
            <a:lvl1pPr marL="449263" indent="-449263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en-US" sz="1800" dirty="0"/>
              <a:t>Two additional </a:t>
            </a:r>
            <a:r>
              <a:rPr lang="en-US" altLang="en-US" sz="1800" dirty="0" err="1"/>
              <a:t>Ss</a:t>
            </a:r>
            <a:endParaRPr lang="en-US" altLang="en-US" sz="1800" dirty="0"/>
          </a:p>
          <a:p>
            <a:pPr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þ"/>
            </a:pPr>
            <a:r>
              <a:rPr lang="en-US" altLang="en-US" sz="2200" dirty="0">
                <a:solidFill>
                  <a:srgbClr val="009999"/>
                </a:solidFill>
                <a:latin typeface="Arial"/>
                <a:cs typeface="Arial"/>
              </a:rPr>
              <a:t>Safety</a:t>
            </a:r>
            <a:r>
              <a:rPr lang="en-US" altLang="en-US" sz="1125" dirty="0"/>
              <a:t> </a:t>
            </a:r>
            <a:r>
              <a:rPr lang="en-US" altLang="en-US" sz="1800" dirty="0"/>
              <a:t>– build in good practices</a:t>
            </a:r>
            <a:endParaRPr lang="en-US" altLang="en-US" sz="1125" dirty="0"/>
          </a:p>
          <a:p>
            <a:pPr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þ"/>
            </a:pPr>
            <a:r>
              <a:rPr lang="en-US" altLang="en-US" sz="2200" dirty="0">
                <a:solidFill>
                  <a:srgbClr val="009999"/>
                </a:solidFill>
                <a:latin typeface="Arial"/>
                <a:cs typeface="Arial"/>
              </a:rPr>
              <a:t>Support/maintenance </a:t>
            </a:r>
            <a:r>
              <a:rPr lang="en-US" altLang="en-US" sz="1800" dirty="0"/>
              <a:t>– reduce variability and unplanned downtime</a:t>
            </a:r>
            <a:endParaRPr lang="en-US" altLang="en-US" sz="1125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BB9D4A0-95A2-40DD-9261-F4EB291D4F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06043"/>
      </p:ext>
    </p:extLst>
  </p:cSld>
  <p:clrMapOvr>
    <a:masterClrMapping/>
  </p:clrMapOvr>
  <p:transition advTm="102874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22507" y="281268"/>
            <a:ext cx="5431211" cy="767603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Remove Variability</a:t>
            </a:r>
          </a:p>
        </p:txBody>
      </p:sp>
      <p:sp>
        <p:nvSpPr>
          <p:cNvPr id="2107397" name="Rectangle 5"/>
          <p:cNvSpPr>
            <a:spLocks noChangeArrowheads="1"/>
          </p:cNvSpPr>
          <p:nvPr/>
        </p:nvSpPr>
        <p:spPr bwMode="auto">
          <a:xfrm>
            <a:off x="2450308" y="1644849"/>
            <a:ext cx="4242495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JIT systems require managers to reduce variability caused by both internal and external factors</a:t>
            </a:r>
          </a:p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Variability is any deviation from the optimum process</a:t>
            </a:r>
          </a:p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Inventory hides variability</a:t>
            </a:r>
          </a:p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Less variability results in less waste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E0F46B4-2928-4EF3-872F-F89A15EC18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86302"/>
      </p:ext>
    </p:extLst>
  </p:cSld>
  <p:clrMapOvr>
    <a:masterClrMapping/>
  </p:clrMapOvr>
  <p:transition advTm="118942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10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0739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22507" y="259698"/>
            <a:ext cx="5413281" cy="807102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Just-In-Time (JIT)</a:t>
            </a:r>
          </a:p>
        </p:txBody>
      </p:sp>
      <p:sp>
        <p:nvSpPr>
          <p:cNvPr id="2457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200" y="1207191"/>
            <a:ext cx="5599106" cy="317192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dirty="0"/>
              <a:t>Powerful strategy for improving operations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dirty="0"/>
              <a:t>Materials arrive where they </a:t>
            </a:r>
            <a:br>
              <a:rPr lang="en-US" dirty="0"/>
            </a:br>
            <a:r>
              <a:rPr lang="en-US" dirty="0"/>
              <a:t>are needed when they are </a:t>
            </a:r>
            <a:br>
              <a:rPr lang="en-US" dirty="0"/>
            </a:br>
            <a:r>
              <a:rPr lang="en-US" dirty="0"/>
              <a:t>needed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dirty="0"/>
              <a:t>Identifying problems and </a:t>
            </a:r>
            <a:br>
              <a:rPr lang="en-US" dirty="0"/>
            </a:br>
            <a:r>
              <a:rPr lang="en-US" dirty="0"/>
              <a:t>driving out waste reduces </a:t>
            </a:r>
            <a:br>
              <a:rPr lang="en-US" dirty="0"/>
            </a:br>
            <a:r>
              <a:rPr lang="en-US" dirty="0"/>
              <a:t>costs and variability and </a:t>
            </a:r>
            <a:br>
              <a:rPr lang="en-US" dirty="0"/>
            </a:br>
            <a:r>
              <a:rPr lang="en-US" dirty="0"/>
              <a:t>improves throughput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dirty="0"/>
              <a:t>Requires a meaningful </a:t>
            </a:r>
            <a:br>
              <a:rPr lang="en-US" dirty="0"/>
            </a:br>
            <a:r>
              <a:rPr lang="en-US" dirty="0"/>
              <a:t>buyer-supplier relationship</a:t>
            </a:r>
          </a:p>
        </p:txBody>
      </p:sp>
      <p:pic>
        <p:nvPicPr>
          <p:cNvPr id="2457604" name="Picture 4" descr="Olive Garden J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871" y="1446609"/>
            <a:ext cx="1503760" cy="225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F11FA41-2344-4C90-91C5-3CF868593F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28367"/>
      </p:ext>
    </p:extLst>
  </p:cSld>
  <p:clrMapOvr>
    <a:masterClrMapping/>
  </p:clrMapOvr>
  <p:transition advTm="60521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245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5760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22507" y="279052"/>
            <a:ext cx="5413281" cy="767510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Inventory</a:t>
            </a:r>
          </a:p>
        </p:txBody>
      </p:sp>
      <p:sp>
        <p:nvSpPr>
          <p:cNvPr id="2113652" name="Rectangle 116"/>
          <p:cNvSpPr>
            <a:spLocks noChangeArrowheads="1"/>
          </p:cNvSpPr>
          <p:nvPr/>
        </p:nvSpPr>
        <p:spPr bwMode="auto">
          <a:xfrm>
            <a:off x="1141566" y="1379299"/>
            <a:ext cx="4296073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4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Inventory is at the minimum level necessary to keep operations running</a:t>
            </a:r>
          </a:p>
        </p:txBody>
      </p:sp>
      <p:grpSp>
        <p:nvGrpSpPr>
          <p:cNvPr id="2113657" name="Group 121"/>
          <p:cNvGrpSpPr>
            <a:grpSpLocks/>
          </p:cNvGrpSpPr>
          <p:nvPr/>
        </p:nvGrpSpPr>
        <p:grpSpPr bwMode="auto">
          <a:xfrm>
            <a:off x="699247" y="2093754"/>
            <a:ext cx="7216588" cy="1988012"/>
            <a:chOff x="491" y="1899"/>
            <a:chExt cx="4869" cy="1632"/>
          </a:xfrm>
        </p:grpSpPr>
        <p:sp>
          <p:nvSpPr>
            <p:cNvPr id="2113654" name="Rectangle 118"/>
            <p:cNvSpPr>
              <a:spLocks noChangeArrowheads="1"/>
            </p:cNvSpPr>
            <p:nvPr/>
          </p:nvSpPr>
          <p:spPr bwMode="auto">
            <a:xfrm>
              <a:off x="491" y="1899"/>
              <a:ext cx="2885" cy="16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spcAft>
                  <a:spcPct val="40000"/>
                </a:spcAf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JIT Inventory Tactics</a:t>
              </a:r>
            </a:p>
            <a:p>
              <a:pPr>
                <a:lnSpc>
                  <a:spcPct val="90000"/>
                </a:lnSpc>
                <a:spcAft>
                  <a:spcPct val="20000"/>
                </a:spcAf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Use a pull system to move inventory</a:t>
              </a:r>
            </a:p>
            <a:p>
              <a:pPr>
                <a:lnSpc>
                  <a:spcPct val="90000"/>
                </a:lnSpc>
                <a:spcAft>
                  <a:spcPct val="20000"/>
                </a:spcAf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Reduce lot sizes</a:t>
              </a:r>
            </a:p>
            <a:p>
              <a:pPr>
                <a:lnSpc>
                  <a:spcPct val="90000"/>
                </a:lnSpc>
                <a:spcAft>
                  <a:spcPct val="20000"/>
                </a:spcAf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Develop just-in-time delivery systems with suppliers</a:t>
              </a:r>
            </a:p>
            <a:p>
              <a:pPr>
                <a:lnSpc>
                  <a:spcPct val="90000"/>
                </a:lnSpc>
                <a:spcAft>
                  <a:spcPct val="20000"/>
                </a:spcAf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Deliver directly to point of use</a:t>
              </a:r>
            </a:p>
            <a:p>
              <a:pPr>
                <a:lnSpc>
                  <a:spcPct val="90000"/>
                </a:lnSpc>
                <a:spcAft>
                  <a:spcPct val="20000"/>
                </a:spcAf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Perform to schedule</a:t>
              </a:r>
            </a:p>
            <a:p>
              <a:pPr>
                <a:lnSpc>
                  <a:spcPct val="90000"/>
                </a:lnSpc>
                <a:spcAft>
                  <a:spcPct val="20000"/>
                </a:spcAf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Reduce setup time</a:t>
              </a:r>
            </a:p>
            <a:p>
              <a:pPr>
                <a:lnSpc>
                  <a:spcPct val="90000"/>
                </a:lnSpc>
                <a:spcAft>
                  <a:spcPct val="20000"/>
                </a:spcAf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Use group technology</a:t>
              </a:r>
            </a:p>
          </p:txBody>
        </p:sp>
        <p:sp>
          <p:nvSpPr>
            <p:cNvPr id="2113655" name="Line 119"/>
            <p:cNvSpPr>
              <a:spLocks noChangeShapeType="1"/>
            </p:cNvSpPr>
            <p:nvPr/>
          </p:nvSpPr>
          <p:spPr bwMode="auto">
            <a:xfrm>
              <a:off x="528" y="3523"/>
              <a:ext cx="4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2113658" name="Rectangle 122"/>
          <p:cNvSpPr>
            <a:spLocks noChangeArrowheads="1"/>
          </p:cNvSpPr>
          <p:nvPr/>
        </p:nvSpPr>
        <p:spPr bwMode="auto">
          <a:xfrm>
            <a:off x="6106122" y="4104978"/>
            <a:ext cx="729687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Table 16.2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BB6B358-9CD5-431E-9DC9-09AA74355A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99246"/>
      </p:ext>
    </p:extLst>
  </p:cSld>
  <p:clrMapOvr>
    <a:masterClrMapping/>
  </p:clrMapOvr>
  <p:transition advTm="41875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113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2113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13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13652" grpId="0" autoUpdateAnimBg="0"/>
      <p:bldP spid="211365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23" name="Rectangle 3"/>
          <p:cNvSpPr>
            <a:spLocks noGrp="1" noChangeArrowheads="1"/>
          </p:cNvSpPr>
          <p:nvPr>
            <p:ph type="title"/>
          </p:nvPr>
        </p:nvSpPr>
        <p:spPr>
          <a:xfrm>
            <a:off x="3003947" y="292002"/>
            <a:ext cx="5422877" cy="770632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Reduce Lot Sizes</a:t>
            </a:r>
          </a:p>
        </p:txBody>
      </p:sp>
      <p:sp>
        <p:nvSpPr>
          <p:cNvPr id="2027583" name="Rectangle 63"/>
          <p:cNvSpPr>
            <a:spLocks noChangeArrowheads="1"/>
          </p:cNvSpPr>
          <p:nvPr/>
        </p:nvSpPr>
        <p:spPr bwMode="auto">
          <a:xfrm>
            <a:off x="5948959" y="4098727"/>
            <a:ext cx="768159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Figure 16.4</a:t>
            </a:r>
          </a:p>
        </p:txBody>
      </p:sp>
      <p:sp>
        <p:nvSpPr>
          <p:cNvPr id="2027587" name="Freeform 67"/>
          <p:cNvSpPr>
            <a:spLocks/>
          </p:cNvSpPr>
          <p:nvPr/>
        </p:nvSpPr>
        <p:spPr bwMode="auto">
          <a:xfrm>
            <a:off x="2828925" y="2171700"/>
            <a:ext cx="1885950" cy="1293019"/>
          </a:xfrm>
          <a:custGeom>
            <a:avLst/>
            <a:gdLst>
              <a:gd name="T0" fmla="*/ 0 w 2112"/>
              <a:gd name="T1" fmla="*/ 24 h 1448"/>
              <a:gd name="T2" fmla="*/ 1032 w 2112"/>
              <a:gd name="T3" fmla="*/ 1448 h 1448"/>
              <a:gd name="T4" fmla="*/ 1032 w 2112"/>
              <a:gd name="T5" fmla="*/ 0 h 1448"/>
              <a:gd name="T6" fmla="*/ 2112 w 2112"/>
              <a:gd name="T7" fmla="*/ 1432 h 1448"/>
              <a:gd name="T8" fmla="*/ 2112 w 2112"/>
              <a:gd name="T9" fmla="*/ 0 h 1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12" h="1448">
                <a:moveTo>
                  <a:pt x="0" y="24"/>
                </a:moveTo>
                <a:lnTo>
                  <a:pt x="1032" y="1448"/>
                </a:lnTo>
                <a:lnTo>
                  <a:pt x="1032" y="0"/>
                </a:lnTo>
                <a:lnTo>
                  <a:pt x="2112" y="1432"/>
                </a:lnTo>
                <a:lnTo>
                  <a:pt x="2112" y="0"/>
                </a:lnTo>
              </a:path>
            </a:pathLst>
          </a:custGeom>
          <a:noFill/>
          <a:ln w="76200" cmpd="sng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27588" name="Line 68"/>
          <p:cNvSpPr>
            <a:spLocks noChangeShapeType="1"/>
          </p:cNvSpPr>
          <p:nvPr/>
        </p:nvSpPr>
        <p:spPr bwMode="auto">
          <a:xfrm>
            <a:off x="2828925" y="2821782"/>
            <a:ext cx="2771775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27589" name="Freeform 69"/>
          <p:cNvSpPr>
            <a:spLocks/>
          </p:cNvSpPr>
          <p:nvPr/>
        </p:nvSpPr>
        <p:spPr bwMode="auto">
          <a:xfrm>
            <a:off x="3286125" y="2807494"/>
            <a:ext cx="1885950" cy="657225"/>
          </a:xfrm>
          <a:custGeom>
            <a:avLst/>
            <a:gdLst>
              <a:gd name="T0" fmla="*/ 0 w 2112"/>
              <a:gd name="T1" fmla="*/ 736 h 736"/>
              <a:gd name="T2" fmla="*/ 0 w 2112"/>
              <a:gd name="T3" fmla="*/ 32 h 736"/>
              <a:gd name="T4" fmla="*/ 520 w 2112"/>
              <a:gd name="T5" fmla="*/ 728 h 736"/>
              <a:gd name="T6" fmla="*/ 520 w 2112"/>
              <a:gd name="T7" fmla="*/ 0 h 736"/>
              <a:gd name="T8" fmla="*/ 1072 w 2112"/>
              <a:gd name="T9" fmla="*/ 728 h 736"/>
              <a:gd name="T10" fmla="*/ 1072 w 2112"/>
              <a:gd name="T11" fmla="*/ 8 h 736"/>
              <a:gd name="T12" fmla="*/ 1592 w 2112"/>
              <a:gd name="T13" fmla="*/ 728 h 736"/>
              <a:gd name="T14" fmla="*/ 1592 w 2112"/>
              <a:gd name="T15" fmla="*/ 8 h 736"/>
              <a:gd name="T16" fmla="*/ 2112 w 2112"/>
              <a:gd name="T17" fmla="*/ 736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12" h="736">
                <a:moveTo>
                  <a:pt x="0" y="736"/>
                </a:moveTo>
                <a:lnTo>
                  <a:pt x="0" y="32"/>
                </a:lnTo>
                <a:lnTo>
                  <a:pt x="520" y="728"/>
                </a:lnTo>
                <a:lnTo>
                  <a:pt x="520" y="0"/>
                </a:lnTo>
                <a:lnTo>
                  <a:pt x="1072" y="728"/>
                </a:lnTo>
                <a:lnTo>
                  <a:pt x="1072" y="8"/>
                </a:lnTo>
                <a:lnTo>
                  <a:pt x="1592" y="728"/>
                </a:lnTo>
                <a:lnTo>
                  <a:pt x="1592" y="8"/>
                </a:lnTo>
                <a:lnTo>
                  <a:pt x="2112" y="736"/>
                </a:lnTo>
              </a:path>
            </a:pathLst>
          </a:custGeom>
          <a:noFill/>
          <a:ln w="76200" cmpd="sng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27590" name="Line 70"/>
          <p:cNvSpPr>
            <a:spLocks noChangeShapeType="1"/>
          </p:cNvSpPr>
          <p:nvPr/>
        </p:nvSpPr>
        <p:spPr bwMode="auto">
          <a:xfrm>
            <a:off x="2807494" y="3150394"/>
            <a:ext cx="2771775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027600" name="Group 80"/>
          <p:cNvGrpSpPr>
            <a:grpSpLocks/>
          </p:cNvGrpSpPr>
          <p:nvPr/>
        </p:nvGrpSpPr>
        <p:grpSpPr bwMode="auto">
          <a:xfrm>
            <a:off x="2334220" y="1626097"/>
            <a:ext cx="4366619" cy="2117229"/>
            <a:chOff x="374" y="1101"/>
            <a:chExt cx="4890" cy="2371"/>
          </a:xfrm>
        </p:grpSpPr>
        <p:sp>
          <p:nvSpPr>
            <p:cNvPr id="2027585" name="Freeform 65"/>
            <p:cNvSpPr>
              <a:spLocks/>
            </p:cNvSpPr>
            <p:nvPr/>
          </p:nvSpPr>
          <p:spPr bwMode="auto">
            <a:xfrm>
              <a:off x="912" y="1288"/>
              <a:ext cx="4352" cy="1888"/>
            </a:xfrm>
            <a:custGeom>
              <a:avLst/>
              <a:gdLst>
                <a:gd name="T0" fmla="*/ 0 w 4352"/>
                <a:gd name="T1" fmla="*/ 0 h 1888"/>
                <a:gd name="T2" fmla="*/ 0 w 4352"/>
                <a:gd name="T3" fmla="*/ 1888 h 1888"/>
                <a:gd name="T4" fmla="*/ 4352 w 4352"/>
                <a:gd name="T5" fmla="*/ 1888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52" h="1888">
                  <a:moveTo>
                    <a:pt x="0" y="0"/>
                  </a:moveTo>
                  <a:lnTo>
                    <a:pt x="0" y="1888"/>
                  </a:lnTo>
                  <a:lnTo>
                    <a:pt x="4352" y="1888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27591" name="Rectangle 71"/>
            <p:cNvSpPr>
              <a:spLocks noChangeArrowheads="1"/>
            </p:cNvSpPr>
            <p:nvPr/>
          </p:nvSpPr>
          <p:spPr bwMode="auto">
            <a:xfrm>
              <a:off x="558" y="1101"/>
              <a:ext cx="566" cy="14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485000"/>
                </a:lnSpc>
                <a:defRPr/>
              </a:pPr>
              <a:r>
                <a:rPr lang="en-US" sz="9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200  </a:t>
              </a:r>
              <a:r>
                <a:rPr lang="en-US" sz="900">
                  <a:latin typeface="Arial" charset="0"/>
                </a:rPr>
                <a:t>–</a:t>
              </a:r>
              <a:endParaRPr lang="en-US" sz="9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  <a:p>
              <a:pPr>
                <a:lnSpc>
                  <a:spcPct val="485000"/>
                </a:lnSpc>
                <a:defRPr/>
              </a:pPr>
              <a:r>
                <a:rPr lang="en-US" sz="9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100  </a:t>
              </a:r>
              <a:r>
                <a:rPr lang="en-US" sz="900">
                  <a:latin typeface="Arial" charset="0"/>
                </a:rPr>
                <a:t>–</a:t>
              </a:r>
              <a:endParaRPr lang="en-US" sz="9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2027592" name="Rectangle 72"/>
            <p:cNvSpPr>
              <a:spLocks noChangeArrowheads="1"/>
            </p:cNvSpPr>
            <p:nvPr/>
          </p:nvSpPr>
          <p:spPr bwMode="auto">
            <a:xfrm rot="16200000">
              <a:off x="134" y="1934"/>
              <a:ext cx="738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9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Inventory</a:t>
              </a:r>
            </a:p>
          </p:txBody>
        </p:sp>
        <p:sp>
          <p:nvSpPr>
            <p:cNvPr id="2027593" name="Rectangle 73"/>
            <p:cNvSpPr>
              <a:spLocks noChangeArrowheads="1"/>
            </p:cNvSpPr>
            <p:nvPr/>
          </p:nvSpPr>
          <p:spPr bwMode="auto">
            <a:xfrm>
              <a:off x="2686" y="3214"/>
              <a:ext cx="494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9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Time</a:t>
              </a:r>
            </a:p>
          </p:txBody>
        </p:sp>
      </p:grpSp>
      <p:grpSp>
        <p:nvGrpSpPr>
          <p:cNvPr id="2027601" name="Group 81"/>
          <p:cNvGrpSpPr>
            <a:grpSpLocks/>
          </p:cNvGrpSpPr>
          <p:nvPr/>
        </p:nvGrpSpPr>
        <p:grpSpPr bwMode="auto">
          <a:xfrm>
            <a:off x="4813102" y="2396729"/>
            <a:ext cx="2288678" cy="725091"/>
            <a:chOff x="3150" y="1964"/>
            <a:chExt cx="2563" cy="812"/>
          </a:xfrm>
        </p:grpSpPr>
        <p:sp>
          <p:nvSpPr>
            <p:cNvPr id="2027595" name="Rectangle 75"/>
            <p:cNvSpPr>
              <a:spLocks noChangeArrowheads="1"/>
            </p:cNvSpPr>
            <p:nvPr/>
          </p:nvSpPr>
          <p:spPr bwMode="auto">
            <a:xfrm>
              <a:off x="3150" y="1964"/>
              <a:ext cx="2563" cy="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214304" indent="-214304"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Q</a:t>
              </a:r>
              <a:r>
                <a:rPr lang="en-US" sz="1053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	When average order size = 100</a:t>
              </a:r>
            </a:p>
            <a:p>
              <a:pPr marL="214304" indent="-214304"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	average inventory is 50</a:t>
              </a:r>
            </a:p>
          </p:txBody>
        </p:sp>
        <p:sp>
          <p:nvSpPr>
            <p:cNvPr id="2027596" name="Freeform 76"/>
            <p:cNvSpPr>
              <a:spLocks/>
            </p:cNvSpPr>
            <p:nvPr/>
          </p:nvSpPr>
          <p:spPr bwMode="auto">
            <a:xfrm>
              <a:off x="3312" y="2232"/>
              <a:ext cx="112" cy="544"/>
            </a:xfrm>
            <a:custGeom>
              <a:avLst/>
              <a:gdLst>
                <a:gd name="T0" fmla="*/ 24 w 112"/>
                <a:gd name="T1" fmla="*/ 0 h 544"/>
                <a:gd name="T2" fmla="*/ 32 w 112"/>
                <a:gd name="T3" fmla="*/ 248 h 544"/>
                <a:gd name="T4" fmla="*/ 112 w 112"/>
                <a:gd name="T5" fmla="*/ 544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544">
                  <a:moveTo>
                    <a:pt x="24" y="0"/>
                  </a:moveTo>
                  <a:cubicBezTo>
                    <a:pt x="25" y="41"/>
                    <a:pt x="0" y="104"/>
                    <a:pt x="32" y="248"/>
                  </a:cubicBezTo>
                  <a:cubicBezTo>
                    <a:pt x="64" y="392"/>
                    <a:pt x="95" y="482"/>
                    <a:pt x="112" y="544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med" len="med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027599" name="Group 79"/>
          <p:cNvGrpSpPr>
            <a:grpSpLocks/>
          </p:cNvGrpSpPr>
          <p:nvPr/>
        </p:nvGrpSpPr>
        <p:grpSpPr bwMode="auto">
          <a:xfrm>
            <a:off x="4392514" y="1789510"/>
            <a:ext cx="2409229" cy="1003697"/>
            <a:chOff x="2679" y="1284"/>
            <a:chExt cx="2698" cy="1124"/>
          </a:xfrm>
        </p:grpSpPr>
        <p:sp>
          <p:nvSpPr>
            <p:cNvPr id="2027594" name="Rectangle 74"/>
            <p:cNvSpPr>
              <a:spLocks noChangeArrowheads="1"/>
            </p:cNvSpPr>
            <p:nvPr/>
          </p:nvSpPr>
          <p:spPr bwMode="auto">
            <a:xfrm>
              <a:off x="2814" y="1284"/>
              <a:ext cx="2563" cy="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214304" indent="-214304"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Q</a:t>
              </a:r>
              <a:r>
                <a:rPr lang="en-US" sz="1053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	When average order size = 200</a:t>
              </a:r>
            </a:p>
            <a:p>
              <a:pPr marL="214304" indent="-214304"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	average inventory is 100</a:t>
              </a:r>
            </a:p>
          </p:txBody>
        </p:sp>
        <p:sp>
          <p:nvSpPr>
            <p:cNvPr id="2027597" name="Freeform 77"/>
            <p:cNvSpPr>
              <a:spLocks/>
            </p:cNvSpPr>
            <p:nvPr/>
          </p:nvSpPr>
          <p:spPr bwMode="auto">
            <a:xfrm>
              <a:off x="2679" y="1496"/>
              <a:ext cx="273" cy="912"/>
            </a:xfrm>
            <a:custGeom>
              <a:avLst/>
              <a:gdLst>
                <a:gd name="T0" fmla="*/ 273 w 273"/>
                <a:gd name="T1" fmla="*/ 0 h 912"/>
                <a:gd name="T2" fmla="*/ 113 w 273"/>
                <a:gd name="T3" fmla="*/ 112 h 912"/>
                <a:gd name="T4" fmla="*/ 17 w 273"/>
                <a:gd name="T5" fmla="*/ 352 h 912"/>
                <a:gd name="T6" fmla="*/ 9 w 273"/>
                <a:gd name="T7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3" h="912">
                  <a:moveTo>
                    <a:pt x="273" y="0"/>
                  </a:moveTo>
                  <a:cubicBezTo>
                    <a:pt x="214" y="26"/>
                    <a:pt x="156" y="53"/>
                    <a:pt x="113" y="112"/>
                  </a:cubicBezTo>
                  <a:cubicBezTo>
                    <a:pt x="70" y="171"/>
                    <a:pt x="34" y="219"/>
                    <a:pt x="17" y="352"/>
                  </a:cubicBezTo>
                  <a:cubicBezTo>
                    <a:pt x="0" y="485"/>
                    <a:pt x="4" y="698"/>
                    <a:pt x="9" y="912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827B7EE-0184-4B1B-892E-13311D104ED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9137066"/>
      </p:ext>
    </p:extLst>
  </p:cSld>
  <p:clrMapOvr>
    <a:masterClrMapping/>
  </p:clrMapOvr>
  <p:transition advTm="40017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202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2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2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2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2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2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2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27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2758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62884" y="281408"/>
            <a:ext cx="5310151" cy="765154"/>
          </a:xfrm>
          <a:noFill/>
          <a:ln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Lower Setup Costs</a:t>
            </a:r>
          </a:p>
        </p:txBody>
      </p:sp>
      <p:sp>
        <p:nvSpPr>
          <p:cNvPr id="2115640" name="Rectangle 56"/>
          <p:cNvSpPr>
            <a:spLocks noChangeArrowheads="1"/>
          </p:cNvSpPr>
          <p:nvPr/>
        </p:nvSpPr>
        <p:spPr bwMode="auto">
          <a:xfrm>
            <a:off x="6048972" y="3962996"/>
            <a:ext cx="768159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Figure 16.5</a:t>
            </a:r>
          </a:p>
        </p:txBody>
      </p:sp>
      <p:sp>
        <p:nvSpPr>
          <p:cNvPr id="2115839" name="Freeform 255"/>
          <p:cNvSpPr>
            <a:spLocks/>
          </p:cNvSpPr>
          <p:nvPr/>
        </p:nvSpPr>
        <p:spPr bwMode="auto">
          <a:xfrm>
            <a:off x="2643188" y="1857376"/>
            <a:ext cx="2736057" cy="881360"/>
          </a:xfrm>
          <a:custGeom>
            <a:avLst/>
            <a:gdLst>
              <a:gd name="T0" fmla="*/ 0 w 3064"/>
              <a:gd name="T1" fmla="*/ 0 h 987"/>
              <a:gd name="T2" fmla="*/ 104 w 3064"/>
              <a:gd name="T3" fmla="*/ 416 h 987"/>
              <a:gd name="T4" fmla="*/ 264 w 3064"/>
              <a:gd name="T5" fmla="*/ 704 h 987"/>
              <a:gd name="T6" fmla="*/ 416 w 3064"/>
              <a:gd name="T7" fmla="*/ 856 h 987"/>
              <a:gd name="T8" fmla="*/ 696 w 3064"/>
              <a:gd name="T9" fmla="*/ 968 h 987"/>
              <a:gd name="T10" fmla="*/ 1072 w 3064"/>
              <a:gd name="T11" fmla="*/ 968 h 987"/>
              <a:gd name="T12" fmla="*/ 1376 w 3064"/>
              <a:gd name="T13" fmla="*/ 912 h 987"/>
              <a:gd name="T14" fmla="*/ 2080 w 3064"/>
              <a:gd name="T15" fmla="*/ 664 h 987"/>
              <a:gd name="T16" fmla="*/ 3064 w 3064"/>
              <a:gd name="T17" fmla="*/ 224 h 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64" h="987">
                <a:moveTo>
                  <a:pt x="0" y="0"/>
                </a:moveTo>
                <a:cubicBezTo>
                  <a:pt x="30" y="149"/>
                  <a:pt x="60" y="299"/>
                  <a:pt x="104" y="416"/>
                </a:cubicBezTo>
                <a:cubicBezTo>
                  <a:pt x="148" y="533"/>
                  <a:pt x="212" y="631"/>
                  <a:pt x="264" y="704"/>
                </a:cubicBezTo>
                <a:cubicBezTo>
                  <a:pt x="316" y="777"/>
                  <a:pt x="344" y="812"/>
                  <a:pt x="416" y="856"/>
                </a:cubicBezTo>
                <a:cubicBezTo>
                  <a:pt x="488" y="900"/>
                  <a:pt x="587" y="949"/>
                  <a:pt x="696" y="968"/>
                </a:cubicBezTo>
                <a:cubicBezTo>
                  <a:pt x="805" y="987"/>
                  <a:pt x="959" y="977"/>
                  <a:pt x="1072" y="968"/>
                </a:cubicBezTo>
                <a:cubicBezTo>
                  <a:pt x="1185" y="959"/>
                  <a:pt x="1208" y="963"/>
                  <a:pt x="1376" y="912"/>
                </a:cubicBezTo>
                <a:cubicBezTo>
                  <a:pt x="1544" y="861"/>
                  <a:pt x="1799" y="779"/>
                  <a:pt x="2080" y="664"/>
                </a:cubicBezTo>
                <a:cubicBezTo>
                  <a:pt x="2361" y="549"/>
                  <a:pt x="2712" y="386"/>
                  <a:pt x="3064" y="224"/>
                </a:cubicBezTo>
              </a:path>
            </a:pathLst>
          </a:custGeom>
          <a:noFill/>
          <a:ln w="76200" cmpd="sng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115868" name="Group 284"/>
          <p:cNvGrpSpPr>
            <a:grpSpLocks/>
          </p:cNvGrpSpPr>
          <p:nvPr/>
        </p:nvGrpSpPr>
        <p:grpSpPr bwMode="auto">
          <a:xfrm>
            <a:off x="3062884" y="1908275"/>
            <a:ext cx="1287661" cy="749201"/>
            <a:chOff x="1190" y="1417"/>
            <a:chExt cx="1442" cy="839"/>
          </a:xfrm>
        </p:grpSpPr>
        <p:sp>
          <p:nvSpPr>
            <p:cNvPr id="2115845" name="Rectangle 261"/>
            <p:cNvSpPr>
              <a:spLocks noChangeArrowheads="1"/>
            </p:cNvSpPr>
            <p:nvPr/>
          </p:nvSpPr>
          <p:spPr bwMode="auto">
            <a:xfrm>
              <a:off x="1190" y="1417"/>
              <a:ext cx="1442" cy="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Sum of ordering and holding costs</a:t>
              </a:r>
            </a:p>
          </p:txBody>
        </p:sp>
        <p:sp>
          <p:nvSpPr>
            <p:cNvPr id="2115846" name="Line 262"/>
            <p:cNvSpPr>
              <a:spLocks noChangeShapeType="1"/>
            </p:cNvSpPr>
            <p:nvPr/>
          </p:nvSpPr>
          <p:spPr bwMode="auto">
            <a:xfrm flipH="1">
              <a:off x="1312" y="1760"/>
              <a:ext cx="504" cy="4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2115850" name="Line 266"/>
          <p:cNvSpPr>
            <a:spLocks noChangeShapeType="1"/>
          </p:cNvSpPr>
          <p:nvPr/>
        </p:nvSpPr>
        <p:spPr bwMode="auto">
          <a:xfrm flipH="1">
            <a:off x="3507582" y="2214563"/>
            <a:ext cx="114300" cy="8143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115844" name="Line 260"/>
          <p:cNvSpPr>
            <a:spLocks noChangeShapeType="1"/>
          </p:cNvSpPr>
          <p:nvPr/>
        </p:nvSpPr>
        <p:spPr bwMode="auto">
          <a:xfrm flipV="1">
            <a:off x="2633367" y="1900238"/>
            <a:ext cx="3105745" cy="1828800"/>
          </a:xfrm>
          <a:prstGeom prst="line">
            <a:avLst/>
          </a:prstGeom>
          <a:noFill/>
          <a:ln w="76200">
            <a:solidFill>
              <a:srgbClr val="2FFF74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115851" name="Rectangle 267"/>
          <p:cNvSpPr>
            <a:spLocks noChangeArrowheads="1"/>
          </p:cNvSpPr>
          <p:nvPr/>
        </p:nvSpPr>
        <p:spPr bwMode="auto">
          <a:xfrm>
            <a:off x="5663209" y="1777903"/>
            <a:ext cx="928459" cy="254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3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Holding cost</a:t>
            </a:r>
          </a:p>
        </p:txBody>
      </p:sp>
      <p:grpSp>
        <p:nvGrpSpPr>
          <p:cNvPr id="2115869" name="Group 285"/>
          <p:cNvGrpSpPr>
            <a:grpSpLocks/>
          </p:cNvGrpSpPr>
          <p:nvPr/>
        </p:nvGrpSpPr>
        <p:grpSpPr bwMode="auto">
          <a:xfrm>
            <a:off x="4129091" y="2928047"/>
            <a:ext cx="2063652" cy="693836"/>
            <a:chOff x="2384" y="2559"/>
            <a:chExt cx="2311" cy="777"/>
          </a:xfrm>
        </p:grpSpPr>
        <p:sp>
          <p:nvSpPr>
            <p:cNvPr id="2115852" name="Rectangle 268"/>
            <p:cNvSpPr>
              <a:spLocks noChangeArrowheads="1"/>
            </p:cNvSpPr>
            <p:nvPr/>
          </p:nvSpPr>
          <p:spPr bwMode="auto">
            <a:xfrm>
              <a:off x="2752" y="2559"/>
              <a:ext cx="1943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Setup cost curves (S</a:t>
              </a:r>
              <a:r>
                <a:rPr lang="en-US" sz="1053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, S</a:t>
              </a:r>
              <a:r>
                <a:rPr lang="en-US" sz="1053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)</a:t>
              </a:r>
            </a:p>
          </p:txBody>
        </p:sp>
        <p:sp>
          <p:nvSpPr>
            <p:cNvPr id="2115854" name="Line 270"/>
            <p:cNvSpPr>
              <a:spLocks noChangeShapeType="1"/>
            </p:cNvSpPr>
            <p:nvPr/>
          </p:nvSpPr>
          <p:spPr bwMode="auto">
            <a:xfrm flipH="1">
              <a:off x="2384" y="2704"/>
              <a:ext cx="368" cy="6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115863" name="Group 279"/>
          <p:cNvGrpSpPr>
            <a:grpSpLocks/>
          </p:cNvGrpSpPr>
          <p:nvPr/>
        </p:nvGrpSpPr>
        <p:grpSpPr bwMode="auto">
          <a:xfrm>
            <a:off x="2643188" y="1857375"/>
            <a:ext cx="2664619" cy="1857375"/>
            <a:chOff x="720" y="1360"/>
            <a:chExt cx="2984" cy="2080"/>
          </a:xfrm>
        </p:grpSpPr>
        <p:sp>
          <p:nvSpPr>
            <p:cNvPr id="2115840" name="Freeform 256"/>
            <p:cNvSpPr>
              <a:spLocks/>
            </p:cNvSpPr>
            <p:nvPr/>
          </p:nvSpPr>
          <p:spPr bwMode="auto">
            <a:xfrm>
              <a:off x="752" y="1360"/>
              <a:ext cx="2952" cy="1395"/>
            </a:xfrm>
            <a:custGeom>
              <a:avLst/>
              <a:gdLst>
                <a:gd name="T0" fmla="*/ 0 w 2952"/>
                <a:gd name="T1" fmla="*/ 0 h 1395"/>
                <a:gd name="T2" fmla="*/ 120 w 2952"/>
                <a:gd name="T3" fmla="*/ 632 h 1395"/>
                <a:gd name="T4" fmla="*/ 272 w 2952"/>
                <a:gd name="T5" fmla="*/ 1024 h 1395"/>
                <a:gd name="T6" fmla="*/ 440 w 2952"/>
                <a:gd name="T7" fmla="*/ 1256 h 1395"/>
                <a:gd name="T8" fmla="*/ 632 w 2952"/>
                <a:gd name="T9" fmla="*/ 1376 h 1395"/>
                <a:gd name="T10" fmla="*/ 776 w 2952"/>
                <a:gd name="T11" fmla="*/ 1392 h 1395"/>
                <a:gd name="T12" fmla="*/ 1040 w 2952"/>
                <a:gd name="T13" fmla="*/ 1320 h 1395"/>
                <a:gd name="T14" fmla="*/ 1504 w 2952"/>
                <a:gd name="T15" fmla="*/ 1112 h 1395"/>
                <a:gd name="T16" fmla="*/ 2176 w 2952"/>
                <a:gd name="T17" fmla="*/ 728 h 1395"/>
                <a:gd name="T18" fmla="*/ 2952 w 2952"/>
                <a:gd name="T19" fmla="*/ 256 h 1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52" h="1395">
                  <a:moveTo>
                    <a:pt x="0" y="0"/>
                  </a:moveTo>
                  <a:cubicBezTo>
                    <a:pt x="37" y="230"/>
                    <a:pt x="75" y="461"/>
                    <a:pt x="120" y="632"/>
                  </a:cubicBezTo>
                  <a:cubicBezTo>
                    <a:pt x="165" y="803"/>
                    <a:pt x="219" y="920"/>
                    <a:pt x="272" y="1024"/>
                  </a:cubicBezTo>
                  <a:cubicBezTo>
                    <a:pt x="325" y="1128"/>
                    <a:pt x="380" y="1197"/>
                    <a:pt x="440" y="1256"/>
                  </a:cubicBezTo>
                  <a:cubicBezTo>
                    <a:pt x="500" y="1315"/>
                    <a:pt x="579" y="1357"/>
                    <a:pt x="632" y="1376"/>
                  </a:cubicBezTo>
                  <a:cubicBezTo>
                    <a:pt x="685" y="1395"/>
                    <a:pt x="712" y="1395"/>
                    <a:pt x="776" y="1392"/>
                  </a:cubicBezTo>
                  <a:cubicBezTo>
                    <a:pt x="840" y="1389"/>
                    <a:pt x="919" y="1367"/>
                    <a:pt x="1040" y="1320"/>
                  </a:cubicBezTo>
                  <a:cubicBezTo>
                    <a:pt x="1161" y="1273"/>
                    <a:pt x="1315" y="1211"/>
                    <a:pt x="1504" y="1112"/>
                  </a:cubicBezTo>
                  <a:cubicBezTo>
                    <a:pt x="1693" y="1013"/>
                    <a:pt x="1935" y="871"/>
                    <a:pt x="2176" y="728"/>
                  </a:cubicBezTo>
                  <a:cubicBezTo>
                    <a:pt x="2417" y="585"/>
                    <a:pt x="2684" y="420"/>
                    <a:pt x="2952" y="256"/>
                  </a:cubicBezTo>
                </a:path>
              </a:pathLst>
            </a:custGeom>
            <a:noFill/>
            <a:ln w="7620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5841" name="Freeform 257"/>
            <p:cNvSpPr>
              <a:spLocks/>
            </p:cNvSpPr>
            <p:nvPr/>
          </p:nvSpPr>
          <p:spPr bwMode="auto">
            <a:xfrm>
              <a:off x="720" y="1819"/>
              <a:ext cx="2229" cy="1621"/>
            </a:xfrm>
            <a:custGeom>
              <a:avLst/>
              <a:gdLst>
                <a:gd name="T0" fmla="*/ 0 w 2229"/>
                <a:gd name="T1" fmla="*/ 0 h 1621"/>
                <a:gd name="T2" fmla="*/ 32 w 2229"/>
                <a:gd name="T3" fmla="*/ 448 h 1621"/>
                <a:gd name="T4" fmla="*/ 160 w 2229"/>
                <a:gd name="T5" fmla="*/ 810 h 1621"/>
                <a:gd name="T6" fmla="*/ 336 w 2229"/>
                <a:gd name="T7" fmla="*/ 1045 h 1621"/>
                <a:gd name="T8" fmla="*/ 629 w 2229"/>
                <a:gd name="T9" fmla="*/ 1253 h 1621"/>
                <a:gd name="T10" fmla="*/ 949 w 2229"/>
                <a:gd name="T11" fmla="*/ 1397 h 1621"/>
                <a:gd name="T12" fmla="*/ 1408 w 2229"/>
                <a:gd name="T13" fmla="*/ 1520 h 1621"/>
                <a:gd name="T14" fmla="*/ 1744 w 2229"/>
                <a:gd name="T15" fmla="*/ 1589 h 1621"/>
                <a:gd name="T16" fmla="*/ 2229 w 2229"/>
                <a:gd name="T17" fmla="*/ 1621 h 1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9" h="1621">
                  <a:moveTo>
                    <a:pt x="0" y="0"/>
                  </a:moveTo>
                  <a:cubicBezTo>
                    <a:pt x="5" y="75"/>
                    <a:pt x="5" y="313"/>
                    <a:pt x="32" y="448"/>
                  </a:cubicBezTo>
                  <a:cubicBezTo>
                    <a:pt x="59" y="583"/>
                    <a:pt x="109" y="711"/>
                    <a:pt x="160" y="810"/>
                  </a:cubicBezTo>
                  <a:cubicBezTo>
                    <a:pt x="211" y="909"/>
                    <a:pt x="258" y="971"/>
                    <a:pt x="336" y="1045"/>
                  </a:cubicBezTo>
                  <a:cubicBezTo>
                    <a:pt x="414" y="1119"/>
                    <a:pt x="527" y="1194"/>
                    <a:pt x="629" y="1253"/>
                  </a:cubicBezTo>
                  <a:cubicBezTo>
                    <a:pt x="731" y="1312"/>
                    <a:pt x="819" y="1353"/>
                    <a:pt x="949" y="1397"/>
                  </a:cubicBezTo>
                  <a:cubicBezTo>
                    <a:pt x="1079" y="1441"/>
                    <a:pt x="1276" y="1488"/>
                    <a:pt x="1408" y="1520"/>
                  </a:cubicBezTo>
                  <a:cubicBezTo>
                    <a:pt x="1540" y="1552"/>
                    <a:pt x="1607" y="1572"/>
                    <a:pt x="1744" y="1589"/>
                  </a:cubicBezTo>
                  <a:cubicBezTo>
                    <a:pt x="1881" y="1606"/>
                    <a:pt x="2055" y="1613"/>
                    <a:pt x="2229" y="1621"/>
                  </a:cubicBezTo>
                </a:path>
              </a:pathLst>
            </a:custGeom>
            <a:noFill/>
            <a:ln w="76200" cmpd="sng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5855" name="Rectangle 271"/>
            <p:cNvSpPr>
              <a:spLocks noChangeArrowheads="1"/>
            </p:cNvSpPr>
            <p:nvPr/>
          </p:nvSpPr>
          <p:spPr bwMode="auto">
            <a:xfrm>
              <a:off x="1102" y="2383"/>
              <a:ext cx="354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T</a:t>
              </a:r>
              <a:r>
                <a:rPr lang="en-US" sz="1053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  <a:endParaRPr lang="en-US" sz="1053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2115857" name="Rectangle 273"/>
            <p:cNvSpPr>
              <a:spLocks noChangeArrowheads="1"/>
            </p:cNvSpPr>
            <p:nvPr/>
          </p:nvSpPr>
          <p:spPr bwMode="auto">
            <a:xfrm>
              <a:off x="1630" y="2999"/>
              <a:ext cx="363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S</a:t>
              </a:r>
              <a:r>
                <a:rPr lang="en-US" sz="1053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1</a:t>
              </a:r>
              <a:endParaRPr lang="en-US" sz="1053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115864" name="Group 280"/>
          <p:cNvGrpSpPr>
            <a:grpSpLocks/>
          </p:cNvGrpSpPr>
          <p:nvPr/>
        </p:nvGrpSpPr>
        <p:grpSpPr bwMode="auto">
          <a:xfrm>
            <a:off x="2638724" y="2124374"/>
            <a:ext cx="1666280" cy="1590377"/>
            <a:chOff x="715" y="1659"/>
            <a:chExt cx="1866" cy="1781"/>
          </a:xfrm>
        </p:grpSpPr>
        <p:sp>
          <p:nvSpPr>
            <p:cNvPr id="2115843" name="Freeform 259"/>
            <p:cNvSpPr>
              <a:spLocks/>
            </p:cNvSpPr>
            <p:nvPr/>
          </p:nvSpPr>
          <p:spPr bwMode="auto">
            <a:xfrm>
              <a:off x="715" y="2539"/>
              <a:ext cx="1253" cy="901"/>
            </a:xfrm>
            <a:custGeom>
              <a:avLst/>
              <a:gdLst>
                <a:gd name="T0" fmla="*/ 0 w 1253"/>
                <a:gd name="T1" fmla="*/ 0 h 901"/>
                <a:gd name="T2" fmla="*/ 32 w 1253"/>
                <a:gd name="T3" fmla="*/ 229 h 901"/>
                <a:gd name="T4" fmla="*/ 80 w 1253"/>
                <a:gd name="T5" fmla="*/ 405 h 901"/>
                <a:gd name="T6" fmla="*/ 197 w 1253"/>
                <a:gd name="T7" fmla="*/ 570 h 901"/>
                <a:gd name="T8" fmla="*/ 325 w 1253"/>
                <a:gd name="T9" fmla="*/ 677 h 901"/>
                <a:gd name="T10" fmla="*/ 528 w 1253"/>
                <a:gd name="T11" fmla="*/ 784 h 901"/>
                <a:gd name="T12" fmla="*/ 789 w 1253"/>
                <a:gd name="T13" fmla="*/ 864 h 901"/>
                <a:gd name="T14" fmla="*/ 1002 w 1253"/>
                <a:gd name="T15" fmla="*/ 890 h 901"/>
                <a:gd name="T16" fmla="*/ 1253 w 1253"/>
                <a:gd name="T17" fmla="*/ 901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3" h="901">
                  <a:moveTo>
                    <a:pt x="0" y="0"/>
                  </a:moveTo>
                  <a:cubicBezTo>
                    <a:pt x="9" y="81"/>
                    <a:pt x="19" y="162"/>
                    <a:pt x="32" y="229"/>
                  </a:cubicBezTo>
                  <a:cubicBezTo>
                    <a:pt x="45" y="296"/>
                    <a:pt x="52" y="348"/>
                    <a:pt x="80" y="405"/>
                  </a:cubicBezTo>
                  <a:cubicBezTo>
                    <a:pt x="108" y="462"/>
                    <a:pt x="156" y="525"/>
                    <a:pt x="197" y="570"/>
                  </a:cubicBezTo>
                  <a:cubicBezTo>
                    <a:pt x="238" y="615"/>
                    <a:pt x="270" y="641"/>
                    <a:pt x="325" y="677"/>
                  </a:cubicBezTo>
                  <a:cubicBezTo>
                    <a:pt x="380" y="713"/>
                    <a:pt x="451" y="753"/>
                    <a:pt x="528" y="784"/>
                  </a:cubicBezTo>
                  <a:cubicBezTo>
                    <a:pt x="605" y="815"/>
                    <a:pt x="710" y="846"/>
                    <a:pt x="789" y="864"/>
                  </a:cubicBezTo>
                  <a:cubicBezTo>
                    <a:pt x="868" y="882"/>
                    <a:pt x="925" y="884"/>
                    <a:pt x="1002" y="890"/>
                  </a:cubicBezTo>
                  <a:cubicBezTo>
                    <a:pt x="1079" y="896"/>
                    <a:pt x="1166" y="898"/>
                    <a:pt x="1253" y="901"/>
                  </a:cubicBezTo>
                </a:path>
              </a:pathLst>
            </a:custGeom>
            <a:noFill/>
            <a:ln w="76200" cmpd="sng">
              <a:solidFill>
                <a:srgbClr val="CA8C0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5856" name="Rectangle 272"/>
            <p:cNvSpPr>
              <a:spLocks noChangeArrowheads="1"/>
            </p:cNvSpPr>
            <p:nvPr/>
          </p:nvSpPr>
          <p:spPr bwMode="auto">
            <a:xfrm>
              <a:off x="878" y="2799"/>
              <a:ext cx="354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T</a:t>
              </a:r>
              <a:r>
                <a:rPr lang="en-US" sz="1053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  <a:endParaRPr lang="en-US" sz="1053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2115858" name="Rectangle 274"/>
            <p:cNvSpPr>
              <a:spLocks noChangeArrowheads="1"/>
            </p:cNvSpPr>
            <p:nvPr/>
          </p:nvSpPr>
          <p:spPr bwMode="auto">
            <a:xfrm>
              <a:off x="1278" y="3135"/>
              <a:ext cx="363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S</a:t>
              </a:r>
              <a:r>
                <a:rPr lang="en-US" sz="1053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2</a:t>
              </a:r>
              <a:endParaRPr lang="en-US" sz="1053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2115842" name="Freeform 258"/>
            <p:cNvSpPr>
              <a:spLocks/>
            </p:cNvSpPr>
            <p:nvPr/>
          </p:nvSpPr>
          <p:spPr bwMode="auto">
            <a:xfrm>
              <a:off x="720" y="1659"/>
              <a:ext cx="1861" cy="1389"/>
            </a:xfrm>
            <a:custGeom>
              <a:avLst/>
              <a:gdLst>
                <a:gd name="T0" fmla="*/ 0 w 1861"/>
                <a:gd name="T1" fmla="*/ 0 h 1389"/>
                <a:gd name="T2" fmla="*/ 16 w 1861"/>
                <a:gd name="T3" fmla="*/ 272 h 1389"/>
                <a:gd name="T4" fmla="*/ 37 w 1861"/>
                <a:gd name="T5" fmla="*/ 661 h 1389"/>
                <a:gd name="T6" fmla="*/ 75 w 1861"/>
                <a:gd name="T7" fmla="*/ 981 h 1389"/>
                <a:gd name="T8" fmla="*/ 128 w 1861"/>
                <a:gd name="T9" fmla="*/ 1168 h 1389"/>
                <a:gd name="T10" fmla="*/ 197 w 1861"/>
                <a:gd name="T11" fmla="*/ 1296 h 1389"/>
                <a:gd name="T12" fmla="*/ 272 w 1861"/>
                <a:gd name="T13" fmla="*/ 1365 h 1389"/>
                <a:gd name="T14" fmla="*/ 384 w 1861"/>
                <a:gd name="T15" fmla="*/ 1386 h 1389"/>
                <a:gd name="T16" fmla="*/ 544 w 1861"/>
                <a:gd name="T17" fmla="*/ 1349 h 1389"/>
                <a:gd name="T18" fmla="*/ 757 w 1861"/>
                <a:gd name="T19" fmla="*/ 1280 h 1389"/>
                <a:gd name="T20" fmla="*/ 1237 w 1861"/>
                <a:gd name="T21" fmla="*/ 1056 h 1389"/>
                <a:gd name="T22" fmla="*/ 1861 w 1861"/>
                <a:gd name="T23" fmla="*/ 698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1" h="1389">
                  <a:moveTo>
                    <a:pt x="0" y="0"/>
                  </a:moveTo>
                  <a:cubicBezTo>
                    <a:pt x="5" y="81"/>
                    <a:pt x="10" y="162"/>
                    <a:pt x="16" y="272"/>
                  </a:cubicBezTo>
                  <a:cubicBezTo>
                    <a:pt x="22" y="382"/>
                    <a:pt x="27" y="543"/>
                    <a:pt x="37" y="661"/>
                  </a:cubicBezTo>
                  <a:cubicBezTo>
                    <a:pt x="47" y="779"/>
                    <a:pt x="60" y="897"/>
                    <a:pt x="75" y="981"/>
                  </a:cubicBezTo>
                  <a:cubicBezTo>
                    <a:pt x="90" y="1065"/>
                    <a:pt x="108" y="1116"/>
                    <a:pt x="128" y="1168"/>
                  </a:cubicBezTo>
                  <a:cubicBezTo>
                    <a:pt x="148" y="1220"/>
                    <a:pt x="173" y="1263"/>
                    <a:pt x="197" y="1296"/>
                  </a:cubicBezTo>
                  <a:cubicBezTo>
                    <a:pt x="221" y="1329"/>
                    <a:pt x="241" y="1350"/>
                    <a:pt x="272" y="1365"/>
                  </a:cubicBezTo>
                  <a:cubicBezTo>
                    <a:pt x="303" y="1380"/>
                    <a:pt x="339" y="1389"/>
                    <a:pt x="384" y="1386"/>
                  </a:cubicBezTo>
                  <a:cubicBezTo>
                    <a:pt x="429" y="1383"/>
                    <a:pt x="482" y="1367"/>
                    <a:pt x="544" y="1349"/>
                  </a:cubicBezTo>
                  <a:cubicBezTo>
                    <a:pt x="606" y="1331"/>
                    <a:pt x="642" y="1329"/>
                    <a:pt x="757" y="1280"/>
                  </a:cubicBezTo>
                  <a:cubicBezTo>
                    <a:pt x="872" y="1231"/>
                    <a:pt x="1053" y="1153"/>
                    <a:pt x="1237" y="1056"/>
                  </a:cubicBezTo>
                  <a:cubicBezTo>
                    <a:pt x="1421" y="959"/>
                    <a:pt x="1641" y="828"/>
                    <a:pt x="1861" y="698"/>
                  </a:cubicBezTo>
                </a:path>
              </a:pathLst>
            </a:custGeom>
            <a:noFill/>
            <a:ln w="76200" cap="flat" cmpd="sng">
              <a:solidFill>
                <a:srgbClr val="CA8C0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115867" name="Group 283"/>
          <p:cNvGrpSpPr>
            <a:grpSpLocks/>
          </p:cNvGrpSpPr>
          <p:nvPr/>
        </p:nvGrpSpPr>
        <p:grpSpPr bwMode="auto">
          <a:xfrm>
            <a:off x="2330650" y="1578769"/>
            <a:ext cx="4355902" cy="2475309"/>
            <a:chOff x="370" y="1048"/>
            <a:chExt cx="4878" cy="2772"/>
          </a:xfrm>
        </p:grpSpPr>
        <p:sp>
          <p:nvSpPr>
            <p:cNvPr id="2115838" name="Freeform 254"/>
            <p:cNvSpPr>
              <a:spLocks/>
            </p:cNvSpPr>
            <p:nvPr/>
          </p:nvSpPr>
          <p:spPr bwMode="auto">
            <a:xfrm>
              <a:off x="688" y="1048"/>
              <a:ext cx="4560" cy="2416"/>
            </a:xfrm>
            <a:custGeom>
              <a:avLst/>
              <a:gdLst>
                <a:gd name="T0" fmla="*/ 16 w 4560"/>
                <a:gd name="T1" fmla="*/ 0 h 2416"/>
                <a:gd name="T2" fmla="*/ 0 w 4560"/>
                <a:gd name="T3" fmla="*/ 2416 h 2416"/>
                <a:gd name="T4" fmla="*/ 4560 w 4560"/>
                <a:gd name="T5" fmla="*/ 2416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60" h="2416">
                  <a:moveTo>
                    <a:pt x="16" y="0"/>
                  </a:moveTo>
                  <a:cubicBezTo>
                    <a:pt x="10" y="805"/>
                    <a:pt x="5" y="1610"/>
                    <a:pt x="0" y="2416"/>
                  </a:cubicBezTo>
                  <a:lnTo>
                    <a:pt x="4560" y="2416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ZA" sz="10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15865" name="Rectangle 281"/>
            <p:cNvSpPr>
              <a:spLocks noChangeArrowheads="1"/>
            </p:cNvSpPr>
            <p:nvPr/>
          </p:nvSpPr>
          <p:spPr bwMode="auto">
            <a:xfrm rot="16200000">
              <a:off x="254" y="2116"/>
              <a:ext cx="517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Cost</a:t>
              </a:r>
            </a:p>
          </p:txBody>
        </p:sp>
        <p:sp>
          <p:nvSpPr>
            <p:cNvPr id="2115866" name="Rectangle 282"/>
            <p:cNvSpPr>
              <a:spLocks noChangeArrowheads="1"/>
            </p:cNvSpPr>
            <p:nvPr/>
          </p:nvSpPr>
          <p:spPr bwMode="auto">
            <a:xfrm>
              <a:off x="2554" y="3535"/>
              <a:ext cx="727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53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Lot size</a:t>
              </a:r>
            </a:p>
          </p:txBody>
        </p:sp>
      </p:grpSp>
      <p:sp>
        <p:nvSpPr>
          <p:cNvPr id="2115849" name="Line 265"/>
          <p:cNvSpPr>
            <a:spLocks noChangeShapeType="1"/>
          </p:cNvSpPr>
          <p:nvPr/>
        </p:nvSpPr>
        <p:spPr bwMode="auto">
          <a:xfrm flipH="1">
            <a:off x="3257550" y="2214563"/>
            <a:ext cx="364332" cy="1028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115853" name="Line 269"/>
          <p:cNvSpPr>
            <a:spLocks noChangeShapeType="1"/>
          </p:cNvSpPr>
          <p:nvPr/>
        </p:nvSpPr>
        <p:spPr bwMode="auto">
          <a:xfrm flipH="1">
            <a:off x="3800475" y="3057525"/>
            <a:ext cx="657225" cy="62150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ZA" sz="105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C7D5B8B-FDF9-4037-B615-1DEF71D9F83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2861715"/>
      </p:ext>
    </p:extLst>
  </p:cSld>
  <p:clrMapOvr>
    <a:masterClrMapping/>
  </p:clrMapOvr>
  <p:transition advTm="51860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211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15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11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1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1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1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1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11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1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1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15640" grpId="0" autoUpdateAnimBg="0"/>
    </p:bldLst>
  </p:timing>
  <p:extLst>
    <p:ext uri="{3A86A75C-4F4B-4683-9AE1-C65F6400EC91}">
      <p14:laserTraceLst xmlns:p14="http://schemas.microsoft.com/office/powerpoint/2010/main">
        <p14:tracePtLst>
          <p14:tracePt t="20345" x="3402013" y="2759075"/>
          <p14:tracePt t="20571" x="3408363" y="2752725"/>
          <p14:tracePt t="20579" x="3414713" y="2752725"/>
          <p14:tracePt t="20588" x="3414713" y="2746375"/>
          <p14:tracePt t="20756" x="3408363" y="2746375"/>
          <p14:tracePt t="20764" x="3395663" y="2752725"/>
          <p14:tracePt t="20772" x="3389313" y="2759075"/>
          <p14:tracePt t="20780" x="3382963" y="2759075"/>
          <p14:tracePt t="20798" x="3370263" y="2759075"/>
          <p14:tracePt t="20804" x="3370263" y="2765425"/>
          <p14:tracePt t="20814" x="3363913" y="2765425"/>
          <p14:tracePt t="20819" x="3357563" y="2771775"/>
          <p14:tracePt t="20829" x="3357563" y="2778125"/>
          <p14:tracePt t="20836" x="3344863" y="2778125"/>
          <p14:tracePt t="20843" x="3332163" y="2792413"/>
          <p14:tracePt t="20859" x="3325813" y="2798763"/>
          <p14:tracePt t="20868" x="3319463" y="2805113"/>
          <p14:tracePt t="20883" x="3313113" y="2811463"/>
          <p14:tracePt t="20891" x="3313113" y="2817813"/>
          <p14:tracePt t="20900" x="3306763" y="2824163"/>
          <p14:tracePt t="21020" x="3300413" y="2824163"/>
          <p14:tracePt t="21029" x="3306763" y="2811463"/>
          <p14:tracePt t="21036" x="3313113" y="2805113"/>
          <p14:tracePt t="21044" x="3319463" y="2798763"/>
          <p14:tracePt t="21051" x="3332163" y="2784475"/>
          <p14:tracePt t="21060" x="3338513" y="2778125"/>
          <p14:tracePt t="21084" x="3344863" y="2771775"/>
          <p14:tracePt t="21115" x="3351213" y="2765425"/>
          <p14:tracePt t="21213" x="3357563" y="2759075"/>
          <p14:tracePt t="21228" x="3357563" y="2752725"/>
          <p14:tracePt t="21235" x="3363913" y="2746375"/>
          <p14:tracePt t="21284" x="3370263" y="2740025"/>
          <p14:tracePt t="21630" x="0" y="0"/>
        </p14:tracePtLst>
        <p14:tracePtLst>
          <p14:tracePt t="27446" x="3376613" y="2727325"/>
          <p14:tracePt t="27740" x="0" y="0"/>
        </p14:tracePtLst>
        <p14:tracePtLst>
          <p14:tracePt t="30336" x="3268663" y="3097213"/>
          <p14:tracePt t="30557" x="0" y="0"/>
        </p14:tracePtLst>
        <p14:tracePtLst>
          <p14:tracePt t="34831" x="3198813" y="2638425"/>
          <p14:tracePt t="34884" x="3192463" y="2638425"/>
          <p14:tracePt t="34899" x="3173413" y="2638425"/>
          <p14:tracePt t="34915" x="3160713" y="2638425"/>
          <p14:tracePt t="34923" x="3141663" y="2651125"/>
          <p14:tracePt t="34931" x="3135313" y="2651125"/>
          <p14:tracePt t="34939" x="3122613" y="2651125"/>
          <p14:tracePt t="34948" x="3109913" y="2657475"/>
          <p14:tracePt t="34955" x="3097213" y="2657475"/>
          <p14:tracePt t="34964" x="3078163" y="2663825"/>
          <p14:tracePt t="34975" x="3059113" y="2663825"/>
          <p14:tracePt t="34982" x="3046413" y="2663825"/>
          <p14:tracePt t="34988" x="3027363" y="2663825"/>
          <p14:tracePt t="34996" x="3008313" y="2663825"/>
          <p14:tracePt t="35003" x="2995613" y="2663825"/>
          <p14:tracePt t="35013" x="2968625" y="2663825"/>
          <p14:tracePt t="35020" x="2949575" y="2663825"/>
          <p14:tracePt t="35028" x="2924175" y="2663825"/>
          <p14:tracePt t="35035" x="2911475" y="2663825"/>
          <p14:tracePt t="35044" x="2886075" y="2663825"/>
          <p14:tracePt t="35052" x="2860675" y="2663825"/>
          <p14:tracePt t="35060" x="2828925" y="2663825"/>
          <p14:tracePt t="35068" x="2816225" y="2663825"/>
          <p14:tracePt t="35075" x="2778125" y="2663825"/>
          <p14:tracePt t="35083" x="2759075" y="2657475"/>
          <p14:tracePt t="35091" x="2740025" y="2657475"/>
          <p14:tracePt t="35099" x="2720975" y="2657475"/>
          <p14:tracePt t="35107" x="2708275" y="2657475"/>
          <p14:tracePt t="35116" x="2695575" y="2651125"/>
          <p14:tracePt t="35123" x="2682875" y="2651125"/>
          <p14:tracePt t="35132" x="2670175" y="2644775"/>
          <p14:tracePt t="35140" x="2663825" y="2644775"/>
          <p14:tracePt t="35148" x="2657475" y="2644775"/>
          <p14:tracePt t="35157" x="2651125" y="2638425"/>
          <p14:tracePt t="35172" x="2644775" y="2638425"/>
          <p14:tracePt t="35220" x="2638425" y="2638425"/>
          <p14:tracePt t="35231" x="2632075" y="2638425"/>
          <p14:tracePt t="35235" x="2632075" y="2632075"/>
          <p14:tracePt t="35243" x="2625725" y="2625725"/>
          <p14:tracePt t="35260" x="2613025" y="2619375"/>
          <p14:tracePt t="35291" x="2606675" y="2613025"/>
          <p14:tracePt t="35323" x="2593975" y="2606675"/>
          <p14:tracePt t="35517" x="0" y="0"/>
        </p14:tracePtLst>
        <p14:tracePtLst>
          <p14:tracePt t="36673" x="3543300" y="3052763"/>
          <p14:tracePt t="36803" x="3536950" y="3046413"/>
          <p14:tracePt t="36811" x="3530600" y="3046413"/>
          <p14:tracePt t="36827" x="3511550" y="3059113"/>
          <p14:tracePt t="36835" x="3498850" y="3059113"/>
          <p14:tracePt t="36843" x="3479800" y="3065463"/>
          <p14:tracePt t="36851" x="3473450" y="3065463"/>
          <p14:tracePt t="36859" x="3441700" y="3071813"/>
          <p14:tracePt t="36867" x="3435350" y="3078163"/>
          <p14:tracePt t="36875" x="3402013" y="3078163"/>
          <p14:tracePt t="36883" x="3376613" y="3084513"/>
          <p14:tracePt t="36891" x="3351213" y="3084513"/>
          <p14:tracePt t="36899" x="3338513" y="3084513"/>
          <p14:tracePt t="36908" x="3319463" y="3084513"/>
          <p14:tracePt t="36915" x="3294063" y="3090863"/>
          <p14:tracePt t="36923" x="3281363" y="3090863"/>
          <p14:tracePt t="36931" x="3268663" y="3090863"/>
          <p14:tracePt t="36939" x="3249613" y="3090863"/>
          <p14:tracePt t="36948" x="3236913" y="3090863"/>
          <p14:tracePt t="36964" x="3217863" y="3090863"/>
          <p14:tracePt t="36971" x="3205163" y="3090863"/>
          <p14:tracePt t="36979" x="3198813" y="3090863"/>
          <p14:tracePt t="36988" x="3186113" y="3090863"/>
          <p14:tracePt t="36998" x="3173413" y="3090863"/>
          <p14:tracePt t="37003" x="3154363" y="3090863"/>
          <p14:tracePt t="37013" x="3135313" y="3090863"/>
          <p14:tracePt t="37019" x="3122613" y="3090863"/>
          <p14:tracePt t="37027" x="3116263" y="3090863"/>
          <p14:tracePt t="37035" x="3103563" y="3090863"/>
          <p14:tracePt t="37043" x="3090863" y="3090863"/>
          <p14:tracePt t="37051" x="3071813" y="3090863"/>
          <p14:tracePt t="37059" x="3052763" y="3090863"/>
          <p14:tracePt t="37067" x="3046413" y="3090863"/>
          <p14:tracePt t="37075" x="3021013" y="3090863"/>
          <p14:tracePt t="37083" x="3001963" y="3090863"/>
          <p14:tracePt t="37091" x="2989263" y="3090863"/>
          <p14:tracePt t="37099" x="2968625" y="3090863"/>
          <p14:tracePt t="37107" x="2955925" y="3090863"/>
          <p14:tracePt t="37115" x="2943225" y="3090863"/>
          <p14:tracePt t="37123" x="2930525" y="3084513"/>
          <p14:tracePt t="37131" x="2917825" y="3084513"/>
          <p14:tracePt t="37139" x="2905125" y="3078163"/>
          <p14:tracePt t="37148" x="2898775" y="3078163"/>
          <p14:tracePt t="37155" x="2886075" y="3071813"/>
          <p14:tracePt t="37163" x="2886075" y="3065463"/>
          <p14:tracePt t="37171" x="2873375" y="3065463"/>
          <p14:tracePt t="37188" x="2867025" y="3065463"/>
          <p14:tracePt t="37212" x="2860675" y="3065463"/>
          <p14:tracePt t="37219" x="2854325" y="3065463"/>
          <p14:tracePt t="37243" x="2847975" y="3065463"/>
          <p14:tracePt t="37259" x="2841625" y="3065463"/>
          <p14:tracePt t="37268" x="2835275" y="3065463"/>
          <p14:tracePt t="37283" x="2822575" y="3065463"/>
          <p14:tracePt t="37291" x="2816225" y="3065463"/>
          <p14:tracePt t="37302" x="2809875" y="3065463"/>
          <p14:tracePt t="37307" x="2803525" y="3065463"/>
          <p14:tracePt t="37315" x="2797175" y="3065463"/>
          <p14:tracePt t="37323" x="2784475" y="3065463"/>
          <p14:tracePt t="37332" x="2778125" y="3065463"/>
          <p14:tracePt t="37348" x="2771775" y="3059113"/>
          <p14:tracePt t="37355" x="2752725" y="3052763"/>
          <p14:tracePt t="37371" x="2746375" y="3052763"/>
          <p14:tracePt t="37380" x="2740025" y="3052763"/>
          <p14:tracePt t="37387" x="2733675" y="3052763"/>
          <p14:tracePt t="37399" x="2727325" y="3046413"/>
          <p14:tracePt t="37403" x="2720975" y="3046413"/>
          <p14:tracePt t="37415" x="2714625" y="3046413"/>
          <p14:tracePt t="37427" x="2708275" y="3040063"/>
          <p14:tracePt t="37435" x="2701925" y="3040063"/>
          <p14:tracePt t="37444" x="2689225" y="3040063"/>
          <p14:tracePt t="37451" x="2670175" y="3033713"/>
          <p14:tracePt t="37459" x="2644775" y="3021013"/>
          <p14:tracePt t="37468" x="2638425" y="3021013"/>
          <p14:tracePt t="37483" x="2632075" y="3021013"/>
          <p14:tracePt t="37492" x="2619375" y="3021013"/>
          <p14:tracePt t="37781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31472" y="283229"/>
            <a:ext cx="5413281" cy="774606"/>
          </a:xfrm>
          <a:noFill/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Quality</a:t>
            </a:r>
          </a:p>
        </p:txBody>
      </p:sp>
      <p:sp>
        <p:nvSpPr>
          <p:cNvPr id="2130045" name="Rectangle 125"/>
          <p:cNvSpPr>
            <a:spLocks noChangeArrowheads="1"/>
          </p:cNvSpPr>
          <p:nvPr/>
        </p:nvSpPr>
        <p:spPr bwMode="auto">
          <a:xfrm>
            <a:off x="2400299" y="1672531"/>
            <a:ext cx="5479257" cy="1902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71452" indent="-271452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Strong relationship</a:t>
            </a:r>
          </a:p>
          <a:p>
            <a:pPr marL="592907" lvl="1" indent="-214304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JIT cuts the cost of obtaining good quality because JIT exposes poor quality</a:t>
            </a:r>
          </a:p>
          <a:p>
            <a:pPr marL="592907" lvl="1" indent="-214304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Because lead times are shorter, quality problems are exposed sooner</a:t>
            </a:r>
          </a:p>
          <a:p>
            <a:pPr marL="592907" lvl="1" indent="-214304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þ"/>
              <a:defRPr/>
            </a:pPr>
            <a:r>
              <a:rPr 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Better quality means fewer buffers and allows simpler JIT systems to be used</a:t>
            </a: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FD9963D-DB1C-456B-86FA-FB38402A8E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08219"/>
      </p:ext>
    </p:extLst>
  </p:cSld>
  <p:clrMapOvr>
    <a:masterClrMapping/>
  </p:clrMapOvr>
  <p:transition advTm="42990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130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3004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/>
          <p:cNvSpPr/>
          <p:nvPr/>
        </p:nvSpPr>
        <p:spPr>
          <a:xfrm>
            <a:off x="5577361" y="147232"/>
            <a:ext cx="3056537" cy="3632782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GB" sz="1350" i="1" dirty="0">
                <a:solidFill>
                  <a:schemeClr val="tx1"/>
                </a:solidFill>
              </a:rPr>
              <a:t>Designing operations</a:t>
            </a: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ZA" sz="948" dirty="0">
              <a:solidFill>
                <a:schemeClr val="tx1"/>
              </a:solidFill>
            </a:endParaRPr>
          </a:p>
        </p:txBody>
      </p:sp>
      <p:sp>
        <p:nvSpPr>
          <p:cNvPr id="456" name="Rounded Rectangle 455"/>
          <p:cNvSpPr/>
          <p:nvPr/>
        </p:nvSpPr>
        <p:spPr>
          <a:xfrm>
            <a:off x="3392848" y="1327824"/>
            <a:ext cx="2750257" cy="1936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solidFill>
                <a:schemeClr val="tx1"/>
              </a:solidFill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992125" y="3848887"/>
            <a:ext cx="7641773" cy="838457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1722" tIns="30861" rIns="61722" bIns="3086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 i="1" dirty="0">
              <a:solidFill>
                <a:schemeClr val="tx1"/>
              </a:solidFill>
            </a:endParaRPr>
          </a:p>
          <a:p>
            <a:pPr algn="ctr"/>
            <a:endParaRPr lang="en-GB" sz="1350" i="1" dirty="0">
              <a:solidFill>
                <a:schemeClr val="tx1"/>
              </a:solidFill>
            </a:endParaRPr>
          </a:p>
          <a:p>
            <a:pPr algn="ctr"/>
            <a:endParaRPr lang="en-GB" sz="1350" i="1" dirty="0">
              <a:solidFill>
                <a:schemeClr val="tx1"/>
              </a:solidFill>
            </a:endParaRPr>
          </a:p>
          <a:p>
            <a:pPr algn="ctr"/>
            <a:r>
              <a:rPr lang="en-GB" sz="1350" i="1" dirty="0">
                <a:solidFill>
                  <a:schemeClr val="tx1"/>
                </a:solidFill>
              </a:rPr>
              <a:t>Managing operations</a:t>
            </a:r>
            <a:endParaRPr lang="en-ZA" sz="1350" i="1" dirty="0">
              <a:solidFill>
                <a:schemeClr val="tx1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992125" y="1602362"/>
            <a:ext cx="1687610" cy="2177652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350" i="1" dirty="0">
                <a:solidFill>
                  <a:schemeClr val="tx1"/>
                </a:solidFill>
              </a:rPr>
              <a:t>Optimising operations</a:t>
            </a: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GB" sz="948" dirty="0">
              <a:solidFill>
                <a:schemeClr val="tx1"/>
              </a:solidFill>
            </a:endParaRPr>
          </a:p>
          <a:p>
            <a:pPr algn="ctr"/>
            <a:endParaRPr lang="en-ZA" sz="948" dirty="0">
              <a:solidFill>
                <a:schemeClr val="tx1"/>
              </a:solidFill>
            </a:endParaRPr>
          </a:p>
          <a:p>
            <a:pPr algn="ctr"/>
            <a:endParaRPr lang="en-ZA" sz="948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9764" y="181508"/>
            <a:ext cx="1184435" cy="5617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Introduction </a:t>
            </a:r>
            <a:r>
              <a:rPr lang="en-GB" sz="675" dirty="0">
                <a:solidFill>
                  <a:schemeClr val="tx1"/>
                </a:solidFill>
              </a:rPr>
              <a:t>(1) 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12095" y="181509"/>
            <a:ext cx="1242588" cy="5636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Product &amp; service design </a:t>
            </a:r>
            <a:r>
              <a:rPr lang="en-GB" sz="675" dirty="0">
                <a:solidFill>
                  <a:schemeClr val="tx1"/>
                </a:solidFill>
              </a:rPr>
              <a:t>(5)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32532" y="181509"/>
            <a:ext cx="1214418" cy="56369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Process strategy </a:t>
            </a:r>
            <a:r>
              <a:rPr lang="en-GB" sz="675" dirty="0">
                <a:solidFill>
                  <a:schemeClr val="bg1"/>
                </a:solidFill>
              </a:rPr>
              <a:t>(7) 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32532" y="3887407"/>
            <a:ext cx="1214418" cy="5645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Supply chain management </a:t>
            </a:r>
            <a:r>
              <a:rPr lang="en-GB" sz="675" dirty="0">
                <a:solidFill>
                  <a:schemeClr val="bg1"/>
                </a:solidFill>
              </a:rPr>
              <a:t>(11)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38423" y="3887407"/>
            <a:ext cx="1189858" cy="5702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Inventory </a:t>
            </a:r>
            <a:r>
              <a:rPr lang="en-GB" sz="675" dirty="0">
                <a:solidFill>
                  <a:schemeClr val="tx1"/>
                </a:solidFill>
              </a:rPr>
              <a:t>(12)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25686" y="3157263"/>
            <a:ext cx="1188459" cy="56369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Theory of constraints </a:t>
            </a:r>
            <a:r>
              <a:rPr lang="en-GB" sz="675" dirty="0">
                <a:solidFill>
                  <a:schemeClr val="bg1"/>
                </a:solidFill>
              </a:rPr>
              <a:t>(7)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23533" y="1664072"/>
            <a:ext cx="1196404" cy="572529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Lean </a:t>
            </a:r>
            <a:r>
              <a:rPr lang="en-GB" sz="675" dirty="0">
                <a:solidFill>
                  <a:schemeClr val="bg1"/>
                </a:solidFill>
              </a:rPr>
              <a:t>(16)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23533" y="921824"/>
            <a:ext cx="1196404" cy="563694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Maintenance</a:t>
            </a:r>
          </a:p>
          <a:p>
            <a:pPr algn="ctr"/>
            <a:r>
              <a:rPr lang="en-GB" sz="675" dirty="0">
                <a:solidFill>
                  <a:schemeClr val="tx1"/>
                </a:solidFill>
              </a:rPr>
              <a:t>(17)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67145" y="3887407"/>
            <a:ext cx="1186871" cy="5702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Forecasting </a:t>
            </a:r>
            <a:r>
              <a:rPr lang="en-GB" sz="675" dirty="0">
                <a:solidFill>
                  <a:schemeClr val="tx1"/>
                </a:solidFill>
              </a:rPr>
              <a:t>(4)</a:t>
            </a:r>
            <a:endParaRPr lang="en-ZA" sz="675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2" idx="3"/>
            <a:endCxn id="89" idx="1"/>
          </p:cNvCxnSpPr>
          <p:nvPr/>
        </p:nvCxnSpPr>
        <p:spPr>
          <a:xfrm>
            <a:off x="2414199" y="462373"/>
            <a:ext cx="27706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9" idx="3"/>
            <a:endCxn id="88" idx="1"/>
          </p:cNvCxnSpPr>
          <p:nvPr/>
        </p:nvCxnSpPr>
        <p:spPr>
          <a:xfrm flipV="1">
            <a:off x="3874020" y="462373"/>
            <a:ext cx="277044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8" idx="3"/>
            <a:endCxn id="5" idx="1"/>
          </p:cNvCxnSpPr>
          <p:nvPr/>
        </p:nvCxnSpPr>
        <p:spPr>
          <a:xfrm>
            <a:off x="5335034" y="462372"/>
            <a:ext cx="277061" cy="98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6" idx="1"/>
          </p:cNvCxnSpPr>
          <p:nvPr/>
        </p:nvCxnSpPr>
        <p:spPr>
          <a:xfrm>
            <a:off x="6854683" y="463355"/>
            <a:ext cx="27785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2"/>
            <a:endCxn id="96" idx="0"/>
          </p:cNvCxnSpPr>
          <p:nvPr/>
        </p:nvCxnSpPr>
        <p:spPr>
          <a:xfrm>
            <a:off x="7739741" y="745203"/>
            <a:ext cx="0" cy="1752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3" idx="1"/>
            <a:endCxn id="118" idx="3"/>
          </p:cNvCxnSpPr>
          <p:nvPr/>
        </p:nvCxnSpPr>
        <p:spPr>
          <a:xfrm flipH="1">
            <a:off x="3882730" y="4172532"/>
            <a:ext cx="28441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1"/>
            <a:endCxn id="9" idx="3"/>
          </p:cNvCxnSpPr>
          <p:nvPr/>
        </p:nvCxnSpPr>
        <p:spPr>
          <a:xfrm flipH="1">
            <a:off x="6828281" y="4169661"/>
            <a:ext cx="304251" cy="287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1"/>
            <a:endCxn id="13" idx="3"/>
          </p:cNvCxnSpPr>
          <p:nvPr/>
        </p:nvCxnSpPr>
        <p:spPr>
          <a:xfrm flipH="1">
            <a:off x="5354016" y="4172532"/>
            <a:ext cx="28440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88" idx="2"/>
            <a:endCxn id="456" idx="0"/>
          </p:cNvCxnSpPr>
          <p:nvPr/>
        </p:nvCxnSpPr>
        <p:spPr>
          <a:xfrm>
            <a:off x="4743050" y="743238"/>
            <a:ext cx="24927" cy="584587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" idx="2"/>
          </p:cNvCxnSpPr>
          <p:nvPr/>
        </p:nvCxnSpPr>
        <p:spPr>
          <a:xfrm flipH="1">
            <a:off x="5785345" y="745202"/>
            <a:ext cx="448043" cy="593969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9" idx="0"/>
          </p:cNvCxnSpPr>
          <p:nvPr/>
        </p:nvCxnSpPr>
        <p:spPr>
          <a:xfrm flipH="1" flipV="1">
            <a:off x="5672647" y="3259109"/>
            <a:ext cx="560705" cy="62829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6046463" y="733754"/>
            <a:ext cx="1085313" cy="72155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18" idx="0"/>
          </p:cNvCxnSpPr>
          <p:nvPr/>
        </p:nvCxnSpPr>
        <p:spPr>
          <a:xfrm flipV="1">
            <a:off x="3289034" y="3245165"/>
            <a:ext cx="516242" cy="64224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96" idx="1"/>
          </p:cNvCxnSpPr>
          <p:nvPr/>
        </p:nvCxnSpPr>
        <p:spPr>
          <a:xfrm flipH="1">
            <a:off x="6125943" y="1201803"/>
            <a:ext cx="1006589" cy="46517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92" idx="1"/>
          </p:cNvCxnSpPr>
          <p:nvPr/>
        </p:nvCxnSpPr>
        <p:spPr>
          <a:xfrm flipH="1" flipV="1">
            <a:off x="6125943" y="2675155"/>
            <a:ext cx="1006589" cy="21767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2" idx="3"/>
          </p:cNvCxnSpPr>
          <p:nvPr/>
        </p:nvCxnSpPr>
        <p:spPr>
          <a:xfrm>
            <a:off x="2419938" y="1203670"/>
            <a:ext cx="950352" cy="3480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1" idx="3"/>
          </p:cNvCxnSpPr>
          <p:nvPr/>
        </p:nvCxnSpPr>
        <p:spPr>
          <a:xfrm flipV="1">
            <a:off x="2419938" y="1943675"/>
            <a:ext cx="945089" cy="666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10" idx="3"/>
          </p:cNvCxnSpPr>
          <p:nvPr/>
        </p:nvCxnSpPr>
        <p:spPr>
          <a:xfrm flipV="1">
            <a:off x="2414145" y="3011214"/>
            <a:ext cx="960786" cy="427895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91" idx="3"/>
          </p:cNvCxnSpPr>
          <p:nvPr/>
        </p:nvCxnSpPr>
        <p:spPr>
          <a:xfrm>
            <a:off x="2414199" y="2696861"/>
            <a:ext cx="955589" cy="2107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13" idx="0"/>
            <a:endCxn id="456" idx="2"/>
          </p:cNvCxnSpPr>
          <p:nvPr/>
        </p:nvCxnSpPr>
        <p:spPr>
          <a:xfrm flipV="1">
            <a:off x="4760581" y="3263904"/>
            <a:ext cx="7396" cy="62350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1229764" y="2415014"/>
            <a:ext cx="1184435" cy="5636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Quality </a:t>
            </a:r>
            <a:r>
              <a:rPr lang="en-GB" sz="675" dirty="0">
                <a:solidFill>
                  <a:schemeClr val="tx1"/>
                </a:solidFill>
              </a:rPr>
              <a:t>(6)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7132532" y="2415074"/>
            <a:ext cx="1218599" cy="5636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People in operations </a:t>
            </a:r>
            <a:r>
              <a:rPr lang="en-GB" sz="675" dirty="0">
                <a:solidFill>
                  <a:schemeClr val="tx1"/>
                </a:solidFill>
              </a:rPr>
              <a:t>(10)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2695338" y="3887407"/>
            <a:ext cx="1187392" cy="570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Planning </a:t>
            </a:r>
            <a:r>
              <a:rPr lang="en-GB" sz="675" dirty="0">
                <a:solidFill>
                  <a:schemeClr val="tx1"/>
                </a:solidFill>
              </a:rPr>
              <a:t>(13)</a:t>
            </a:r>
            <a:endParaRPr lang="en-ZA" sz="675" dirty="0">
              <a:solidFill>
                <a:schemeClr val="tx1"/>
              </a:solidFill>
            </a:endParaRPr>
          </a:p>
        </p:txBody>
      </p:sp>
      <p:cxnSp>
        <p:nvCxnSpPr>
          <p:cNvPr id="169" name="Straight Arrow Connector 168"/>
          <p:cNvCxnSpPr>
            <a:stCxn id="92" idx="2"/>
            <a:endCxn id="199" idx="0"/>
          </p:cNvCxnSpPr>
          <p:nvPr/>
        </p:nvCxnSpPr>
        <p:spPr>
          <a:xfrm>
            <a:off x="7741832" y="2978768"/>
            <a:ext cx="1" cy="1752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>
            <a:stCxn id="118" idx="1"/>
            <a:endCxn id="105" idx="3"/>
          </p:cNvCxnSpPr>
          <p:nvPr/>
        </p:nvCxnSpPr>
        <p:spPr>
          <a:xfrm flipH="1" flipV="1">
            <a:off x="2410924" y="4172532"/>
            <a:ext cx="284414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>
            <a:stCxn id="11" idx="0"/>
            <a:endCxn id="12" idx="2"/>
          </p:cNvCxnSpPr>
          <p:nvPr/>
        </p:nvCxnSpPr>
        <p:spPr>
          <a:xfrm flipV="1">
            <a:off x="1821735" y="1485517"/>
            <a:ext cx="0" cy="178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>
            <a:stCxn id="91" idx="0"/>
            <a:endCxn id="11" idx="2"/>
          </p:cNvCxnSpPr>
          <p:nvPr/>
        </p:nvCxnSpPr>
        <p:spPr>
          <a:xfrm flipH="1" flipV="1">
            <a:off x="1821735" y="2236601"/>
            <a:ext cx="247" cy="17841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>
            <a:stCxn id="10" idx="0"/>
            <a:endCxn id="91" idx="2"/>
          </p:cNvCxnSpPr>
          <p:nvPr/>
        </p:nvCxnSpPr>
        <p:spPr>
          <a:xfrm flipV="1">
            <a:off x="1819915" y="2978707"/>
            <a:ext cx="2066" cy="1785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/>
          <p:cNvCxnSpPr/>
          <p:nvPr/>
        </p:nvCxnSpPr>
        <p:spPr>
          <a:xfrm flipH="1" flipV="1">
            <a:off x="6028662" y="3168009"/>
            <a:ext cx="1103116" cy="73055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>
            <a:stCxn id="89" idx="2"/>
          </p:cNvCxnSpPr>
          <p:nvPr/>
        </p:nvCxnSpPr>
        <p:spPr>
          <a:xfrm>
            <a:off x="3282643" y="743238"/>
            <a:ext cx="432191" cy="603325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96" idx="2"/>
            <a:endCxn id="97" idx="0"/>
          </p:cNvCxnSpPr>
          <p:nvPr/>
        </p:nvCxnSpPr>
        <p:spPr>
          <a:xfrm>
            <a:off x="7739741" y="1483103"/>
            <a:ext cx="0" cy="17531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4151065" y="181509"/>
            <a:ext cx="1183970" cy="5617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Project management </a:t>
            </a:r>
            <a:r>
              <a:rPr lang="en-GB" sz="675" dirty="0">
                <a:solidFill>
                  <a:schemeClr val="tx1"/>
                </a:solidFill>
              </a:rPr>
              <a:t>(3)</a:t>
            </a:r>
            <a:endParaRPr lang="en-ZA" sz="1350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691265" y="181508"/>
            <a:ext cx="1182755" cy="5617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Operations Strategy </a:t>
            </a:r>
            <a:r>
              <a:rPr lang="en-GB" sz="675" dirty="0">
                <a:solidFill>
                  <a:schemeClr val="tx1"/>
                </a:solidFill>
              </a:rPr>
              <a:t>(2) 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7131776" y="899101"/>
            <a:ext cx="1214418" cy="5626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Location </a:t>
            </a:r>
            <a:r>
              <a:rPr lang="en-GB" sz="675" dirty="0">
                <a:solidFill>
                  <a:schemeClr val="bg1"/>
                </a:solidFill>
              </a:rPr>
              <a:t>(8) 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7132532" y="1658419"/>
            <a:ext cx="1214418" cy="58164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bg1"/>
                </a:solidFill>
              </a:rPr>
              <a:t>Layout </a:t>
            </a:r>
            <a:r>
              <a:rPr lang="en-GB" sz="675" dirty="0">
                <a:solidFill>
                  <a:schemeClr val="bg1"/>
                </a:solidFill>
              </a:rPr>
              <a:t>(9) </a:t>
            </a:r>
            <a:endParaRPr lang="en-ZA" sz="675" dirty="0">
              <a:solidFill>
                <a:schemeClr val="bg1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223532" y="3887407"/>
            <a:ext cx="1187392" cy="570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Scheduling </a:t>
            </a:r>
            <a:r>
              <a:rPr lang="en-GB" sz="675" dirty="0">
                <a:solidFill>
                  <a:schemeClr val="tx1"/>
                </a:solidFill>
              </a:rPr>
              <a:t>(15)</a:t>
            </a:r>
            <a:endParaRPr lang="en-ZA" sz="675" dirty="0">
              <a:solidFill>
                <a:schemeClr val="tx1"/>
              </a:solidFill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7132533" y="3154066"/>
            <a:ext cx="1218599" cy="5636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MRP &amp; ERP systems </a:t>
            </a:r>
            <a:r>
              <a:rPr lang="en-GB" sz="675" dirty="0">
                <a:solidFill>
                  <a:schemeClr val="tx1"/>
                </a:solidFill>
              </a:rPr>
              <a:t>(14)</a:t>
            </a:r>
            <a:endParaRPr lang="en-ZA" sz="675" dirty="0">
              <a:solidFill>
                <a:schemeClr val="tx1"/>
              </a:solidFill>
            </a:endParaRPr>
          </a:p>
        </p:txBody>
      </p:sp>
      <p:cxnSp>
        <p:nvCxnSpPr>
          <p:cNvPr id="216" name="Straight Arrow Connector 215"/>
          <p:cNvCxnSpPr>
            <a:stCxn id="199" idx="2"/>
            <a:endCxn id="8" idx="0"/>
          </p:cNvCxnSpPr>
          <p:nvPr/>
        </p:nvCxnSpPr>
        <p:spPr>
          <a:xfrm flipH="1">
            <a:off x="7739741" y="3717760"/>
            <a:ext cx="2092" cy="16964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Arrow Connector 255"/>
          <p:cNvCxnSpPr>
            <a:stCxn id="97" idx="2"/>
            <a:endCxn id="92" idx="0"/>
          </p:cNvCxnSpPr>
          <p:nvPr/>
        </p:nvCxnSpPr>
        <p:spPr>
          <a:xfrm>
            <a:off x="7739741" y="2240062"/>
            <a:ext cx="2091" cy="17501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Arrow Connector 313"/>
          <p:cNvCxnSpPr>
            <a:stCxn id="105" idx="0"/>
            <a:endCxn id="10" idx="2"/>
          </p:cNvCxnSpPr>
          <p:nvPr/>
        </p:nvCxnSpPr>
        <p:spPr>
          <a:xfrm flipV="1">
            <a:off x="1817228" y="3720957"/>
            <a:ext cx="2687" cy="1664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3" name="Oval 452"/>
          <p:cNvSpPr/>
          <p:nvPr/>
        </p:nvSpPr>
        <p:spPr>
          <a:xfrm>
            <a:off x="4169391" y="1346563"/>
            <a:ext cx="1133680" cy="261142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Classroom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4" name="Oval 453"/>
          <p:cNvSpPr/>
          <p:nvPr/>
        </p:nvSpPr>
        <p:spPr>
          <a:xfrm>
            <a:off x="4813213" y="2894683"/>
            <a:ext cx="1223207" cy="321720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Community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5" name="Oval 454"/>
          <p:cNvSpPr/>
          <p:nvPr/>
        </p:nvSpPr>
        <p:spPr>
          <a:xfrm>
            <a:off x="3494447" y="2883166"/>
            <a:ext cx="1223207" cy="340906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Workplace</a:t>
            </a:r>
            <a:endParaRPr lang="en-ZA" sz="948" dirty="0">
              <a:solidFill>
                <a:schemeClr val="bg1"/>
              </a:solidFill>
            </a:endParaRPr>
          </a:p>
        </p:txBody>
      </p:sp>
      <p:cxnSp>
        <p:nvCxnSpPr>
          <p:cNvPr id="464" name="Straight Arrow Connector 463"/>
          <p:cNvCxnSpPr>
            <a:stCxn id="199" idx="1"/>
          </p:cNvCxnSpPr>
          <p:nvPr/>
        </p:nvCxnSpPr>
        <p:spPr>
          <a:xfrm flipH="1" flipV="1">
            <a:off x="6136605" y="2976250"/>
            <a:ext cx="995927" cy="459663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" name="Rounded Rectangle 515"/>
          <p:cNvSpPr/>
          <p:nvPr/>
        </p:nvSpPr>
        <p:spPr>
          <a:xfrm>
            <a:off x="3714834" y="1685996"/>
            <a:ext cx="2029460" cy="11283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solidFill>
                <a:schemeClr val="tx1"/>
              </a:solidFill>
            </a:endParaRPr>
          </a:p>
        </p:txBody>
      </p:sp>
      <p:cxnSp>
        <p:nvCxnSpPr>
          <p:cNvPr id="465" name="Straight Arrow Connector 464"/>
          <p:cNvCxnSpPr>
            <a:stCxn id="97" idx="1"/>
          </p:cNvCxnSpPr>
          <p:nvPr/>
        </p:nvCxnSpPr>
        <p:spPr>
          <a:xfrm flipH="1" flipV="1">
            <a:off x="6106233" y="1940110"/>
            <a:ext cx="1026299" cy="9131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Arrow Connector 489"/>
          <p:cNvCxnSpPr/>
          <p:nvPr/>
        </p:nvCxnSpPr>
        <p:spPr>
          <a:xfrm flipV="1">
            <a:off x="2426911" y="3172061"/>
            <a:ext cx="1036175" cy="72650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TextBox 514"/>
          <p:cNvSpPr txBox="1"/>
          <p:nvPr/>
        </p:nvSpPr>
        <p:spPr>
          <a:xfrm rot="16200000">
            <a:off x="-1543555" y="2284466"/>
            <a:ext cx="446412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20" b="1" i="1" u="sng" dirty="0"/>
              <a:t>MBAA812 Roadmap</a:t>
            </a:r>
            <a:endParaRPr lang="en-ZA" sz="1620" b="1" i="1" u="sng" dirty="0"/>
          </a:p>
        </p:txBody>
      </p:sp>
      <p:sp>
        <p:nvSpPr>
          <p:cNvPr id="451" name="Oval 450"/>
          <p:cNvSpPr/>
          <p:nvPr/>
        </p:nvSpPr>
        <p:spPr>
          <a:xfrm>
            <a:off x="4854627" y="1920611"/>
            <a:ext cx="834450" cy="45957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Insight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0" name="Oval 449"/>
          <p:cNvSpPr/>
          <p:nvPr/>
        </p:nvSpPr>
        <p:spPr>
          <a:xfrm>
            <a:off x="3767048" y="2324260"/>
            <a:ext cx="1519870" cy="43507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Understanding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452" name="Oval 451"/>
          <p:cNvSpPr/>
          <p:nvPr/>
        </p:nvSpPr>
        <p:spPr>
          <a:xfrm>
            <a:off x="3758390" y="1722727"/>
            <a:ext cx="1188267" cy="3899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bg1"/>
                </a:solidFill>
              </a:rPr>
              <a:t>Application</a:t>
            </a:r>
            <a:endParaRPr lang="en-ZA" sz="948" dirty="0">
              <a:solidFill>
                <a:schemeClr val="bg1"/>
              </a:solidFill>
            </a:endParaRPr>
          </a:p>
        </p:txBody>
      </p:sp>
      <p:sp>
        <p:nvSpPr>
          <p:cNvPr id="523" name="Down Arrow 522"/>
          <p:cNvSpPr/>
          <p:nvPr/>
        </p:nvSpPr>
        <p:spPr>
          <a:xfrm>
            <a:off x="4660175" y="1625243"/>
            <a:ext cx="153038" cy="11514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524" name="Down Arrow 523"/>
          <p:cNvSpPr/>
          <p:nvPr/>
        </p:nvSpPr>
        <p:spPr>
          <a:xfrm flipV="1">
            <a:off x="4048757" y="2739347"/>
            <a:ext cx="153038" cy="11514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525" name="Down Arrow 524"/>
          <p:cNvSpPr/>
          <p:nvPr/>
        </p:nvSpPr>
        <p:spPr>
          <a:xfrm flipV="1">
            <a:off x="5378932" y="2759335"/>
            <a:ext cx="153038" cy="11514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528" name="Right Arrow 527"/>
          <p:cNvSpPr/>
          <p:nvPr/>
        </p:nvSpPr>
        <p:spPr>
          <a:xfrm>
            <a:off x="592402" y="223221"/>
            <a:ext cx="576072" cy="439629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948"/>
          </a:p>
        </p:txBody>
      </p:sp>
      <p:sp>
        <p:nvSpPr>
          <p:cNvPr id="3" name="Rectangle 2"/>
          <p:cNvSpPr/>
          <p:nvPr/>
        </p:nvSpPr>
        <p:spPr>
          <a:xfrm>
            <a:off x="1168473" y="147233"/>
            <a:ext cx="2765191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Study School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104325" y="156081"/>
            <a:ext cx="2801355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2" name="Rectangle 71"/>
          <p:cNvSpPr/>
          <p:nvPr/>
        </p:nvSpPr>
        <p:spPr>
          <a:xfrm rot="5400000">
            <a:off x="6616188" y="504357"/>
            <a:ext cx="2119094" cy="142254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    </a:t>
            </a: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                  2</a:t>
            </a:r>
          </a:p>
        </p:txBody>
      </p:sp>
      <p:sp>
        <p:nvSpPr>
          <p:cNvPr id="74" name="Rectangle 73"/>
          <p:cNvSpPr/>
          <p:nvPr/>
        </p:nvSpPr>
        <p:spPr>
          <a:xfrm rot="5400000">
            <a:off x="6994012" y="2369599"/>
            <a:ext cx="1363013" cy="142254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</a:t>
            </a: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585437" y="3867625"/>
            <a:ext cx="2801355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7" name="Rectangle 76"/>
          <p:cNvSpPr/>
          <p:nvPr/>
        </p:nvSpPr>
        <p:spPr>
          <a:xfrm>
            <a:off x="1168474" y="3867625"/>
            <a:ext cx="4230384" cy="75346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>
          <a:xfrm rot="16200000">
            <a:off x="1179096" y="2351426"/>
            <a:ext cx="1363013" cy="138425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</a:t>
            </a: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6</a:t>
            </a:r>
          </a:p>
        </p:txBody>
      </p:sp>
      <p:sp>
        <p:nvSpPr>
          <p:cNvPr id="79" name="Rectangle 78"/>
          <p:cNvSpPr/>
          <p:nvPr/>
        </p:nvSpPr>
        <p:spPr>
          <a:xfrm rot="16200000">
            <a:off x="1180532" y="907378"/>
            <a:ext cx="1363013" cy="138713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/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</a:t>
            </a:r>
          </a:p>
          <a:p>
            <a:pPr algn="ctr"/>
            <a:endParaRPr lang="en-GB" sz="948" dirty="0">
              <a:solidFill>
                <a:schemeClr val="accent1"/>
              </a:solidFill>
            </a:endParaRPr>
          </a:p>
          <a:p>
            <a:pPr algn="ctr"/>
            <a:r>
              <a:rPr lang="en-GB" sz="948" dirty="0">
                <a:solidFill>
                  <a:schemeClr val="accent1"/>
                </a:solidFill>
              </a:rPr>
              <a:t>     7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8242BAF-8FAD-4768-9B33-E4292786B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5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8"/>
    </mc:Choice>
    <mc:Fallback xmlns="">
      <p:transition spd="slow" advTm="7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15378" y="155802"/>
            <a:ext cx="1805516" cy="6597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20" dirty="0">
                <a:solidFill>
                  <a:schemeClr val="tx1"/>
                </a:solidFill>
              </a:rPr>
              <a:t>Individual Assignment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3846278" y="120749"/>
            <a:ext cx="2585180" cy="8491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On the template, prepare a one-page summary of the theme</a:t>
            </a:r>
          </a:p>
        </p:txBody>
      </p:sp>
      <p:sp>
        <p:nvSpPr>
          <p:cNvPr id="9" name="Rectangle 8"/>
          <p:cNvSpPr/>
          <p:nvPr/>
        </p:nvSpPr>
        <p:spPr>
          <a:xfrm>
            <a:off x="6702434" y="104025"/>
            <a:ext cx="1680134" cy="849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Make sure that I can determine whether you understand the contents from your summary</a:t>
            </a:r>
          </a:p>
        </p:txBody>
      </p:sp>
      <p:sp>
        <p:nvSpPr>
          <p:cNvPr id="25" name="Down Arrow 24"/>
          <p:cNvSpPr/>
          <p:nvPr/>
        </p:nvSpPr>
        <p:spPr>
          <a:xfrm rot="16200000" flipV="1">
            <a:off x="3413248" y="3732906"/>
            <a:ext cx="279311" cy="240516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7263191" y="3371645"/>
            <a:ext cx="279311" cy="232554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rgbClr val="00B050"/>
              </a:solidFill>
            </a:endParaRPr>
          </a:p>
        </p:txBody>
      </p:sp>
      <p:sp>
        <p:nvSpPr>
          <p:cNvPr id="27" name="Down Arrow 26"/>
          <p:cNvSpPr/>
          <p:nvPr/>
        </p:nvSpPr>
        <p:spPr>
          <a:xfrm rot="5400000" flipV="1">
            <a:off x="6429975" y="370513"/>
            <a:ext cx="279311" cy="253615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473762" y="2431629"/>
            <a:ext cx="1847600" cy="9325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rgbClr val="00B050"/>
                </a:solidFill>
              </a:rPr>
              <a:t>Prepare a one-page summary of how this issue is applied at your organisation</a:t>
            </a:r>
          </a:p>
        </p:txBody>
      </p:sp>
      <p:sp>
        <p:nvSpPr>
          <p:cNvPr id="30" name="Down Arrow 29"/>
          <p:cNvSpPr/>
          <p:nvPr/>
        </p:nvSpPr>
        <p:spPr>
          <a:xfrm>
            <a:off x="7257905" y="2183438"/>
            <a:ext cx="279311" cy="236555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rgbClr val="00B05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489667" y="3604198"/>
            <a:ext cx="1847600" cy="8516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rgbClr val="00B050"/>
                </a:solidFill>
              </a:rPr>
              <a:t>Prepare a one-page recommendation how this could be improved in your organisation</a:t>
            </a:r>
          </a:p>
        </p:txBody>
      </p:sp>
      <p:sp>
        <p:nvSpPr>
          <p:cNvPr id="33" name="Down Arrow 32"/>
          <p:cNvSpPr/>
          <p:nvPr/>
        </p:nvSpPr>
        <p:spPr>
          <a:xfrm>
            <a:off x="7273810" y="983104"/>
            <a:ext cx="279311" cy="236555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163368" y="64572"/>
            <a:ext cx="1381181" cy="842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Download long and short assignment templates from </a:t>
            </a:r>
            <a:r>
              <a:rPr lang="en-GB" sz="948" dirty="0" err="1">
                <a:solidFill>
                  <a:schemeClr val="tx1"/>
                </a:solidFill>
              </a:rPr>
              <a:t>eFundi</a:t>
            </a:r>
            <a:endParaRPr lang="en-GB" sz="948" dirty="0">
              <a:solidFill>
                <a:schemeClr val="tx1"/>
              </a:solidFill>
            </a:endParaRPr>
          </a:p>
        </p:txBody>
      </p:sp>
      <p:sp>
        <p:nvSpPr>
          <p:cNvPr id="35" name="Down Arrow 34"/>
          <p:cNvSpPr/>
          <p:nvPr/>
        </p:nvSpPr>
        <p:spPr>
          <a:xfrm rot="5400000" flipV="1">
            <a:off x="3549063" y="358845"/>
            <a:ext cx="279311" cy="253615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373997" y="2084268"/>
            <a:ext cx="1468672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80" i="1" dirty="0">
                <a:solidFill>
                  <a:srgbClr val="00B050"/>
                </a:solidFill>
              </a:rPr>
              <a:t>Long (Contact 4 &amp; 7)</a:t>
            </a:r>
          </a:p>
        </p:txBody>
      </p:sp>
      <p:sp>
        <p:nvSpPr>
          <p:cNvPr id="40" name="Down Arrow 39"/>
          <p:cNvSpPr/>
          <p:nvPr/>
        </p:nvSpPr>
        <p:spPr>
          <a:xfrm rot="10800000">
            <a:off x="4323615" y="965397"/>
            <a:ext cx="279311" cy="2338167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41" name="Down Arrow 40"/>
          <p:cNvSpPr/>
          <p:nvPr/>
        </p:nvSpPr>
        <p:spPr>
          <a:xfrm flipV="1">
            <a:off x="5247521" y="990032"/>
            <a:ext cx="279311" cy="216399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57201" y="1926686"/>
            <a:ext cx="2991648" cy="25274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Combine all the themes for this contact in one MSWord document (.</a:t>
            </a:r>
            <a:r>
              <a:rPr lang="en-GB" sz="948" dirty="0" err="1">
                <a:solidFill>
                  <a:schemeClr val="tx1"/>
                </a:solidFill>
              </a:rPr>
              <a:t>docx</a:t>
            </a:r>
            <a:r>
              <a:rPr lang="en-GB" sz="948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n-GB" sz="948" b="1" dirty="0">
                <a:solidFill>
                  <a:srgbClr val="FF0000"/>
                </a:solidFill>
              </a:rPr>
              <a:t>SAVE AS: </a:t>
            </a:r>
            <a:r>
              <a:rPr lang="en-GB" sz="948" dirty="0">
                <a:solidFill>
                  <a:schemeClr val="tx1"/>
                </a:solidFill>
              </a:rPr>
              <a:t>(# is the contact session number)</a:t>
            </a:r>
            <a:endParaRPr lang="en-GB" sz="948" dirty="0">
              <a:solidFill>
                <a:srgbClr val="FF0000"/>
              </a:solidFill>
            </a:endParaRP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 </a:t>
            </a:r>
            <a:r>
              <a:rPr lang="en-GB" sz="948" b="1" dirty="0">
                <a:solidFill>
                  <a:srgbClr val="0070C0"/>
                </a:solidFill>
              </a:rPr>
              <a:t>If all the themes are just theory summaries</a:t>
            </a:r>
            <a:r>
              <a:rPr lang="en-GB" sz="948" dirty="0">
                <a:solidFill>
                  <a:schemeClr val="tx1"/>
                </a:solidFill>
              </a:rPr>
              <a:t>, save the document as Surname-Name-StudNo-Ind#-short.docx (Example: </a:t>
            </a: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Trump-Donald-12345678-Ind1-short.docx). </a:t>
            </a:r>
          </a:p>
          <a:p>
            <a:pPr algn="ctr"/>
            <a:r>
              <a:rPr lang="en-GB" sz="948" b="1" dirty="0">
                <a:solidFill>
                  <a:srgbClr val="00B050"/>
                </a:solidFill>
              </a:rPr>
              <a:t>If at least one theme is a long one </a:t>
            </a:r>
            <a:r>
              <a:rPr lang="en-GB" sz="948" dirty="0">
                <a:solidFill>
                  <a:srgbClr val="00B050"/>
                </a:solidFill>
              </a:rPr>
              <a:t>(i.e. has an analysis)</a:t>
            </a:r>
            <a:r>
              <a:rPr lang="en-GB" sz="948" dirty="0">
                <a:solidFill>
                  <a:schemeClr val="tx1"/>
                </a:solidFill>
              </a:rPr>
              <a:t>, save the document as </a:t>
            </a: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Surname-Name-StudNo-Ind#-long.docx (Example: </a:t>
            </a:r>
          </a:p>
          <a:p>
            <a:pPr algn="ctr"/>
            <a:r>
              <a:rPr lang="en-GB" sz="948" dirty="0">
                <a:solidFill>
                  <a:schemeClr val="tx1"/>
                </a:solidFill>
              </a:rPr>
              <a:t>Trump-Donald-12345678-Ind1-long.docx)</a:t>
            </a:r>
          </a:p>
        </p:txBody>
      </p:sp>
      <p:sp>
        <p:nvSpPr>
          <p:cNvPr id="44" name="Flowchart: Decision 43"/>
          <p:cNvSpPr/>
          <p:nvPr/>
        </p:nvSpPr>
        <p:spPr>
          <a:xfrm>
            <a:off x="3687865" y="3214480"/>
            <a:ext cx="1631820" cy="1277370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rgbClr val="00B050"/>
                </a:solidFill>
              </a:rPr>
              <a:t>Did I cover all themes for this contact?</a:t>
            </a:r>
          </a:p>
        </p:txBody>
      </p:sp>
      <p:sp>
        <p:nvSpPr>
          <p:cNvPr id="45" name="Down Arrow 44"/>
          <p:cNvSpPr/>
          <p:nvPr/>
        </p:nvSpPr>
        <p:spPr>
          <a:xfrm rot="5400000">
            <a:off x="5731462" y="3250520"/>
            <a:ext cx="279311" cy="1205287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53761" y="3592770"/>
            <a:ext cx="39305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80" i="1" dirty="0">
                <a:solidFill>
                  <a:srgbClr val="00B050"/>
                </a:solidFill>
              </a:rPr>
              <a:t>Yes</a:t>
            </a:r>
          </a:p>
        </p:txBody>
      </p:sp>
      <p:sp>
        <p:nvSpPr>
          <p:cNvPr id="47" name="TextBox 46"/>
          <p:cNvSpPr txBox="1"/>
          <p:nvPr/>
        </p:nvSpPr>
        <p:spPr>
          <a:xfrm flipH="1">
            <a:off x="4144937" y="3159263"/>
            <a:ext cx="357354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80" i="1" dirty="0">
                <a:solidFill>
                  <a:srgbClr val="00B050"/>
                </a:solidFill>
              </a:rPr>
              <a:t>No</a:t>
            </a:r>
          </a:p>
        </p:txBody>
      </p:sp>
      <p:sp>
        <p:nvSpPr>
          <p:cNvPr id="48" name="Flowchart: Decision 47"/>
          <p:cNvSpPr/>
          <p:nvPr/>
        </p:nvSpPr>
        <p:spPr>
          <a:xfrm>
            <a:off x="4502290" y="1160772"/>
            <a:ext cx="1769775" cy="1020907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rgbClr val="0070C0"/>
                </a:solidFill>
              </a:rPr>
              <a:t>Did I cover all themes for this contact?</a:t>
            </a:r>
          </a:p>
        </p:txBody>
      </p:sp>
      <p:sp>
        <p:nvSpPr>
          <p:cNvPr id="49" name="Down Arrow 48"/>
          <p:cNvSpPr/>
          <p:nvPr/>
        </p:nvSpPr>
        <p:spPr>
          <a:xfrm rot="3265878">
            <a:off x="3889052" y="1393675"/>
            <a:ext cx="278205" cy="1386941"/>
          </a:xfrm>
          <a:prstGeom prst="downArrow">
            <a:avLst>
              <a:gd name="adj1" fmla="val 41137"/>
              <a:gd name="adj2" fmla="val 53007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833251" y="2208918"/>
            <a:ext cx="468398" cy="238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48" b="1" dirty="0">
                <a:solidFill>
                  <a:srgbClr val="0070C0"/>
                </a:solidFill>
              </a:rPr>
              <a:t>SAVE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04113" y="3951745"/>
            <a:ext cx="527370" cy="23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48" b="1" dirty="0">
                <a:solidFill>
                  <a:srgbClr val="00B050"/>
                </a:solidFill>
              </a:rPr>
              <a:t>SAVE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90600" y="1020301"/>
            <a:ext cx="1805516" cy="61722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Submit on </a:t>
            </a:r>
            <a:r>
              <a:rPr lang="en-GB" sz="948" dirty="0" err="1">
                <a:solidFill>
                  <a:schemeClr val="tx1"/>
                </a:solidFill>
              </a:rPr>
              <a:t>eFundi</a:t>
            </a:r>
            <a:r>
              <a:rPr lang="en-GB" sz="948" dirty="0">
                <a:solidFill>
                  <a:schemeClr val="tx1"/>
                </a:solidFill>
              </a:rPr>
              <a:t> before midnight on the deadline (</a:t>
            </a:r>
            <a:r>
              <a:rPr lang="en-GB" sz="948" b="1" dirty="0">
                <a:solidFill>
                  <a:schemeClr val="tx1"/>
                </a:solidFill>
              </a:rPr>
              <a:t>Wednesday night 23:55</a:t>
            </a:r>
            <a:r>
              <a:rPr lang="en-GB" sz="948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3" name="Down Arrow 52"/>
          <p:cNvSpPr/>
          <p:nvPr/>
        </p:nvSpPr>
        <p:spPr>
          <a:xfrm flipV="1">
            <a:off x="1635702" y="1673905"/>
            <a:ext cx="279311" cy="216399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486987" y="1752412"/>
            <a:ext cx="393056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80" i="1" dirty="0">
                <a:solidFill>
                  <a:srgbClr val="0070C0"/>
                </a:solidFill>
              </a:rPr>
              <a:t>Yes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944907" y="1026158"/>
            <a:ext cx="346570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80" i="1" dirty="0">
                <a:solidFill>
                  <a:srgbClr val="0070C0"/>
                </a:solidFill>
              </a:rPr>
              <a:t>No</a:t>
            </a:r>
          </a:p>
        </p:txBody>
      </p:sp>
      <p:sp>
        <p:nvSpPr>
          <p:cNvPr id="63" name="Flowchart: Decision 62"/>
          <p:cNvSpPr/>
          <p:nvPr/>
        </p:nvSpPr>
        <p:spPr>
          <a:xfrm>
            <a:off x="6473761" y="1212686"/>
            <a:ext cx="1842404" cy="943680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48" dirty="0">
                <a:solidFill>
                  <a:schemeClr val="tx1"/>
                </a:solidFill>
              </a:rPr>
              <a:t>Long or short assignment?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975080" y="1758128"/>
            <a:ext cx="101079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80" i="1" dirty="0">
                <a:solidFill>
                  <a:srgbClr val="0070C0"/>
                </a:solidFill>
              </a:rPr>
              <a:t>Short (Contact 1,2,3,5 &amp; 6)</a:t>
            </a:r>
          </a:p>
        </p:txBody>
      </p:sp>
      <p:sp>
        <p:nvSpPr>
          <p:cNvPr id="65" name="Down Arrow 64"/>
          <p:cNvSpPr/>
          <p:nvPr/>
        </p:nvSpPr>
        <p:spPr>
          <a:xfrm rot="5400000">
            <a:off x="6263062" y="1551439"/>
            <a:ext cx="279311" cy="255414"/>
          </a:xfrm>
          <a:prstGeom prst="downArrow">
            <a:avLst>
              <a:gd name="adj1" fmla="val 41137"/>
              <a:gd name="adj2" fmla="val 5300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45">
              <a:solidFill>
                <a:schemeClr val="tx1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E873D7A-1D67-4174-BE23-8063E891E82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242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03"/>
    </mc:Choice>
    <mc:Fallback xmlns="">
      <p:transition spd="slow" advTm="9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4667EE1-A2AA-4170-A84E-57397AF81F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6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1"/>
    </mc:Choice>
    <mc:Fallback xmlns="">
      <p:transition spd="slow" advTm="3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ilbert.com/dyn/str_strip/000000000/00000000/0000000/000000/30000/8000/500/38519/38519.strip.sunday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96" y="433475"/>
            <a:ext cx="8236007" cy="368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2FB7888-8E22-4287-8337-384E7EFAB7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956"/>
    </mc:Choice>
    <mc:Fallback xmlns="">
      <p:transition spd="slow" advTm="79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386013" y="4157663"/>
            <a:ext cx="1071563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757613" y="4157663"/>
            <a:ext cx="16287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10244" name="Rectangle 5"/>
          <p:cNvSpPr>
            <a:spLocks noGrp="1" noChangeArrowheads="1"/>
          </p:cNvSpPr>
          <p:nvPr>
            <p:ph type="title"/>
          </p:nvPr>
        </p:nvSpPr>
        <p:spPr>
          <a:xfrm>
            <a:off x="3025588" y="330398"/>
            <a:ext cx="5410200" cy="592967"/>
          </a:xfrm>
          <a:noFill/>
          <a:ln>
            <a:noFill/>
            <a:miter lim="800000"/>
            <a:headEnd/>
            <a:tailEnd/>
          </a:ln>
        </p:spPr>
        <p:txBody>
          <a:bodyPr vert="horz" wrap="square" lIns="50900" tIns="25004" rIns="50900" bIns="25004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b="0" dirty="0"/>
              <a:t>What is lean production?</a:t>
            </a:r>
            <a:endParaRPr lang="en-US" sz="2800" b="0" i="1" dirty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264443" y="1243013"/>
            <a:ext cx="6874670" cy="2861964"/>
          </a:xfrm>
          <a:noFill/>
        </p:spPr>
        <p:txBody>
          <a:bodyPr vert="horz" wrap="square" lIns="50900" tIns="25004" rIns="50900" bIns="25004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75"/>
              </a:spcAft>
            </a:pPr>
            <a:r>
              <a:rPr lang="en-US" sz="1600" dirty="0">
                <a:solidFill>
                  <a:srgbClr val="AB2525"/>
                </a:solidFill>
              </a:rPr>
              <a:t>Lean Production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/>
              <a:t>can be defined as an integrated set of activities designed to achieve high-volume production using minimal inventories (raw materials, work in process, and finished goods)</a:t>
            </a:r>
          </a:p>
          <a:p>
            <a:pPr>
              <a:spcAft>
                <a:spcPts val="675"/>
              </a:spcAft>
            </a:pPr>
            <a:r>
              <a:rPr lang="en-US" sz="1600" dirty="0">
                <a:solidFill>
                  <a:srgbClr val="AB2525"/>
                </a:solidFill>
              </a:rPr>
              <a:t>Lean Production</a:t>
            </a:r>
            <a:r>
              <a:rPr lang="en-US" sz="1600" dirty="0"/>
              <a:t> also involves the elimination of waste in production effort </a:t>
            </a:r>
          </a:p>
          <a:p>
            <a:pPr>
              <a:spcAft>
                <a:spcPts val="675"/>
              </a:spcAft>
            </a:pPr>
            <a:r>
              <a:rPr lang="en-US" sz="1600" dirty="0">
                <a:solidFill>
                  <a:srgbClr val="AB2525"/>
                </a:solidFill>
              </a:rPr>
              <a:t>Lean Production</a:t>
            </a:r>
            <a:r>
              <a:rPr lang="en-US" sz="1600" dirty="0"/>
              <a:t> also involves the timing of production resources (i.e., parts arrive at the next workstation “just in time”)</a:t>
            </a:r>
          </a:p>
          <a:p>
            <a:pPr>
              <a:spcAft>
                <a:spcPts val="675"/>
              </a:spcAft>
            </a:pPr>
            <a:r>
              <a:rPr lang="en-US" sz="1600" dirty="0"/>
              <a:t>Good housekeeping (5 </a:t>
            </a:r>
            <a:r>
              <a:rPr lang="en-US" sz="1600" dirty="0" err="1"/>
              <a:t>Ss</a:t>
            </a:r>
            <a:r>
              <a:rPr lang="en-US" sz="1600" dirty="0"/>
              <a:t>)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1E49C22-607D-4BAB-8650-C73831269CF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631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307"/>
    </mc:Choice>
    <mc:Fallback xmlns="">
      <p:transition spd="slow" advTm="78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19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386013" y="4157663"/>
            <a:ext cx="1071563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757613" y="4157663"/>
            <a:ext cx="16287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title"/>
          </p:nvPr>
        </p:nvSpPr>
        <p:spPr>
          <a:xfrm>
            <a:off x="3028951" y="298289"/>
            <a:ext cx="5397873" cy="616111"/>
          </a:xfrm>
          <a:noFill/>
          <a:ln>
            <a:noFill/>
            <a:miter lim="800000"/>
            <a:headEnd/>
            <a:tailEnd/>
          </a:ln>
        </p:spPr>
        <p:txBody>
          <a:bodyPr vert="horz" wrap="square" lIns="50900" tIns="25004" rIns="50900" bIns="25004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/>
              <a:t>The Toyota Production System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028951" y="1671639"/>
            <a:ext cx="3954959" cy="1460897"/>
          </a:xfrm>
          <a:noFill/>
        </p:spPr>
        <p:txBody>
          <a:bodyPr vert="horz" wrap="square" lIns="50900" tIns="25004" rIns="50900" bIns="25004" numCol="1" rtlCol="0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>
              <a:buFontTx/>
              <a:buNone/>
            </a:pPr>
            <a:r>
              <a:rPr lang="en-US"/>
              <a:t>Based on two philosophies:</a:t>
            </a:r>
          </a:p>
          <a:p>
            <a:pPr lvl="1">
              <a:buFontTx/>
              <a:buNone/>
            </a:pPr>
            <a:r>
              <a:rPr lang="en-US"/>
              <a:t>1. Elimination of waste </a:t>
            </a:r>
          </a:p>
          <a:p>
            <a:pPr>
              <a:buFontTx/>
              <a:buNone/>
            </a:pPr>
            <a:endParaRPr lang="en-US"/>
          </a:p>
          <a:p>
            <a:pPr lvl="1">
              <a:buFontTx/>
              <a:buNone/>
            </a:pPr>
            <a:r>
              <a:rPr lang="en-US"/>
              <a:t>2. Respect for people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9318A69-2C76-476B-BBBE-92C530C2355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060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29"/>
    </mc:Choice>
    <mc:Fallback xmlns="">
      <p:transition spd="slow" advTm="89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294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2000251" y="1200150"/>
            <a:ext cx="2519958" cy="1885950"/>
            <a:chOff x="473103" y="2287588"/>
            <a:chExt cx="8072410" cy="4487862"/>
          </a:xfrm>
        </p:grpSpPr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4763895" y="2287588"/>
              <a:ext cx="3781618" cy="18933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82" y="0"/>
                </a:cxn>
                <a:cxn ang="0">
                  <a:pos x="2382" y="1191"/>
                </a:cxn>
                <a:cxn ang="0">
                  <a:pos x="0" y="1191"/>
                </a:cxn>
                <a:cxn ang="0">
                  <a:pos x="0" y="0"/>
                </a:cxn>
              </a:cxnLst>
              <a:rect l="0" t="0" r="r" b="b"/>
              <a:pathLst>
                <a:path w="2383" h="1192">
                  <a:moveTo>
                    <a:pt x="0" y="0"/>
                  </a:moveTo>
                  <a:lnTo>
                    <a:pt x="2382" y="0"/>
                  </a:lnTo>
                  <a:lnTo>
                    <a:pt x="2382" y="1191"/>
                  </a:lnTo>
                  <a:lnTo>
                    <a:pt x="0" y="1191"/>
                  </a:lnTo>
                  <a:lnTo>
                    <a:pt x="0" y="0"/>
                  </a:lnTo>
                </a:path>
              </a:pathLst>
            </a:custGeom>
            <a:solidFill>
              <a:srgbClr val="7FFFFF"/>
            </a:solidFill>
            <a:ln w="12700" cap="rnd" cmpd="sng">
              <a:solidFill>
                <a:srgbClr val="78FCF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4763895" y="4467771"/>
              <a:ext cx="3781618" cy="189119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82" y="0"/>
                </a:cxn>
                <a:cxn ang="0">
                  <a:pos x="2382" y="1190"/>
                </a:cxn>
                <a:cxn ang="0">
                  <a:pos x="0" y="1190"/>
                </a:cxn>
                <a:cxn ang="0">
                  <a:pos x="0" y="0"/>
                </a:cxn>
              </a:cxnLst>
              <a:rect l="0" t="0" r="r" b="b"/>
              <a:pathLst>
                <a:path w="2383" h="1191">
                  <a:moveTo>
                    <a:pt x="0" y="0"/>
                  </a:moveTo>
                  <a:lnTo>
                    <a:pt x="2382" y="0"/>
                  </a:lnTo>
                  <a:lnTo>
                    <a:pt x="2382" y="1190"/>
                  </a:lnTo>
                  <a:lnTo>
                    <a:pt x="0" y="1190"/>
                  </a:lnTo>
                  <a:lnTo>
                    <a:pt x="0" y="0"/>
                  </a:lnTo>
                </a:path>
              </a:pathLst>
            </a:custGeom>
            <a:solidFill>
              <a:srgbClr val="7FFFFF"/>
            </a:solidFill>
            <a:ln w="12700" cap="rnd" cmpd="sng">
              <a:solidFill>
                <a:srgbClr val="78FCF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473103" y="4531519"/>
              <a:ext cx="3727269" cy="189119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46" y="0"/>
                </a:cxn>
                <a:cxn ang="0">
                  <a:pos x="2346" y="1190"/>
                </a:cxn>
                <a:cxn ang="0">
                  <a:pos x="0" y="1190"/>
                </a:cxn>
                <a:cxn ang="0">
                  <a:pos x="0" y="0"/>
                </a:cxn>
              </a:cxnLst>
              <a:rect l="0" t="0" r="r" b="b"/>
              <a:pathLst>
                <a:path w="2347" h="1191">
                  <a:moveTo>
                    <a:pt x="0" y="0"/>
                  </a:moveTo>
                  <a:lnTo>
                    <a:pt x="2346" y="0"/>
                  </a:lnTo>
                  <a:lnTo>
                    <a:pt x="2346" y="1190"/>
                  </a:lnTo>
                  <a:lnTo>
                    <a:pt x="0" y="1190"/>
                  </a:lnTo>
                  <a:lnTo>
                    <a:pt x="0" y="0"/>
                  </a:lnTo>
                </a:path>
              </a:pathLst>
            </a:custGeom>
            <a:solidFill>
              <a:srgbClr val="7FFFFF"/>
            </a:solidFill>
            <a:ln w="12700" cap="rnd" cmpd="sng">
              <a:solidFill>
                <a:srgbClr val="78FCF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747714" y="2287588"/>
              <a:ext cx="3727269" cy="18933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46" y="0"/>
                </a:cxn>
                <a:cxn ang="0">
                  <a:pos x="2346" y="1191"/>
                </a:cxn>
                <a:cxn ang="0">
                  <a:pos x="0" y="1191"/>
                </a:cxn>
                <a:cxn ang="0">
                  <a:pos x="0" y="0"/>
                </a:cxn>
              </a:cxnLst>
              <a:rect l="0" t="0" r="r" b="b"/>
              <a:pathLst>
                <a:path w="2347" h="1192">
                  <a:moveTo>
                    <a:pt x="0" y="0"/>
                  </a:moveTo>
                  <a:lnTo>
                    <a:pt x="2346" y="0"/>
                  </a:lnTo>
                  <a:lnTo>
                    <a:pt x="2346" y="1191"/>
                  </a:lnTo>
                  <a:lnTo>
                    <a:pt x="0" y="1191"/>
                  </a:lnTo>
                  <a:lnTo>
                    <a:pt x="0" y="0"/>
                  </a:lnTo>
                </a:path>
              </a:pathLst>
            </a:custGeom>
            <a:solidFill>
              <a:srgbClr val="7FFFFF"/>
            </a:solidFill>
            <a:ln w="12700" cap="rnd" cmpd="sng">
              <a:solidFill>
                <a:srgbClr val="78FCF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52" name="Freeform 12"/>
            <p:cNvSpPr>
              <a:spLocks/>
            </p:cNvSpPr>
            <p:nvPr/>
          </p:nvSpPr>
          <p:spPr bwMode="auto">
            <a:xfrm>
              <a:off x="1694549" y="2716825"/>
              <a:ext cx="612153" cy="308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5" y="0"/>
                </a:cxn>
                <a:cxn ang="0">
                  <a:pos x="385" y="19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386" h="194">
                  <a:moveTo>
                    <a:pt x="0" y="0"/>
                  </a:moveTo>
                  <a:lnTo>
                    <a:pt x="385" y="0"/>
                  </a:lnTo>
                  <a:lnTo>
                    <a:pt x="385" y="19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71" name="Rectangle 13"/>
            <p:cNvSpPr>
              <a:spLocks noChangeArrowheads="1"/>
            </p:cNvSpPr>
            <p:nvPr/>
          </p:nvSpPr>
          <p:spPr bwMode="auto">
            <a:xfrm>
              <a:off x="1434239" y="2709865"/>
              <a:ext cx="806851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Saw</a:t>
              </a: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2567009" y="2716825"/>
              <a:ext cx="612153" cy="308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4" y="0"/>
                </a:cxn>
                <a:cxn ang="0">
                  <a:pos x="384" y="19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385" h="194">
                  <a:moveTo>
                    <a:pt x="0" y="0"/>
                  </a:moveTo>
                  <a:lnTo>
                    <a:pt x="384" y="0"/>
                  </a:lnTo>
                  <a:lnTo>
                    <a:pt x="384" y="19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73" name="Rectangle 15"/>
            <p:cNvSpPr>
              <a:spLocks noChangeArrowheads="1"/>
            </p:cNvSpPr>
            <p:nvPr/>
          </p:nvSpPr>
          <p:spPr bwMode="auto">
            <a:xfrm>
              <a:off x="2395368" y="2709865"/>
              <a:ext cx="806851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Saw</a:t>
              </a: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3001810" y="5188124"/>
              <a:ext cx="612153" cy="3059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5" y="0"/>
                </a:cxn>
                <a:cxn ang="0">
                  <a:pos x="385" y="192"/>
                </a:cxn>
                <a:cxn ang="0">
                  <a:pos x="0" y="192"/>
                </a:cxn>
                <a:cxn ang="0">
                  <a:pos x="0" y="0"/>
                </a:cxn>
              </a:cxnLst>
              <a:rect l="0" t="0" r="r" b="b"/>
              <a:pathLst>
                <a:path w="386" h="193">
                  <a:moveTo>
                    <a:pt x="0" y="0"/>
                  </a:moveTo>
                  <a:lnTo>
                    <a:pt x="385" y="0"/>
                  </a:lnTo>
                  <a:lnTo>
                    <a:pt x="385" y="192"/>
                  </a:lnTo>
                  <a:lnTo>
                    <a:pt x="0" y="192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75" name="Rectangle 17"/>
            <p:cNvSpPr>
              <a:spLocks noChangeArrowheads="1"/>
            </p:cNvSpPr>
            <p:nvPr/>
          </p:nvSpPr>
          <p:spPr bwMode="auto">
            <a:xfrm>
              <a:off x="2669979" y="5180013"/>
              <a:ext cx="960902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Lathe</a:t>
              </a: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7275439" y="5188124"/>
              <a:ext cx="612153" cy="3059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5" y="0"/>
                </a:cxn>
                <a:cxn ang="0">
                  <a:pos x="385" y="192"/>
                </a:cxn>
                <a:cxn ang="0">
                  <a:pos x="0" y="192"/>
                </a:cxn>
                <a:cxn ang="0">
                  <a:pos x="0" y="0"/>
                </a:cxn>
              </a:cxnLst>
              <a:rect l="0" t="0" r="r" b="b"/>
              <a:pathLst>
                <a:path w="386" h="193">
                  <a:moveTo>
                    <a:pt x="0" y="0"/>
                  </a:moveTo>
                  <a:lnTo>
                    <a:pt x="385" y="0"/>
                  </a:lnTo>
                  <a:lnTo>
                    <a:pt x="385" y="192"/>
                  </a:lnTo>
                  <a:lnTo>
                    <a:pt x="0" y="192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77" name="Rectangle 19"/>
            <p:cNvSpPr>
              <a:spLocks noChangeArrowheads="1"/>
            </p:cNvSpPr>
            <p:nvPr/>
          </p:nvSpPr>
          <p:spPr bwMode="auto">
            <a:xfrm>
              <a:off x="7063733" y="5180013"/>
              <a:ext cx="914683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Press</a:t>
              </a: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6202741" y="5188124"/>
              <a:ext cx="612153" cy="3059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5" y="0"/>
                </a:cxn>
                <a:cxn ang="0">
                  <a:pos x="385" y="192"/>
                </a:cxn>
                <a:cxn ang="0">
                  <a:pos x="0" y="192"/>
                </a:cxn>
                <a:cxn ang="0">
                  <a:pos x="0" y="0"/>
                </a:cxn>
              </a:cxnLst>
              <a:rect l="0" t="0" r="r" b="b"/>
              <a:pathLst>
                <a:path w="386" h="193">
                  <a:moveTo>
                    <a:pt x="0" y="0"/>
                  </a:moveTo>
                  <a:lnTo>
                    <a:pt x="385" y="0"/>
                  </a:lnTo>
                  <a:lnTo>
                    <a:pt x="385" y="192"/>
                  </a:lnTo>
                  <a:lnTo>
                    <a:pt x="0" y="192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79" name="Rectangle 21"/>
            <p:cNvSpPr>
              <a:spLocks noChangeArrowheads="1"/>
            </p:cNvSpPr>
            <p:nvPr/>
          </p:nvSpPr>
          <p:spPr bwMode="auto">
            <a:xfrm>
              <a:off x="5965300" y="5180013"/>
              <a:ext cx="914683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Press</a:t>
              </a: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6689031" y="2716825"/>
              <a:ext cx="1092722" cy="308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87" y="0"/>
                </a:cxn>
                <a:cxn ang="0">
                  <a:pos x="687" y="19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688" h="194">
                  <a:moveTo>
                    <a:pt x="0" y="0"/>
                  </a:moveTo>
                  <a:lnTo>
                    <a:pt x="687" y="0"/>
                  </a:lnTo>
                  <a:lnTo>
                    <a:pt x="687" y="19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81" name="Rectangle 23"/>
            <p:cNvSpPr>
              <a:spLocks noChangeArrowheads="1"/>
            </p:cNvSpPr>
            <p:nvPr/>
          </p:nvSpPr>
          <p:spPr bwMode="auto">
            <a:xfrm>
              <a:off x="6514515" y="2709865"/>
              <a:ext cx="1191978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Grinder</a:t>
              </a:r>
            </a:p>
          </p:txBody>
        </p:sp>
        <p:sp>
          <p:nvSpPr>
            <p:cNvPr id="64" name="Line 24"/>
            <p:cNvSpPr>
              <a:spLocks noChangeShapeType="1"/>
            </p:cNvSpPr>
            <p:nvPr/>
          </p:nvSpPr>
          <p:spPr bwMode="auto">
            <a:xfrm flipV="1">
              <a:off x="5501911" y="5158375"/>
              <a:ext cx="22884" cy="29749"/>
            </a:xfrm>
            <a:prstGeom prst="line">
              <a:avLst/>
            </a:prstGeom>
            <a:noFill/>
            <a:ln w="12700">
              <a:solidFill>
                <a:srgbClr val="F8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1983462" y="5188124"/>
              <a:ext cx="615014" cy="3059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5" y="0"/>
                </a:cxn>
                <a:cxn ang="0">
                  <a:pos x="385" y="192"/>
                </a:cxn>
                <a:cxn ang="0">
                  <a:pos x="0" y="192"/>
                </a:cxn>
                <a:cxn ang="0">
                  <a:pos x="0" y="0"/>
                </a:cxn>
              </a:cxnLst>
              <a:rect l="0" t="0" r="r" b="b"/>
              <a:pathLst>
                <a:path w="386" h="193">
                  <a:moveTo>
                    <a:pt x="0" y="0"/>
                  </a:moveTo>
                  <a:lnTo>
                    <a:pt x="385" y="0"/>
                  </a:lnTo>
                  <a:lnTo>
                    <a:pt x="385" y="192"/>
                  </a:lnTo>
                  <a:lnTo>
                    <a:pt x="0" y="192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84" name="Rectangle 26"/>
            <p:cNvSpPr>
              <a:spLocks noChangeArrowheads="1"/>
            </p:cNvSpPr>
            <p:nvPr/>
          </p:nvSpPr>
          <p:spPr bwMode="auto">
            <a:xfrm>
              <a:off x="1708846" y="5180013"/>
              <a:ext cx="960902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Lathe</a:t>
              </a:r>
            </a:p>
          </p:txBody>
        </p:sp>
        <p:sp>
          <p:nvSpPr>
            <p:cNvPr id="67" name="Freeform 27"/>
            <p:cNvSpPr>
              <a:spLocks/>
            </p:cNvSpPr>
            <p:nvPr/>
          </p:nvSpPr>
          <p:spPr bwMode="auto">
            <a:xfrm>
              <a:off x="822087" y="5188124"/>
              <a:ext cx="612153" cy="3059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5" y="0"/>
                </a:cxn>
                <a:cxn ang="0">
                  <a:pos x="385" y="192"/>
                </a:cxn>
                <a:cxn ang="0">
                  <a:pos x="0" y="192"/>
                </a:cxn>
                <a:cxn ang="0">
                  <a:pos x="0" y="0"/>
                </a:cxn>
              </a:cxnLst>
              <a:rect l="0" t="0" r="r" b="b"/>
              <a:pathLst>
                <a:path w="386" h="193">
                  <a:moveTo>
                    <a:pt x="0" y="0"/>
                  </a:moveTo>
                  <a:lnTo>
                    <a:pt x="385" y="0"/>
                  </a:lnTo>
                  <a:lnTo>
                    <a:pt x="385" y="192"/>
                  </a:lnTo>
                  <a:lnTo>
                    <a:pt x="0" y="192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86" name="Rectangle 28"/>
            <p:cNvSpPr>
              <a:spLocks noChangeArrowheads="1"/>
            </p:cNvSpPr>
            <p:nvPr/>
          </p:nvSpPr>
          <p:spPr bwMode="auto">
            <a:xfrm>
              <a:off x="610407" y="5143500"/>
              <a:ext cx="1235743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Lathe</a:t>
              </a:r>
            </a:p>
          </p:txBody>
        </p:sp>
        <p:sp>
          <p:nvSpPr>
            <p:cNvPr id="69" name="Freeform 29"/>
            <p:cNvSpPr>
              <a:spLocks/>
            </p:cNvSpPr>
            <p:nvPr/>
          </p:nvSpPr>
          <p:spPr bwMode="auto">
            <a:xfrm>
              <a:off x="822087" y="2716825"/>
              <a:ext cx="612153" cy="308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5" y="0"/>
                </a:cxn>
                <a:cxn ang="0">
                  <a:pos x="385" y="19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386" h="194">
                  <a:moveTo>
                    <a:pt x="0" y="0"/>
                  </a:moveTo>
                  <a:lnTo>
                    <a:pt x="385" y="0"/>
                  </a:lnTo>
                  <a:lnTo>
                    <a:pt x="385" y="19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88" name="Rectangle 30"/>
            <p:cNvSpPr>
              <a:spLocks noChangeArrowheads="1"/>
            </p:cNvSpPr>
            <p:nvPr/>
          </p:nvSpPr>
          <p:spPr bwMode="auto">
            <a:xfrm>
              <a:off x="610407" y="2709865"/>
              <a:ext cx="806851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Saw</a:t>
              </a: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5184394" y="5188124"/>
              <a:ext cx="612153" cy="3059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5" y="0"/>
                </a:cxn>
                <a:cxn ang="0">
                  <a:pos x="385" y="192"/>
                </a:cxn>
                <a:cxn ang="0">
                  <a:pos x="0" y="192"/>
                </a:cxn>
                <a:cxn ang="0">
                  <a:pos x="0" y="0"/>
                </a:cxn>
              </a:cxnLst>
              <a:rect l="0" t="0" r="r" b="b"/>
              <a:pathLst>
                <a:path w="386" h="193">
                  <a:moveTo>
                    <a:pt x="0" y="0"/>
                  </a:moveTo>
                  <a:lnTo>
                    <a:pt x="385" y="0"/>
                  </a:lnTo>
                  <a:lnTo>
                    <a:pt x="385" y="192"/>
                  </a:lnTo>
                  <a:lnTo>
                    <a:pt x="0" y="192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90" name="Rectangle 32"/>
            <p:cNvSpPr>
              <a:spLocks noChangeArrowheads="1"/>
            </p:cNvSpPr>
            <p:nvPr/>
          </p:nvSpPr>
          <p:spPr bwMode="auto">
            <a:xfrm>
              <a:off x="4866861" y="5180013"/>
              <a:ext cx="914683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Press</a:t>
              </a:r>
            </a:p>
          </p:txBody>
        </p:sp>
        <p:sp>
          <p:nvSpPr>
            <p:cNvPr id="73" name="Freeform 33"/>
            <p:cNvSpPr>
              <a:spLocks/>
            </p:cNvSpPr>
            <p:nvPr/>
          </p:nvSpPr>
          <p:spPr bwMode="auto">
            <a:xfrm>
              <a:off x="3897156" y="3972662"/>
              <a:ext cx="1441706" cy="7012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7" y="0"/>
                </a:cxn>
                <a:cxn ang="0">
                  <a:pos x="907" y="440"/>
                </a:cxn>
                <a:cxn ang="0">
                  <a:pos x="0" y="440"/>
                </a:cxn>
                <a:cxn ang="0">
                  <a:pos x="0" y="0"/>
                </a:cxn>
              </a:cxnLst>
              <a:rect l="0" t="0" r="r" b="b"/>
              <a:pathLst>
                <a:path w="908" h="441">
                  <a:moveTo>
                    <a:pt x="0" y="0"/>
                  </a:moveTo>
                  <a:lnTo>
                    <a:pt x="907" y="0"/>
                  </a:lnTo>
                  <a:lnTo>
                    <a:pt x="907" y="440"/>
                  </a:lnTo>
                  <a:lnTo>
                    <a:pt x="0" y="440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92" name="Rectangle 34"/>
            <p:cNvSpPr>
              <a:spLocks noChangeArrowheads="1"/>
            </p:cNvSpPr>
            <p:nvPr/>
          </p:nvSpPr>
          <p:spPr bwMode="auto">
            <a:xfrm>
              <a:off x="3905728" y="4021536"/>
              <a:ext cx="1229058" cy="614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Heat Treat</a:t>
              </a:r>
            </a:p>
          </p:txBody>
        </p:sp>
        <p:sp>
          <p:nvSpPr>
            <p:cNvPr id="75" name="Freeform 35"/>
            <p:cNvSpPr>
              <a:spLocks/>
            </p:cNvSpPr>
            <p:nvPr/>
          </p:nvSpPr>
          <p:spPr bwMode="auto">
            <a:xfrm>
              <a:off x="4944109" y="2716825"/>
              <a:ext cx="1092722" cy="308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87" y="0"/>
                </a:cxn>
                <a:cxn ang="0">
                  <a:pos x="687" y="19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688" h="194">
                  <a:moveTo>
                    <a:pt x="0" y="0"/>
                  </a:moveTo>
                  <a:lnTo>
                    <a:pt x="687" y="0"/>
                  </a:lnTo>
                  <a:lnTo>
                    <a:pt x="687" y="19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12394" name="Rectangle 36"/>
            <p:cNvSpPr>
              <a:spLocks noChangeArrowheads="1"/>
            </p:cNvSpPr>
            <p:nvPr/>
          </p:nvSpPr>
          <p:spPr bwMode="auto">
            <a:xfrm>
              <a:off x="4729554" y="2709865"/>
              <a:ext cx="1191978" cy="367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eaLnBrk="0" hangingPunct="0"/>
              <a:r>
                <a:rPr lang="en-US" sz="675">
                  <a:solidFill>
                    <a:srgbClr val="000000"/>
                  </a:solidFill>
                  <a:latin typeface="Times New Roman" pitchFamily="18" charset="0"/>
                </a:rPr>
                <a:t>Grinder</a:t>
              </a:r>
            </a:p>
          </p:txBody>
        </p:sp>
        <p:sp>
          <p:nvSpPr>
            <p:cNvPr id="77" name="Line 37"/>
            <p:cNvSpPr>
              <a:spLocks noChangeShapeType="1"/>
            </p:cNvSpPr>
            <p:nvPr/>
          </p:nvSpPr>
          <p:spPr bwMode="auto">
            <a:xfrm>
              <a:off x="1113861" y="3075939"/>
              <a:ext cx="0" cy="19761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78" name="Arc 38"/>
            <p:cNvSpPr>
              <a:spLocks/>
            </p:cNvSpPr>
            <p:nvPr/>
          </p:nvSpPr>
          <p:spPr bwMode="auto">
            <a:xfrm rot="21300000">
              <a:off x="1274051" y="3099313"/>
              <a:ext cx="3687221" cy="1876318"/>
            </a:xfrm>
            <a:custGeom>
              <a:avLst/>
              <a:gdLst>
                <a:gd name="G0" fmla="+- 21566 0 0"/>
                <a:gd name="G1" fmla="+- 21600 0 0"/>
                <a:gd name="G2" fmla="+- 21600 0 0"/>
                <a:gd name="T0" fmla="*/ 0 w 21566"/>
                <a:gd name="T1" fmla="*/ 20394 h 21600"/>
                <a:gd name="T2" fmla="*/ 21557 w 21566"/>
                <a:gd name="T3" fmla="*/ 0 h 21600"/>
                <a:gd name="T4" fmla="*/ 21566 w 2156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66" h="21600" fill="none" extrusionOk="0">
                  <a:moveTo>
                    <a:pt x="-1" y="20393"/>
                  </a:moveTo>
                  <a:cubicBezTo>
                    <a:pt x="639" y="8954"/>
                    <a:pt x="10099" y="4"/>
                    <a:pt x="21557" y="0"/>
                  </a:cubicBezTo>
                </a:path>
                <a:path w="21566" h="21600" stroke="0" extrusionOk="0">
                  <a:moveTo>
                    <a:pt x="-1" y="20393"/>
                  </a:moveTo>
                  <a:cubicBezTo>
                    <a:pt x="639" y="8954"/>
                    <a:pt x="10099" y="4"/>
                    <a:pt x="21557" y="0"/>
                  </a:cubicBezTo>
                  <a:lnTo>
                    <a:pt x="21566" y="2160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79" name="Arc 39"/>
            <p:cNvSpPr>
              <a:spLocks/>
            </p:cNvSpPr>
            <p:nvPr/>
          </p:nvSpPr>
          <p:spPr bwMode="auto">
            <a:xfrm rot="10560000">
              <a:off x="5396073" y="3139687"/>
              <a:ext cx="360427" cy="998719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21599"/>
                <a:gd name="T1" fmla="*/ 21360 h 21600"/>
                <a:gd name="T2" fmla="*/ 21504 w 21599"/>
                <a:gd name="T3" fmla="*/ 0 h 21600"/>
                <a:gd name="T4" fmla="*/ 21599 w 215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99" h="21600" fill="none" extrusionOk="0">
                  <a:moveTo>
                    <a:pt x="0" y="21360"/>
                  </a:moveTo>
                  <a:cubicBezTo>
                    <a:pt x="131" y="9561"/>
                    <a:pt x="9705" y="52"/>
                    <a:pt x="21504" y="0"/>
                  </a:cubicBezTo>
                </a:path>
                <a:path w="21599" h="21600" stroke="0" extrusionOk="0">
                  <a:moveTo>
                    <a:pt x="0" y="21360"/>
                  </a:moveTo>
                  <a:cubicBezTo>
                    <a:pt x="131" y="9561"/>
                    <a:pt x="9705" y="52"/>
                    <a:pt x="21504" y="0"/>
                  </a:cubicBezTo>
                  <a:lnTo>
                    <a:pt x="21599" y="2160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80" name="Arc 40"/>
            <p:cNvSpPr>
              <a:spLocks/>
            </p:cNvSpPr>
            <p:nvPr/>
          </p:nvSpPr>
          <p:spPr bwMode="auto">
            <a:xfrm>
              <a:off x="2300981" y="4282902"/>
              <a:ext cx="1441706" cy="786226"/>
            </a:xfrm>
            <a:custGeom>
              <a:avLst/>
              <a:gdLst>
                <a:gd name="G0" fmla="+- 21599 0 0"/>
                <a:gd name="G1" fmla="+- 21600 0 0"/>
                <a:gd name="G2" fmla="+- 21600 0 0"/>
                <a:gd name="T0" fmla="*/ 0 w 21599"/>
                <a:gd name="T1" fmla="*/ 21382 h 21600"/>
                <a:gd name="T2" fmla="*/ 21575 w 21599"/>
                <a:gd name="T3" fmla="*/ 0 h 21600"/>
                <a:gd name="T4" fmla="*/ 21599 w 2159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99" h="21600" fill="none" extrusionOk="0">
                  <a:moveTo>
                    <a:pt x="0" y="21382"/>
                  </a:moveTo>
                  <a:cubicBezTo>
                    <a:pt x="119" y="9547"/>
                    <a:pt x="9740" y="13"/>
                    <a:pt x="21575" y="0"/>
                  </a:cubicBezTo>
                </a:path>
                <a:path w="21599" h="21600" stroke="0" extrusionOk="0">
                  <a:moveTo>
                    <a:pt x="0" y="21382"/>
                  </a:moveTo>
                  <a:cubicBezTo>
                    <a:pt x="119" y="9547"/>
                    <a:pt x="9740" y="13"/>
                    <a:pt x="21575" y="0"/>
                  </a:cubicBezTo>
                  <a:lnTo>
                    <a:pt x="21599" y="2160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81" name="Arc 41"/>
            <p:cNvSpPr>
              <a:spLocks/>
            </p:cNvSpPr>
            <p:nvPr/>
          </p:nvSpPr>
          <p:spPr bwMode="auto">
            <a:xfrm rot="7680000">
              <a:off x="2920135" y="4337031"/>
              <a:ext cx="1974064" cy="2537287"/>
            </a:xfrm>
            <a:custGeom>
              <a:avLst/>
              <a:gdLst>
                <a:gd name="G0" fmla="+- 158 0 0"/>
                <a:gd name="G1" fmla="+- 21600 0 0"/>
                <a:gd name="G2" fmla="+- 21600 0 0"/>
                <a:gd name="T0" fmla="*/ 0 w 21758"/>
                <a:gd name="T1" fmla="*/ 1 h 22370"/>
                <a:gd name="T2" fmla="*/ 21744 w 21758"/>
                <a:gd name="T3" fmla="*/ 22370 h 22370"/>
                <a:gd name="T4" fmla="*/ 158 w 21758"/>
                <a:gd name="T5" fmla="*/ 21600 h 22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58" h="22370" fill="none" extrusionOk="0">
                  <a:moveTo>
                    <a:pt x="-1" y="0"/>
                  </a:moveTo>
                  <a:cubicBezTo>
                    <a:pt x="52" y="0"/>
                    <a:pt x="105" y="-1"/>
                    <a:pt x="158" y="0"/>
                  </a:cubicBezTo>
                  <a:cubicBezTo>
                    <a:pt x="12087" y="0"/>
                    <a:pt x="21758" y="9670"/>
                    <a:pt x="21758" y="21600"/>
                  </a:cubicBezTo>
                  <a:cubicBezTo>
                    <a:pt x="21758" y="21856"/>
                    <a:pt x="21753" y="22113"/>
                    <a:pt x="21744" y="22370"/>
                  </a:cubicBezTo>
                </a:path>
                <a:path w="21758" h="22370" stroke="0" extrusionOk="0">
                  <a:moveTo>
                    <a:pt x="-1" y="0"/>
                  </a:moveTo>
                  <a:cubicBezTo>
                    <a:pt x="52" y="0"/>
                    <a:pt x="105" y="-1"/>
                    <a:pt x="158" y="0"/>
                  </a:cubicBezTo>
                  <a:cubicBezTo>
                    <a:pt x="12087" y="0"/>
                    <a:pt x="21758" y="9670"/>
                    <a:pt x="21758" y="21600"/>
                  </a:cubicBezTo>
                  <a:cubicBezTo>
                    <a:pt x="21758" y="21856"/>
                    <a:pt x="21753" y="22113"/>
                    <a:pt x="21744" y="22370"/>
                  </a:cubicBezTo>
                  <a:lnTo>
                    <a:pt x="158" y="2160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82" name="Arc 42"/>
            <p:cNvSpPr>
              <a:spLocks/>
            </p:cNvSpPr>
            <p:nvPr/>
          </p:nvSpPr>
          <p:spPr bwMode="auto">
            <a:xfrm rot="18900000">
              <a:off x="6274254" y="4227654"/>
              <a:ext cx="2059580" cy="2547796"/>
            </a:xfrm>
            <a:custGeom>
              <a:avLst/>
              <a:gdLst>
                <a:gd name="G0" fmla="+- 133 0 0"/>
                <a:gd name="G1" fmla="+- 21600 0 0"/>
                <a:gd name="G2" fmla="+- 21600 0 0"/>
                <a:gd name="T0" fmla="*/ 0 w 21628"/>
                <a:gd name="T1" fmla="*/ 0 h 21600"/>
                <a:gd name="T2" fmla="*/ 21628 w 21628"/>
                <a:gd name="T3" fmla="*/ 19472 h 21600"/>
                <a:gd name="T4" fmla="*/ 133 w 21628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28" h="21600" fill="none" extrusionOk="0">
                  <a:moveTo>
                    <a:pt x="0" y="0"/>
                  </a:moveTo>
                  <a:cubicBezTo>
                    <a:pt x="44" y="0"/>
                    <a:pt x="88" y="-1"/>
                    <a:pt x="133" y="0"/>
                  </a:cubicBezTo>
                  <a:cubicBezTo>
                    <a:pt x="11238" y="0"/>
                    <a:pt x="20533" y="8420"/>
                    <a:pt x="21627" y="19472"/>
                  </a:cubicBezTo>
                </a:path>
                <a:path w="21628" h="21600" stroke="0" extrusionOk="0">
                  <a:moveTo>
                    <a:pt x="0" y="0"/>
                  </a:moveTo>
                  <a:cubicBezTo>
                    <a:pt x="44" y="0"/>
                    <a:pt x="88" y="-1"/>
                    <a:pt x="133" y="0"/>
                  </a:cubicBezTo>
                  <a:cubicBezTo>
                    <a:pt x="11238" y="0"/>
                    <a:pt x="20533" y="8420"/>
                    <a:pt x="21627" y="19472"/>
                  </a:cubicBezTo>
                  <a:lnTo>
                    <a:pt x="133" y="2160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</p:grpSp>
      <p:grpSp>
        <p:nvGrpSpPr>
          <p:cNvPr id="3" name="Group 82"/>
          <p:cNvGrpSpPr>
            <a:grpSpLocks/>
          </p:cNvGrpSpPr>
          <p:nvPr/>
        </p:nvGrpSpPr>
        <p:grpSpPr bwMode="auto">
          <a:xfrm>
            <a:off x="4529138" y="2400300"/>
            <a:ext cx="2614613" cy="2100263"/>
            <a:chOff x="592138" y="2263775"/>
            <a:chExt cx="7905750" cy="4441825"/>
          </a:xfrm>
        </p:grpSpPr>
        <p:sp>
          <p:nvSpPr>
            <p:cNvPr id="84" name="Rectangle 2"/>
            <p:cNvSpPr>
              <a:spLocks noChangeArrowheads="1"/>
            </p:cNvSpPr>
            <p:nvPr/>
          </p:nvSpPr>
          <p:spPr bwMode="auto">
            <a:xfrm>
              <a:off x="686641" y="6248575"/>
              <a:ext cx="1903535" cy="457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85" name="Rectangle 4"/>
            <p:cNvSpPr>
              <a:spLocks noChangeArrowheads="1"/>
            </p:cNvSpPr>
            <p:nvPr/>
          </p:nvSpPr>
          <p:spPr bwMode="auto">
            <a:xfrm>
              <a:off x="3124786" y="6248575"/>
              <a:ext cx="2894455" cy="457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86" name="Freeform 8"/>
            <p:cNvSpPr>
              <a:spLocks/>
            </p:cNvSpPr>
            <p:nvPr/>
          </p:nvSpPr>
          <p:spPr bwMode="auto">
            <a:xfrm>
              <a:off x="4615214" y="2263775"/>
              <a:ext cx="3669370" cy="39489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10" y="0"/>
                </a:cxn>
                <a:cxn ang="0">
                  <a:pos x="2310" y="2486"/>
                </a:cxn>
                <a:cxn ang="0">
                  <a:pos x="0" y="2486"/>
                </a:cxn>
                <a:cxn ang="0">
                  <a:pos x="0" y="0"/>
                </a:cxn>
              </a:cxnLst>
              <a:rect l="0" t="0" r="r" b="b"/>
              <a:pathLst>
                <a:path w="2311" h="2487">
                  <a:moveTo>
                    <a:pt x="0" y="0"/>
                  </a:moveTo>
                  <a:lnTo>
                    <a:pt x="2310" y="0"/>
                  </a:lnTo>
                  <a:lnTo>
                    <a:pt x="2310" y="2486"/>
                  </a:lnTo>
                  <a:lnTo>
                    <a:pt x="0" y="2486"/>
                  </a:lnTo>
                  <a:lnTo>
                    <a:pt x="0" y="0"/>
                  </a:lnTo>
                </a:path>
              </a:pathLst>
            </a:custGeom>
            <a:solidFill>
              <a:srgbClr val="7FFFFF"/>
            </a:solidFill>
            <a:ln w="12700" cap="rnd" cmpd="sng">
              <a:solidFill>
                <a:srgbClr val="78FCF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87" name="Freeform 9"/>
            <p:cNvSpPr>
              <a:spLocks/>
            </p:cNvSpPr>
            <p:nvPr/>
          </p:nvSpPr>
          <p:spPr bwMode="auto">
            <a:xfrm>
              <a:off x="721740" y="2263775"/>
              <a:ext cx="3612669" cy="39489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75" y="0"/>
                </a:cxn>
                <a:cxn ang="0">
                  <a:pos x="2275" y="2486"/>
                </a:cxn>
                <a:cxn ang="0">
                  <a:pos x="0" y="2486"/>
                </a:cxn>
                <a:cxn ang="0">
                  <a:pos x="0" y="0"/>
                </a:cxn>
              </a:cxnLst>
              <a:rect l="0" t="0" r="r" b="b"/>
              <a:pathLst>
                <a:path w="2276" h="2487">
                  <a:moveTo>
                    <a:pt x="0" y="0"/>
                  </a:moveTo>
                  <a:lnTo>
                    <a:pt x="2275" y="0"/>
                  </a:lnTo>
                  <a:lnTo>
                    <a:pt x="2275" y="2486"/>
                  </a:lnTo>
                  <a:lnTo>
                    <a:pt x="0" y="2486"/>
                  </a:lnTo>
                  <a:lnTo>
                    <a:pt x="0" y="0"/>
                  </a:lnTo>
                </a:path>
              </a:pathLst>
            </a:custGeom>
            <a:solidFill>
              <a:srgbClr val="7FFFFF"/>
            </a:solidFill>
            <a:ln w="12700" cap="rnd" cmpd="sng">
              <a:solidFill>
                <a:srgbClr val="78FCF8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88" name="Freeform 10"/>
            <p:cNvSpPr>
              <a:spLocks/>
            </p:cNvSpPr>
            <p:nvPr/>
          </p:nvSpPr>
          <p:spPr bwMode="auto">
            <a:xfrm>
              <a:off x="6858958" y="3102283"/>
              <a:ext cx="594011" cy="298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3" y="0"/>
                </a:cxn>
                <a:cxn ang="0">
                  <a:pos x="373" y="187"/>
                </a:cxn>
                <a:cxn ang="0">
                  <a:pos x="0" y="187"/>
                </a:cxn>
                <a:cxn ang="0">
                  <a:pos x="0" y="0"/>
                </a:cxn>
              </a:cxnLst>
              <a:rect l="0" t="0" r="r" b="b"/>
              <a:pathLst>
                <a:path w="374" h="188">
                  <a:moveTo>
                    <a:pt x="0" y="0"/>
                  </a:moveTo>
                  <a:lnTo>
                    <a:pt x="373" y="0"/>
                  </a:lnTo>
                  <a:lnTo>
                    <a:pt x="373" y="187"/>
                  </a:lnTo>
                  <a:lnTo>
                    <a:pt x="0" y="187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29" name="Rectangle 11"/>
            <p:cNvSpPr>
              <a:spLocks noChangeArrowheads="1"/>
            </p:cNvSpPr>
            <p:nvPr/>
          </p:nvSpPr>
          <p:spPr bwMode="auto">
            <a:xfrm>
              <a:off x="6683454" y="3101974"/>
              <a:ext cx="1015687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Press</a:t>
              </a:r>
            </a:p>
          </p:txBody>
        </p:sp>
        <p:sp>
          <p:nvSpPr>
            <p:cNvPr id="90" name="Freeform 12"/>
            <p:cNvSpPr>
              <a:spLocks/>
            </p:cNvSpPr>
            <p:nvPr/>
          </p:nvSpPr>
          <p:spPr bwMode="auto">
            <a:xfrm>
              <a:off x="2592877" y="5311864"/>
              <a:ext cx="594011" cy="298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3" y="0"/>
                </a:cxn>
                <a:cxn ang="0">
                  <a:pos x="373" y="187"/>
                </a:cxn>
                <a:cxn ang="0">
                  <a:pos x="0" y="187"/>
                </a:cxn>
                <a:cxn ang="0">
                  <a:pos x="0" y="0"/>
                </a:cxn>
              </a:cxnLst>
              <a:rect l="0" t="0" r="r" b="b"/>
              <a:pathLst>
                <a:path w="374" h="188">
                  <a:moveTo>
                    <a:pt x="0" y="0"/>
                  </a:moveTo>
                  <a:lnTo>
                    <a:pt x="373" y="0"/>
                  </a:lnTo>
                  <a:lnTo>
                    <a:pt x="373" y="187"/>
                  </a:lnTo>
                  <a:lnTo>
                    <a:pt x="0" y="187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31" name="Rectangle 13"/>
            <p:cNvSpPr>
              <a:spLocks noChangeArrowheads="1"/>
            </p:cNvSpPr>
            <p:nvPr/>
          </p:nvSpPr>
          <p:spPr bwMode="auto">
            <a:xfrm>
              <a:off x="2406572" y="5311775"/>
              <a:ext cx="1013628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Lathe</a:t>
              </a:r>
            </a:p>
          </p:txBody>
        </p:sp>
        <p:sp>
          <p:nvSpPr>
            <p:cNvPr id="92" name="Freeform 14"/>
            <p:cNvSpPr>
              <a:spLocks/>
            </p:cNvSpPr>
            <p:nvPr/>
          </p:nvSpPr>
          <p:spPr bwMode="auto">
            <a:xfrm>
              <a:off x="2360672" y="4888833"/>
              <a:ext cx="1061119" cy="298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67" y="0"/>
                </a:cxn>
                <a:cxn ang="0">
                  <a:pos x="667" y="186"/>
                </a:cxn>
                <a:cxn ang="0">
                  <a:pos x="0" y="186"/>
                </a:cxn>
                <a:cxn ang="0">
                  <a:pos x="0" y="0"/>
                </a:cxn>
              </a:cxnLst>
              <a:rect l="0" t="0" r="r" b="b"/>
              <a:pathLst>
                <a:path w="668" h="187">
                  <a:moveTo>
                    <a:pt x="0" y="0"/>
                  </a:moveTo>
                  <a:lnTo>
                    <a:pt x="667" y="0"/>
                  </a:lnTo>
                  <a:lnTo>
                    <a:pt x="667" y="186"/>
                  </a:lnTo>
                  <a:lnTo>
                    <a:pt x="0" y="186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33" name="Rectangle 15"/>
            <p:cNvSpPr>
              <a:spLocks noChangeArrowheads="1"/>
            </p:cNvSpPr>
            <p:nvPr/>
          </p:nvSpPr>
          <p:spPr bwMode="auto">
            <a:xfrm>
              <a:off x="2465389" y="4887916"/>
              <a:ext cx="1270517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Grinder</a:t>
              </a:r>
            </a:p>
          </p:txBody>
        </p:sp>
        <p:sp>
          <p:nvSpPr>
            <p:cNvPr id="94" name="Freeform 16"/>
            <p:cNvSpPr>
              <a:spLocks/>
            </p:cNvSpPr>
            <p:nvPr/>
          </p:nvSpPr>
          <p:spPr bwMode="auto">
            <a:xfrm>
              <a:off x="2360672" y="2769901"/>
              <a:ext cx="1061119" cy="298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67" y="0"/>
                </a:cxn>
                <a:cxn ang="0">
                  <a:pos x="667" y="187"/>
                </a:cxn>
                <a:cxn ang="0">
                  <a:pos x="0" y="187"/>
                </a:cxn>
                <a:cxn ang="0">
                  <a:pos x="0" y="0"/>
                </a:cxn>
              </a:cxnLst>
              <a:rect l="0" t="0" r="r" b="b"/>
              <a:pathLst>
                <a:path w="668" h="188">
                  <a:moveTo>
                    <a:pt x="0" y="0"/>
                  </a:moveTo>
                  <a:lnTo>
                    <a:pt x="667" y="0"/>
                  </a:lnTo>
                  <a:lnTo>
                    <a:pt x="667" y="187"/>
                  </a:lnTo>
                  <a:lnTo>
                    <a:pt x="0" y="187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35" name="Rectangle 17"/>
            <p:cNvSpPr>
              <a:spLocks noChangeArrowheads="1"/>
            </p:cNvSpPr>
            <p:nvPr/>
          </p:nvSpPr>
          <p:spPr bwMode="auto">
            <a:xfrm>
              <a:off x="2276971" y="2770188"/>
              <a:ext cx="1270517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Grinder</a:t>
              </a:r>
            </a:p>
          </p:txBody>
        </p:sp>
        <p:sp>
          <p:nvSpPr>
            <p:cNvPr id="12336" name="Rectangle 18"/>
            <p:cNvSpPr>
              <a:spLocks noChangeArrowheads="1"/>
            </p:cNvSpPr>
            <p:nvPr/>
          </p:nvSpPr>
          <p:spPr bwMode="auto">
            <a:xfrm>
              <a:off x="3787773" y="5229227"/>
              <a:ext cx="606483" cy="449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1053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12337" name="Rectangle 19"/>
            <p:cNvSpPr>
              <a:spLocks noChangeArrowheads="1"/>
            </p:cNvSpPr>
            <p:nvPr/>
          </p:nvSpPr>
          <p:spPr bwMode="auto">
            <a:xfrm>
              <a:off x="4786313" y="2835273"/>
              <a:ext cx="514388" cy="449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1053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338" name="Rectangle 20"/>
            <p:cNvSpPr>
              <a:spLocks noChangeArrowheads="1"/>
            </p:cNvSpPr>
            <p:nvPr/>
          </p:nvSpPr>
          <p:spPr bwMode="auto">
            <a:xfrm>
              <a:off x="4759327" y="5229227"/>
              <a:ext cx="582246" cy="449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1053">
                  <a:solidFill>
                    <a:srgbClr val="000000"/>
                  </a:solidFill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99" name="Freeform 21"/>
            <p:cNvSpPr>
              <a:spLocks/>
            </p:cNvSpPr>
            <p:nvPr/>
          </p:nvSpPr>
          <p:spPr bwMode="auto">
            <a:xfrm>
              <a:off x="1113249" y="5311864"/>
              <a:ext cx="594011" cy="298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3" y="0"/>
                </a:cxn>
                <a:cxn ang="0">
                  <a:pos x="373" y="187"/>
                </a:cxn>
                <a:cxn ang="0">
                  <a:pos x="0" y="187"/>
                </a:cxn>
                <a:cxn ang="0">
                  <a:pos x="0" y="0"/>
                </a:cxn>
              </a:cxnLst>
              <a:rect l="0" t="0" r="r" b="b"/>
              <a:pathLst>
                <a:path w="374" h="188">
                  <a:moveTo>
                    <a:pt x="0" y="0"/>
                  </a:moveTo>
                  <a:lnTo>
                    <a:pt x="373" y="0"/>
                  </a:lnTo>
                  <a:lnTo>
                    <a:pt x="373" y="187"/>
                  </a:lnTo>
                  <a:lnTo>
                    <a:pt x="0" y="187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40" name="Rectangle 22"/>
            <p:cNvSpPr>
              <a:spLocks noChangeArrowheads="1"/>
            </p:cNvSpPr>
            <p:nvPr/>
          </p:nvSpPr>
          <p:spPr bwMode="auto">
            <a:xfrm>
              <a:off x="980944" y="5311775"/>
              <a:ext cx="839137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Saw</a:t>
              </a:r>
            </a:p>
          </p:txBody>
        </p:sp>
        <p:sp>
          <p:nvSpPr>
            <p:cNvPr id="101" name="Freeform 23"/>
            <p:cNvSpPr>
              <a:spLocks/>
            </p:cNvSpPr>
            <p:nvPr/>
          </p:nvSpPr>
          <p:spPr bwMode="auto">
            <a:xfrm>
              <a:off x="3775499" y="3899243"/>
              <a:ext cx="1398627" cy="6779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0" y="0"/>
                </a:cxn>
                <a:cxn ang="0">
                  <a:pos x="880" y="426"/>
                </a:cxn>
                <a:cxn ang="0">
                  <a:pos x="0" y="426"/>
                </a:cxn>
                <a:cxn ang="0">
                  <a:pos x="0" y="0"/>
                </a:cxn>
              </a:cxnLst>
              <a:rect l="0" t="0" r="r" b="b"/>
              <a:pathLst>
                <a:path w="881" h="427">
                  <a:moveTo>
                    <a:pt x="0" y="0"/>
                  </a:moveTo>
                  <a:lnTo>
                    <a:pt x="880" y="0"/>
                  </a:lnTo>
                  <a:lnTo>
                    <a:pt x="880" y="426"/>
                  </a:lnTo>
                  <a:lnTo>
                    <a:pt x="0" y="426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42" name="Rectangle 24"/>
            <p:cNvSpPr>
              <a:spLocks noChangeArrowheads="1"/>
            </p:cNvSpPr>
            <p:nvPr/>
          </p:nvSpPr>
          <p:spPr bwMode="auto">
            <a:xfrm>
              <a:off x="4091405" y="3986116"/>
              <a:ext cx="1296024" cy="619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Heat Treat</a:t>
              </a:r>
            </a:p>
          </p:txBody>
        </p:sp>
        <p:sp>
          <p:nvSpPr>
            <p:cNvPr id="103" name="Freeform 25"/>
            <p:cNvSpPr>
              <a:spLocks/>
            </p:cNvSpPr>
            <p:nvPr/>
          </p:nvSpPr>
          <p:spPr bwMode="auto">
            <a:xfrm>
              <a:off x="2592877" y="3196709"/>
              <a:ext cx="594011" cy="298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3" y="0"/>
                </a:cxn>
                <a:cxn ang="0">
                  <a:pos x="373" y="187"/>
                </a:cxn>
                <a:cxn ang="0">
                  <a:pos x="0" y="187"/>
                </a:cxn>
                <a:cxn ang="0">
                  <a:pos x="0" y="0"/>
                </a:cxn>
              </a:cxnLst>
              <a:rect l="0" t="0" r="r" b="b"/>
              <a:pathLst>
                <a:path w="374" h="188">
                  <a:moveTo>
                    <a:pt x="0" y="0"/>
                  </a:moveTo>
                  <a:lnTo>
                    <a:pt x="373" y="0"/>
                  </a:lnTo>
                  <a:lnTo>
                    <a:pt x="373" y="187"/>
                  </a:lnTo>
                  <a:lnTo>
                    <a:pt x="0" y="187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44" name="Rectangle 26"/>
            <p:cNvSpPr>
              <a:spLocks noChangeArrowheads="1"/>
            </p:cNvSpPr>
            <p:nvPr/>
          </p:nvSpPr>
          <p:spPr bwMode="auto">
            <a:xfrm>
              <a:off x="2406572" y="3197224"/>
              <a:ext cx="1013628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Lathe</a:t>
              </a:r>
            </a:p>
          </p:txBody>
        </p:sp>
        <p:sp>
          <p:nvSpPr>
            <p:cNvPr id="105" name="Freeform 27"/>
            <p:cNvSpPr>
              <a:spLocks/>
            </p:cNvSpPr>
            <p:nvPr/>
          </p:nvSpPr>
          <p:spPr bwMode="auto">
            <a:xfrm>
              <a:off x="1113249" y="3196709"/>
              <a:ext cx="594011" cy="298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3" y="0"/>
                </a:cxn>
                <a:cxn ang="0">
                  <a:pos x="373" y="187"/>
                </a:cxn>
                <a:cxn ang="0">
                  <a:pos x="0" y="187"/>
                </a:cxn>
                <a:cxn ang="0">
                  <a:pos x="0" y="0"/>
                </a:cxn>
              </a:cxnLst>
              <a:rect l="0" t="0" r="r" b="b"/>
              <a:pathLst>
                <a:path w="374" h="188">
                  <a:moveTo>
                    <a:pt x="0" y="0"/>
                  </a:moveTo>
                  <a:lnTo>
                    <a:pt x="373" y="0"/>
                  </a:lnTo>
                  <a:lnTo>
                    <a:pt x="373" y="187"/>
                  </a:lnTo>
                  <a:lnTo>
                    <a:pt x="0" y="187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46" name="Rectangle 28"/>
            <p:cNvSpPr>
              <a:spLocks noChangeArrowheads="1"/>
            </p:cNvSpPr>
            <p:nvPr/>
          </p:nvSpPr>
          <p:spPr bwMode="auto">
            <a:xfrm>
              <a:off x="980944" y="3197224"/>
              <a:ext cx="839137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Saw</a:t>
              </a:r>
            </a:p>
          </p:txBody>
        </p:sp>
        <p:sp>
          <p:nvSpPr>
            <p:cNvPr id="107" name="Freeform 29"/>
            <p:cNvSpPr>
              <a:spLocks/>
            </p:cNvSpPr>
            <p:nvPr/>
          </p:nvSpPr>
          <p:spPr bwMode="auto">
            <a:xfrm>
              <a:off x="5436030" y="3102283"/>
              <a:ext cx="729014" cy="339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3" y="0"/>
                </a:cxn>
                <a:cxn ang="0">
                  <a:pos x="373" y="187"/>
                </a:cxn>
                <a:cxn ang="0">
                  <a:pos x="0" y="187"/>
                </a:cxn>
                <a:cxn ang="0">
                  <a:pos x="0" y="0"/>
                </a:cxn>
              </a:cxnLst>
              <a:rect l="0" t="0" r="r" b="b"/>
              <a:pathLst>
                <a:path w="374" h="188">
                  <a:moveTo>
                    <a:pt x="0" y="0"/>
                  </a:moveTo>
                  <a:lnTo>
                    <a:pt x="373" y="0"/>
                  </a:lnTo>
                  <a:lnTo>
                    <a:pt x="373" y="187"/>
                  </a:lnTo>
                  <a:lnTo>
                    <a:pt x="0" y="187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48" name="Rectangle 30"/>
            <p:cNvSpPr>
              <a:spLocks noChangeArrowheads="1"/>
            </p:cNvSpPr>
            <p:nvPr/>
          </p:nvSpPr>
          <p:spPr bwMode="auto">
            <a:xfrm>
              <a:off x="5257826" y="3101974"/>
              <a:ext cx="1013628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Lathe</a:t>
              </a:r>
            </a:p>
          </p:txBody>
        </p:sp>
        <p:sp>
          <p:nvSpPr>
            <p:cNvPr id="109" name="Freeform 31"/>
            <p:cNvSpPr>
              <a:spLocks/>
            </p:cNvSpPr>
            <p:nvPr/>
          </p:nvSpPr>
          <p:spPr bwMode="auto">
            <a:xfrm>
              <a:off x="6858958" y="5217438"/>
              <a:ext cx="594011" cy="298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3" y="0"/>
                </a:cxn>
                <a:cxn ang="0">
                  <a:pos x="373" y="187"/>
                </a:cxn>
                <a:cxn ang="0">
                  <a:pos x="0" y="187"/>
                </a:cxn>
                <a:cxn ang="0">
                  <a:pos x="0" y="0"/>
                </a:cxn>
              </a:cxnLst>
              <a:rect l="0" t="0" r="r" b="b"/>
              <a:pathLst>
                <a:path w="374" h="188">
                  <a:moveTo>
                    <a:pt x="0" y="0"/>
                  </a:moveTo>
                  <a:lnTo>
                    <a:pt x="373" y="0"/>
                  </a:lnTo>
                  <a:lnTo>
                    <a:pt x="373" y="187"/>
                  </a:lnTo>
                  <a:lnTo>
                    <a:pt x="0" y="187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50" name="Rectangle 32"/>
            <p:cNvSpPr>
              <a:spLocks noChangeArrowheads="1"/>
            </p:cNvSpPr>
            <p:nvPr/>
          </p:nvSpPr>
          <p:spPr bwMode="auto">
            <a:xfrm>
              <a:off x="6683454" y="5216525"/>
              <a:ext cx="960311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Press</a:t>
              </a:r>
            </a:p>
          </p:txBody>
        </p:sp>
        <p:sp>
          <p:nvSpPr>
            <p:cNvPr id="111" name="Freeform 33"/>
            <p:cNvSpPr>
              <a:spLocks/>
            </p:cNvSpPr>
            <p:nvPr/>
          </p:nvSpPr>
          <p:spPr bwMode="auto">
            <a:xfrm>
              <a:off x="5446830" y="5226881"/>
              <a:ext cx="594011" cy="298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3" y="0"/>
                </a:cxn>
                <a:cxn ang="0">
                  <a:pos x="373" y="186"/>
                </a:cxn>
                <a:cxn ang="0">
                  <a:pos x="0" y="186"/>
                </a:cxn>
                <a:cxn ang="0">
                  <a:pos x="0" y="0"/>
                </a:cxn>
              </a:cxnLst>
              <a:rect l="0" t="0" r="r" b="b"/>
              <a:pathLst>
                <a:path w="374" h="187">
                  <a:moveTo>
                    <a:pt x="0" y="0"/>
                  </a:moveTo>
                  <a:lnTo>
                    <a:pt x="373" y="0"/>
                  </a:lnTo>
                  <a:lnTo>
                    <a:pt x="373" y="186"/>
                  </a:lnTo>
                  <a:lnTo>
                    <a:pt x="0" y="186"/>
                  </a:lnTo>
                  <a:lnTo>
                    <a:pt x="0" y="0"/>
                  </a:lnTo>
                </a:path>
              </a:pathLst>
            </a:custGeom>
            <a:solidFill>
              <a:srgbClr val="FFD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52" name="Rectangle 34"/>
            <p:cNvSpPr>
              <a:spLocks noChangeArrowheads="1"/>
            </p:cNvSpPr>
            <p:nvPr/>
          </p:nvSpPr>
          <p:spPr bwMode="auto">
            <a:xfrm>
              <a:off x="5257826" y="5227639"/>
              <a:ext cx="1013628" cy="363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788">
                  <a:solidFill>
                    <a:srgbClr val="000000"/>
                  </a:solidFill>
                  <a:latin typeface="Times New Roman" pitchFamily="18" charset="0"/>
                </a:rPr>
                <a:t>Lathe</a:t>
              </a:r>
            </a:p>
          </p:txBody>
        </p:sp>
        <p:sp>
          <p:nvSpPr>
            <p:cNvPr id="113" name="Line 35"/>
            <p:cNvSpPr>
              <a:spLocks noChangeShapeType="1"/>
            </p:cNvSpPr>
            <p:nvPr/>
          </p:nvSpPr>
          <p:spPr bwMode="auto">
            <a:xfrm>
              <a:off x="592138" y="3330796"/>
              <a:ext cx="40770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14" name="Line 36"/>
            <p:cNvSpPr>
              <a:spLocks noChangeShapeType="1"/>
            </p:cNvSpPr>
            <p:nvPr/>
          </p:nvSpPr>
          <p:spPr bwMode="auto">
            <a:xfrm>
              <a:off x="1812561" y="3330796"/>
              <a:ext cx="696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55" name="Rectangle 37"/>
            <p:cNvSpPr>
              <a:spLocks noChangeArrowheads="1"/>
            </p:cNvSpPr>
            <p:nvPr/>
          </p:nvSpPr>
          <p:spPr bwMode="auto">
            <a:xfrm>
              <a:off x="3689350" y="2835273"/>
              <a:ext cx="514388" cy="449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0900" tIns="25004" rIns="50900" bIns="25004">
              <a:spAutoFit/>
            </a:bodyPr>
            <a:lstStyle/>
            <a:p>
              <a:pPr algn="l" eaLnBrk="0" hangingPunct="0"/>
              <a:r>
                <a:rPr lang="en-US" sz="1053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16" name="Line 38"/>
            <p:cNvSpPr>
              <a:spLocks noChangeShapeType="1"/>
            </p:cNvSpPr>
            <p:nvPr/>
          </p:nvSpPr>
          <p:spPr bwMode="auto">
            <a:xfrm>
              <a:off x="3305690" y="3381785"/>
              <a:ext cx="756014" cy="4211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17" name="Line 39"/>
            <p:cNvSpPr>
              <a:spLocks noChangeShapeType="1"/>
            </p:cNvSpPr>
            <p:nvPr/>
          </p:nvSpPr>
          <p:spPr bwMode="auto">
            <a:xfrm flipV="1">
              <a:off x="4779918" y="3272251"/>
              <a:ext cx="575110" cy="570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18" name="Line 40"/>
            <p:cNvSpPr>
              <a:spLocks noChangeShapeType="1"/>
            </p:cNvSpPr>
            <p:nvPr/>
          </p:nvSpPr>
          <p:spPr bwMode="auto">
            <a:xfrm>
              <a:off x="6116443" y="3262809"/>
              <a:ext cx="696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19" name="Line 41"/>
            <p:cNvSpPr>
              <a:spLocks noChangeShapeType="1"/>
            </p:cNvSpPr>
            <p:nvPr/>
          </p:nvSpPr>
          <p:spPr bwMode="auto">
            <a:xfrm>
              <a:off x="7571771" y="3262809"/>
              <a:ext cx="9261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0" name="Line 42"/>
            <p:cNvSpPr>
              <a:spLocks noChangeShapeType="1"/>
            </p:cNvSpPr>
            <p:nvPr/>
          </p:nvSpPr>
          <p:spPr bwMode="auto">
            <a:xfrm>
              <a:off x="635339" y="5478055"/>
              <a:ext cx="4104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1" name="Line 43"/>
            <p:cNvSpPr>
              <a:spLocks noChangeShapeType="1"/>
            </p:cNvSpPr>
            <p:nvPr/>
          </p:nvSpPr>
          <p:spPr bwMode="auto">
            <a:xfrm>
              <a:off x="1796361" y="5478055"/>
              <a:ext cx="696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2" name="Line 44"/>
            <p:cNvSpPr>
              <a:spLocks noChangeShapeType="1"/>
            </p:cNvSpPr>
            <p:nvPr/>
          </p:nvSpPr>
          <p:spPr bwMode="auto">
            <a:xfrm flipV="1">
              <a:off x="3316491" y="4628216"/>
              <a:ext cx="834315" cy="878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3" name="Line 45"/>
            <p:cNvSpPr>
              <a:spLocks noChangeShapeType="1"/>
            </p:cNvSpPr>
            <p:nvPr/>
          </p:nvSpPr>
          <p:spPr bwMode="auto">
            <a:xfrm>
              <a:off x="4752918" y="4660321"/>
              <a:ext cx="591310" cy="6515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4" name="Line 46"/>
            <p:cNvSpPr>
              <a:spLocks noChangeShapeType="1"/>
            </p:cNvSpPr>
            <p:nvPr/>
          </p:nvSpPr>
          <p:spPr bwMode="auto">
            <a:xfrm>
              <a:off x="6108344" y="5387405"/>
              <a:ext cx="696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  <p:sp>
          <p:nvSpPr>
            <p:cNvPr id="125" name="Line 47"/>
            <p:cNvSpPr>
              <a:spLocks noChangeShapeType="1"/>
            </p:cNvSpPr>
            <p:nvPr/>
          </p:nvSpPr>
          <p:spPr bwMode="auto">
            <a:xfrm>
              <a:off x="7571771" y="5387405"/>
              <a:ext cx="92611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125"/>
            </a:p>
          </p:txBody>
        </p:sp>
      </p:grpSp>
      <p:sp>
        <p:nvSpPr>
          <p:cNvPr id="12292" name="Rectangle 5"/>
          <p:cNvSpPr>
            <a:spLocks noGrp="1" noChangeArrowheads="1"/>
          </p:cNvSpPr>
          <p:nvPr>
            <p:ph type="title"/>
          </p:nvPr>
        </p:nvSpPr>
        <p:spPr>
          <a:xfrm>
            <a:off x="3031628" y="282177"/>
            <a:ext cx="5401171" cy="761457"/>
          </a:xfrm>
          <a:noFill/>
          <a:ln>
            <a:noFill/>
            <a:miter lim="800000"/>
            <a:headEnd/>
            <a:tailEnd/>
          </a:ln>
        </p:spPr>
        <p:txBody>
          <a:bodyPr vert="horz" wrap="square" lIns="50900" tIns="25004" rIns="50900" bIns="25004" numCol="1" rtlCol="0" anchor="b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600" dirty="0"/>
              <a:t>Elimination of Waste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605682" y="1371600"/>
            <a:ext cx="2851250" cy="342900"/>
          </a:xfrm>
          <a:noFill/>
        </p:spPr>
        <p:txBody>
          <a:bodyPr vert="horz" wrap="square" lIns="50900" tIns="25004" rIns="50900" bIns="25004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342887" indent="-342887">
              <a:spcAft>
                <a:spcPct val="25000"/>
              </a:spcAft>
              <a:buFont typeface="Symbol" pitchFamily="18" charset="2"/>
              <a:buAutoNum type="arabicPeriod"/>
            </a:pPr>
            <a:r>
              <a:rPr lang="en-US" sz="1125" dirty="0"/>
              <a:t>Focused factory networks </a:t>
            </a:r>
          </a:p>
        </p:txBody>
      </p:sp>
      <p:grpSp>
        <p:nvGrpSpPr>
          <p:cNvPr id="12294" name="Group 8"/>
          <p:cNvGrpSpPr>
            <a:grpSpLocks/>
          </p:cNvGrpSpPr>
          <p:nvPr/>
        </p:nvGrpSpPr>
        <p:grpSpPr bwMode="auto">
          <a:xfrm>
            <a:off x="2000251" y="1101923"/>
            <a:ext cx="494705" cy="0"/>
            <a:chOff x="771" y="2156"/>
            <a:chExt cx="1343" cy="662"/>
          </a:xfrm>
        </p:grpSpPr>
        <p:sp>
          <p:nvSpPr>
            <p:cNvPr id="33" name="Line 6"/>
            <p:cNvSpPr>
              <a:spLocks noChangeShapeType="1"/>
            </p:cNvSpPr>
            <p:nvPr/>
          </p:nvSpPr>
          <p:spPr bwMode="auto">
            <a:xfrm>
              <a:off x="2147483647" y="815975"/>
              <a:ext cx="669" cy="0"/>
            </a:xfrm>
            <a:prstGeom prst="line">
              <a:avLst/>
            </a:prstGeom>
            <a:noFill/>
            <a:ln w="12700">
              <a:solidFill>
                <a:srgbClr val="F8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>
              <a:off x="2147483647" y="815975"/>
              <a:ext cx="669" cy="0"/>
            </a:xfrm>
            <a:custGeom>
              <a:avLst/>
              <a:gdLst/>
              <a:ahLst/>
              <a:cxnLst>
                <a:cxn ang="0">
                  <a:pos x="0" y="379"/>
                </a:cxn>
                <a:cxn ang="0">
                  <a:pos x="155" y="188"/>
                </a:cxn>
                <a:cxn ang="0">
                  <a:pos x="155" y="379"/>
                </a:cxn>
                <a:cxn ang="0">
                  <a:pos x="316" y="188"/>
                </a:cxn>
                <a:cxn ang="0">
                  <a:pos x="316" y="379"/>
                </a:cxn>
                <a:cxn ang="0">
                  <a:pos x="473" y="188"/>
                </a:cxn>
                <a:cxn ang="0">
                  <a:pos x="473" y="379"/>
                </a:cxn>
                <a:cxn ang="0">
                  <a:pos x="514" y="379"/>
                </a:cxn>
                <a:cxn ang="0">
                  <a:pos x="514" y="0"/>
                </a:cxn>
                <a:cxn ang="0">
                  <a:pos x="570" y="0"/>
                </a:cxn>
                <a:cxn ang="0">
                  <a:pos x="570" y="379"/>
                </a:cxn>
                <a:cxn ang="0">
                  <a:pos x="610" y="379"/>
                </a:cxn>
                <a:cxn ang="0">
                  <a:pos x="610" y="0"/>
                </a:cxn>
                <a:cxn ang="0">
                  <a:pos x="669" y="0"/>
                </a:cxn>
                <a:cxn ang="0">
                  <a:pos x="669" y="661"/>
                </a:cxn>
                <a:cxn ang="0">
                  <a:pos x="0" y="661"/>
                </a:cxn>
                <a:cxn ang="0">
                  <a:pos x="0" y="379"/>
                </a:cxn>
              </a:cxnLst>
              <a:rect l="0" t="0" r="r" b="b"/>
              <a:pathLst>
                <a:path w="670" h="662">
                  <a:moveTo>
                    <a:pt x="0" y="379"/>
                  </a:moveTo>
                  <a:lnTo>
                    <a:pt x="155" y="188"/>
                  </a:lnTo>
                  <a:lnTo>
                    <a:pt x="155" y="379"/>
                  </a:lnTo>
                  <a:lnTo>
                    <a:pt x="316" y="188"/>
                  </a:lnTo>
                  <a:lnTo>
                    <a:pt x="316" y="379"/>
                  </a:lnTo>
                  <a:lnTo>
                    <a:pt x="473" y="188"/>
                  </a:lnTo>
                  <a:lnTo>
                    <a:pt x="473" y="379"/>
                  </a:lnTo>
                  <a:lnTo>
                    <a:pt x="514" y="379"/>
                  </a:lnTo>
                  <a:lnTo>
                    <a:pt x="514" y="0"/>
                  </a:lnTo>
                  <a:lnTo>
                    <a:pt x="570" y="0"/>
                  </a:lnTo>
                  <a:lnTo>
                    <a:pt x="570" y="379"/>
                  </a:lnTo>
                  <a:lnTo>
                    <a:pt x="610" y="379"/>
                  </a:lnTo>
                  <a:lnTo>
                    <a:pt x="610" y="0"/>
                  </a:lnTo>
                  <a:lnTo>
                    <a:pt x="669" y="0"/>
                  </a:lnTo>
                  <a:lnTo>
                    <a:pt x="669" y="661"/>
                  </a:lnTo>
                  <a:lnTo>
                    <a:pt x="0" y="661"/>
                  </a:lnTo>
                  <a:lnTo>
                    <a:pt x="0" y="379"/>
                  </a:lnTo>
                </a:path>
              </a:pathLst>
            </a:custGeom>
            <a:solidFill>
              <a:srgbClr val="FFA14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2085975" y="1328738"/>
            <a:ext cx="1757363" cy="1371600"/>
            <a:chOff x="92411" y="1371600"/>
            <a:chExt cx="2569826" cy="1881187"/>
          </a:xfrm>
        </p:grpSpPr>
        <p:sp>
          <p:nvSpPr>
            <p:cNvPr id="7" name="Rectangle 2"/>
            <p:cNvSpPr>
              <a:spLocks noChangeArrowheads="1"/>
            </p:cNvSpPr>
            <p:nvPr/>
          </p:nvSpPr>
          <p:spPr bwMode="auto">
            <a:xfrm>
              <a:off x="92411" y="3083774"/>
              <a:ext cx="786095" cy="169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1099188" y="3083774"/>
              <a:ext cx="1194812" cy="169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grpSp>
          <p:nvGrpSpPr>
            <p:cNvPr id="12304" name="Group 14"/>
            <p:cNvGrpSpPr>
              <a:grpSpLocks/>
            </p:cNvGrpSpPr>
            <p:nvPr/>
          </p:nvGrpSpPr>
          <p:grpSpPr bwMode="auto">
            <a:xfrm>
              <a:off x="1606387" y="1986908"/>
              <a:ext cx="785825" cy="389049"/>
              <a:chOff x="3222" y="1995"/>
              <a:chExt cx="1199" cy="662"/>
            </a:xfrm>
          </p:grpSpPr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3751" y="1994"/>
                <a:ext cx="659" cy="663"/>
              </a:xfrm>
              <a:custGeom>
                <a:avLst/>
                <a:gdLst/>
                <a:ahLst/>
                <a:cxnLst>
                  <a:cxn ang="0">
                    <a:pos x="0" y="379"/>
                  </a:cxn>
                  <a:cxn ang="0">
                    <a:pos x="155" y="187"/>
                  </a:cxn>
                  <a:cxn ang="0">
                    <a:pos x="155" y="379"/>
                  </a:cxn>
                  <a:cxn ang="0">
                    <a:pos x="316" y="187"/>
                  </a:cxn>
                  <a:cxn ang="0">
                    <a:pos x="316" y="379"/>
                  </a:cxn>
                  <a:cxn ang="0">
                    <a:pos x="473" y="187"/>
                  </a:cxn>
                  <a:cxn ang="0">
                    <a:pos x="473" y="379"/>
                  </a:cxn>
                  <a:cxn ang="0">
                    <a:pos x="513" y="379"/>
                  </a:cxn>
                  <a:cxn ang="0">
                    <a:pos x="513" y="0"/>
                  </a:cxn>
                  <a:cxn ang="0">
                    <a:pos x="570" y="0"/>
                  </a:cxn>
                  <a:cxn ang="0">
                    <a:pos x="570" y="379"/>
                  </a:cxn>
                  <a:cxn ang="0">
                    <a:pos x="610" y="379"/>
                  </a:cxn>
                  <a:cxn ang="0">
                    <a:pos x="610" y="0"/>
                  </a:cxn>
                  <a:cxn ang="0">
                    <a:pos x="668" y="0"/>
                  </a:cxn>
                  <a:cxn ang="0">
                    <a:pos x="668" y="661"/>
                  </a:cxn>
                  <a:cxn ang="0">
                    <a:pos x="0" y="661"/>
                  </a:cxn>
                  <a:cxn ang="0">
                    <a:pos x="0" y="379"/>
                  </a:cxn>
                </a:cxnLst>
                <a:rect l="0" t="0" r="r" b="b"/>
                <a:pathLst>
                  <a:path w="669" h="662">
                    <a:moveTo>
                      <a:pt x="0" y="379"/>
                    </a:moveTo>
                    <a:lnTo>
                      <a:pt x="155" y="187"/>
                    </a:lnTo>
                    <a:lnTo>
                      <a:pt x="155" y="379"/>
                    </a:lnTo>
                    <a:lnTo>
                      <a:pt x="316" y="187"/>
                    </a:lnTo>
                    <a:lnTo>
                      <a:pt x="316" y="379"/>
                    </a:lnTo>
                    <a:lnTo>
                      <a:pt x="473" y="187"/>
                    </a:lnTo>
                    <a:lnTo>
                      <a:pt x="473" y="379"/>
                    </a:lnTo>
                    <a:lnTo>
                      <a:pt x="513" y="379"/>
                    </a:lnTo>
                    <a:lnTo>
                      <a:pt x="513" y="0"/>
                    </a:lnTo>
                    <a:lnTo>
                      <a:pt x="570" y="0"/>
                    </a:lnTo>
                    <a:lnTo>
                      <a:pt x="570" y="379"/>
                    </a:lnTo>
                    <a:lnTo>
                      <a:pt x="610" y="379"/>
                    </a:lnTo>
                    <a:lnTo>
                      <a:pt x="610" y="0"/>
                    </a:lnTo>
                    <a:lnTo>
                      <a:pt x="668" y="0"/>
                    </a:lnTo>
                    <a:lnTo>
                      <a:pt x="668" y="661"/>
                    </a:lnTo>
                    <a:lnTo>
                      <a:pt x="0" y="661"/>
                    </a:lnTo>
                    <a:lnTo>
                      <a:pt x="0" y="379"/>
                    </a:lnTo>
                  </a:path>
                </a:pathLst>
              </a:custGeom>
              <a:solidFill>
                <a:srgbClr val="FFA142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053">
                  <a:latin typeface="Arial" pitchFamily="34" charset="0"/>
                </a:endParaRPr>
              </a:p>
            </p:txBody>
          </p:sp>
          <p:sp>
            <p:nvSpPr>
              <p:cNvPr id="30" name="Line 13"/>
              <p:cNvSpPr>
                <a:spLocks noChangeShapeType="1"/>
              </p:cNvSpPr>
              <p:nvPr/>
            </p:nvSpPr>
            <p:spPr bwMode="auto">
              <a:xfrm flipV="1">
                <a:off x="3211" y="2357"/>
                <a:ext cx="542" cy="65"/>
              </a:xfrm>
              <a:prstGeom prst="line">
                <a:avLst/>
              </a:prstGeom>
              <a:noFill/>
              <a:ln w="12700">
                <a:solidFill>
                  <a:srgbClr val="F8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053">
                  <a:latin typeface="Arial" pitchFamily="34" charset="0"/>
                </a:endParaRPr>
              </a:p>
            </p:txBody>
          </p:sp>
        </p:grpSp>
        <p:grpSp>
          <p:nvGrpSpPr>
            <p:cNvPr id="12305" name="Group 17"/>
            <p:cNvGrpSpPr>
              <a:grpSpLocks/>
            </p:cNvGrpSpPr>
            <p:nvPr/>
          </p:nvGrpSpPr>
          <p:grpSpPr bwMode="auto">
            <a:xfrm>
              <a:off x="1226254" y="1371600"/>
              <a:ext cx="479753" cy="905626"/>
              <a:chOff x="2642" y="948"/>
              <a:chExt cx="732" cy="1541"/>
            </a:xfrm>
          </p:grpSpPr>
          <p:sp>
            <p:nvSpPr>
              <p:cNvPr id="27" name="Line 15"/>
              <p:cNvSpPr>
                <a:spLocks noChangeShapeType="1"/>
              </p:cNvSpPr>
              <p:nvPr/>
            </p:nvSpPr>
            <p:spPr bwMode="auto">
              <a:xfrm flipV="1">
                <a:off x="2631" y="1604"/>
                <a:ext cx="293" cy="884"/>
              </a:xfrm>
              <a:prstGeom prst="line">
                <a:avLst/>
              </a:prstGeom>
              <a:noFill/>
              <a:ln w="12700">
                <a:solidFill>
                  <a:srgbClr val="F8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053">
                  <a:latin typeface="Arial" pitchFamily="34" charset="0"/>
                </a:endParaRPr>
              </a:p>
            </p:txBody>
          </p:sp>
          <p:sp>
            <p:nvSpPr>
              <p:cNvPr id="28" name="Freeform 16"/>
              <p:cNvSpPr>
                <a:spLocks/>
              </p:cNvSpPr>
              <p:nvPr/>
            </p:nvSpPr>
            <p:spPr bwMode="auto">
              <a:xfrm>
                <a:off x="2705" y="948"/>
                <a:ext cx="669" cy="661"/>
              </a:xfrm>
              <a:custGeom>
                <a:avLst/>
                <a:gdLst/>
                <a:ahLst/>
                <a:cxnLst>
                  <a:cxn ang="0">
                    <a:pos x="0" y="379"/>
                  </a:cxn>
                  <a:cxn ang="0">
                    <a:pos x="155" y="187"/>
                  </a:cxn>
                  <a:cxn ang="0">
                    <a:pos x="155" y="379"/>
                  </a:cxn>
                  <a:cxn ang="0">
                    <a:pos x="316" y="187"/>
                  </a:cxn>
                  <a:cxn ang="0">
                    <a:pos x="316" y="379"/>
                  </a:cxn>
                  <a:cxn ang="0">
                    <a:pos x="473" y="187"/>
                  </a:cxn>
                  <a:cxn ang="0">
                    <a:pos x="473" y="379"/>
                  </a:cxn>
                  <a:cxn ang="0">
                    <a:pos x="513" y="379"/>
                  </a:cxn>
                  <a:cxn ang="0">
                    <a:pos x="513" y="0"/>
                  </a:cxn>
                  <a:cxn ang="0">
                    <a:pos x="569" y="0"/>
                  </a:cxn>
                  <a:cxn ang="0">
                    <a:pos x="569" y="379"/>
                  </a:cxn>
                  <a:cxn ang="0">
                    <a:pos x="610" y="379"/>
                  </a:cxn>
                  <a:cxn ang="0">
                    <a:pos x="610" y="0"/>
                  </a:cxn>
                  <a:cxn ang="0">
                    <a:pos x="668" y="0"/>
                  </a:cxn>
                  <a:cxn ang="0">
                    <a:pos x="668" y="661"/>
                  </a:cxn>
                  <a:cxn ang="0">
                    <a:pos x="0" y="661"/>
                  </a:cxn>
                  <a:cxn ang="0">
                    <a:pos x="0" y="379"/>
                  </a:cxn>
                </a:cxnLst>
                <a:rect l="0" t="0" r="r" b="b"/>
                <a:pathLst>
                  <a:path w="669" h="662">
                    <a:moveTo>
                      <a:pt x="0" y="379"/>
                    </a:moveTo>
                    <a:lnTo>
                      <a:pt x="155" y="187"/>
                    </a:lnTo>
                    <a:lnTo>
                      <a:pt x="155" y="379"/>
                    </a:lnTo>
                    <a:lnTo>
                      <a:pt x="316" y="187"/>
                    </a:lnTo>
                    <a:lnTo>
                      <a:pt x="316" y="379"/>
                    </a:lnTo>
                    <a:lnTo>
                      <a:pt x="473" y="187"/>
                    </a:lnTo>
                    <a:lnTo>
                      <a:pt x="473" y="379"/>
                    </a:lnTo>
                    <a:lnTo>
                      <a:pt x="513" y="379"/>
                    </a:lnTo>
                    <a:lnTo>
                      <a:pt x="513" y="0"/>
                    </a:lnTo>
                    <a:lnTo>
                      <a:pt x="569" y="0"/>
                    </a:lnTo>
                    <a:lnTo>
                      <a:pt x="569" y="379"/>
                    </a:lnTo>
                    <a:lnTo>
                      <a:pt x="610" y="379"/>
                    </a:lnTo>
                    <a:lnTo>
                      <a:pt x="610" y="0"/>
                    </a:lnTo>
                    <a:lnTo>
                      <a:pt x="668" y="0"/>
                    </a:lnTo>
                    <a:lnTo>
                      <a:pt x="668" y="661"/>
                    </a:lnTo>
                    <a:lnTo>
                      <a:pt x="0" y="661"/>
                    </a:lnTo>
                    <a:lnTo>
                      <a:pt x="0" y="379"/>
                    </a:lnTo>
                  </a:path>
                </a:pathLst>
              </a:custGeom>
              <a:solidFill>
                <a:srgbClr val="FFA142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053">
                  <a:latin typeface="Arial" pitchFamily="34" charset="0"/>
                </a:endParaRPr>
              </a:p>
            </p:txBody>
          </p:sp>
        </p:grpSp>
        <p:sp>
          <p:nvSpPr>
            <p:cNvPr id="13" name="Line 18"/>
            <p:cNvSpPr>
              <a:spLocks noChangeShapeType="1"/>
            </p:cNvSpPr>
            <p:nvPr/>
          </p:nvSpPr>
          <p:spPr bwMode="auto">
            <a:xfrm>
              <a:off x="2177783" y="2377105"/>
              <a:ext cx="284666" cy="428656"/>
            </a:xfrm>
            <a:prstGeom prst="line">
              <a:avLst/>
            </a:prstGeom>
            <a:noFill/>
            <a:ln w="12700">
              <a:solidFill>
                <a:srgbClr val="F8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grpSp>
          <p:nvGrpSpPr>
            <p:cNvPr id="12307" name="Group 24"/>
            <p:cNvGrpSpPr>
              <a:grpSpLocks/>
            </p:cNvGrpSpPr>
            <p:nvPr/>
          </p:nvGrpSpPr>
          <p:grpSpPr bwMode="auto">
            <a:xfrm>
              <a:off x="1134498" y="2435905"/>
              <a:ext cx="1527739" cy="700525"/>
              <a:chOff x="2022" y="2834"/>
              <a:chExt cx="2331" cy="1192"/>
            </a:xfrm>
          </p:grpSpPr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 flipV="1">
                <a:off x="3295" y="3480"/>
                <a:ext cx="1058" cy="165"/>
              </a:xfrm>
              <a:prstGeom prst="line">
                <a:avLst/>
              </a:prstGeom>
              <a:noFill/>
              <a:ln w="12700">
                <a:solidFill>
                  <a:srgbClr val="F8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053">
                  <a:latin typeface="Arial" pitchFamily="34" charset="0"/>
                </a:endParaRPr>
              </a:p>
            </p:txBody>
          </p:sp>
          <p:grpSp>
            <p:nvGrpSpPr>
              <p:cNvPr id="12314" name="Group 22"/>
              <p:cNvGrpSpPr>
                <a:grpSpLocks/>
              </p:cNvGrpSpPr>
              <p:nvPr/>
            </p:nvGrpSpPr>
            <p:grpSpPr bwMode="auto">
              <a:xfrm>
                <a:off x="2624" y="3068"/>
                <a:ext cx="670" cy="958"/>
                <a:chOff x="2624" y="3068"/>
                <a:chExt cx="670" cy="958"/>
              </a:xfrm>
            </p:grpSpPr>
            <p:sp>
              <p:nvSpPr>
                <p:cNvPr id="25" name="Line 20"/>
                <p:cNvSpPr>
                  <a:spLocks noChangeShapeType="1"/>
                </p:cNvSpPr>
                <p:nvPr/>
              </p:nvSpPr>
              <p:spPr bwMode="auto">
                <a:xfrm>
                  <a:off x="2795" y="3067"/>
                  <a:ext cx="122" cy="496"/>
                </a:xfrm>
                <a:prstGeom prst="line">
                  <a:avLst/>
                </a:prstGeom>
                <a:noFill/>
                <a:ln w="12700">
                  <a:solidFill>
                    <a:srgbClr val="F80000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053">
                    <a:latin typeface="Arial" pitchFamily="34" charset="0"/>
                  </a:endParaRPr>
                </a:p>
              </p:txBody>
            </p:sp>
            <p:sp>
              <p:nvSpPr>
                <p:cNvPr id="26" name="Freeform 21"/>
                <p:cNvSpPr>
                  <a:spLocks/>
                </p:cNvSpPr>
                <p:nvPr/>
              </p:nvSpPr>
              <p:spPr bwMode="auto">
                <a:xfrm>
                  <a:off x="2624" y="3363"/>
                  <a:ext cx="659" cy="663"/>
                </a:xfrm>
                <a:custGeom>
                  <a:avLst/>
                  <a:gdLst/>
                  <a:ahLst/>
                  <a:cxnLst>
                    <a:cxn ang="0">
                      <a:pos x="0" y="379"/>
                    </a:cxn>
                    <a:cxn ang="0">
                      <a:pos x="155" y="188"/>
                    </a:cxn>
                    <a:cxn ang="0">
                      <a:pos x="155" y="379"/>
                    </a:cxn>
                    <a:cxn ang="0">
                      <a:pos x="316" y="188"/>
                    </a:cxn>
                    <a:cxn ang="0">
                      <a:pos x="316" y="379"/>
                    </a:cxn>
                    <a:cxn ang="0">
                      <a:pos x="473" y="188"/>
                    </a:cxn>
                    <a:cxn ang="0">
                      <a:pos x="473" y="379"/>
                    </a:cxn>
                    <a:cxn ang="0">
                      <a:pos x="514" y="379"/>
                    </a:cxn>
                    <a:cxn ang="0">
                      <a:pos x="514" y="0"/>
                    </a:cxn>
                    <a:cxn ang="0">
                      <a:pos x="570" y="0"/>
                    </a:cxn>
                    <a:cxn ang="0">
                      <a:pos x="570" y="379"/>
                    </a:cxn>
                    <a:cxn ang="0">
                      <a:pos x="610" y="379"/>
                    </a:cxn>
                    <a:cxn ang="0">
                      <a:pos x="610" y="0"/>
                    </a:cxn>
                    <a:cxn ang="0">
                      <a:pos x="669" y="0"/>
                    </a:cxn>
                    <a:cxn ang="0">
                      <a:pos x="669" y="661"/>
                    </a:cxn>
                    <a:cxn ang="0">
                      <a:pos x="0" y="661"/>
                    </a:cxn>
                    <a:cxn ang="0">
                      <a:pos x="0" y="379"/>
                    </a:cxn>
                  </a:cxnLst>
                  <a:rect l="0" t="0" r="r" b="b"/>
                  <a:pathLst>
                    <a:path w="670" h="662">
                      <a:moveTo>
                        <a:pt x="0" y="379"/>
                      </a:moveTo>
                      <a:lnTo>
                        <a:pt x="155" y="188"/>
                      </a:lnTo>
                      <a:lnTo>
                        <a:pt x="155" y="379"/>
                      </a:lnTo>
                      <a:lnTo>
                        <a:pt x="316" y="188"/>
                      </a:lnTo>
                      <a:lnTo>
                        <a:pt x="316" y="379"/>
                      </a:lnTo>
                      <a:lnTo>
                        <a:pt x="473" y="188"/>
                      </a:lnTo>
                      <a:lnTo>
                        <a:pt x="473" y="379"/>
                      </a:lnTo>
                      <a:lnTo>
                        <a:pt x="514" y="379"/>
                      </a:lnTo>
                      <a:lnTo>
                        <a:pt x="514" y="0"/>
                      </a:lnTo>
                      <a:lnTo>
                        <a:pt x="570" y="0"/>
                      </a:lnTo>
                      <a:lnTo>
                        <a:pt x="570" y="379"/>
                      </a:lnTo>
                      <a:lnTo>
                        <a:pt x="610" y="379"/>
                      </a:lnTo>
                      <a:lnTo>
                        <a:pt x="610" y="0"/>
                      </a:lnTo>
                      <a:lnTo>
                        <a:pt x="669" y="0"/>
                      </a:lnTo>
                      <a:lnTo>
                        <a:pt x="669" y="661"/>
                      </a:lnTo>
                      <a:lnTo>
                        <a:pt x="0" y="661"/>
                      </a:lnTo>
                      <a:lnTo>
                        <a:pt x="0" y="379"/>
                      </a:lnTo>
                    </a:path>
                  </a:pathLst>
                </a:custGeom>
                <a:solidFill>
                  <a:srgbClr val="FFA142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 sz="1053">
                    <a:latin typeface="Arial" pitchFamily="34" charset="0"/>
                  </a:endParaRPr>
                </a:p>
              </p:txBody>
            </p:sp>
          </p:grpSp>
          <p:sp>
            <p:nvSpPr>
              <p:cNvPr id="12315" name="Rectangle 23"/>
              <p:cNvSpPr>
                <a:spLocks noChangeArrowheads="1"/>
              </p:cNvSpPr>
              <p:nvPr/>
            </p:nvSpPr>
            <p:spPr bwMode="auto">
              <a:xfrm>
                <a:off x="2022" y="2834"/>
                <a:ext cx="229" cy="4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50900" tIns="25004" rIns="50900" bIns="25004">
                <a:spAutoFit/>
              </a:bodyPr>
              <a:lstStyle/>
              <a:p>
                <a:pPr algn="l" eaLnBrk="0" hangingPunct="0"/>
                <a:endParaRPr lang="en-US" sz="1053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2354067" y="2723703"/>
              <a:ext cx="272914" cy="241272"/>
            </a:xfrm>
            <a:custGeom>
              <a:avLst/>
              <a:gdLst/>
              <a:ahLst/>
              <a:cxnLst>
                <a:cxn ang="0">
                  <a:pos x="0" y="235"/>
                </a:cxn>
                <a:cxn ang="0">
                  <a:pos x="97" y="116"/>
                </a:cxn>
                <a:cxn ang="0">
                  <a:pos x="97" y="235"/>
                </a:cxn>
                <a:cxn ang="0">
                  <a:pos x="197" y="116"/>
                </a:cxn>
                <a:cxn ang="0">
                  <a:pos x="197" y="235"/>
                </a:cxn>
                <a:cxn ang="0">
                  <a:pos x="294" y="116"/>
                </a:cxn>
                <a:cxn ang="0">
                  <a:pos x="294" y="235"/>
                </a:cxn>
                <a:cxn ang="0">
                  <a:pos x="320" y="235"/>
                </a:cxn>
                <a:cxn ang="0">
                  <a:pos x="320" y="0"/>
                </a:cxn>
                <a:cxn ang="0">
                  <a:pos x="356" y="0"/>
                </a:cxn>
                <a:cxn ang="0">
                  <a:pos x="356" y="235"/>
                </a:cxn>
                <a:cxn ang="0">
                  <a:pos x="381" y="235"/>
                </a:cxn>
                <a:cxn ang="0">
                  <a:pos x="381" y="0"/>
                </a:cxn>
                <a:cxn ang="0">
                  <a:pos x="417" y="0"/>
                </a:cxn>
                <a:cxn ang="0">
                  <a:pos x="417" y="410"/>
                </a:cxn>
                <a:cxn ang="0">
                  <a:pos x="0" y="410"/>
                </a:cxn>
                <a:cxn ang="0">
                  <a:pos x="0" y="235"/>
                </a:cxn>
              </a:cxnLst>
              <a:rect l="0" t="0" r="r" b="b"/>
              <a:pathLst>
                <a:path w="418" h="411">
                  <a:moveTo>
                    <a:pt x="0" y="235"/>
                  </a:moveTo>
                  <a:lnTo>
                    <a:pt x="97" y="116"/>
                  </a:lnTo>
                  <a:lnTo>
                    <a:pt x="97" y="235"/>
                  </a:lnTo>
                  <a:lnTo>
                    <a:pt x="197" y="116"/>
                  </a:lnTo>
                  <a:lnTo>
                    <a:pt x="197" y="235"/>
                  </a:lnTo>
                  <a:lnTo>
                    <a:pt x="294" y="116"/>
                  </a:lnTo>
                  <a:lnTo>
                    <a:pt x="294" y="235"/>
                  </a:lnTo>
                  <a:lnTo>
                    <a:pt x="320" y="235"/>
                  </a:lnTo>
                  <a:lnTo>
                    <a:pt x="320" y="0"/>
                  </a:lnTo>
                  <a:lnTo>
                    <a:pt x="356" y="0"/>
                  </a:lnTo>
                  <a:lnTo>
                    <a:pt x="356" y="235"/>
                  </a:lnTo>
                  <a:lnTo>
                    <a:pt x="381" y="235"/>
                  </a:lnTo>
                  <a:lnTo>
                    <a:pt x="381" y="0"/>
                  </a:lnTo>
                  <a:lnTo>
                    <a:pt x="417" y="0"/>
                  </a:lnTo>
                  <a:lnTo>
                    <a:pt x="417" y="410"/>
                  </a:lnTo>
                  <a:lnTo>
                    <a:pt x="0" y="410"/>
                  </a:lnTo>
                  <a:lnTo>
                    <a:pt x="0" y="235"/>
                  </a:lnTo>
                </a:path>
              </a:pathLst>
            </a:custGeom>
            <a:solidFill>
              <a:srgbClr val="FFA142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  <p:grpSp>
          <p:nvGrpSpPr>
            <p:cNvPr id="12309" name="Group 28"/>
            <p:cNvGrpSpPr>
              <a:grpSpLocks/>
            </p:cNvGrpSpPr>
            <p:nvPr/>
          </p:nvGrpSpPr>
          <p:grpSpPr bwMode="auto">
            <a:xfrm>
              <a:off x="105521" y="1466218"/>
              <a:ext cx="656714" cy="896224"/>
              <a:chOff x="932" y="1109"/>
              <a:chExt cx="1002" cy="1525"/>
            </a:xfrm>
          </p:grpSpPr>
          <p:sp>
            <p:nvSpPr>
              <p:cNvPr id="20" name="Line 26"/>
              <p:cNvSpPr>
                <a:spLocks noChangeShapeType="1"/>
              </p:cNvSpPr>
              <p:nvPr/>
            </p:nvSpPr>
            <p:spPr bwMode="auto">
              <a:xfrm>
                <a:off x="1221" y="1773"/>
                <a:ext cx="713" cy="861"/>
              </a:xfrm>
              <a:prstGeom prst="line">
                <a:avLst/>
              </a:prstGeom>
              <a:noFill/>
              <a:ln w="12700">
                <a:solidFill>
                  <a:srgbClr val="F800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053">
                  <a:latin typeface="Arial" pitchFamily="34" charset="0"/>
                </a:endParaRPr>
              </a:p>
            </p:txBody>
          </p:sp>
          <p:sp>
            <p:nvSpPr>
              <p:cNvPr id="21" name="Freeform 27"/>
              <p:cNvSpPr>
                <a:spLocks/>
              </p:cNvSpPr>
              <p:nvPr/>
            </p:nvSpPr>
            <p:spPr bwMode="auto">
              <a:xfrm>
                <a:off x="932" y="1108"/>
                <a:ext cx="669" cy="663"/>
              </a:xfrm>
              <a:custGeom>
                <a:avLst/>
                <a:gdLst/>
                <a:ahLst/>
                <a:cxnLst>
                  <a:cxn ang="0">
                    <a:pos x="0" y="379"/>
                  </a:cxn>
                  <a:cxn ang="0">
                    <a:pos x="155" y="187"/>
                  </a:cxn>
                  <a:cxn ang="0">
                    <a:pos x="155" y="379"/>
                  </a:cxn>
                  <a:cxn ang="0">
                    <a:pos x="316" y="187"/>
                  </a:cxn>
                  <a:cxn ang="0">
                    <a:pos x="316" y="379"/>
                  </a:cxn>
                  <a:cxn ang="0">
                    <a:pos x="474" y="187"/>
                  </a:cxn>
                  <a:cxn ang="0">
                    <a:pos x="474" y="379"/>
                  </a:cxn>
                  <a:cxn ang="0">
                    <a:pos x="514" y="379"/>
                  </a:cxn>
                  <a:cxn ang="0">
                    <a:pos x="514" y="0"/>
                  </a:cxn>
                  <a:cxn ang="0">
                    <a:pos x="570" y="0"/>
                  </a:cxn>
                  <a:cxn ang="0">
                    <a:pos x="570" y="379"/>
                  </a:cxn>
                  <a:cxn ang="0">
                    <a:pos x="610" y="379"/>
                  </a:cxn>
                  <a:cxn ang="0">
                    <a:pos x="610" y="0"/>
                  </a:cxn>
                  <a:cxn ang="0">
                    <a:pos x="669" y="0"/>
                  </a:cxn>
                  <a:cxn ang="0">
                    <a:pos x="669" y="661"/>
                  </a:cxn>
                  <a:cxn ang="0">
                    <a:pos x="0" y="661"/>
                  </a:cxn>
                  <a:cxn ang="0">
                    <a:pos x="0" y="379"/>
                  </a:cxn>
                </a:cxnLst>
                <a:rect l="0" t="0" r="r" b="b"/>
                <a:pathLst>
                  <a:path w="670" h="662">
                    <a:moveTo>
                      <a:pt x="0" y="379"/>
                    </a:moveTo>
                    <a:lnTo>
                      <a:pt x="155" y="187"/>
                    </a:lnTo>
                    <a:lnTo>
                      <a:pt x="155" y="379"/>
                    </a:lnTo>
                    <a:lnTo>
                      <a:pt x="316" y="187"/>
                    </a:lnTo>
                    <a:lnTo>
                      <a:pt x="316" y="379"/>
                    </a:lnTo>
                    <a:lnTo>
                      <a:pt x="474" y="187"/>
                    </a:lnTo>
                    <a:lnTo>
                      <a:pt x="474" y="379"/>
                    </a:lnTo>
                    <a:lnTo>
                      <a:pt x="514" y="379"/>
                    </a:lnTo>
                    <a:lnTo>
                      <a:pt x="514" y="0"/>
                    </a:lnTo>
                    <a:lnTo>
                      <a:pt x="570" y="0"/>
                    </a:lnTo>
                    <a:lnTo>
                      <a:pt x="570" y="379"/>
                    </a:lnTo>
                    <a:lnTo>
                      <a:pt x="610" y="379"/>
                    </a:lnTo>
                    <a:lnTo>
                      <a:pt x="610" y="0"/>
                    </a:lnTo>
                    <a:lnTo>
                      <a:pt x="669" y="0"/>
                    </a:lnTo>
                    <a:lnTo>
                      <a:pt x="669" y="661"/>
                    </a:lnTo>
                    <a:lnTo>
                      <a:pt x="0" y="661"/>
                    </a:lnTo>
                    <a:lnTo>
                      <a:pt x="0" y="379"/>
                    </a:lnTo>
                  </a:path>
                </a:pathLst>
              </a:custGeom>
              <a:solidFill>
                <a:srgbClr val="FFA142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053">
                  <a:latin typeface="Arial" pitchFamily="34" charset="0"/>
                </a:endParaRPr>
              </a:p>
            </p:txBody>
          </p:sp>
        </p:grpSp>
        <p:sp>
          <p:nvSpPr>
            <p:cNvPr id="17" name="Freeform 29"/>
            <p:cNvSpPr>
              <a:spLocks/>
            </p:cNvSpPr>
            <p:nvPr/>
          </p:nvSpPr>
          <p:spPr bwMode="auto">
            <a:xfrm>
              <a:off x="784488" y="1813728"/>
              <a:ext cx="923205" cy="815671"/>
            </a:xfrm>
            <a:custGeom>
              <a:avLst/>
              <a:gdLst/>
              <a:ahLst/>
              <a:cxnLst>
                <a:cxn ang="0">
                  <a:pos x="0" y="797"/>
                </a:cxn>
                <a:cxn ang="0">
                  <a:pos x="329" y="394"/>
                </a:cxn>
                <a:cxn ang="0">
                  <a:pos x="329" y="797"/>
                </a:cxn>
                <a:cxn ang="0">
                  <a:pos x="666" y="394"/>
                </a:cxn>
                <a:cxn ang="0">
                  <a:pos x="666" y="797"/>
                </a:cxn>
                <a:cxn ang="0">
                  <a:pos x="995" y="394"/>
                </a:cxn>
                <a:cxn ang="0">
                  <a:pos x="995" y="797"/>
                </a:cxn>
                <a:cxn ang="0">
                  <a:pos x="1079" y="797"/>
                </a:cxn>
                <a:cxn ang="0">
                  <a:pos x="1079" y="0"/>
                </a:cxn>
                <a:cxn ang="0">
                  <a:pos x="1203" y="0"/>
                </a:cxn>
                <a:cxn ang="0">
                  <a:pos x="1203" y="797"/>
                </a:cxn>
                <a:cxn ang="0">
                  <a:pos x="1287" y="797"/>
                </a:cxn>
                <a:cxn ang="0">
                  <a:pos x="1287" y="0"/>
                </a:cxn>
                <a:cxn ang="0">
                  <a:pos x="1408" y="0"/>
                </a:cxn>
                <a:cxn ang="0">
                  <a:pos x="1408" y="1387"/>
                </a:cxn>
                <a:cxn ang="0">
                  <a:pos x="0" y="1387"/>
                </a:cxn>
                <a:cxn ang="0">
                  <a:pos x="0" y="797"/>
                </a:cxn>
              </a:cxnLst>
              <a:rect l="0" t="0" r="r" b="b"/>
              <a:pathLst>
                <a:path w="1409" h="1388">
                  <a:moveTo>
                    <a:pt x="0" y="797"/>
                  </a:moveTo>
                  <a:lnTo>
                    <a:pt x="329" y="394"/>
                  </a:lnTo>
                  <a:lnTo>
                    <a:pt x="329" y="797"/>
                  </a:lnTo>
                  <a:lnTo>
                    <a:pt x="666" y="394"/>
                  </a:lnTo>
                  <a:lnTo>
                    <a:pt x="666" y="797"/>
                  </a:lnTo>
                  <a:lnTo>
                    <a:pt x="995" y="394"/>
                  </a:lnTo>
                  <a:lnTo>
                    <a:pt x="995" y="797"/>
                  </a:lnTo>
                  <a:lnTo>
                    <a:pt x="1079" y="797"/>
                  </a:lnTo>
                  <a:lnTo>
                    <a:pt x="1079" y="0"/>
                  </a:lnTo>
                  <a:lnTo>
                    <a:pt x="1203" y="0"/>
                  </a:lnTo>
                  <a:lnTo>
                    <a:pt x="1203" y="797"/>
                  </a:lnTo>
                  <a:lnTo>
                    <a:pt x="1287" y="797"/>
                  </a:lnTo>
                  <a:lnTo>
                    <a:pt x="1287" y="0"/>
                  </a:lnTo>
                  <a:lnTo>
                    <a:pt x="1408" y="0"/>
                  </a:lnTo>
                  <a:lnTo>
                    <a:pt x="1408" y="1387"/>
                  </a:lnTo>
                  <a:lnTo>
                    <a:pt x="0" y="1387"/>
                  </a:lnTo>
                  <a:lnTo>
                    <a:pt x="0" y="797"/>
                  </a:lnTo>
                </a:path>
              </a:pathLst>
            </a:custGeom>
            <a:solidFill>
              <a:srgbClr val="FFFF7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 sz="1053">
                <a:latin typeface="Arial" pitchFamily="34" charset="0"/>
              </a:endParaRPr>
            </a:p>
          </p:txBody>
        </p:sp>
      </p:grpSp>
      <p:sp>
        <p:nvSpPr>
          <p:cNvPr id="36" name="Rectangle 6"/>
          <p:cNvSpPr txBox="1">
            <a:spLocks noChangeArrowheads="1"/>
          </p:cNvSpPr>
          <p:nvPr/>
        </p:nvSpPr>
        <p:spPr bwMode="auto">
          <a:xfrm>
            <a:off x="4605682" y="1704679"/>
            <a:ext cx="285125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0900" tIns="25004" rIns="50900" bIns="25004"/>
          <a:lstStyle/>
          <a:p>
            <a:pPr marL="342887" indent="-342887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  <a:buFontTx/>
              <a:buAutoNum type="arabicPeriod" startAt="2"/>
              <a:defRPr/>
            </a:pPr>
            <a:r>
              <a:rPr lang="en-US" sz="1053" kern="0" dirty="0"/>
              <a:t>Group technology</a:t>
            </a:r>
          </a:p>
        </p:txBody>
      </p:sp>
      <p:sp>
        <p:nvSpPr>
          <p:cNvPr id="42" name="Rectangle 6"/>
          <p:cNvSpPr txBox="1">
            <a:spLocks noChangeArrowheads="1"/>
          </p:cNvSpPr>
          <p:nvPr/>
        </p:nvSpPr>
        <p:spPr bwMode="auto">
          <a:xfrm>
            <a:off x="4605682" y="1994893"/>
            <a:ext cx="285125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0900" tIns="25004" rIns="50900" bIns="25004"/>
          <a:lstStyle/>
          <a:p>
            <a:pPr marL="342887" indent="-342887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  <a:defRPr/>
            </a:pPr>
            <a:r>
              <a:rPr lang="en-US" sz="1053" kern="0" dirty="0"/>
              <a:t>3.	Quality at the source</a:t>
            </a:r>
          </a:p>
        </p:txBody>
      </p:sp>
      <p:sp>
        <p:nvSpPr>
          <p:cNvPr id="43" name="Rectangle 6"/>
          <p:cNvSpPr txBox="1">
            <a:spLocks noChangeArrowheads="1"/>
          </p:cNvSpPr>
          <p:nvPr/>
        </p:nvSpPr>
        <p:spPr bwMode="auto">
          <a:xfrm>
            <a:off x="4605682" y="2285107"/>
            <a:ext cx="285125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0900" tIns="25004" rIns="50900" bIns="25004"/>
          <a:lstStyle/>
          <a:p>
            <a:pPr marL="342887" indent="-342887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  <a:defRPr/>
            </a:pPr>
            <a:r>
              <a:rPr lang="en-US" sz="1053" kern="0" dirty="0"/>
              <a:t>4.	JIT production</a:t>
            </a:r>
          </a:p>
        </p:txBody>
      </p:sp>
      <p:sp>
        <p:nvSpPr>
          <p:cNvPr id="44" name="Rectangle 6"/>
          <p:cNvSpPr txBox="1">
            <a:spLocks noChangeArrowheads="1"/>
          </p:cNvSpPr>
          <p:nvPr/>
        </p:nvSpPr>
        <p:spPr bwMode="auto">
          <a:xfrm>
            <a:off x="4605682" y="2575324"/>
            <a:ext cx="2851250" cy="358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0900" tIns="25004" rIns="50900" bIns="25004"/>
          <a:lstStyle/>
          <a:p>
            <a:pPr marL="342887" indent="-342887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  <a:defRPr/>
            </a:pPr>
            <a:r>
              <a:rPr lang="en-US" sz="1053" kern="0" dirty="0"/>
              <a:t>5.	Uniform plant loading</a:t>
            </a:r>
          </a:p>
        </p:txBody>
      </p:sp>
      <p:sp>
        <p:nvSpPr>
          <p:cNvPr id="45" name="Rectangle 6"/>
          <p:cNvSpPr txBox="1">
            <a:spLocks noChangeArrowheads="1"/>
          </p:cNvSpPr>
          <p:nvPr/>
        </p:nvSpPr>
        <p:spPr bwMode="auto">
          <a:xfrm>
            <a:off x="4605682" y="2924473"/>
            <a:ext cx="28512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0900" tIns="25004" rIns="50900" bIns="25004"/>
          <a:lstStyle/>
          <a:p>
            <a:pPr marL="342887" indent="-342887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  <a:defRPr/>
            </a:pPr>
            <a:r>
              <a:rPr lang="en-US" sz="1053" kern="0" dirty="0"/>
              <a:t>6.	</a:t>
            </a:r>
            <a:r>
              <a:rPr lang="en-US" sz="1053" kern="0" dirty="0" err="1"/>
              <a:t>Kanban</a:t>
            </a:r>
            <a:r>
              <a:rPr lang="en-US" sz="1053" kern="0" dirty="0"/>
              <a:t> production control system</a:t>
            </a:r>
          </a:p>
        </p:txBody>
      </p:sp>
      <p:sp>
        <p:nvSpPr>
          <p:cNvPr id="46" name="Rectangle 6"/>
          <p:cNvSpPr txBox="1">
            <a:spLocks noChangeArrowheads="1"/>
          </p:cNvSpPr>
          <p:nvPr/>
        </p:nvSpPr>
        <p:spPr bwMode="auto">
          <a:xfrm>
            <a:off x="4605682" y="3291750"/>
            <a:ext cx="28512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0900" tIns="25004" rIns="50900" bIns="25004"/>
          <a:lstStyle/>
          <a:p>
            <a:pPr marL="342887" indent="-342887">
              <a:lnSpc>
                <a:spcPct val="90000"/>
              </a:lnSpc>
              <a:spcBef>
                <a:spcPct val="20000"/>
              </a:spcBef>
              <a:spcAft>
                <a:spcPct val="25000"/>
              </a:spcAft>
              <a:defRPr/>
            </a:pPr>
            <a:r>
              <a:rPr lang="en-US" sz="1053" kern="0" dirty="0"/>
              <a:t>7.	Minimized setup times 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2555B1D-D05E-40FB-929C-AFDBC37D222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946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475"/>
    </mc:Choice>
    <mc:Fallback xmlns="">
      <p:transition spd="slow" advTm="300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4342" grpId="0" build="p"/>
      <p:bldP spid="36" grpId="0" build="p"/>
      <p:bldP spid="42" grpId="0" build="p"/>
      <p:bldP spid="43" grpId="0" build="p"/>
      <p:bldP spid="44" grpId="0" build="p"/>
      <p:bldP spid="45" grpId="0" build="p"/>
      <p:bldP spid="46" grpId="0" build="p"/>
    </p:bldLst>
  </p:timing>
  <p:extLst>
    <p:ext uri="{3A86A75C-4F4B-4683-9AE1-C65F6400EC91}">
      <p14:laserTraceLst xmlns:p14="http://schemas.microsoft.com/office/powerpoint/2010/main">
        <p14:tracePtLst>
          <p14:tracePt t="76021" x="2446338" y="1536700"/>
          <p14:tracePt t="76022" x="2465388" y="1511300"/>
          <p14:tracePt t="76027" x="2478088" y="1497013"/>
          <p14:tracePt t="76036" x="2490788" y="1477963"/>
          <p14:tracePt t="76044" x="2509838" y="1458913"/>
          <p14:tracePt t="76054" x="2517775" y="1452563"/>
          <p14:tracePt t="76060" x="2543175" y="1439863"/>
          <p14:tracePt t="76071" x="2562225" y="1427163"/>
          <p14:tracePt t="76076" x="2581275" y="1420813"/>
          <p14:tracePt t="76084" x="2600325" y="1414463"/>
          <p14:tracePt t="76091" x="2625725" y="1408113"/>
          <p14:tracePt t="76100" x="2644775" y="1408113"/>
          <p14:tracePt t="76108" x="2676525" y="1408113"/>
          <p14:tracePt t="76116" x="2720975" y="1395413"/>
          <p14:tracePt t="76125" x="2759075" y="1389063"/>
          <p14:tracePt t="76132" x="2803525" y="1389063"/>
          <p14:tracePt t="76140" x="2847975" y="1376363"/>
          <p14:tracePt t="76148" x="2879725" y="1363663"/>
          <p14:tracePt t="76156" x="2924175" y="1363663"/>
          <p14:tracePt t="76163" x="2968625" y="1363663"/>
          <p14:tracePt t="76173" x="3001963" y="1357313"/>
          <p14:tracePt t="76180" x="3046413" y="1357313"/>
          <p14:tracePt t="76187" x="3065463" y="1357313"/>
          <p14:tracePt t="76196" x="3097213" y="1357313"/>
          <p14:tracePt t="76204" x="3116263" y="1357313"/>
          <p14:tracePt t="76212" x="3148013" y="1357313"/>
          <p14:tracePt t="76221" x="3173413" y="1357313"/>
          <p14:tracePt t="76228" x="3198813" y="1357313"/>
          <p14:tracePt t="76237" x="3230563" y="1357313"/>
          <p14:tracePt t="76244" x="3249613" y="1357313"/>
          <p14:tracePt t="76254" x="3255963" y="1357313"/>
          <p14:tracePt t="76260" x="3275013" y="1357313"/>
          <p14:tracePt t="76269" x="3281363" y="1357313"/>
          <p14:tracePt t="76276" x="3300413" y="1357313"/>
          <p14:tracePt t="76284" x="3319463" y="1357313"/>
          <p14:tracePt t="76292" x="3351213" y="1363663"/>
          <p14:tracePt t="76299" x="3376613" y="1376363"/>
          <p14:tracePt t="76308" x="3414713" y="1382713"/>
          <p14:tracePt t="76316" x="3460750" y="1401763"/>
          <p14:tracePt t="76323" x="3505200" y="1420813"/>
          <p14:tracePt t="76332" x="3562350" y="1446213"/>
          <p14:tracePt t="76339" x="3619500" y="1471613"/>
          <p14:tracePt t="76349" x="3683000" y="1497013"/>
          <p14:tracePt t="76356" x="3771900" y="1524000"/>
          <p14:tracePt t="76364" x="3841750" y="1549400"/>
          <p14:tracePt t="76372" x="3906838" y="1581150"/>
          <p14:tracePt t="76380" x="3963988" y="1600200"/>
          <p14:tracePt t="76388" x="4021138" y="1619250"/>
          <p14:tracePt t="76396" x="4046538" y="1619250"/>
          <p14:tracePt t="76404" x="4078288" y="1644650"/>
          <p14:tracePt t="76412" x="4084638" y="1644650"/>
          <p14:tracePt t="76421" x="4097338" y="1651000"/>
          <p14:tracePt t="76436" x="4110038" y="1657350"/>
          <p14:tracePt t="76485" x="4116388" y="1663700"/>
          <p14:tracePt t="76492" x="4116388" y="1670050"/>
          <p14:tracePt t="76501" x="4129088" y="1689100"/>
          <p14:tracePt t="76508" x="4135438" y="1714500"/>
          <p14:tracePt t="76516" x="4160838" y="1752600"/>
          <p14:tracePt t="76526" x="4167188" y="1771650"/>
          <p14:tracePt t="76531" x="4179888" y="1803400"/>
          <p14:tracePt t="76543" x="4192588" y="1841500"/>
          <p14:tracePt t="76548" x="4205288" y="1892300"/>
          <p14:tracePt t="76559" x="4230688" y="1944688"/>
          <p14:tracePt t="76563" x="4249738" y="1995488"/>
          <p14:tracePt t="76572" x="4275138" y="2065338"/>
          <p14:tracePt t="76580" x="4294188" y="2122488"/>
          <p14:tracePt t="76587" x="4319588" y="2179638"/>
          <p14:tracePt t="76595" x="4346575" y="2243138"/>
          <p14:tracePt t="76604" x="4371975" y="2300288"/>
          <p14:tracePt t="76612" x="4378325" y="2338388"/>
          <p14:tracePt t="76620" x="4384675" y="2344738"/>
          <p14:tracePt t="76627" x="4391025" y="2378075"/>
          <p14:tracePt t="76636" x="4391025" y="2397125"/>
          <p14:tracePt t="76643" x="4391025" y="2403475"/>
          <p14:tracePt t="76654" x="4391025" y="2416175"/>
          <p14:tracePt t="76659" x="4391025" y="2428875"/>
          <p14:tracePt t="76671" x="4391025" y="2435225"/>
          <p14:tracePt t="76675" x="4391025" y="2441575"/>
          <p14:tracePt t="76684" x="4391025" y="2447925"/>
          <p14:tracePt t="76691" x="4391025" y="2460625"/>
          <p14:tracePt t="76700" x="4391025" y="2473325"/>
          <p14:tracePt t="76707" x="4391025" y="2479675"/>
          <p14:tracePt t="76715" x="4391025" y="2498725"/>
          <p14:tracePt t="76723" x="4391025" y="2511425"/>
          <p14:tracePt t="76731" x="4391025" y="2524125"/>
          <p14:tracePt t="76742" x="4384675" y="2536825"/>
          <p14:tracePt t="76747" x="4378325" y="2555875"/>
          <p14:tracePt t="76756" x="4371975" y="2568575"/>
          <p14:tracePt t="76763" x="4371975" y="2574925"/>
          <p14:tracePt t="76774" x="4365625" y="2587625"/>
          <p14:tracePt t="76780" x="4359275" y="2600325"/>
          <p14:tracePt t="76788" x="4346575" y="2606675"/>
          <p14:tracePt t="76795" x="4325938" y="2638425"/>
          <p14:tracePt t="76804" x="4313238" y="2651125"/>
          <p14:tracePt t="76811" x="4294188" y="2663825"/>
          <p14:tracePt t="76820" x="4262438" y="2689225"/>
          <p14:tracePt t="76828" x="4237038" y="2708275"/>
          <p14:tracePt t="76836" x="4198938" y="2720975"/>
          <p14:tracePt t="76844" x="4154488" y="2733675"/>
          <p14:tracePt t="76853" x="4110038" y="2752725"/>
          <p14:tracePt t="76860" x="4052888" y="2759075"/>
          <p14:tracePt t="76871" x="3995738" y="2765425"/>
          <p14:tracePt t="76876" x="3944938" y="2765425"/>
          <p14:tracePt t="76885" x="3879850" y="2765425"/>
          <p14:tracePt t="76893" x="3803650" y="2765425"/>
          <p14:tracePt t="76900" x="3708400" y="2765425"/>
          <p14:tracePt t="76908" x="3625850" y="2765425"/>
          <p14:tracePt t="76916" x="3549650" y="2765425"/>
          <p14:tracePt t="76924" x="3467100" y="2765425"/>
          <p14:tracePt t="76932" x="3389313" y="2765425"/>
          <p14:tracePt t="76940" x="3319463" y="2765425"/>
          <p14:tracePt t="76948" x="3243263" y="2765425"/>
          <p14:tracePt t="76956" x="3179763" y="2765425"/>
          <p14:tracePt t="76964" x="3116263" y="2765425"/>
          <p14:tracePt t="76972" x="3065463" y="2765425"/>
          <p14:tracePt t="76980" x="3021013" y="2765425"/>
          <p14:tracePt t="76988" x="2962275" y="2752725"/>
          <p14:tracePt t="76996" x="2892425" y="2727325"/>
          <p14:tracePt t="77004" x="2841625" y="2714625"/>
          <p14:tracePt t="77012" x="2784475" y="2695575"/>
          <p14:tracePt t="77020" x="2733675" y="2670175"/>
          <p14:tracePt t="77028" x="2701925" y="2657475"/>
          <p14:tracePt t="77037" x="2663825" y="2651125"/>
          <p14:tracePt t="77044" x="2619375" y="2619375"/>
          <p14:tracePt t="77054" x="2593975" y="2593975"/>
          <p14:tracePt t="77060" x="2555875" y="2581275"/>
          <p14:tracePt t="77071" x="2503488" y="2555875"/>
          <p14:tracePt t="77076" x="2490788" y="2536825"/>
          <p14:tracePt t="77084" x="2459038" y="2517775"/>
          <p14:tracePt t="77091" x="2420938" y="2498725"/>
          <p14:tracePt t="77100" x="2389188" y="2473325"/>
          <p14:tracePt t="77107" x="2370138" y="2454275"/>
          <p14:tracePt t="77120" x="2332038" y="2435225"/>
          <p14:tracePt t="77123" x="2312988" y="2416175"/>
          <p14:tracePt t="77131" x="2287588" y="2397125"/>
          <p14:tracePt t="77142" x="2236788" y="2365375"/>
          <p14:tracePt t="77147" x="2217738" y="2344738"/>
          <p14:tracePt t="77155" x="2198688" y="2325688"/>
          <p14:tracePt t="77164" x="2173288" y="2293938"/>
          <p14:tracePt t="77174" x="2160588" y="2281238"/>
          <p14:tracePt t="77180" x="2154238" y="2255838"/>
          <p14:tracePt t="77188" x="2122488" y="2217738"/>
          <p14:tracePt t="77196" x="2116138" y="2173288"/>
          <p14:tracePt t="77204" x="2109788" y="2116138"/>
          <p14:tracePt t="77212" x="2109788" y="2065338"/>
          <p14:tracePt t="77220" x="2109788" y="2008188"/>
          <p14:tracePt t="77228" x="2109788" y="1957388"/>
          <p14:tracePt t="77238" x="2109788" y="1898650"/>
          <p14:tracePt t="77245" x="2109788" y="1835150"/>
          <p14:tracePt t="77254" x="2128838" y="1771650"/>
          <p14:tracePt t="77260" x="2128838" y="1720850"/>
          <p14:tracePt t="77268" x="2160588" y="1657350"/>
          <p14:tracePt t="77276" x="2192338" y="1600200"/>
          <p14:tracePt t="77285" x="2224088" y="1562100"/>
          <p14:tracePt t="77292" x="2262188" y="1504950"/>
          <p14:tracePt t="77301" x="2293938" y="1458913"/>
          <p14:tracePt t="77308" x="2338388" y="1395413"/>
          <p14:tracePt t="77316" x="2370138" y="1357313"/>
          <p14:tracePt t="77324" x="2408238" y="1319213"/>
          <p14:tracePt t="77331" x="2439988" y="1281113"/>
          <p14:tracePt t="77339" x="2484438" y="1236663"/>
          <p14:tracePt t="77348" x="2530475" y="1204913"/>
          <p14:tracePt t="77359" x="2543175" y="1192213"/>
          <p14:tracePt t="77364" x="2581275" y="1160463"/>
          <p14:tracePt t="77372" x="2606675" y="1147763"/>
          <p14:tracePt t="77380" x="2625725" y="1141413"/>
          <p14:tracePt t="77387" x="2663825" y="1128713"/>
          <p14:tracePt t="77396" x="2701925" y="1116013"/>
          <p14:tracePt t="77404" x="2727325" y="1109663"/>
          <p14:tracePt t="77411" x="2759075" y="1109663"/>
          <p14:tracePt t="77420" x="2778125" y="1109663"/>
          <p14:tracePt t="77429" x="2809875" y="1109663"/>
          <p14:tracePt t="77436" x="2847975" y="1109663"/>
          <p14:tracePt t="77444" x="2879725" y="1109663"/>
          <p14:tracePt t="77453" x="2917825" y="1109663"/>
          <p14:tracePt t="77460" x="2955925" y="1109663"/>
          <p14:tracePt t="77472" x="3001963" y="1109663"/>
          <p14:tracePt t="77476" x="3046413" y="1122363"/>
          <p14:tracePt t="77485" x="3097213" y="1135063"/>
          <p14:tracePt t="77492" x="3160713" y="1160463"/>
          <p14:tracePt t="77501" x="3217863" y="1204913"/>
          <p14:tracePt t="77508" x="3275013" y="1223963"/>
          <p14:tracePt t="77516" x="3325813" y="1249363"/>
          <p14:tracePt t="77524" x="3370263" y="1281113"/>
          <p14:tracePt t="77532" x="3414713" y="1293813"/>
          <p14:tracePt t="77541" x="3467100" y="1319213"/>
          <p14:tracePt t="77547" x="3511550" y="1344613"/>
          <p14:tracePt t="77558" x="3536950" y="1350963"/>
          <p14:tracePt t="77564" x="3562350" y="1363663"/>
          <p14:tracePt t="77572" x="3587750" y="1370013"/>
          <p14:tracePt t="77580" x="3613150" y="1382713"/>
          <p14:tracePt t="77588" x="3638550" y="1382713"/>
          <p14:tracePt t="77596" x="3651250" y="1389063"/>
          <p14:tracePt t="77604" x="3663950" y="1389063"/>
          <p14:tracePt t="77612" x="3670300" y="1389063"/>
          <p14:tracePt t="77621" x="3676650" y="1389063"/>
          <p14:tracePt t="77637" x="3683000" y="1389063"/>
          <p14:tracePt t="77643" x="3695700" y="1395413"/>
          <p14:tracePt t="77653" x="3702050" y="1401763"/>
          <p14:tracePt t="77659" x="3727450" y="1414463"/>
          <p14:tracePt t="77671" x="3759200" y="1427163"/>
          <p14:tracePt t="77675" x="3790950" y="1446213"/>
          <p14:tracePt t="77683" x="3829050" y="1471613"/>
          <p14:tracePt t="77691" x="3867150" y="1490663"/>
          <p14:tracePt t="77699" x="3894138" y="1511300"/>
          <p14:tracePt t="77708" x="3900488" y="1511300"/>
          <p14:tracePt t="77715" x="3944938" y="1549400"/>
          <p14:tracePt t="77724" x="3957638" y="1555750"/>
          <p14:tracePt t="77731" x="3976688" y="1581150"/>
          <p14:tracePt t="77741" x="3989388" y="1593850"/>
          <p14:tracePt t="77748" x="4002088" y="1612900"/>
          <p14:tracePt t="77756" x="4002088" y="1619250"/>
          <p14:tracePt t="77763" x="4008438" y="1625600"/>
          <p14:tracePt t="77772" x="4014788" y="1644650"/>
          <p14:tracePt t="77780" x="4021138" y="1663700"/>
          <p14:tracePt t="77788" x="4027488" y="1695450"/>
          <p14:tracePt t="77795" x="4033838" y="1714500"/>
          <p14:tracePt t="77804" x="4046538" y="1752600"/>
          <p14:tracePt t="77812" x="4046538" y="1797050"/>
          <p14:tracePt t="77820" x="4046538" y="1828800"/>
          <p14:tracePt t="77827" x="4065588" y="1885950"/>
          <p14:tracePt t="77838" x="4071938" y="1944688"/>
          <p14:tracePt t="77844" x="4078288" y="1989138"/>
          <p14:tracePt t="77853" x="4084638" y="2033588"/>
          <p14:tracePt t="77859" x="4090988" y="2078038"/>
          <p14:tracePt t="77874" x="4090988" y="2109788"/>
          <p14:tracePt t="77875" x="4090988" y="2141538"/>
          <p14:tracePt t="77883" x="4090988" y="2166938"/>
          <p14:tracePt t="77891" x="4090988" y="2173288"/>
          <p14:tracePt t="77903" x="4090988" y="2198688"/>
          <p14:tracePt t="77908" x="4090988" y="2211388"/>
          <p14:tracePt t="77915" x="4090988" y="2217738"/>
          <p14:tracePt t="77923" x="4090988" y="2224088"/>
          <p14:tracePt t="77939" x="4071938" y="2230438"/>
          <p14:tracePt t="77947" x="4065588" y="2230438"/>
          <p14:tracePt t="77956" x="4046538" y="2236788"/>
          <p14:tracePt t="77971" x="4027488" y="2249488"/>
          <p14:tracePt t="77980" x="4027488" y="2255838"/>
          <p14:tracePt t="77988" x="4014788" y="2268538"/>
          <p14:tracePt t="77995" x="4008438" y="2281238"/>
          <p14:tracePt t="78004" x="3983038" y="2287588"/>
          <p14:tracePt t="78021" x="3957638" y="2300288"/>
          <p14:tracePt t="78028" x="3951288" y="2306638"/>
          <p14:tracePt t="78038" x="3938588" y="2319338"/>
          <p14:tracePt t="78044" x="3932238" y="2332038"/>
          <p14:tracePt t="78054" x="3925888" y="2338388"/>
          <p14:tracePt t="78060" x="3919538" y="2338388"/>
          <p14:tracePt t="78068" x="3913188" y="2351088"/>
          <p14:tracePt t="78075" x="3906838" y="2351088"/>
          <p14:tracePt t="78089" x="3879850" y="2371725"/>
          <p14:tracePt t="78102" x="3867150" y="2384425"/>
          <p14:tracePt t="78108" x="3848100" y="2397125"/>
          <p14:tracePt t="78116" x="3835400" y="2409825"/>
          <p14:tracePt t="78124" x="3822700" y="2416175"/>
          <p14:tracePt t="78132" x="3784600" y="2441575"/>
          <p14:tracePt t="78140" x="3765550" y="2454275"/>
          <p14:tracePt t="78148" x="3740150" y="2466975"/>
          <p14:tracePt t="78155" x="3714750" y="2479675"/>
          <p14:tracePt t="78163" x="3702050" y="2486025"/>
          <p14:tracePt t="78171" x="3683000" y="2492375"/>
          <p14:tracePt t="78180" x="3657600" y="2505075"/>
          <p14:tracePt t="78188" x="3644900" y="2511425"/>
          <p14:tracePt t="78196" x="3625850" y="2524125"/>
          <p14:tracePt t="78205" x="3619500" y="2530475"/>
          <p14:tracePt t="78211" x="3606800" y="2530475"/>
          <p14:tracePt t="78220" x="3594100" y="2543175"/>
          <p14:tracePt t="78228" x="3581400" y="2549525"/>
          <p14:tracePt t="78244" x="3556000" y="2549525"/>
          <p14:tracePt t="78253" x="3543300" y="2549525"/>
          <p14:tracePt t="78260" x="3511550" y="2555875"/>
          <p14:tracePt t="78270" x="3486150" y="2555875"/>
          <p14:tracePt t="78276" x="3454400" y="2555875"/>
          <p14:tracePt t="78285" x="3408363" y="2555875"/>
          <p14:tracePt t="78292" x="3357563" y="2555875"/>
          <p14:tracePt t="78300" x="3300413" y="2555875"/>
          <p14:tracePt t="78308" x="3255963" y="2555875"/>
          <p14:tracePt t="78315" x="3205163" y="2555875"/>
          <p14:tracePt t="78324" x="3160713" y="2555875"/>
          <p14:tracePt t="78332" x="3116263" y="2549525"/>
          <p14:tracePt t="78340" x="3090863" y="2543175"/>
          <p14:tracePt t="78348" x="3059113" y="2543175"/>
          <p14:tracePt t="78356" x="3046413" y="2536825"/>
          <p14:tracePt t="78363" x="3033713" y="2536825"/>
          <p14:tracePt t="78371" x="3027363" y="2536825"/>
          <p14:tracePt t="78381" x="3021013" y="2536825"/>
          <p14:tracePt t="78412" x="3014663" y="2536825"/>
          <p14:tracePt t="78422" x="3008313" y="2530475"/>
          <p14:tracePt t="78427" x="2995613" y="2511425"/>
          <p14:tracePt t="78436" x="2976563" y="2492375"/>
          <p14:tracePt t="78444" x="2930525" y="2447925"/>
          <p14:tracePt t="78453" x="2905125" y="2416175"/>
          <p14:tracePt t="78460" x="2867025" y="2378075"/>
          <p14:tracePt t="78470" x="2816225" y="2338388"/>
          <p14:tracePt t="78475" x="2765425" y="2287588"/>
          <p14:tracePt t="78484" x="2714625" y="2236788"/>
          <p14:tracePt t="78492" x="2676525" y="2198688"/>
          <p14:tracePt t="78501" x="2651125" y="2173288"/>
          <p14:tracePt t="78508" x="2606675" y="2122488"/>
          <p14:tracePt t="78516" x="2587625" y="2084388"/>
          <p14:tracePt t="78524" x="2543175" y="2027238"/>
          <p14:tracePt t="78532" x="2530475" y="1989138"/>
          <p14:tracePt t="78540" x="2503488" y="1944688"/>
          <p14:tracePt t="78548" x="2490788" y="1905000"/>
          <p14:tracePt t="78557" x="2478088" y="1879600"/>
          <p14:tracePt t="78563" x="2471738" y="1854200"/>
          <p14:tracePt t="78571" x="2459038" y="1822450"/>
          <p14:tracePt t="78580" x="2459038" y="1803400"/>
          <p14:tracePt t="78588" x="2459038" y="1784350"/>
          <p14:tracePt t="78596" x="2459038" y="1765300"/>
          <p14:tracePt t="78604" x="2452688" y="1746250"/>
          <p14:tracePt t="78612" x="2452688" y="1727200"/>
          <p14:tracePt t="78620" x="2452688" y="1695450"/>
          <p14:tracePt t="78628" x="2452688" y="1676400"/>
          <p14:tracePt t="78638" x="2452688" y="1663700"/>
          <p14:tracePt t="78644" x="2452688" y="1651000"/>
          <p14:tracePt t="78653" x="2459038" y="1631950"/>
          <p14:tracePt t="78662" x="2465388" y="1625600"/>
          <p14:tracePt t="78668" x="2484438" y="1606550"/>
          <p14:tracePt t="78676" x="2497138" y="1593850"/>
          <p14:tracePt t="78687" x="2517775" y="1581150"/>
          <p14:tracePt t="78692" x="2536825" y="1568450"/>
          <p14:tracePt t="78700" x="2562225" y="1555750"/>
          <p14:tracePt t="78708" x="2606675" y="1530350"/>
          <p14:tracePt t="78716" x="2632075" y="1524000"/>
          <p14:tracePt t="78724" x="2689225" y="1511300"/>
          <p14:tracePt t="78732" x="2733675" y="1504950"/>
          <p14:tracePt t="78740" x="2752725" y="1504950"/>
          <p14:tracePt t="78747" x="2803525" y="1490663"/>
          <p14:tracePt t="78756" x="2847975" y="1477963"/>
          <p14:tracePt t="78764" x="2905125" y="1465263"/>
          <p14:tracePt t="78771" x="2962275" y="1458913"/>
          <p14:tracePt t="78780" x="3008313" y="1446213"/>
          <p14:tracePt t="78788" x="3040063" y="1439863"/>
          <p14:tracePt t="78796" x="3071813" y="1439863"/>
          <p14:tracePt t="78804" x="3097213" y="1433513"/>
          <p14:tracePt t="78812" x="3122613" y="1433513"/>
          <p14:tracePt t="78821" x="3148013" y="1433513"/>
          <p14:tracePt t="78828" x="3167063" y="1433513"/>
          <p14:tracePt t="78844" x="3186113" y="1433513"/>
          <p14:tracePt t="78857" x="3211513" y="1433513"/>
          <p14:tracePt t="78859" x="3230563" y="1433513"/>
          <p14:tracePt t="78870" x="3262313" y="1433513"/>
          <p14:tracePt t="78876" x="3281363" y="1433513"/>
          <p14:tracePt t="78884" x="3306763" y="1433513"/>
          <p14:tracePt t="78892" x="3332163" y="1446213"/>
          <p14:tracePt t="78901" x="3357563" y="1446213"/>
          <p14:tracePt t="78908" x="3408363" y="1458913"/>
          <p14:tracePt t="78916" x="3460750" y="1471613"/>
          <p14:tracePt t="78924" x="3511550" y="1497013"/>
          <p14:tracePt t="78932" x="3568700" y="1511300"/>
          <p14:tracePt t="78940" x="3619500" y="1517650"/>
          <p14:tracePt t="78948" x="3708400" y="1549400"/>
          <p14:tracePt t="78956" x="3765550" y="1568450"/>
          <p14:tracePt t="78964" x="3860800" y="1600200"/>
          <p14:tracePt t="78971" x="3925888" y="1606550"/>
          <p14:tracePt t="78980" x="3983038" y="1612900"/>
          <p14:tracePt t="78988" x="4014788" y="1619250"/>
          <p14:tracePt t="78995" x="4033838" y="1625600"/>
          <p14:tracePt t="79004" x="4052888" y="1625600"/>
          <p14:tracePt t="79012" x="4052888" y="1631950"/>
          <p14:tracePt t="79092" x="4059238" y="1631950"/>
          <p14:tracePt t="79116" x="4059238" y="1644650"/>
          <p14:tracePt t="79124" x="4059238" y="1663700"/>
          <p14:tracePt t="79132" x="4071938" y="1676400"/>
          <p14:tracePt t="79139" x="4078288" y="1695450"/>
          <p14:tracePt t="79148" x="4078288" y="1714500"/>
          <p14:tracePt t="79158" x="4078288" y="1733550"/>
          <p14:tracePt t="79163" x="4090988" y="1765300"/>
          <p14:tracePt t="79171" x="4090988" y="1790700"/>
          <p14:tracePt t="79185" x="4097338" y="1809750"/>
          <p14:tracePt t="79188" x="4097338" y="1835150"/>
          <p14:tracePt t="79195" x="4097338" y="1860550"/>
          <p14:tracePt t="79204" x="4103688" y="1879600"/>
          <p14:tracePt t="79211" x="4110038" y="1911350"/>
          <p14:tracePt t="79221" x="4110038" y="1931988"/>
          <p14:tracePt t="79227" x="4116388" y="1970088"/>
          <p14:tracePt t="79237" x="4116388" y="2001838"/>
          <p14:tracePt t="79243" x="4116388" y="2046288"/>
          <p14:tracePt t="79253" x="4129088" y="2090738"/>
          <p14:tracePt t="79260" x="4129088" y="2141538"/>
          <p14:tracePt t="79270" x="4148138" y="2185988"/>
          <p14:tracePt t="79275" x="4154488" y="2230438"/>
          <p14:tracePt t="79284" x="4160838" y="2274888"/>
          <p14:tracePt t="79292" x="4160838" y="2312988"/>
          <p14:tracePt t="79299" x="4167188" y="2344738"/>
          <p14:tracePt t="79307" x="4179888" y="2371725"/>
          <p14:tracePt t="79316" x="4179888" y="2397125"/>
          <p14:tracePt t="79324" x="4186238" y="2409825"/>
          <p14:tracePt t="79332" x="4192588" y="2416175"/>
          <p14:tracePt t="79340" x="4192588" y="2422525"/>
          <p14:tracePt t="79348" x="4192588" y="2428875"/>
          <p14:tracePt t="79444" x="4192588" y="2435225"/>
          <p14:tracePt t="79452" x="4192588" y="2447925"/>
          <p14:tracePt t="79460" x="4192588" y="2460625"/>
          <p14:tracePt t="79468" x="4173538" y="2473325"/>
          <p14:tracePt t="79476" x="4160838" y="2486025"/>
          <p14:tracePt t="79484" x="4148138" y="2498725"/>
          <p14:tracePt t="79491" x="4129088" y="2511425"/>
          <p14:tracePt t="79500" x="4103688" y="2524125"/>
          <p14:tracePt t="79508" x="4078288" y="2536825"/>
          <p14:tracePt t="79515" x="4052888" y="2549525"/>
          <p14:tracePt t="79523" x="4021138" y="2568575"/>
          <p14:tracePt t="79531" x="4002088" y="2581275"/>
          <p14:tracePt t="79539" x="3976688" y="2600325"/>
          <p14:tracePt t="79549" x="3957638" y="2619375"/>
          <p14:tracePt t="79556" x="3919538" y="2651125"/>
          <p14:tracePt t="79563" x="3894138" y="2670175"/>
          <p14:tracePt t="79572" x="3873500" y="2682875"/>
          <p14:tracePt t="79579" x="3848100" y="2701925"/>
          <p14:tracePt t="79592" x="3835400" y="2714625"/>
          <p14:tracePt t="79595" x="3822700" y="2733675"/>
          <p14:tracePt t="79604" x="3790950" y="2752725"/>
          <p14:tracePt t="79611" x="3778250" y="2765425"/>
          <p14:tracePt t="79622" x="3771900" y="2771775"/>
          <p14:tracePt t="79627" x="3759200" y="2771775"/>
          <p14:tracePt t="79637" x="3733800" y="2784475"/>
          <p14:tracePt t="79645" x="3714750" y="2792413"/>
          <p14:tracePt t="79654" x="3708400" y="2798763"/>
          <p14:tracePt t="79660" x="3683000" y="2811463"/>
          <p14:tracePt t="79668" x="3670300" y="2811463"/>
          <p14:tracePt t="79675" x="3657600" y="2811463"/>
          <p14:tracePt t="79684" x="3651250" y="2811463"/>
          <p14:tracePt t="79692" x="3632200" y="2811463"/>
          <p14:tracePt t="79700" x="3619500" y="2811463"/>
          <p14:tracePt t="79716" x="3600450" y="2811463"/>
          <p14:tracePt t="79732" x="3587750" y="2811463"/>
          <p14:tracePt t="79741" x="3581400" y="2811463"/>
          <p14:tracePt t="79748" x="3575050" y="2811463"/>
          <p14:tracePt t="79756" x="3556000" y="2811463"/>
          <p14:tracePt t="79764" x="3536950" y="2811463"/>
          <p14:tracePt t="79772" x="3498850" y="2805113"/>
          <p14:tracePt t="79781" x="3454400" y="2792413"/>
          <p14:tracePt t="79788" x="3395663" y="2771775"/>
          <p14:tracePt t="79795" x="3351213" y="2765425"/>
          <p14:tracePt t="79804" x="3300413" y="2759075"/>
          <p14:tracePt t="79812" x="3249613" y="2740025"/>
          <p14:tracePt t="79821" x="3217863" y="2733675"/>
          <p14:tracePt t="79827" x="3173413" y="2727325"/>
          <p14:tracePt t="79840" x="3141663" y="2727325"/>
          <p14:tracePt t="79843" x="3097213" y="2720975"/>
          <p14:tracePt t="79853" x="3059113" y="2714625"/>
          <p14:tracePt t="79860" x="3027363" y="2714625"/>
          <p14:tracePt t="79870" x="2995613" y="2708275"/>
          <p14:tracePt t="79876" x="2968625" y="2708275"/>
          <p14:tracePt t="79884" x="2936875" y="2695575"/>
          <p14:tracePt t="79891" x="2917825" y="2689225"/>
          <p14:tracePt t="79900" x="2892425" y="2676525"/>
          <p14:tracePt t="79907" x="2873375" y="2670175"/>
          <p14:tracePt t="79916" x="2860675" y="2663825"/>
          <p14:tracePt t="79923" x="2841625" y="2651125"/>
          <p14:tracePt t="79932" x="2828925" y="2644775"/>
          <p14:tracePt t="79941" x="2816225" y="2632075"/>
          <p14:tracePt t="79949" x="2809875" y="2632075"/>
          <p14:tracePt t="79955" x="2797175" y="2625725"/>
          <p14:tracePt t="79964" x="2790825" y="2619375"/>
          <p14:tracePt t="79980" x="2778125" y="2606675"/>
          <p14:tracePt t="80004" x="2771775" y="2606675"/>
          <p14:tracePt t="80012" x="2759075" y="2593975"/>
          <p14:tracePt t="80021" x="2746375" y="2574925"/>
          <p14:tracePt t="80027" x="2727325" y="2562225"/>
          <p14:tracePt t="80037" x="2714625" y="2549525"/>
          <p14:tracePt t="80044" x="2689225" y="2530475"/>
          <p14:tracePt t="80055" x="2676525" y="2517775"/>
          <p14:tracePt t="80059" x="2663825" y="2511425"/>
          <p14:tracePt t="80070" x="2644775" y="2498725"/>
          <p14:tracePt t="80076" x="2638425" y="2486025"/>
          <p14:tracePt t="80084" x="2632075" y="2479675"/>
          <p14:tracePt t="80101" x="2625725" y="2479675"/>
          <p14:tracePt t="80109" x="2619375" y="2473325"/>
          <p14:tracePt t="80116" x="2613025" y="2466975"/>
          <p14:tracePt t="80124" x="2600325" y="2454275"/>
          <p14:tracePt t="80132" x="2593975" y="2441575"/>
          <p14:tracePt t="80140" x="2587625" y="2422525"/>
          <p14:tracePt t="80148" x="2574925" y="2403475"/>
          <p14:tracePt t="80157" x="2568575" y="2397125"/>
          <p14:tracePt t="80164" x="2562225" y="2384425"/>
          <p14:tracePt t="80172" x="2555875" y="2371725"/>
          <p14:tracePt t="80179" x="2549525" y="2351088"/>
          <p14:tracePt t="80188" x="2536825" y="2325688"/>
          <p14:tracePt t="80195" x="2530475" y="2281238"/>
          <p14:tracePt t="80204" x="2517775" y="2249488"/>
          <p14:tracePt t="80213" x="2509838" y="2211388"/>
          <p14:tracePt t="80220" x="2509838" y="2192338"/>
          <p14:tracePt t="80228" x="2503488" y="2147888"/>
          <p14:tracePt t="80237" x="2497138" y="2116138"/>
          <p14:tracePt t="80244" x="2497138" y="2071688"/>
          <p14:tracePt t="80253" x="2471738" y="2027238"/>
          <p14:tracePt t="80260" x="2465388" y="1970088"/>
          <p14:tracePt t="80269" x="2452688" y="1924050"/>
          <p14:tracePt t="80276" x="2446338" y="1892300"/>
          <p14:tracePt t="80284" x="2439988" y="1854200"/>
          <p14:tracePt t="80292" x="2433638" y="1822450"/>
          <p14:tracePt t="80300" x="2433638" y="1790700"/>
          <p14:tracePt t="80308" x="2433638" y="1752600"/>
          <p14:tracePt t="80316" x="2433638" y="1739900"/>
          <p14:tracePt t="80324" x="2433638" y="1714500"/>
          <p14:tracePt t="80331" x="2433638" y="1695450"/>
          <p14:tracePt t="80341" x="2433638" y="1682750"/>
          <p14:tracePt t="80347" x="2433638" y="1657350"/>
          <p14:tracePt t="80355" x="2439988" y="1638300"/>
          <p14:tracePt t="80364" x="2439988" y="1619250"/>
          <p14:tracePt t="80373" x="2459038" y="1593850"/>
          <p14:tracePt t="80380" x="2465388" y="1587500"/>
          <p14:tracePt t="80388" x="2478088" y="1568450"/>
          <p14:tracePt t="80396" x="2490788" y="1530350"/>
          <p14:tracePt t="80404" x="2497138" y="1524000"/>
          <p14:tracePt t="80412" x="2517775" y="1497013"/>
          <p14:tracePt t="80421" x="2530475" y="1484313"/>
          <p14:tracePt t="80428" x="2536825" y="1477963"/>
          <p14:tracePt t="80436" x="2549525" y="1471613"/>
          <p14:tracePt t="80445" x="2574925" y="1458913"/>
          <p14:tracePt t="80454" x="2600325" y="1458913"/>
          <p14:tracePt t="80461" x="2625725" y="1458913"/>
          <p14:tracePt t="80470" x="2644775" y="1458913"/>
          <p14:tracePt t="80476" x="2695575" y="1458913"/>
          <p14:tracePt t="80488" x="2740025" y="1458913"/>
          <p14:tracePt t="80492" x="2803525" y="1458913"/>
          <p14:tracePt t="80499" x="2854325" y="1458913"/>
          <p14:tracePt t="80507" x="2911475" y="1458913"/>
          <p14:tracePt t="80515" x="2976563" y="1458913"/>
          <p14:tracePt t="80523" x="3027363" y="1458913"/>
          <p14:tracePt t="80531" x="3090863" y="1458913"/>
          <p14:tracePt t="80539" x="3154363" y="1458913"/>
          <p14:tracePt t="80547" x="3198813" y="1458913"/>
          <p14:tracePt t="80555" x="3243263" y="1458913"/>
          <p14:tracePt t="80563" x="3287713" y="1446213"/>
          <p14:tracePt t="80572" x="3344863" y="1427163"/>
          <p14:tracePt t="80580" x="3389313" y="1420813"/>
          <p14:tracePt t="80588" x="3448050" y="1395413"/>
          <p14:tracePt t="80595" x="3492500" y="1382713"/>
          <p14:tracePt t="80605" x="3536950" y="1382713"/>
          <p14:tracePt t="80611" x="3568700" y="1376363"/>
          <p14:tracePt t="80621" x="3613150" y="1376363"/>
          <p14:tracePt t="80627" x="3638550" y="1370013"/>
          <p14:tracePt t="80636" x="3689350" y="1370013"/>
          <p14:tracePt t="80643" x="3714750" y="1370013"/>
          <p14:tracePt t="80653" x="3746500" y="1370013"/>
          <p14:tracePt t="80660" x="3771900" y="1370013"/>
          <p14:tracePt t="80671" x="3790950" y="1370013"/>
          <p14:tracePt t="80675" x="3810000" y="1370013"/>
          <p14:tracePt t="80684" x="3822700" y="1370013"/>
          <p14:tracePt t="80756" x="3829050" y="1370013"/>
          <p14:tracePt t="80764" x="3841750" y="1370013"/>
          <p14:tracePt t="80772" x="3854450" y="1382713"/>
          <p14:tracePt t="80780" x="3873500" y="1401763"/>
          <p14:tracePt t="80787" x="3900488" y="1439863"/>
          <p14:tracePt t="80796" x="3938588" y="1477963"/>
          <p14:tracePt t="80804" x="3951288" y="1497013"/>
          <p14:tracePt t="80812" x="3983038" y="1536700"/>
          <p14:tracePt t="80823" x="4014788" y="1574800"/>
          <p14:tracePt t="80827" x="4052888" y="1612900"/>
          <p14:tracePt t="80837" x="4078288" y="1638300"/>
          <p14:tracePt t="80844" x="4103688" y="1670050"/>
          <p14:tracePt t="80853" x="4122738" y="1689100"/>
          <p14:tracePt t="80860" x="4129088" y="1689100"/>
          <p14:tracePt t="80871" x="4129088" y="1695450"/>
          <p14:tracePt t="80891" x="4135438" y="1701800"/>
          <p14:tracePt t="80909" x="4148138" y="1714500"/>
          <p14:tracePt t="80916" x="4154488" y="1727200"/>
          <p14:tracePt t="80924" x="4160838" y="1739900"/>
          <p14:tracePt t="80932" x="4179888" y="1765300"/>
          <p14:tracePt t="80940" x="4186238" y="1784350"/>
          <p14:tracePt t="80947" x="4198938" y="1784350"/>
          <p14:tracePt t="80955" x="4211638" y="1809750"/>
          <p14:tracePt t="80964" x="4230688" y="1822450"/>
          <p14:tracePt t="80972" x="4237038" y="1828800"/>
          <p14:tracePt t="80979" x="4237038" y="1835150"/>
          <p14:tracePt t="80987" x="4243388" y="1854200"/>
          <p14:tracePt t="80996" x="4249738" y="1854200"/>
          <p14:tracePt t="81004" x="4262438" y="1873250"/>
          <p14:tracePt t="81020" x="4275138" y="1879600"/>
          <p14:tracePt t="81099" x="4275138" y="1892300"/>
          <p14:tracePt t="81107" x="4275138" y="1917700"/>
          <p14:tracePt t="81115" x="4268788" y="1944688"/>
          <p14:tracePt t="81123" x="4268788" y="1957388"/>
          <p14:tracePt t="81131" x="4256088" y="2001838"/>
          <p14:tracePt t="81139" x="4249738" y="2027238"/>
          <p14:tracePt t="81147" x="4237038" y="2052638"/>
          <p14:tracePt t="81155" x="4230688" y="2078038"/>
          <p14:tracePt t="81163" x="4224338" y="2103438"/>
          <p14:tracePt t="81172" x="4211638" y="2109788"/>
          <p14:tracePt t="81179" x="4198938" y="2135188"/>
          <p14:tracePt t="81187" x="4192588" y="2147888"/>
          <p14:tracePt t="81195" x="4192588" y="2166938"/>
          <p14:tracePt t="81204" x="4186238" y="2173288"/>
          <p14:tracePt t="81211" x="4167188" y="2179638"/>
          <p14:tracePt t="81227" x="4154488" y="2185988"/>
          <p14:tracePt t="81237" x="4135438" y="2185988"/>
          <p14:tracePt t="81243" x="4110038" y="2192338"/>
          <p14:tracePt t="81253" x="4097338" y="2198688"/>
          <p14:tracePt t="81259" x="4071938" y="2211388"/>
          <p14:tracePt t="81270" x="4052888" y="2217738"/>
          <p14:tracePt t="81275" x="4040188" y="2249488"/>
          <p14:tracePt t="81283" x="4027488" y="2268538"/>
          <p14:tracePt t="81291" x="4027488" y="2300288"/>
          <p14:tracePt t="81299" x="3995738" y="2332038"/>
          <p14:tracePt t="81307" x="3983038" y="2344738"/>
          <p14:tracePt t="81323" x="3970338" y="2359025"/>
          <p14:tracePt t="81331" x="3957638" y="2371725"/>
          <p14:tracePt t="81348" x="3951288" y="2378075"/>
          <p14:tracePt t="81363" x="3938588" y="2384425"/>
          <p14:tracePt t="81380" x="3932238" y="2390775"/>
          <p14:tracePt t="81388" x="3919538" y="2403475"/>
          <p14:tracePt t="81404" x="3906838" y="2416175"/>
          <p14:tracePt t="81412" x="3894138" y="2422525"/>
          <p14:tracePt t="81420" x="3894138" y="2428875"/>
          <p14:tracePt t="81428" x="3873500" y="2435225"/>
          <p14:tracePt t="81436" x="3854450" y="2447925"/>
          <p14:tracePt t="81444" x="3848100" y="2460625"/>
          <p14:tracePt t="81453" x="3835400" y="2466975"/>
          <p14:tracePt t="81460" x="3822700" y="2479675"/>
          <p14:tracePt t="81470" x="3803650" y="2479675"/>
          <p14:tracePt t="81476" x="3797300" y="2492375"/>
          <p14:tracePt t="81484" x="3784600" y="2498725"/>
          <p14:tracePt t="81491" x="3771900" y="2511425"/>
          <p14:tracePt t="81499" x="3765550" y="2517775"/>
          <p14:tracePt t="81507" x="3759200" y="2517775"/>
          <p14:tracePt t="81516" x="3746500" y="2517775"/>
          <p14:tracePt t="81524" x="3733800" y="2530475"/>
          <p14:tracePt t="81531" x="3727450" y="2530475"/>
          <p14:tracePt t="81540" x="3708400" y="2530475"/>
          <p14:tracePt t="81547" x="3689350" y="2530475"/>
          <p14:tracePt t="81557" x="3676650" y="2530475"/>
          <p14:tracePt t="81563" x="3657600" y="2530475"/>
          <p14:tracePt t="81572" x="3638550" y="2530475"/>
          <p14:tracePt t="81580" x="3625850" y="2530475"/>
          <p14:tracePt t="81588" x="3606800" y="2530475"/>
          <p14:tracePt t="81595" x="3600450" y="2530475"/>
          <p14:tracePt t="81604" x="3594100" y="2530475"/>
          <p14:tracePt t="81611" x="3575050" y="2530475"/>
          <p14:tracePt t="81628" x="3562350" y="2530475"/>
          <p14:tracePt t="81636" x="3556000" y="2530475"/>
          <p14:tracePt t="81654" x="3549650" y="2530475"/>
          <p14:tracePt t="81813" x="0" y="0"/>
        </p14:tracePtLst>
        <p14:tracePtLst>
          <p14:tracePt t="83881" x="5116513" y="3033713"/>
          <p14:tracePt t="83884" x="5116513" y="3027363"/>
          <p14:tracePt t="83891" x="5116513" y="3014663"/>
          <p14:tracePt t="83915" x="5116513" y="3001963"/>
          <p14:tracePt t="83932" x="5116513" y="2995613"/>
          <p14:tracePt t="83940" x="5116513" y="2989263"/>
          <p14:tracePt t="83948" x="5116513" y="2982913"/>
          <p14:tracePt t="83955" x="5116513" y="2976563"/>
          <p14:tracePt t="83964" x="5122863" y="2970213"/>
          <p14:tracePt t="83980" x="5122863" y="2963863"/>
          <p14:tracePt t="83988" x="5129213" y="2957513"/>
          <p14:tracePt t="83995" x="5129213" y="2951163"/>
          <p14:tracePt t="84012" x="5129213" y="2944813"/>
          <p14:tracePt t="84021" x="5135563" y="2938463"/>
          <p14:tracePt t="84037" x="5135563" y="2932113"/>
          <p14:tracePt t="84044" x="5148263" y="2919413"/>
          <p14:tracePt t="84061" x="5154613" y="2906713"/>
          <p14:tracePt t="84069" x="5154613" y="2894013"/>
          <p14:tracePt t="84076" x="5167313" y="2881313"/>
          <p14:tracePt t="84085" x="5173663" y="2874963"/>
          <p14:tracePt t="84091" x="5186363" y="2855913"/>
          <p14:tracePt t="84100" x="5186363" y="2849563"/>
          <p14:tracePt t="84107" x="5199063" y="2843213"/>
          <p14:tracePt t="84115" x="5211763" y="2830513"/>
          <p14:tracePt t="84123" x="5230813" y="2817813"/>
          <p14:tracePt t="84131" x="5256213" y="2798763"/>
          <p14:tracePt t="84139" x="5276850" y="2792413"/>
          <p14:tracePt t="84148" x="5308600" y="2778125"/>
          <p14:tracePt t="84156" x="5334000" y="2771775"/>
          <p14:tracePt t="84164" x="5365750" y="2759075"/>
          <p14:tracePt t="84172" x="5410200" y="2752725"/>
          <p14:tracePt t="84182" x="5467350" y="2746375"/>
          <p14:tracePt t="84188" x="5524500" y="2733675"/>
          <p14:tracePt t="84197" x="5575300" y="2727325"/>
          <p14:tracePt t="84204" x="5632450" y="2727325"/>
          <p14:tracePt t="84211" x="5683250" y="2720975"/>
          <p14:tracePt t="84220" x="5741988" y="2701925"/>
          <p14:tracePt t="84229" x="5799138" y="2695575"/>
          <p14:tracePt t="84237" x="5849938" y="2682875"/>
          <p14:tracePt t="84243" x="5894388" y="2682875"/>
          <p14:tracePt t="84253" x="5938838" y="2670175"/>
          <p14:tracePt t="84260" x="5976938" y="2663825"/>
          <p14:tracePt t="84270" x="6008688" y="2657475"/>
          <p14:tracePt t="84276" x="6034088" y="2657475"/>
          <p14:tracePt t="84285" x="6059488" y="2657475"/>
          <p14:tracePt t="84292" x="6072188" y="2657475"/>
          <p14:tracePt t="84300" x="6103938" y="2657475"/>
          <p14:tracePt t="84308" x="6122988" y="2657475"/>
          <p14:tracePt t="84316" x="6142038" y="2657475"/>
          <p14:tracePt t="84324" x="6161088" y="2657475"/>
          <p14:tracePt t="84332" x="6181725" y="2657475"/>
          <p14:tracePt t="84340" x="6194425" y="2657475"/>
          <p14:tracePt t="84347" x="6200775" y="2657475"/>
          <p14:tracePt t="84356" x="6219825" y="2657475"/>
          <p14:tracePt t="84363" x="6226175" y="2657475"/>
          <p14:tracePt t="84372" x="6232525" y="2657475"/>
          <p14:tracePt t="84380" x="6238875" y="2657475"/>
          <p14:tracePt t="84389" x="6245225" y="2657475"/>
          <p14:tracePt t="84395" x="6257925" y="2657475"/>
          <p14:tracePt t="84404" x="6264275" y="2657475"/>
          <p14:tracePt t="84411" x="6270625" y="2657475"/>
          <p14:tracePt t="84421" x="6276975" y="2657475"/>
          <p14:tracePt t="84443" x="6283325" y="2657475"/>
          <p14:tracePt t="84452" x="6289675" y="2657475"/>
          <p14:tracePt t="84460" x="6296025" y="2657475"/>
          <p14:tracePt t="84468" x="6308725" y="2663825"/>
          <p14:tracePt t="84475" x="6327775" y="2682875"/>
          <p14:tracePt t="84484" x="6346825" y="2701925"/>
          <p14:tracePt t="84491" x="6365875" y="2720975"/>
          <p14:tracePt t="84501" x="6391275" y="2746375"/>
          <p14:tracePt t="84508" x="6410325" y="2765425"/>
          <p14:tracePt t="84516" x="6429375" y="2784475"/>
          <p14:tracePt t="84523" x="6448425" y="2805113"/>
          <p14:tracePt t="84532" x="6467475" y="2830513"/>
          <p14:tracePt t="84540" x="6480175" y="2843213"/>
          <p14:tracePt t="84548" x="6499225" y="2862263"/>
          <p14:tracePt t="84556" x="6511925" y="2887663"/>
          <p14:tracePt t="84564" x="6524625" y="2900363"/>
          <p14:tracePt t="84571" x="6537325" y="2925763"/>
          <p14:tracePt t="84580" x="6556375" y="2951163"/>
          <p14:tracePt t="84588" x="6562725" y="2970213"/>
          <p14:tracePt t="84596" x="6581775" y="2995613"/>
          <p14:tracePt t="84605" x="6613525" y="3033713"/>
          <p14:tracePt t="84612" x="6626225" y="3052763"/>
          <p14:tracePt t="84620" x="6646863" y="3084513"/>
          <p14:tracePt t="84627" x="6659563" y="3122613"/>
          <p14:tracePt t="84637" x="6665913" y="3128963"/>
          <p14:tracePt t="84644" x="6684963" y="3167063"/>
          <p14:tracePt t="84653" x="6716713" y="3192463"/>
          <p14:tracePt t="84661" x="6735763" y="3225800"/>
          <p14:tracePt t="84671" x="6761163" y="3244850"/>
          <p14:tracePt t="84675" x="6780213" y="3263900"/>
          <p14:tracePt t="84684" x="6786563" y="3282950"/>
          <p14:tracePt t="84692" x="6799263" y="3295650"/>
          <p14:tracePt t="84701" x="6805613" y="3302000"/>
          <p14:tracePt t="84716" x="6805613" y="3308350"/>
          <p14:tracePt t="84772" x="6811963" y="3308350"/>
          <p14:tracePt t="84780" x="6811963" y="3314700"/>
          <p14:tracePt t="84788" x="6811963" y="3327400"/>
          <p14:tracePt t="84796" x="6818313" y="3340100"/>
          <p14:tracePt t="84804" x="6824663" y="3359150"/>
          <p14:tracePt t="84812" x="6824663" y="3371850"/>
          <p14:tracePt t="84821" x="6831013" y="3390900"/>
          <p14:tracePt t="84829" x="6831013" y="3429000"/>
          <p14:tracePt t="84837" x="6831013" y="3448050"/>
          <p14:tracePt t="84844" x="6831013" y="3460750"/>
          <p14:tracePt t="84853" x="6831013" y="3486150"/>
          <p14:tracePt t="84877" x="6831013" y="3556000"/>
          <p14:tracePt t="84884" x="6831013" y="3587750"/>
          <p14:tracePt t="84891" x="6831013" y="3606800"/>
          <p14:tracePt t="84900" x="6831013" y="3632200"/>
          <p14:tracePt t="84908" x="6831013" y="3652838"/>
          <p14:tracePt t="84916" x="6831013" y="3678238"/>
          <p14:tracePt t="84925" x="6818313" y="3697288"/>
          <p14:tracePt t="84931" x="6818313" y="3716338"/>
          <p14:tracePt t="84939" x="6811963" y="3741738"/>
          <p14:tracePt t="84947" x="6805613" y="3748088"/>
          <p14:tracePt t="84955" x="6799263" y="3767138"/>
          <p14:tracePt t="84963" x="6780213" y="3792538"/>
          <p14:tracePt t="84975" x="6761163" y="3830638"/>
          <p14:tracePt t="84981" x="6754813" y="3843338"/>
          <p14:tracePt t="84987" x="6742113" y="3868738"/>
          <p14:tracePt t="84995" x="6729413" y="3894138"/>
          <p14:tracePt t="85004" x="6723063" y="3913188"/>
          <p14:tracePt t="85011" x="6704013" y="3938588"/>
          <p14:tracePt t="85021" x="6697663" y="3944938"/>
          <p14:tracePt t="85029" x="6684963" y="3963988"/>
          <p14:tracePt t="85037" x="6672263" y="3983038"/>
          <p14:tracePt t="85044" x="6653213" y="3989388"/>
          <p14:tracePt t="85054" x="6653213" y="4002088"/>
          <p14:tracePt t="85060" x="6634163" y="4014788"/>
          <p14:tracePt t="85071" x="6626225" y="4021138"/>
          <p14:tracePt t="85075" x="6613525" y="4027488"/>
          <p14:tracePt t="85084" x="6607175" y="4033838"/>
          <p14:tracePt t="85092" x="6594475" y="4046538"/>
          <p14:tracePt t="85107" x="6581775" y="4052888"/>
          <p14:tracePt t="85116" x="6562725" y="4059238"/>
          <p14:tracePt t="85123" x="6562725" y="4065588"/>
          <p14:tracePt t="85132" x="6556375" y="4079875"/>
          <p14:tracePt t="85140" x="6537325" y="4092575"/>
          <p14:tracePt t="85148" x="6524625" y="4098925"/>
          <p14:tracePt t="85156" x="6505575" y="4111625"/>
          <p14:tracePt t="85164" x="6492875" y="4117975"/>
          <p14:tracePt t="85172" x="6473825" y="4130675"/>
          <p14:tracePt t="85179" x="6461125" y="4137025"/>
          <p14:tracePt t="85187" x="6435725" y="4156075"/>
          <p14:tracePt t="85195" x="6397625" y="4162425"/>
          <p14:tracePt t="85204" x="6384925" y="4162425"/>
          <p14:tracePt t="85212" x="6353175" y="4168775"/>
          <p14:tracePt t="85220" x="6315075" y="4175125"/>
          <p14:tracePt t="85228" x="6289675" y="4175125"/>
          <p14:tracePt t="85236" x="6251575" y="4181475"/>
          <p14:tracePt t="85244" x="6219825" y="4187825"/>
          <p14:tracePt t="85253" x="6161088" y="4187825"/>
          <p14:tracePt t="85260" x="6129338" y="4187825"/>
          <p14:tracePt t="85270" x="6078538" y="4187825"/>
          <p14:tracePt t="85275" x="6021388" y="4187825"/>
          <p14:tracePt t="85284" x="5976938" y="4187825"/>
          <p14:tracePt t="85291" x="5926138" y="4187825"/>
          <p14:tracePt t="85300" x="5881688" y="4181475"/>
          <p14:tracePt t="85308" x="5837238" y="4168775"/>
          <p14:tracePt t="85315" x="5792788" y="4156075"/>
          <p14:tracePt t="85323" x="5773738" y="4149725"/>
          <p14:tracePt t="85332" x="5741988" y="4143375"/>
          <p14:tracePt t="85339" x="5722938" y="4143375"/>
          <p14:tracePt t="85348" x="5695950" y="4143375"/>
          <p14:tracePt t="85355" x="5676900" y="4137025"/>
          <p14:tracePt t="85364" x="5664200" y="4130675"/>
          <p14:tracePt t="85372" x="5638800" y="4124325"/>
          <p14:tracePt t="85380" x="5613400" y="4117975"/>
          <p14:tracePt t="85388" x="5581650" y="4111625"/>
          <p14:tracePt t="85396" x="5556250" y="4105275"/>
          <p14:tracePt t="85404" x="5518150" y="4086225"/>
          <p14:tracePt t="85412" x="5473700" y="4079875"/>
          <p14:tracePt t="85422" x="5429250" y="4073525"/>
          <p14:tracePt t="85427" x="5384800" y="4059238"/>
          <p14:tracePt t="85437" x="5340350" y="4052888"/>
          <p14:tracePt t="85444" x="5302250" y="4033838"/>
          <p14:tracePt t="85453" x="5276850" y="4021138"/>
          <p14:tracePt t="85460" x="5256213" y="4014788"/>
          <p14:tracePt t="85471" x="5218113" y="4008438"/>
          <p14:tracePt t="85476" x="5199063" y="3995738"/>
          <p14:tracePt t="85484" x="5186363" y="3989388"/>
          <p14:tracePt t="85491" x="5180013" y="3983038"/>
          <p14:tracePt t="85501" x="5160963" y="3970338"/>
          <p14:tracePt t="85507" x="5154613" y="3963988"/>
          <p14:tracePt t="85515" x="5141913" y="3957638"/>
          <p14:tracePt t="85523" x="5135563" y="3944938"/>
          <p14:tracePt t="85531" x="5129213" y="3938588"/>
          <p14:tracePt t="85539" x="5122863" y="3932238"/>
          <p14:tracePt t="85547" x="5116513" y="3925888"/>
          <p14:tracePt t="85557" x="5103813" y="3913188"/>
          <p14:tracePt t="85564" x="5091113" y="3900488"/>
          <p14:tracePt t="85572" x="5072063" y="3881438"/>
          <p14:tracePt t="85580" x="5059363" y="3875088"/>
          <p14:tracePt t="85588" x="5046663" y="3856038"/>
          <p14:tracePt t="85596" x="5033963" y="3843338"/>
          <p14:tracePt t="85604" x="5014913" y="3824288"/>
          <p14:tracePt t="85612" x="5008563" y="3811588"/>
          <p14:tracePt t="85620" x="4995863" y="3805238"/>
          <p14:tracePt t="85628" x="4995863" y="3798888"/>
          <p14:tracePt t="85639" x="4995863" y="3792538"/>
          <p14:tracePt t="85643" x="4989513" y="3786188"/>
          <p14:tracePt t="85654" x="4983163" y="3786188"/>
          <p14:tracePt t="85660" x="4976813" y="3773488"/>
          <p14:tracePt t="85676" x="4976813" y="3754438"/>
          <p14:tracePt t="85692" x="4976813" y="3735388"/>
          <p14:tracePt t="85700" x="4970463" y="3729038"/>
          <p14:tracePt t="85707" x="4964113" y="3703638"/>
          <p14:tracePt t="85715" x="4964113" y="3690938"/>
          <p14:tracePt t="85724" x="4951413" y="3678238"/>
          <p14:tracePt t="85739" x="4945063" y="3652838"/>
          <p14:tracePt t="85747" x="4938713" y="3638550"/>
          <p14:tracePt t="85755" x="4938713" y="3619500"/>
          <p14:tracePt t="85763" x="4932363" y="3600450"/>
          <p14:tracePt t="85772" x="4932363" y="3581400"/>
          <p14:tracePt t="85780" x="4932363" y="3568700"/>
          <p14:tracePt t="85788" x="4932363" y="3549650"/>
          <p14:tracePt t="85795" x="4926013" y="3530600"/>
          <p14:tracePt t="85804" x="4926013" y="3511550"/>
          <p14:tracePt t="85811" x="4919663" y="3492500"/>
          <p14:tracePt t="85820" x="4913313" y="3473450"/>
          <p14:tracePt t="85829" x="4913313" y="3448050"/>
          <p14:tracePt t="85836" x="4913313" y="3435350"/>
          <p14:tracePt t="85844" x="4913313" y="3416300"/>
          <p14:tracePt t="85857" x="4913313" y="3397250"/>
          <p14:tracePt t="85859" x="4913313" y="3384550"/>
          <p14:tracePt t="85871" x="4913313" y="3365500"/>
          <p14:tracePt t="85876" x="4913313" y="3346450"/>
          <p14:tracePt t="85884" x="4913313" y="3314700"/>
          <p14:tracePt t="85891" x="4913313" y="3302000"/>
          <p14:tracePt t="85900" x="4913313" y="3282950"/>
          <p14:tracePt t="85908" x="4913313" y="3263900"/>
          <p14:tracePt t="85916" x="4926013" y="3244850"/>
          <p14:tracePt t="85924" x="4926013" y="3238500"/>
          <p14:tracePt t="85932" x="4926013" y="3219450"/>
          <p14:tracePt t="85941" x="4932363" y="3205163"/>
          <p14:tracePt t="85948" x="4938713" y="3205163"/>
          <p14:tracePt t="85956" x="4945063" y="3186113"/>
          <p14:tracePt t="85964" x="4957763" y="3173413"/>
          <p14:tracePt t="85980" x="4970463" y="3160713"/>
          <p14:tracePt t="85988" x="4989513" y="3141663"/>
          <p14:tracePt t="85996" x="5008563" y="3116263"/>
          <p14:tracePt t="86004" x="5021263" y="3103563"/>
          <p14:tracePt t="86012" x="5040313" y="3090863"/>
          <p14:tracePt t="86021" x="5065713" y="3071813"/>
          <p14:tracePt t="86028" x="5103813" y="3052763"/>
          <p14:tracePt t="86036" x="5129213" y="3027363"/>
          <p14:tracePt t="86043" x="5167313" y="3008313"/>
          <p14:tracePt t="86053" x="5199063" y="2995613"/>
          <p14:tracePt t="86060" x="5237163" y="2976563"/>
          <p14:tracePt t="86071" x="5283200" y="2957513"/>
          <p14:tracePt t="86078" x="5340350" y="2951163"/>
          <p14:tracePt t="86084" x="5384800" y="2932113"/>
          <p14:tracePt t="86091" x="5441950" y="2925763"/>
          <p14:tracePt t="86100" x="5505450" y="2906713"/>
          <p14:tracePt t="86108" x="5568950" y="2900363"/>
          <p14:tracePt t="86116" x="5645150" y="2894013"/>
          <p14:tracePt t="86124" x="5716588" y="2874963"/>
          <p14:tracePt t="86132" x="5786438" y="2868613"/>
          <p14:tracePt t="86141" x="5862638" y="2855913"/>
          <p14:tracePt t="86148" x="5926138" y="2849563"/>
          <p14:tracePt t="86157" x="5995988" y="2843213"/>
          <p14:tracePt t="86164" x="6059488" y="2843213"/>
          <p14:tracePt t="86172" x="6135688" y="2824163"/>
          <p14:tracePt t="86181" x="6188075" y="2817813"/>
          <p14:tracePt t="86188" x="6232525" y="2811463"/>
          <p14:tracePt t="86196" x="6276975" y="2805113"/>
          <p14:tracePt t="86204" x="6302375" y="2805113"/>
          <p14:tracePt t="86212" x="6334125" y="2805113"/>
          <p14:tracePt t="86221" x="6365875" y="2805113"/>
          <p14:tracePt t="86228" x="6384925" y="2805113"/>
          <p14:tracePt t="86237" x="6410325" y="2805113"/>
          <p14:tracePt t="86244" x="6429375" y="2805113"/>
          <p14:tracePt t="86253" x="6454775" y="2805113"/>
          <p14:tracePt t="86260" x="6480175" y="2811463"/>
          <p14:tracePt t="86270" x="6511925" y="2817813"/>
          <p14:tracePt t="86277" x="6550025" y="2830513"/>
          <p14:tracePt t="86284" x="6575425" y="2836863"/>
          <p14:tracePt t="86292" x="6619875" y="2843213"/>
          <p14:tracePt t="86300" x="6646863" y="2855913"/>
          <p14:tracePt t="86307" x="6665913" y="2874963"/>
          <p14:tracePt t="86316" x="6704013" y="2887663"/>
          <p14:tracePt t="86324" x="6716713" y="2894013"/>
          <p14:tracePt t="86331" x="6735763" y="2906713"/>
          <p14:tracePt t="86341" x="6742113" y="2913063"/>
          <p14:tracePt t="86348" x="6748463" y="2919413"/>
          <p14:tracePt t="86357" x="6754813" y="2925763"/>
          <p14:tracePt t="86364" x="6773863" y="2944813"/>
          <p14:tracePt t="86371" x="6792913" y="2963863"/>
          <p14:tracePt t="86380" x="6805613" y="2976563"/>
          <p14:tracePt t="86388" x="6818313" y="3001963"/>
          <p14:tracePt t="86396" x="6831013" y="3021013"/>
          <p14:tracePt t="86404" x="6843713" y="3052763"/>
          <p14:tracePt t="86412" x="6850063" y="3071813"/>
          <p14:tracePt t="86421" x="6850063" y="3103563"/>
          <p14:tracePt t="86428" x="6850063" y="3122613"/>
          <p14:tracePt t="86436" x="6862763" y="3160713"/>
          <p14:tracePt t="86444" x="6869113" y="3179763"/>
          <p14:tracePt t="86453" x="6875463" y="3225800"/>
          <p14:tracePt t="86460" x="6888163" y="3263900"/>
          <p14:tracePt t="86471" x="6888163" y="3308350"/>
          <p14:tracePt t="86476" x="6888163" y="3340100"/>
          <p14:tracePt t="86484" x="6888163" y="3371850"/>
          <p14:tracePt t="86492" x="6894513" y="3397250"/>
          <p14:tracePt t="86500" x="6900863" y="3429000"/>
          <p14:tracePt t="86508" x="6907213" y="3467100"/>
          <p14:tracePt t="86516" x="6907213" y="3486150"/>
          <p14:tracePt t="86523" x="6907213" y="3492500"/>
          <p14:tracePt t="86531" x="6907213" y="3511550"/>
          <p14:tracePt t="86540" x="6913563" y="3524250"/>
          <p14:tracePt t="86547" x="6913563" y="3536950"/>
          <p14:tracePt t="86555" x="6913563" y="3543300"/>
          <p14:tracePt t="86563" x="6913563" y="3549650"/>
          <p14:tracePt t="86573" x="6913563" y="3562350"/>
          <p14:tracePt t="86580" x="6913563" y="3568700"/>
          <p14:tracePt t="86588" x="6913563" y="3575050"/>
          <p14:tracePt t="86596" x="6907213" y="3587750"/>
          <p14:tracePt t="86604" x="6900863" y="3600450"/>
          <p14:tracePt t="86612" x="6888163" y="3625850"/>
          <p14:tracePt t="86623" x="6869113" y="3646488"/>
          <p14:tracePt t="86627" x="6862763" y="3652838"/>
          <p14:tracePt t="86637" x="6837363" y="3671888"/>
          <p14:tracePt t="86646" x="6824663" y="3684588"/>
          <p14:tracePt t="86653" x="6811963" y="3697288"/>
          <p14:tracePt t="86660" x="6786563" y="3716338"/>
          <p14:tracePt t="86668" x="6767513" y="3729038"/>
          <p14:tracePt t="86676" x="6754813" y="3735388"/>
          <p14:tracePt t="86685" x="6716713" y="3754438"/>
          <p14:tracePt t="86691" x="6697663" y="3773488"/>
          <p14:tracePt t="86702" x="6672263" y="3779838"/>
          <p14:tracePt t="86709" x="6640513" y="3786188"/>
          <p14:tracePt t="86716" x="6613525" y="3798888"/>
          <p14:tracePt t="86725" x="6575425" y="3811588"/>
          <p14:tracePt t="86731" x="6530975" y="3830638"/>
          <p14:tracePt t="86740" x="6505575" y="3849688"/>
          <p14:tracePt t="86748" x="6467475" y="3856038"/>
          <p14:tracePt t="86756" x="6416675" y="3875088"/>
          <p14:tracePt t="86764" x="6353175" y="3875088"/>
          <p14:tracePt t="86771" x="6276975" y="3875088"/>
          <p14:tracePt t="86780" x="6194425" y="3875088"/>
          <p14:tracePt t="86788" x="6103938" y="3875088"/>
          <p14:tracePt t="86796" x="6002338" y="3875088"/>
          <p14:tracePt t="86806" x="5913438" y="3875088"/>
          <p14:tracePt t="86811" x="5843588" y="3875088"/>
          <p14:tracePt t="86821" x="5767388" y="3875088"/>
          <p14:tracePt t="86828" x="5741988" y="3881438"/>
          <p14:tracePt t="86838" x="5695950" y="3894138"/>
          <p14:tracePt t="86843" x="5689600" y="3900488"/>
          <p14:tracePt t="86853" x="5683250" y="3906838"/>
          <p14:tracePt t="86859" x="5670550" y="3913188"/>
          <p14:tracePt t="86871" x="5664200" y="3919538"/>
          <p14:tracePt t="86876" x="5657850" y="3932238"/>
          <p14:tracePt t="86885" x="5651500" y="3932238"/>
          <p14:tracePt t="86892" x="5638800" y="3944938"/>
          <p14:tracePt t="86900" x="5632450" y="3957638"/>
          <p14:tracePt t="86907" x="5626100" y="3963988"/>
          <p14:tracePt t="86916" x="5613400" y="3976688"/>
          <p14:tracePt t="86923" x="5600700" y="3989388"/>
          <p14:tracePt t="86934" x="5600700" y="3995738"/>
          <p14:tracePt t="86941" x="5594350" y="3995738"/>
          <p14:tracePt t="86948" x="5575300" y="4008438"/>
          <p14:tracePt t="86965" x="5562600" y="4014788"/>
          <p14:tracePt t="86972" x="5556250" y="4021138"/>
          <p14:tracePt t="86980" x="5549900" y="4021138"/>
          <p14:tracePt t="86988" x="5543550" y="4027488"/>
          <p14:tracePt t="86996" x="5543550" y="4033838"/>
          <p14:tracePt t="87036" x="5537200" y="4040188"/>
          <p14:tracePt t="87068" x="5530850" y="4040188"/>
          <p14:tracePt t="87075" x="5518150" y="4040188"/>
          <p14:tracePt t="87084" x="5499100" y="4040188"/>
          <p14:tracePt t="87091" x="5486400" y="4040188"/>
          <p14:tracePt t="87099" x="5467350" y="4040188"/>
          <p14:tracePt t="87109" x="5448300" y="4040188"/>
          <p14:tracePt t="87116" x="5441950" y="4046538"/>
          <p14:tracePt t="87123" x="5435600" y="4052888"/>
          <p14:tracePt t="87131" x="5422900" y="4052888"/>
          <p14:tracePt t="87148" x="5416550" y="4059238"/>
          <p14:tracePt t="87155" x="5410200" y="4059238"/>
          <p14:tracePt t="87279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95" y="215153"/>
            <a:ext cx="7067952" cy="451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3EC2C8B-E853-4F30-9524-2E204B30DD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5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588"/>
    </mc:Choice>
    <mc:Fallback xmlns="">
      <p:transition spd="slow" advTm="122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209" x="1566863" y="847725"/>
          <p14:tracePt t="25453" x="1560513" y="847725"/>
          <p14:tracePt t="25460" x="1560513" y="860425"/>
          <p14:tracePt t="25468" x="1560513" y="879475"/>
          <p14:tracePt t="25476" x="1560513" y="892175"/>
          <p14:tracePt t="25484" x="1554163" y="898525"/>
          <p14:tracePt t="25492" x="1554163" y="917575"/>
          <p14:tracePt t="25500" x="1547813" y="930275"/>
          <p14:tracePt t="25508" x="1547813" y="936625"/>
          <p14:tracePt t="25516" x="1547813" y="955675"/>
          <p14:tracePt t="25524" x="1541463" y="968375"/>
          <p14:tracePt t="25532" x="1541463" y="974725"/>
          <p14:tracePt t="25541" x="1535113" y="987425"/>
          <p14:tracePt t="25549" x="1535113" y="993775"/>
          <p14:tracePt t="25564" x="1535113" y="1000125"/>
          <p14:tracePt t="25580" x="1528763" y="1006475"/>
          <p14:tracePt t="25604" x="1528763" y="1012825"/>
          <p14:tracePt t="25612" x="1528763" y="1019175"/>
          <p14:tracePt t="25620" x="1528763" y="1025525"/>
          <p14:tracePt t="25644" x="1528763" y="1044575"/>
          <p14:tracePt t="25660" x="1528763" y="1057275"/>
          <p14:tracePt t="25668" x="1528763" y="1069975"/>
          <p14:tracePt t="25691" x="1528763" y="1077913"/>
          <p14:tracePt t="25700" x="1522413" y="1090613"/>
          <p14:tracePt t="25716" x="1522413" y="1096963"/>
          <p14:tracePt t="25723" x="1516063" y="1109663"/>
          <p14:tracePt t="25732" x="1516063" y="1122363"/>
          <p14:tracePt t="25740" x="1516063" y="1128713"/>
          <p14:tracePt t="25748" x="1516063" y="1154113"/>
          <p14:tracePt t="25756" x="1516063" y="1160463"/>
          <p14:tracePt t="25764" x="1516063" y="1166813"/>
          <p14:tracePt t="25772" x="1516063" y="1185863"/>
          <p14:tracePt t="25788" x="1516063" y="1198563"/>
          <p14:tracePt t="25796" x="1516063" y="1204913"/>
          <p14:tracePt t="25804" x="1509713" y="1217613"/>
          <p14:tracePt t="25812" x="1509713" y="1223963"/>
          <p14:tracePt t="25820" x="1509713" y="1243013"/>
          <p14:tracePt t="25828" x="1509713" y="1268413"/>
          <p14:tracePt t="25837" x="1503363" y="1281113"/>
          <p14:tracePt t="25844" x="1503363" y="1300163"/>
          <p14:tracePt t="25852" x="1503363" y="1319213"/>
          <p14:tracePt t="25860" x="1497013" y="1344613"/>
          <p14:tracePt t="25868" x="1497013" y="1350963"/>
          <p14:tracePt t="25876" x="1497013" y="1370013"/>
          <p14:tracePt t="25884" x="1497013" y="1376363"/>
          <p14:tracePt t="25895" x="1497013" y="1395413"/>
          <p14:tracePt t="25899" x="1497013" y="1401763"/>
          <p14:tracePt t="25908" x="1497013" y="1414463"/>
          <p14:tracePt t="25916" x="1497013" y="1420813"/>
          <p14:tracePt t="25924" x="1497013" y="1427163"/>
          <p14:tracePt t="25932" x="1497013" y="1439863"/>
          <p14:tracePt t="25939" x="1490663" y="1452563"/>
          <p14:tracePt t="25948" x="1490663" y="1458913"/>
          <p14:tracePt t="25955" x="1490663" y="1471613"/>
          <p14:tracePt t="25964" x="1484313" y="1484313"/>
          <p14:tracePt t="25972" x="1484313" y="1490663"/>
          <p14:tracePt t="25980" x="1484313" y="1504950"/>
          <p14:tracePt t="25989" x="1484313" y="1530350"/>
          <p14:tracePt t="25997" x="1477963" y="1543050"/>
          <p14:tracePt t="26004" x="1471613" y="1549400"/>
          <p14:tracePt t="26013" x="1471613" y="1562100"/>
          <p14:tracePt t="26028" x="1471613" y="1568450"/>
          <p14:tracePt t="26039" x="1471613" y="1574800"/>
          <p14:tracePt t="26043" x="1471613" y="1581150"/>
          <p14:tracePt t="26053" x="1471613" y="1593850"/>
          <p14:tracePt t="26060" x="1465263" y="1612900"/>
          <p14:tracePt t="26069" x="1465263" y="1625600"/>
          <p14:tracePt t="26076" x="1458913" y="1638300"/>
          <p14:tracePt t="26084" x="1458913" y="1651000"/>
          <p14:tracePt t="26092" x="1458913" y="1670050"/>
          <p14:tracePt t="26100" x="1458913" y="1682750"/>
          <p14:tracePt t="26108" x="1452563" y="1695450"/>
          <p14:tracePt t="26117" x="1452563" y="1701800"/>
          <p14:tracePt t="26124" x="1452563" y="1714500"/>
          <p14:tracePt t="26132" x="1452563" y="1720850"/>
          <p14:tracePt t="26148" x="1452563" y="1733550"/>
          <p14:tracePt t="26156" x="1452563" y="1739900"/>
          <p14:tracePt t="26163" x="1452563" y="1758950"/>
          <p14:tracePt t="26174" x="1452563" y="1778000"/>
          <p14:tracePt t="26188" x="1452563" y="1797050"/>
          <p14:tracePt t="26196" x="1452563" y="1803400"/>
          <p14:tracePt t="26204" x="1452563" y="1809750"/>
          <p14:tracePt t="26211" x="1452563" y="1828800"/>
          <p14:tracePt t="26220" x="1452563" y="1847850"/>
          <p14:tracePt t="26227" x="1452563" y="1866900"/>
          <p14:tracePt t="26236" x="1452563" y="1885950"/>
          <p14:tracePt t="26244" x="1452563" y="1892300"/>
          <p14:tracePt t="26254" x="1452563" y="1911350"/>
          <p14:tracePt t="26260" x="1452563" y="1917700"/>
          <p14:tracePt t="26267" x="1452563" y="1931988"/>
          <p14:tracePt t="26276" x="1452563" y="1951038"/>
          <p14:tracePt t="26283" x="1452563" y="1970088"/>
          <p14:tracePt t="26292" x="1452563" y="1989138"/>
          <p14:tracePt t="26300" x="1458913" y="2001838"/>
          <p14:tracePt t="26308" x="1458913" y="2008188"/>
          <p14:tracePt t="26316" x="1458913" y="2014538"/>
          <p14:tracePt t="26324" x="1458913" y="2020888"/>
          <p14:tracePt t="26341" x="1458913" y="2033588"/>
          <p14:tracePt t="26348" x="1458913" y="2039938"/>
          <p14:tracePt t="26357" x="1458913" y="2058988"/>
          <p14:tracePt t="26364" x="1458913" y="2084388"/>
          <p14:tracePt t="26372" x="1458913" y="2090738"/>
          <p14:tracePt t="26381" x="1458913" y="2135188"/>
          <p14:tracePt t="26388" x="1458913" y="2154238"/>
          <p14:tracePt t="26396" x="1458913" y="2179638"/>
          <p14:tracePt t="26404" x="1458913" y="2205038"/>
          <p14:tracePt t="26413" x="1465263" y="2236788"/>
          <p14:tracePt t="26420" x="1465263" y="2255838"/>
          <p14:tracePt t="26428" x="1471613" y="2287588"/>
          <p14:tracePt t="26437" x="1471613" y="2319338"/>
          <p14:tracePt t="26443" x="1477963" y="2351088"/>
          <p14:tracePt t="26452" x="1477963" y="2397125"/>
          <p14:tracePt t="26460" x="1497013" y="2441575"/>
          <p14:tracePt t="26467" x="1503363" y="2498725"/>
          <p14:tracePt t="26476" x="1509713" y="2530475"/>
          <p14:tracePt t="26483" x="1516063" y="2587625"/>
          <p14:tracePt t="26492" x="1522413" y="2619375"/>
          <p14:tracePt t="26499" x="1535113" y="2676525"/>
          <p14:tracePt t="26507" x="1547813" y="2733675"/>
          <p14:tracePt t="26516" x="1554163" y="2778125"/>
          <p14:tracePt t="26524" x="1554163" y="2811463"/>
          <p14:tracePt t="26532" x="1573213" y="2855913"/>
          <p14:tracePt t="26541" x="1573213" y="2874963"/>
          <p14:tracePt t="26549" x="1579563" y="2906713"/>
          <p14:tracePt t="26556" x="1585913" y="2925763"/>
          <p14:tracePt t="26564" x="1592263" y="2951163"/>
          <p14:tracePt t="26572" x="1592263" y="2963863"/>
          <p14:tracePt t="26580" x="1606550" y="2989263"/>
          <p14:tracePt t="26588" x="1612900" y="3008313"/>
          <p14:tracePt t="26596" x="1612900" y="3027363"/>
          <p14:tracePt t="26605" x="1631950" y="3052763"/>
          <p14:tracePt t="26612" x="1638300" y="3065463"/>
          <p14:tracePt t="26621" x="1644650" y="3084513"/>
          <p14:tracePt t="26628" x="1651000" y="3097213"/>
          <p14:tracePt t="26638" x="1663700" y="3116263"/>
          <p14:tracePt t="26644" x="1670050" y="3135313"/>
          <p14:tracePt t="26654" x="1682750" y="3141663"/>
          <p14:tracePt t="26660" x="1695450" y="3160713"/>
          <p14:tracePt t="26667" x="1708150" y="3179763"/>
          <p14:tracePt t="26676" x="1714500" y="3198813"/>
          <p14:tracePt t="26684" x="1733550" y="3219450"/>
          <p14:tracePt t="26692" x="1739900" y="3225800"/>
          <p14:tracePt t="26700" x="1765300" y="3257550"/>
          <p14:tracePt t="26708" x="1803400" y="3276600"/>
          <p14:tracePt t="26716" x="1816100" y="3282950"/>
          <p14:tracePt t="26724" x="1866900" y="3314700"/>
          <p14:tracePt t="26732" x="1924050" y="3333750"/>
          <p14:tracePt t="26739" x="1968500" y="3359150"/>
          <p14:tracePt t="26748" x="2025650" y="3384550"/>
          <p14:tracePt t="26756" x="2084388" y="3409950"/>
          <p14:tracePt t="26764" x="2154238" y="3435350"/>
          <p14:tracePt t="26773" x="2217738" y="3448050"/>
          <p14:tracePt t="26780" x="2306638" y="3460750"/>
          <p14:tracePt t="26789" x="2357438" y="3467100"/>
          <p14:tracePt t="26797" x="2433638" y="3479800"/>
          <p14:tracePt t="26804" x="2517775" y="3492500"/>
          <p14:tracePt t="26812" x="2587625" y="3492500"/>
          <p14:tracePt t="26821" x="2651125" y="3505200"/>
          <p14:tracePt t="26828" x="2759075" y="3536950"/>
          <p14:tracePt t="26837" x="2835275" y="3543300"/>
          <p14:tracePt t="26844" x="2898775" y="3543300"/>
          <p14:tracePt t="26853" x="2982913" y="3543300"/>
          <p14:tracePt t="26860" x="3046413" y="3549650"/>
          <p14:tracePt t="26868" x="3109913" y="3549650"/>
          <p14:tracePt t="26876" x="3167063" y="3549650"/>
          <p14:tracePt t="26884" x="3217863" y="3549650"/>
          <p14:tracePt t="26892" x="3249613" y="3549650"/>
          <p14:tracePt t="26900" x="3281363" y="3549650"/>
          <p14:tracePt t="26907" x="3306763" y="3549650"/>
          <p14:tracePt t="26916" x="3332163" y="3549650"/>
          <p14:tracePt t="26924" x="3351213" y="3549650"/>
          <p14:tracePt t="26932" x="3363913" y="3549650"/>
          <p14:tracePt t="26940" x="3389313" y="3549650"/>
          <p14:tracePt t="26948" x="3402013" y="3549650"/>
          <p14:tracePt t="26956" x="3421063" y="3549650"/>
          <p14:tracePt t="26965" x="3441700" y="3549650"/>
          <p14:tracePt t="26972" x="3467100" y="3549650"/>
          <p14:tracePt t="26980" x="3498850" y="3549650"/>
          <p14:tracePt t="26991" x="3517900" y="3549650"/>
          <p14:tracePt t="26996" x="3549650" y="3549650"/>
          <p14:tracePt t="27005" x="3594100" y="3549650"/>
          <p14:tracePt t="27012" x="3638550" y="3543300"/>
          <p14:tracePt t="27020" x="3683000" y="3536950"/>
          <p14:tracePt t="27027" x="3721100" y="3530600"/>
          <p14:tracePt t="27037" x="3752850" y="3530600"/>
          <p14:tracePt t="27044" x="3784600" y="3530600"/>
          <p14:tracePt t="27053" x="3829050" y="3530600"/>
          <p14:tracePt t="27060" x="3860800" y="3530600"/>
          <p14:tracePt t="27068" x="3894138" y="3530600"/>
          <p14:tracePt t="27076" x="3938588" y="3530600"/>
          <p14:tracePt t="27084" x="3983038" y="3530600"/>
          <p14:tracePt t="27092" x="4021138" y="3530600"/>
          <p14:tracePt t="27100" x="4078288" y="3530600"/>
          <p14:tracePt t="27108" x="4122738" y="3530600"/>
          <p14:tracePt t="27115" x="4173538" y="3530600"/>
          <p14:tracePt t="27124" x="4224338" y="3530600"/>
          <p14:tracePt t="27133" x="4287838" y="3530600"/>
          <p14:tracePt t="27140" x="4359275" y="3530600"/>
          <p14:tracePt t="27148" x="4429125" y="3530600"/>
          <p14:tracePt t="27156" x="4492625" y="3530600"/>
          <p14:tracePt t="27164" x="4568825" y="3530600"/>
          <p14:tracePt t="27174" x="4632325" y="3530600"/>
          <p14:tracePt t="27180" x="4695825" y="3530600"/>
          <p14:tracePt t="27188" x="4752975" y="3530600"/>
          <p14:tracePt t="27196" x="4805363" y="3530600"/>
          <p14:tracePt t="27205" x="4862513" y="3543300"/>
          <p14:tracePt t="27212" x="4926013" y="3543300"/>
          <p14:tracePt t="27220" x="5008563" y="3556000"/>
          <p14:tracePt t="27229" x="5084763" y="3568700"/>
          <p14:tracePt t="27238" x="5180013" y="3581400"/>
          <p14:tracePt t="27243" x="5256213" y="3594100"/>
          <p14:tracePt t="27253" x="5346700" y="3613150"/>
          <p14:tracePt t="27260" x="5441950" y="3619500"/>
          <p14:tracePt t="27268" x="5524500" y="3652838"/>
          <p14:tracePt t="27276" x="5619750" y="3659188"/>
          <p14:tracePt t="27284" x="5708650" y="3678238"/>
          <p14:tracePt t="27292" x="5786438" y="3678238"/>
          <p14:tracePt t="27300" x="5856288" y="3684588"/>
          <p14:tracePt t="27308" x="5913438" y="3690938"/>
          <p14:tracePt t="27316" x="5964238" y="3690938"/>
          <p14:tracePt t="27324" x="6008688" y="3690938"/>
          <p14:tracePt t="27332" x="6040438" y="3690938"/>
          <p14:tracePt t="27342" x="6065838" y="3690938"/>
          <p14:tracePt t="27347" x="6084888" y="3690938"/>
          <p14:tracePt t="27356" x="6097588" y="3690938"/>
          <p14:tracePt t="27364" x="6116638" y="3690938"/>
          <p14:tracePt t="27372" x="6142038" y="3684588"/>
          <p14:tracePt t="27380" x="6181725" y="3665538"/>
          <p14:tracePt t="27388" x="6207125" y="3652838"/>
          <p14:tracePt t="27397" x="6232525" y="3646488"/>
          <p14:tracePt t="27405" x="6270625" y="3625850"/>
          <p14:tracePt t="27412" x="6315075" y="3613150"/>
          <p14:tracePt t="27422" x="6359525" y="3600450"/>
          <p14:tracePt t="27427" x="6391275" y="3587750"/>
          <p14:tracePt t="27439" x="6429375" y="3575050"/>
          <p14:tracePt t="27444" x="6473825" y="3562350"/>
          <p14:tracePt t="27452" x="6511925" y="3556000"/>
          <p14:tracePt t="27459" x="6556375" y="3524250"/>
          <p14:tracePt t="27468" x="6581775" y="3511550"/>
          <p14:tracePt t="27476" x="6640513" y="3486150"/>
          <p14:tracePt t="27484" x="6691313" y="3460750"/>
          <p14:tracePt t="27492" x="6716713" y="3441700"/>
          <p14:tracePt t="27500" x="6761163" y="3416300"/>
          <p14:tracePt t="27508" x="6811963" y="3390900"/>
          <p14:tracePt t="27516" x="6856413" y="3352800"/>
          <p14:tracePt t="27526" x="6907213" y="3321050"/>
          <p14:tracePt t="27531" x="6951663" y="3289300"/>
          <p14:tracePt t="27540" x="6989763" y="3257550"/>
          <p14:tracePt t="27548" x="7027863" y="3225800"/>
          <p14:tracePt t="27556" x="7059613" y="3198813"/>
          <p14:tracePt t="27564" x="7085013" y="3167063"/>
          <p14:tracePt t="27572" x="7105650" y="3154363"/>
          <p14:tracePt t="27580" x="7131050" y="3103563"/>
          <p14:tracePt t="27588" x="7137400" y="3071813"/>
          <p14:tracePt t="27596" x="7150100" y="3046413"/>
          <p14:tracePt t="27605" x="7156450" y="3001963"/>
          <p14:tracePt t="27613" x="7156450" y="2957513"/>
          <p14:tracePt t="27621" x="7156450" y="2913063"/>
          <p14:tracePt t="27628" x="7169150" y="2855913"/>
          <p14:tracePt t="27638" x="7169150" y="2805113"/>
          <p14:tracePt t="27644" x="7169150" y="2759075"/>
          <p14:tracePt t="27653" x="7175500" y="2708275"/>
          <p14:tracePt t="27660" x="7175500" y="2651125"/>
          <p14:tracePt t="27668" x="7175500" y="2606675"/>
          <p14:tracePt t="27676" x="7175500" y="2555875"/>
          <p14:tracePt t="27684" x="7175500" y="2505075"/>
          <p14:tracePt t="27692" x="7175500" y="2447925"/>
          <p14:tracePt t="27700" x="7175500" y="2403475"/>
          <p14:tracePt t="27708" x="7175500" y="2351088"/>
          <p14:tracePt t="27716" x="7156450" y="2293938"/>
          <p14:tracePt t="27724" x="7143750" y="2236788"/>
          <p14:tracePt t="27732" x="7105650" y="2179638"/>
          <p14:tracePt t="27739" x="7092950" y="2116138"/>
          <p14:tracePt t="27748" x="7072313" y="2058988"/>
          <p14:tracePt t="27756" x="7059613" y="1995488"/>
          <p14:tracePt t="27764" x="7034213" y="1924050"/>
          <p14:tracePt t="27773" x="7008813" y="1860550"/>
          <p14:tracePt t="27780" x="6983413" y="1790700"/>
          <p14:tracePt t="27788" x="6958013" y="1714500"/>
          <p14:tracePt t="27797" x="6932613" y="1670050"/>
          <p14:tracePt t="27804" x="6907213" y="1600200"/>
          <p14:tracePt t="27812" x="6881813" y="1536700"/>
          <p14:tracePt t="27820" x="6843713" y="1465263"/>
          <p14:tracePt t="27828" x="6818313" y="1401763"/>
          <p14:tracePt t="27837" x="6780213" y="1338263"/>
          <p14:tracePt t="27844" x="6748463" y="1293813"/>
          <p14:tracePt t="27853" x="6729413" y="1236663"/>
          <p14:tracePt t="27860" x="6710363" y="1179513"/>
          <p14:tracePt t="27869" x="6704013" y="1135063"/>
          <p14:tracePt t="27876" x="6691313" y="1103313"/>
          <p14:tracePt t="27883" x="6691313" y="1063625"/>
          <p14:tracePt t="27893" x="6684963" y="1044575"/>
          <p14:tracePt t="27900" x="6672263" y="1012825"/>
          <p14:tracePt t="27908" x="6672263" y="1000125"/>
          <p14:tracePt t="27916" x="6672263" y="981075"/>
          <p14:tracePt t="27924" x="6672263" y="962025"/>
          <p14:tracePt t="27932" x="6672263" y="949325"/>
          <p14:tracePt t="27940" x="6672263" y="936625"/>
          <p14:tracePt t="27948" x="6672263" y="930275"/>
          <p14:tracePt t="27955" x="6672263" y="911225"/>
          <p14:tracePt t="27964" x="6672263" y="892175"/>
          <p14:tracePt t="27974" x="6672263" y="866775"/>
          <p14:tracePt t="27980" x="6672263" y="854075"/>
          <p14:tracePt t="27988" x="6672263" y="828675"/>
          <p14:tracePt t="27997" x="6672263" y="803275"/>
          <p14:tracePt t="28004" x="6672263" y="771525"/>
          <p14:tracePt t="28012" x="6672263" y="752475"/>
          <p14:tracePt t="28020" x="6672263" y="733425"/>
          <p14:tracePt t="28030" x="6672263" y="701675"/>
          <p14:tracePt t="28036" x="6672263" y="669925"/>
          <p14:tracePt t="28044" x="6672263" y="644525"/>
          <p14:tracePt t="28052" x="6672263" y="630238"/>
          <p14:tracePt t="28068" x="6672263" y="611188"/>
          <p14:tracePt t="28084" x="6672263" y="604838"/>
          <p14:tracePt t="28092" x="6665913" y="592138"/>
          <p14:tracePt t="28268" x="6665913" y="604838"/>
          <p14:tracePt t="28276" x="6659563" y="617538"/>
          <p14:tracePt t="28284" x="6653213" y="644525"/>
          <p14:tracePt t="28292" x="6653213" y="663575"/>
          <p14:tracePt t="28300" x="6653213" y="682625"/>
          <p14:tracePt t="28308" x="6646863" y="708025"/>
          <p14:tracePt t="28316" x="6634163" y="727075"/>
          <p14:tracePt t="28324" x="6634163" y="733425"/>
          <p14:tracePt t="28332" x="6634163" y="739775"/>
          <p14:tracePt t="28340" x="6634163" y="746125"/>
          <p14:tracePt t="28347" x="6634163" y="752475"/>
          <p14:tracePt t="28356" x="6634163" y="765175"/>
          <p14:tracePt t="28373" x="6634163" y="777875"/>
          <p14:tracePt t="28380" x="6634163" y="784225"/>
          <p14:tracePt t="28596" x="6634163" y="790575"/>
          <p14:tracePt t="28612" x="6634163" y="796925"/>
          <p14:tracePt t="28692" x="6634163" y="803275"/>
          <p14:tracePt t="28708" x="6634163" y="809625"/>
          <p14:tracePt t="28716" x="6634163" y="815975"/>
          <p14:tracePt t="28733" x="6634163" y="822325"/>
          <p14:tracePt t="28741" x="6634163" y="828675"/>
          <p14:tracePt t="28951" x="0" y="0"/>
        </p14:tracePtLst>
        <p14:tracePtLst>
          <p14:tracePt t="30279" x="3313113" y="592138"/>
          <p14:tracePt t="30382" x="3294063" y="592138"/>
          <p14:tracePt t="30388" x="3281363" y="592138"/>
          <p14:tracePt t="30396" x="3249613" y="598488"/>
          <p14:tracePt t="30404" x="3224213" y="604838"/>
          <p14:tracePt t="30412" x="3186113" y="611188"/>
          <p14:tracePt t="30420" x="3167063" y="611188"/>
          <p14:tracePt t="30428" x="3116263" y="617538"/>
          <p14:tracePt t="30438" x="3090863" y="617538"/>
          <p14:tracePt t="30444" x="3059113" y="617538"/>
          <p14:tracePt t="30453" x="3001963" y="623888"/>
          <p14:tracePt t="30460" x="2949575" y="636588"/>
          <p14:tracePt t="30470" x="2892425" y="636588"/>
          <p14:tracePt t="30476" x="2854325" y="636588"/>
          <p14:tracePt t="30485" x="2809875" y="644525"/>
          <p14:tracePt t="30492" x="2765425" y="650875"/>
          <p14:tracePt t="30499" x="2740025" y="657225"/>
          <p14:tracePt t="30508" x="2714625" y="657225"/>
          <p14:tracePt t="30516" x="2701925" y="663575"/>
          <p14:tracePt t="30524" x="2689225" y="669925"/>
          <p14:tracePt t="30531" x="2676525" y="676275"/>
          <p14:tracePt t="30540" x="2663825" y="676275"/>
          <p14:tracePt t="30557" x="2651125" y="682625"/>
          <p14:tracePt t="30564" x="2644775" y="688975"/>
          <p14:tracePt t="30573" x="2638425" y="688975"/>
          <p14:tracePt t="30580" x="2619375" y="701675"/>
          <p14:tracePt t="30588" x="2600325" y="714375"/>
          <p14:tracePt t="30598" x="2581275" y="720725"/>
          <p14:tracePt t="30604" x="2555875" y="746125"/>
          <p14:tracePt t="30613" x="2530475" y="752475"/>
          <p14:tracePt t="30620" x="2503488" y="771525"/>
          <p14:tracePt t="30627" x="2484438" y="784225"/>
          <p14:tracePt t="30638" x="2465388" y="790575"/>
          <p14:tracePt t="30644" x="2433638" y="803275"/>
          <p14:tracePt t="30653" x="2414588" y="815975"/>
          <p14:tracePt t="30660" x="2395538" y="815975"/>
          <p14:tracePt t="30668" x="2376488" y="822325"/>
          <p14:tracePt t="30676" x="2363788" y="828675"/>
          <p14:tracePt t="30684" x="2351088" y="835025"/>
          <p14:tracePt t="30692" x="2344738" y="835025"/>
          <p14:tracePt t="30829" x="0" y="0"/>
        </p14:tracePtLst>
        <p14:tracePtLst>
          <p14:tracePt t="31664" x="3467100" y="439738"/>
          <p14:tracePt t="31740" x="3460750" y="439738"/>
          <p14:tracePt t="31748" x="3448050" y="439738"/>
          <p14:tracePt t="31756" x="3441700" y="439738"/>
          <p14:tracePt t="31764" x="3435350" y="439738"/>
          <p14:tracePt t="31772" x="3421063" y="439738"/>
          <p14:tracePt t="31780" x="3402013" y="446088"/>
          <p14:tracePt t="31788" x="3389313" y="446088"/>
          <p14:tracePt t="31796" x="3376613" y="452438"/>
          <p14:tracePt t="31805" x="3363913" y="458788"/>
          <p14:tracePt t="31812" x="3344863" y="458788"/>
          <p14:tracePt t="31820" x="3338513" y="465138"/>
          <p14:tracePt t="31828" x="3325813" y="465138"/>
          <p14:tracePt t="31837" x="3313113" y="465138"/>
          <p14:tracePt t="31844" x="3300413" y="471488"/>
          <p14:tracePt t="31853" x="3287713" y="471488"/>
          <p14:tracePt t="31860" x="3281363" y="471488"/>
          <p14:tracePt t="31867" x="3275013" y="471488"/>
          <p14:tracePt t="31876" x="3255963" y="471488"/>
          <p14:tracePt t="31884" x="3236913" y="471488"/>
          <p14:tracePt t="31893" x="3224213" y="471488"/>
          <p14:tracePt t="31900" x="3217863" y="471488"/>
          <p14:tracePt t="31908" x="3205163" y="471488"/>
          <p14:tracePt t="31915" x="3205163" y="477838"/>
          <p14:tracePt t="31924" x="3192463" y="477838"/>
          <p14:tracePt t="31940" x="3186113" y="477838"/>
          <p14:tracePt t="31947" x="3167063" y="477838"/>
          <p14:tracePt t="31956" x="3154363" y="484188"/>
          <p14:tracePt t="31963" x="3148013" y="490538"/>
          <p14:tracePt t="31972" x="3128963" y="490538"/>
          <p14:tracePt t="31980" x="3103563" y="496888"/>
          <p14:tracePt t="31989" x="3071813" y="503238"/>
          <p14:tracePt t="31996" x="3033713" y="515938"/>
          <p14:tracePt t="32005" x="3001963" y="522288"/>
          <p14:tracePt t="32012" x="2962275" y="522288"/>
          <p14:tracePt t="32020" x="2936875" y="534988"/>
          <p14:tracePt t="32028" x="2886075" y="547688"/>
          <p14:tracePt t="32037" x="2835275" y="560388"/>
          <p14:tracePt t="32044" x="2790825" y="566738"/>
          <p14:tracePt t="32054" x="2746375" y="585788"/>
          <p14:tracePt t="32060" x="2714625" y="598488"/>
          <p14:tracePt t="32069" x="2689225" y="604838"/>
          <p14:tracePt t="32076" x="2663825" y="611188"/>
          <p14:tracePt t="32084" x="2638425" y="623888"/>
          <p14:tracePt t="32092" x="2625725" y="630238"/>
          <p14:tracePt t="32100" x="2600325" y="636588"/>
          <p14:tracePt t="32108" x="2574925" y="650875"/>
          <p14:tracePt t="32116" x="2549525" y="663575"/>
          <p14:tracePt t="32126" x="2517775" y="669925"/>
          <p14:tracePt t="32132" x="2478088" y="682625"/>
          <p14:tracePt t="32140" x="2439988" y="695325"/>
          <p14:tracePt t="32147" x="2395538" y="714375"/>
          <p14:tracePt t="32156" x="2351088" y="727075"/>
          <p14:tracePt t="32164" x="2306638" y="746125"/>
          <p14:tracePt t="32175" x="2255838" y="758825"/>
          <p14:tracePt t="32180" x="2230438" y="777875"/>
          <p14:tracePt t="32191" x="2192338" y="790575"/>
          <p14:tracePt t="32196" x="2160588" y="815975"/>
          <p14:tracePt t="32204" x="2128838" y="835025"/>
          <p14:tracePt t="32212" x="2097088" y="847725"/>
          <p14:tracePt t="32221" x="2078038" y="854075"/>
          <p14:tracePt t="32228" x="2051050" y="873125"/>
          <p14:tracePt t="32236" x="2032000" y="873125"/>
          <p14:tracePt t="32244" x="2006600" y="898525"/>
          <p14:tracePt t="32253" x="1987550" y="898525"/>
          <p14:tracePt t="32260" x="1968500" y="911225"/>
          <p14:tracePt t="32268" x="1955800" y="917575"/>
          <p14:tracePt t="32276" x="1943100" y="930275"/>
          <p14:tracePt t="32284" x="1917700" y="936625"/>
          <p14:tracePt t="32292" x="1898650" y="942975"/>
          <p14:tracePt t="32300" x="1898650" y="949325"/>
          <p14:tracePt t="32308" x="1892300" y="949325"/>
          <p14:tracePt t="32317" x="1885950" y="949325"/>
          <p14:tracePt t="32484" x="1879600" y="949325"/>
          <p14:tracePt t="32492" x="1892300" y="942975"/>
          <p14:tracePt t="32500" x="1911350" y="936625"/>
          <p14:tracePt t="32508" x="1943100" y="923925"/>
          <p14:tracePt t="32516" x="1968500" y="917575"/>
          <p14:tracePt t="32524" x="2000250" y="911225"/>
          <p14:tracePt t="32532" x="2058988" y="904875"/>
          <p14:tracePt t="32540" x="2109788" y="898525"/>
          <p14:tracePt t="32547" x="2166938" y="879475"/>
          <p14:tracePt t="32556" x="2224088" y="879475"/>
          <p14:tracePt t="32564" x="2287588" y="873125"/>
          <p14:tracePt t="32574" x="2338388" y="866775"/>
          <p14:tracePt t="32579" x="2408238" y="847725"/>
          <p14:tracePt t="32589" x="2484438" y="841375"/>
          <p14:tracePt t="32596" x="2562225" y="822325"/>
          <p14:tracePt t="32604" x="2632075" y="815975"/>
          <p14:tracePt t="32614" x="2708275" y="796925"/>
          <p14:tracePt t="32620" x="2765425" y="784225"/>
          <p14:tracePt t="32629" x="2828925" y="771525"/>
          <p14:tracePt t="32638" x="2886075" y="758825"/>
          <p14:tracePt t="32644" x="2943225" y="739775"/>
          <p14:tracePt t="32653" x="2995613" y="733425"/>
          <p14:tracePt t="32660" x="3052763" y="727075"/>
          <p14:tracePt t="32672" x="3084513" y="720725"/>
          <p14:tracePt t="32676" x="3141663" y="720725"/>
          <p14:tracePt t="32683" x="3186113" y="714375"/>
          <p14:tracePt t="32692" x="3230563" y="701675"/>
          <p14:tracePt t="32700" x="3275013" y="701675"/>
          <p14:tracePt t="32708" x="3294063" y="701675"/>
          <p14:tracePt t="32717" x="3306763" y="695325"/>
          <p14:tracePt t="32724" x="3325813" y="695325"/>
          <p14:tracePt t="32732" x="3332163" y="695325"/>
          <p14:tracePt t="32740" x="3344863" y="688975"/>
          <p14:tracePt t="32780" x="3351213" y="688975"/>
          <p14:tracePt t="32902" x="3357563" y="682625"/>
          <p14:tracePt t="32908" x="3357563" y="669925"/>
          <p14:tracePt t="32910" x="0" y="0"/>
        </p14:tracePtLst>
        <p14:tracePtLst>
          <p14:tracePt t="33681" x="4887913" y="427038"/>
          <p14:tracePt t="33700" x="4894263" y="427038"/>
          <p14:tracePt t="33788" x="4900613" y="427038"/>
          <p14:tracePt t="33804" x="4906963" y="427038"/>
          <p14:tracePt t="33812" x="4913313" y="433388"/>
          <p14:tracePt t="33821" x="4945063" y="439738"/>
          <p14:tracePt t="33828" x="4970463" y="446088"/>
          <p14:tracePt t="33836" x="5027613" y="471488"/>
          <p14:tracePt t="33844" x="5084763" y="490538"/>
          <p14:tracePt t="33853" x="5129213" y="503238"/>
          <p14:tracePt t="33860" x="5186363" y="522288"/>
          <p14:tracePt t="33872" x="5230813" y="528638"/>
          <p14:tracePt t="33875" x="5276850" y="541338"/>
          <p14:tracePt t="33883" x="5302250" y="547688"/>
          <p14:tracePt t="33892" x="5340350" y="560388"/>
          <p14:tracePt t="33900" x="5353050" y="566738"/>
          <p14:tracePt t="33908" x="5372100" y="573088"/>
          <p14:tracePt t="33916" x="5378450" y="579438"/>
          <p14:tracePt t="33924" x="5384800" y="579438"/>
          <p14:tracePt t="33972" x="5397500" y="585788"/>
          <p14:tracePt t="33980" x="5410200" y="592138"/>
          <p14:tracePt t="33989" x="5429250" y="598488"/>
          <p14:tracePt t="33996" x="5454650" y="611188"/>
          <p14:tracePt t="34012" x="5467350" y="617538"/>
          <p14:tracePt t="34020" x="5473700" y="623888"/>
          <p14:tracePt t="34116" x="5486400" y="623888"/>
          <p14:tracePt t="34123" x="5492750" y="623888"/>
          <p14:tracePt t="34132" x="5499100" y="623888"/>
          <p14:tracePt t="34139" x="5530850" y="630238"/>
          <p14:tracePt t="34148" x="5549900" y="630238"/>
          <p14:tracePt t="34156" x="5581650" y="630238"/>
          <p14:tracePt t="34164" x="5632450" y="644525"/>
          <p14:tracePt t="34172" x="5651500" y="650875"/>
          <p14:tracePt t="34180" x="5676900" y="650875"/>
          <p14:tracePt t="34189" x="5695950" y="657225"/>
          <p14:tracePt t="34198" x="5716588" y="663575"/>
          <p14:tracePt t="34296" x="5722938" y="663575"/>
          <p14:tracePt t="34309" x="5735638" y="663575"/>
          <p14:tracePt t="34316" x="5735638" y="669925"/>
          <p14:tracePt t="34420" x="5748338" y="669925"/>
          <p14:tracePt t="34428" x="5767388" y="682625"/>
          <p14:tracePt t="34436" x="5792788" y="708025"/>
          <p14:tracePt t="34444" x="5818188" y="727075"/>
          <p14:tracePt t="34454" x="5856288" y="758825"/>
          <p14:tracePt t="34460" x="5894388" y="790575"/>
          <p14:tracePt t="34468" x="5945188" y="809625"/>
          <p14:tracePt t="34476" x="5970588" y="835025"/>
          <p14:tracePt t="34484" x="5989638" y="835025"/>
          <p14:tracePt t="34492" x="5995988" y="841375"/>
          <p14:tracePt t="34837" x="0" y="0"/>
        </p14:tracePtLst>
        <p14:tracePtLst>
          <p14:tracePt t="39601" x="1503363" y="2778125"/>
          <p14:tracePt t="39828" x="1503363" y="2784475"/>
          <p14:tracePt t="39836" x="1503363" y="2798763"/>
          <p14:tracePt t="39859" x="1509713" y="2805113"/>
          <p14:tracePt t="39884" x="1509713" y="2811463"/>
          <p14:tracePt t="39916" x="1509713" y="2824163"/>
          <p14:tracePt t="39924" x="1509713" y="2830513"/>
          <p14:tracePt t="39940" x="1509713" y="2836863"/>
          <p14:tracePt t="39948" x="1509713" y="2855913"/>
          <p14:tracePt t="39957" x="1516063" y="2874963"/>
          <p14:tracePt t="39965" x="1516063" y="2881313"/>
          <p14:tracePt t="39972" x="1516063" y="2894013"/>
          <p14:tracePt t="39980" x="1516063" y="2900363"/>
          <p14:tracePt t="39988" x="1516063" y="2913063"/>
          <p14:tracePt t="39997" x="1516063" y="2925763"/>
          <p14:tracePt t="40004" x="1516063" y="2932113"/>
          <p14:tracePt t="40012" x="1516063" y="2938463"/>
          <p14:tracePt t="40020" x="1516063" y="2951163"/>
          <p14:tracePt t="40028" x="1516063" y="2957513"/>
          <p14:tracePt t="40037" x="1516063" y="2963863"/>
          <p14:tracePt t="40044" x="1516063" y="2976563"/>
          <p14:tracePt t="40060" x="1516063" y="2989263"/>
          <p14:tracePt t="40068" x="1516063" y="2995613"/>
          <p14:tracePt t="40076" x="1516063" y="3001963"/>
          <p14:tracePt t="40093" x="1516063" y="3014663"/>
          <p14:tracePt t="40108" x="1516063" y="3027363"/>
          <p14:tracePt t="40115" x="1516063" y="3033713"/>
          <p14:tracePt t="40124" x="1516063" y="3046413"/>
          <p14:tracePt t="40133" x="1516063" y="3052763"/>
          <p14:tracePt t="40140" x="1516063" y="3059113"/>
          <p14:tracePt t="40148" x="1516063" y="3071813"/>
          <p14:tracePt t="40156" x="1516063" y="3084513"/>
          <p14:tracePt t="40164" x="1516063" y="3090863"/>
          <p14:tracePt t="40173" x="1509713" y="3103563"/>
          <p14:tracePt t="40180" x="1509713" y="3109913"/>
          <p14:tracePt t="40196" x="1509713" y="3116263"/>
          <p14:tracePt t="40204" x="1509713" y="3122613"/>
          <p14:tracePt t="40212" x="1503363" y="3122613"/>
          <p14:tracePt t="40244" x="1503363" y="3135313"/>
          <p14:tracePt t="40253" x="1503363" y="3148013"/>
          <p14:tracePt t="40268" x="1503363" y="3160713"/>
          <p14:tracePt t="40276" x="1497013" y="3173413"/>
          <p14:tracePt t="40284" x="1497013" y="3179763"/>
          <p14:tracePt t="40292" x="1497013" y="3186113"/>
          <p14:tracePt t="40300" x="1497013" y="3192463"/>
          <p14:tracePt t="40308" x="1497013" y="3205163"/>
          <p14:tracePt t="40316" x="1490663" y="3211513"/>
          <p14:tracePt t="40323" x="1490663" y="3225800"/>
          <p14:tracePt t="40332" x="1490663" y="3238500"/>
          <p14:tracePt t="40348" x="1490663" y="3257550"/>
          <p14:tracePt t="40372" x="1484313" y="3263900"/>
          <p14:tracePt t="40380" x="1484313" y="3270250"/>
          <p14:tracePt t="40396" x="1484313" y="3282950"/>
          <p14:tracePt t="40412" x="1477963" y="3295650"/>
          <p14:tracePt t="40421" x="1477963" y="3308350"/>
          <p14:tracePt t="40428" x="1477963" y="3314700"/>
          <p14:tracePt t="40436" x="1477963" y="3327400"/>
          <p14:tracePt t="40444" x="1477963" y="3340100"/>
          <p14:tracePt t="40452" x="1477963" y="3352800"/>
          <p14:tracePt t="40459" x="1477963" y="3365500"/>
          <p14:tracePt t="40468" x="1477963" y="3371850"/>
          <p14:tracePt t="40476" x="1477963" y="3384550"/>
          <p14:tracePt t="40484" x="1477963" y="3390900"/>
          <p14:tracePt t="40492" x="1477963" y="3397250"/>
          <p14:tracePt t="40500" x="1477963" y="3409950"/>
          <p14:tracePt t="40508" x="1477963" y="3416300"/>
          <p14:tracePt t="40516" x="1477963" y="3422650"/>
          <p14:tracePt t="40523" x="1477963" y="3429000"/>
          <p14:tracePt t="40532" x="1477963" y="3441700"/>
          <p14:tracePt t="40539" x="1484313" y="3448050"/>
          <p14:tracePt t="40553" x="1484313" y="3454400"/>
          <p14:tracePt t="40555" x="1484313" y="3460750"/>
          <p14:tracePt t="40564" x="1484313" y="3467100"/>
          <p14:tracePt t="40572" x="1484313" y="3473450"/>
          <p14:tracePt t="40580" x="1484313" y="3479800"/>
          <p14:tracePt t="40588" x="1484313" y="3492500"/>
          <p14:tracePt t="40596" x="1484313" y="3498850"/>
          <p14:tracePt t="40604" x="1484313" y="3511550"/>
          <p14:tracePt t="40614" x="1484313" y="3517900"/>
          <p14:tracePt t="40620" x="1484313" y="3524250"/>
          <p14:tracePt t="40628" x="1484313" y="3530600"/>
          <p14:tracePt t="40637" x="1484313" y="3536950"/>
          <p14:tracePt t="40644" x="1484313" y="3549650"/>
          <p14:tracePt t="40653" x="1484313" y="3562350"/>
          <p14:tracePt t="40659" x="1484313" y="3568700"/>
          <p14:tracePt t="40668" x="1484313" y="3587750"/>
          <p14:tracePt t="40675" x="1490663" y="3606800"/>
          <p14:tracePt t="40684" x="1497013" y="3619500"/>
          <p14:tracePt t="40700" x="1497013" y="3632200"/>
          <p14:tracePt t="40708" x="1497013" y="3638550"/>
          <p14:tracePt t="40844" x="1497013" y="3646488"/>
          <p14:tracePt t="40861" x="1497013" y="3652838"/>
          <p14:tracePt t="40869" x="0" y="0"/>
        </p14:tracePtLst>
        <p14:tracePtLst>
          <p14:tracePt t="41713" x="2689225" y="2771775"/>
          <p14:tracePt t="41796" x="2682875" y="2778125"/>
          <p14:tracePt t="41836" x="2676525" y="2784475"/>
          <p14:tracePt t="41844" x="2670175" y="2805113"/>
          <p14:tracePt t="41853" x="2670175" y="2824163"/>
          <p14:tracePt t="41863" x="2670175" y="2849563"/>
          <p14:tracePt t="41869" x="2670175" y="2862263"/>
          <p14:tracePt t="41876" x="2657475" y="2887663"/>
          <p14:tracePt t="41884" x="2657475" y="2919413"/>
          <p14:tracePt t="41891" x="2657475" y="2938463"/>
          <p14:tracePt t="41900" x="2657475" y="2957513"/>
          <p14:tracePt t="41909" x="2657475" y="2970213"/>
          <p14:tracePt t="41916" x="2651125" y="3008313"/>
          <p14:tracePt t="41924" x="2651125" y="3014663"/>
          <p14:tracePt t="41934" x="2651125" y="3040063"/>
          <p14:tracePt t="41939" x="2644775" y="3059113"/>
          <p14:tracePt t="41948" x="2644775" y="3071813"/>
          <p14:tracePt t="41956" x="2644775" y="3097213"/>
          <p14:tracePt t="41964" x="2644775" y="3116263"/>
          <p14:tracePt t="41974" x="2644775" y="3128963"/>
          <p14:tracePt t="41979" x="2644775" y="3148013"/>
          <p14:tracePt t="41988" x="2644775" y="3154363"/>
          <p14:tracePt t="41996" x="2644775" y="3167063"/>
          <p14:tracePt t="42005" x="2644775" y="3179763"/>
          <p14:tracePt t="42022" x="2644775" y="3192463"/>
          <p14:tracePt t="42027" x="2644775" y="3205163"/>
          <p14:tracePt t="42038" x="2644775" y="3219450"/>
          <p14:tracePt t="42044" x="2644775" y="3225800"/>
          <p14:tracePt t="42052" x="2644775" y="3238500"/>
          <p14:tracePt t="42060" x="2644775" y="3251200"/>
          <p14:tracePt t="42069" x="2644775" y="3263900"/>
          <p14:tracePt t="42076" x="2644775" y="3282950"/>
          <p14:tracePt t="42084" x="2644775" y="3289300"/>
          <p14:tracePt t="42092" x="2644775" y="3308350"/>
          <p14:tracePt t="42107" x="2651125" y="3327400"/>
          <p14:tracePt t="42116" x="2651125" y="3333750"/>
          <p14:tracePt t="42124" x="2651125" y="3340100"/>
          <p14:tracePt t="42132" x="2651125" y="3346450"/>
          <p14:tracePt t="42148" x="2651125" y="3352800"/>
          <p14:tracePt t="42173" x="2651125" y="3365500"/>
          <p14:tracePt t="42180" x="2651125" y="3371850"/>
          <p14:tracePt t="42189" x="2651125" y="3384550"/>
          <p14:tracePt t="42196" x="2651125" y="3397250"/>
          <p14:tracePt t="42220" x="2651125" y="3409950"/>
          <p14:tracePt t="42228" x="2651125" y="3416300"/>
          <p14:tracePt t="42237" x="2651125" y="3422650"/>
          <p14:tracePt t="42244" x="2651125" y="3429000"/>
          <p14:tracePt t="42292" x="2651125" y="3435350"/>
          <p14:tracePt t="42332" x="2651125" y="3448050"/>
          <p14:tracePt t="42340" x="2651125" y="3454400"/>
          <p14:tracePt t="42348" x="2651125" y="3467100"/>
          <p14:tracePt t="42356" x="2651125" y="3479800"/>
          <p14:tracePt t="42373" x="2663825" y="3498850"/>
          <p14:tracePt t="42388" x="2663825" y="3511550"/>
          <p14:tracePt t="42406" x="2663825" y="3524250"/>
          <p14:tracePt t="42420" x="2663825" y="3536950"/>
          <p14:tracePt t="42428" x="2663825" y="3543300"/>
          <p14:tracePt t="42438" x="2663825" y="3556000"/>
          <p14:tracePt t="42444" x="2663825" y="3562350"/>
          <p14:tracePt t="42453" x="2663825" y="3568700"/>
          <p14:tracePt t="42460" x="2663825" y="3581400"/>
          <p14:tracePt t="42467" x="2663825" y="3587750"/>
          <p14:tracePt t="42476" x="2663825" y="3600450"/>
          <p14:tracePt t="42484" x="2663825" y="3613150"/>
          <p14:tracePt t="42493" x="2663825" y="3619500"/>
          <p14:tracePt t="42500" x="2663825" y="3646488"/>
          <p14:tracePt t="42508" x="2663825" y="3652838"/>
          <p14:tracePt t="42516" x="2663825" y="3659188"/>
          <p14:tracePt t="42526" x="2663825" y="3665538"/>
          <p14:tracePt t="42531" x="2663825" y="3671888"/>
          <p14:tracePt t="42540" x="2663825" y="3678238"/>
          <p14:tracePt t="42548" x="2663825" y="3684588"/>
          <p14:tracePt t="42556" x="2663825" y="3690938"/>
          <p14:tracePt t="42693" x="0" y="0"/>
        </p14:tracePtLst>
        <p14:tracePtLst>
          <p14:tracePt t="49001" x="1420813" y="2817813"/>
          <p14:tracePt t="49204" x="1427163" y="2817813"/>
          <p14:tracePt t="49211" x="1433513" y="2836863"/>
          <p14:tracePt t="49220" x="1433513" y="2843213"/>
          <p14:tracePt t="49228" x="1433513" y="2855913"/>
          <p14:tracePt t="49237" x="1433513" y="2868613"/>
          <p14:tracePt t="49244" x="1433513" y="2881313"/>
          <p14:tracePt t="49252" x="1433513" y="2900363"/>
          <p14:tracePt t="49260" x="1433513" y="2919413"/>
          <p14:tracePt t="49268" x="1439863" y="2938463"/>
          <p14:tracePt t="49276" x="1446213" y="2957513"/>
          <p14:tracePt t="49283" x="1452563" y="2982913"/>
          <p14:tracePt t="49292" x="1452563" y="3008313"/>
          <p14:tracePt t="49300" x="1452563" y="3021013"/>
          <p14:tracePt t="49308" x="1452563" y="3040063"/>
          <p14:tracePt t="49315" x="1471613" y="3052763"/>
          <p14:tracePt t="49324" x="1471613" y="3071813"/>
          <p14:tracePt t="49332" x="1471613" y="3084513"/>
          <p14:tracePt t="49340" x="1471613" y="3097213"/>
          <p14:tracePt t="49348" x="1471613" y="3116263"/>
          <p14:tracePt t="49357" x="1471613" y="3122613"/>
          <p14:tracePt t="49364" x="1471613" y="3141663"/>
          <p14:tracePt t="49372" x="1471613" y="3167063"/>
          <p14:tracePt t="49380" x="1471613" y="3186113"/>
          <p14:tracePt t="49388" x="1471613" y="3205163"/>
          <p14:tracePt t="49397" x="1471613" y="3232150"/>
          <p14:tracePt t="49406" x="1471613" y="3244850"/>
          <p14:tracePt t="49412" x="1471613" y="3270250"/>
          <p14:tracePt t="49420" x="1471613" y="3282950"/>
          <p14:tracePt t="49427" x="1471613" y="3295650"/>
          <p14:tracePt t="49437" x="1471613" y="3314700"/>
          <p14:tracePt t="49444" x="1471613" y="3333750"/>
          <p14:tracePt t="49452" x="1471613" y="3340100"/>
          <p14:tracePt t="49460" x="1471613" y="3346450"/>
          <p14:tracePt t="49468" x="1471613" y="3365500"/>
          <p14:tracePt t="49476" x="1471613" y="3371850"/>
          <p14:tracePt t="49484" x="1471613" y="3384550"/>
          <p14:tracePt t="49491" x="1471613" y="3397250"/>
          <p14:tracePt t="49499" x="1465263" y="3416300"/>
          <p14:tracePt t="49508" x="1465263" y="3422650"/>
          <p14:tracePt t="49517" x="1465263" y="3429000"/>
          <p14:tracePt t="49531" x="1465263" y="3435350"/>
          <p14:tracePt t="49539" x="1465263" y="3441700"/>
          <p14:tracePt t="49548" x="1458913" y="3448050"/>
          <p14:tracePt t="49572" x="1452563" y="3454400"/>
          <p14:tracePt t="49605" x="1452563" y="3460750"/>
          <p14:tracePt t="49612" x="1446213" y="3467100"/>
          <p14:tracePt t="49620" x="1446213" y="3473450"/>
          <p14:tracePt t="49628" x="1446213" y="3486150"/>
          <p14:tracePt t="49637" x="1446213" y="3511550"/>
          <p14:tracePt t="49644" x="1446213" y="3524250"/>
          <p14:tracePt t="49653" x="1439863" y="3530600"/>
          <p14:tracePt t="49660" x="1439863" y="3549650"/>
          <p14:tracePt t="49668" x="1439863" y="3556000"/>
          <p14:tracePt t="49676" x="1433513" y="3562350"/>
          <p14:tracePt t="49684" x="1433513" y="3575050"/>
          <p14:tracePt t="49691" x="1433513" y="3581400"/>
          <p14:tracePt t="49708" x="1433513" y="3587750"/>
          <p14:tracePt t="49716" x="1433513" y="3594100"/>
          <p14:tracePt t="49718" x="0" y="0"/>
        </p14:tracePtLst>
        <p14:tracePtLst>
          <p14:tracePt t="50368" x="2433638" y="2824163"/>
          <p14:tracePt t="50485" x="2439988" y="2849563"/>
          <p14:tracePt t="50492" x="2452688" y="2874963"/>
          <p14:tracePt t="50500" x="2459038" y="2900363"/>
          <p14:tracePt t="50509" x="2478088" y="2944813"/>
          <p14:tracePt t="50516" x="2484438" y="2970213"/>
          <p14:tracePt t="50523" x="2490788" y="3021013"/>
          <p14:tracePt t="50532" x="2490788" y="3046413"/>
          <p14:tracePt t="50540" x="2497138" y="3084513"/>
          <p14:tracePt t="50548" x="2503488" y="3109913"/>
          <p14:tracePt t="50556" x="2503488" y="3141663"/>
          <p14:tracePt t="50564" x="2517775" y="3173413"/>
          <p14:tracePt t="50573" x="2524125" y="3205163"/>
          <p14:tracePt t="50579" x="2524125" y="3219450"/>
          <p14:tracePt t="50588" x="2524125" y="3238500"/>
          <p14:tracePt t="50596" x="2524125" y="3257550"/>
          <p14:tracePt t="50604" x="2524125" y="3276600"/>
          <p14:tracePt t="50612" x="2524125" y="3289300"/>
          <p14:tracePt t="50620" x="2524125" y="3308350"/>
          <p14:tracePt t="50628" x="2524125" y="3327400"/>
          <p14:tracePt t="50636" x="2524125" y="3340100"/>
          <p14:tracePt t="50644" x="2524125" y="3371850"/>
          <p14:tracePt t="50654" x="2524125" y="3397250"/>
          <p14:tracePt t="50660" x="2524125" y="3422650"/>
          <p14:tracePt t="50668" x="2524125" y="3454400"/>
          <p14:tracePt t="50676" x="2524125" y="3479800"/>
          <p14:tracePt t="50684" x="2524125" y="3511550"/>
          <p14:tracePt t="50692" x="2530475" y="3524250"/>
          <p14:tracePt t="50700" x="2530475" y="3556000"/>
          <p14:tracePt t="50708" x="2530475" y="3581400"/>
          <p14:tracePt t="50716" x="2530475" y="3600450"/>
          <p14:tracePt t="50725" x="2536825" y="3619500"/>
          <p14:tracePt t="50732" x="2536825" y="3632200"/>
          <p14:tracePt t="50739" x="2543175" y="3646488"/>
          <p14:tracePt t="50748" x="2543175" y="3652838"/>
          <p14:tracePt t="50758" x="2549525" y="3659188"/>
          <p14:tracePt t="50836" x="2549525" y="3665538"/>
          <p14:tracePt t="50852" x="2549525" y="3684588"/>
          <p14:tracePt t="50860" x="2549525" y="3703638"/>
          <p14:tracePt t="50871" x="2549525" y="3709988"/>
          <p14:tracePt t="50876" x="2549525" y="3735388"/>
          <p14:tracePt t="50884" x="2549525" y="3754438"/>
          <p14:tracePt t="50892" x="2549525" y="3760788"/>
          <p14:tracePt t="50900" x="2549525" y="3779838"/>
          <p14:tracePt t="50908" x="2549525" y="3786188"/>
          <p14:tracePt t="50916" x="2549525" y="3798888"/>
          <p14:tracePt t="50924" x="2549525" y="3811588"/>
          <p14:tracePt t="50932" x="2549525" y="3817938"/>
          <p14:tracePt t="51014" x="0" y="0"/>
        </p14:tracePtLst>
        <p14:tracePtLst>
          <p14:tracePt t="51992" x="809625" y="3932238"/>
          <p14:tracePt t="51996" x="815975" y="3932238"/>
          <p14:tracePt t="52069" x="822325" y="3932238"/>
          <p14:tracePt t="52092" x="835025" y="3938588"/>
          <p14:tracePt t="52100" x="835025" y="3944938"/>
          <p14:tracePt t="52124" x="847725" y="3944938"/>
          <p14:tracePt t="52140" x="854075" y="3951288"/>
          <p14:tracePt t="52239" x="866775" y="3951288"/>
          <p14:tracePt t="52255" x="873125" y="3957638"/>
          <p14:tracePt t="52267" x="879475" y="3957638"/>
          <p14:tracePt t="52276" x="892175" y="3957638"/>
          <p14:tracePt t="52284" x="892175" y="3963988"/>
          <p14:tracePt t="52292" x="904875" y="3970338"/>
          <p14:tracePt t="52300" x="917575" y="3970338"/>
          <p14:tracePt t="52316" x="930275" y="3970338"/>
          <p14:tracePt t="52324" x="936625" y="3976688"/>
          <p14:tracePt t="52332" x="949325" y="3983038"/>
          <p14:tracePt t="52340" x="955675" y="3983038"/>
          <p14:tracePt t="52348" x="981075" y="3989388"/>
          <p14:tracePt t="52356" x="1000125" y="3989388"/>
          <p14:tracePt t="52364" x="1019175" y="3995738"/>
          <p14:tracePt t="52372" x="1044575" y="4002088"/>
          <p14:tracePt t="52380" x="1050925" y="4002088"/>
          <p14:tracePt t="52388" x="1069975" y="4008438"/>
          <p14:tracePt t="52396" x="1095375" y="4008438"/>
          <p14:tracePt t="52406" x="1101725" y="4008438"/>
          <p14:tracePt t="52412" x="1114425" y="4008438"/>
          <p14:tracePt t="52420" x="1127125" y="4008438"/>
          <p14:tracePt t="52427" x="1133475" y="4008438"/>
          <p14:tracePt t="52444" x="1139825" y="4008438"/>
          <p14:tracePt t="52460" x="1147763" y="4008438"/>
          <p14:tracePt t="52477" x="1154113" y="4008438"/>
          <p14:tracePt t="52484" x="1160463" y="4008438"/>
          <p14:tracePt t="52500" x="1166813" y="4008438"/>
          <p14:tracePt t="52508" x="1179513" y="4008438"/>
          <p14:tracePt t="52523" x="1198563" y="4002088"/>
          <p14:tracePt t="52532" x="1204913" y="4002088"/>
          <p14:tracePt t="52548" x="1211263" y="4002088"/>
          <p14:tracePt t="52556" x="1223963" y="3995738"/>
          <p14:tracePt t="52564" x="1230313" y="3989388"/>
          <p14:tracePt t="52572" x="1236663" y="3983038"/>
          <p14:tracePt t="52580" x="1243013" y="3983038"/>
          <p14:tracePt t="52588" x="1255713" y="3976688"/>
          <p14:tracePt t="52596" x="1268413" y="3976688"/>
          <p14:tracePt t="52604" x="1274763" y="3970338"/>
          <p14:tracePt t="52630" x="1281113" y="3970338"/>
          <p14:tracePt t="52644" x="1293813" y="3970338"/>
          <p14:tracePt t="52660" x="1306513" y="3970338"/>
          <p14:tracePt t="52668" x="1306513" y="3963988"/>
          <p14:tracePt t="52676" x="1319213" y="3963988"/>
          <p14:tracePt t="52684" x="1325563" y="3963988"/>
          <p14:tracePt t="52699" x="1338263" y="3957638"/>
          <p14:tracePt t="52707" x="1344613" y="3957638"/>
          <p14:tracePt t="52716" x="1350963" y="3957638"/>
          <p14:tracePt t="52724" x="1370013" y="3951288"/>
          <p14:tracePt t="52731" x="1376363" y="3951288"/>
          <p14:tracePt t="52740" x="1389063" y="3944938"/>
          <p14:tracePt t="52748" x="1401763" y="3944938"/>
          <p14:tracePt t="52757" x="1420813" y="3938588"/>
          <p14:tracePt t="52764" x="1427163" y="3938588"/>
          <p14:tracePt t="52772" x="1439863" y="3932238"/>
          <p14:tracePt t="52780" x="1446213" y="3925888"/>
          <p14:tracePt t="52804" x="1452563" y="3925888"/>
          <p14:tracePt t="52813" x="1458913" y="3925888"/>
          <p14:tracePt t="52869" x="1465263" y="3925888"/>
          <p14:tracePt t="52876" x="1471613" y="3925888"/>
          <p14:tracePt t="52884" x="1477963" y="3925888"/>
          <p14:tracePt t="52892" x="1490663" y="3925888"/>
          <p14:tracePt t="52900" x="1497013" y="3925888"/>
          <p14:tracePt t="52908" x="1503363" y="3925888"/>
          <p14:tracePt t="52916" x="1522413" y="3925888"/>
          <p14:tracePt t="52924" x="1528763" y="3925888"/>
          <p14:tracePt t="52932" x="1535113" y="3925888"/>
          <p14:tracePt t="52939" x="1541463" y="3925888"/>
          <p14:tracePt t="52948" x="1547813" y="3925888"/>
          <p14:tracePt t="52957" x="1566863" y="3925888"/>
          <p14:tracePt t="52972" x="1585913" y="3932238"/>
          <p14:tracePt t="52980" x="1592263" y="3932238"/>
          <p14:tracePt t="52988" x="1606550" y="3932238"/>
          <p14:tracePt t="52996" x="1612900" y="3932238"/>
          <p14:tracePt t="53004" x="1619250" y="3938588"/>
          <p14:tracePt t="53013" x="1631950" y="3938588"/>
          <p14:tracePt t="53021" x="1644650" y="3944938"/>
          <p14:tracePt t="53027" x="1644650" y="3951288"/>
          <p14:tracePt t="53037" x="1663700" y="3951288"/>
          <p14:tracePt t="53044" x="1682750" y="3957638"/>
          <p14:tracePt t="53054" x="1695450" y="3963988"/>
          <p14:tracePt t="53060" x="1708150" y="3963988"/>
          <p14:tracePt t="53068" x="1727200" y="3976688"/>
          <p14:tracePt t="53076" x="1733550" y="3983038"/>
          <p14:tracePt t="53084" x="1752600" y="3989388"/>
          <p14:tracePt t="53092" x="1758950" y="3995738"/>
          <p14:tracePt t="53100" x="1765300" y="3995738"/>
          <p14:tracePt t="53108" x="1784350" y="4002088"/>
          <p14:tracePt t="53117" x="1803400" y="4014788"/>
          <p14:tracePt t="53124" x="1828800" y="4027488"/>
          <p14:tracePt t="53131" x="1847850" y="4033838"/>
          <p14:tracePt t="53140" x="1860550" y="4040188"/>
          <p14:tracePt t="53148" x="1873250" y="4040188"/>
          <p14:tracePt t="53156" x="1898650" y="4052888"/>
          <p14:tracePt t="53164" x="1911350" y="4059238"/>
          <p14:tracePt t="53172" x="1917700" y="4059238"/>
          <p14:tracePt t="53181" x="1955800" y="4065588"/>
          <p14:tracePt t="53189" x="1955800" y="4073525"/>
          <p14:tracePt t="53197" x="1974850" y="4073525"/>
          <p14:tracePt t="53205" x="1987550" y="4073525"/>
          <p14:tracePt t="53212" x="2006600" y="4073525"/>
          <p14:tracePt t="53222" x="2012950" y="4073525"/>
          <p14:tracePt t="53237" x="2025650" y="4073525"/>
          <p14:tracePt t="53244" x="2032000" y="4073525"/>
          <p14:tracePt t="53253" x="2038350" y="4073525"/>
          <p14:tracePt t="53260" x="2051050" y="4073525"/>
          <p14:tracePt t="53276" x="2065338" y="4073525"/>
          <p14:tracePt t="53284" x="2084388" y="4073525"/>
          <p14:tracePt t="53300" x="2097088" y="4073525"/>
          <p14:tracePt t="53309" x="2122488" y="4073525"/>
          <p14:tracePt t="53325" x="2141538" y="4065588"/>
          <p14:tracePt t="53332" x="2154238" y="4059238"/>
          <p14:tracePt t="53340" x="2179638" y="4046538"/>
          <p14:tracePt t="53348" x="2179638" y="4040188"/>
          <p14:tracePt t="53358" x="2205038" y="4027488"/>
          <p14:tracePt t="53364" x="2211388" y="4027488"/>
          <p14:tracePt t="53373" x="2230438" y="4021138"/>
          <p14:tracePt t="53380" x="2249488" y="4014788"/>
          <p14:tracePt t="53389" x="2268538" y="4008438"/>
          <p14:tracePt t="53396" x="2281238" y="4002088"/>
          <p14:tracePt t="53405" x="2300288" y="3995738"/>
          <p14:tracePt t="53412" x="2319338" y="3995738"/>
          <p14:tracePt t="53421" x="2332038" y="3989388"/>
          <p14:tracePt t="53428" x="2344738" y="3983038"/>
          <p14:tracePt t="53437" x="2357438" y="3983038"/>
          <p14:tracePt t="53444" x="2382838" y="3970338"/>
          <p14:tracePt t="53454" x="2389188" y="3970338"/>
          <p14:tracePt t="53460" x="2401888" y="3970338"/>
          <p14:tracePt t="53467" x="2420938" y="3970338"/>
          <p14:tracePt t="53476" x="2433638" y="3970338"/>
          <p14:tracePt t="53484" x="2446338" y="3963988"/>
          <p14:tracePt t="53492" x="2459038" y="3963988"/>
          <p14:tracePt t="53500" x="2471738" y="3963988"/>
          <p14:tracePt t="53508" x="2478088" y="3963988"/>
          <p14:tracePt t="53516" x="2497138" y="3963988"/>
          <p14:tracePt t="53524" x="2503488" y="3963988"/>
          <p14:tracePt t="53531" x="2517775" y="3963988"/>
          <p14:tracePt t="53548" x="2524125" y="3963988"/>
          <p14:tracePt t="53558" x="2530475" y="3963988"/>
          <p14:tracePt t="53573" x="2536825" y="3957638"/>
          <p14:tracePt t="53580" x="2543175" y="3957638"/>
          <p14:tracePt t="53588" x="2555875" y="3957638"/>
          <p14:tracePt t="53596" x="2568575" y="3957638"/>
          <p14:tracePt t="53604" x="2574925" y="3957638"/>
          <p14:tracePt t="53612" x="2593975" y="3957638"/>
          <p14:tracePt t="53620" x="2606675" y="3951288"/>
          <p14:tracePt t="53628" x="2625725" y="3951288"/>
          <p14:tracePt t="53637" x="2638425" y="3951288"/>
          <p14:tracePt t="53644" x="2657475" y="3951288"/>
          <p14:tracePt t="53658" x="2670175" y="3951288"/>
          <p14:tracePt t="53668" x="2682875" y="3951288"/>
          <p14:tracePt t="53677" x="2689225" y="3951288"/>
          <p14:tracePt t="53683" x="2701925" y="3951288"/>
          <p14:tracePt t="53691" x="2714625" y="3951288"/>
          <p14:tracePt t="53708" x="2727325" y="3951288"/>
          <p14:tracePt t="53717" x="2746375" y="3951288"/>
          <p14:tracePt t="53724" x="2765425" y="3951288"/>
          <p14:tracePt t="53732" x="2784475" y="3957638"/>
          <p14:tracePt t="53741" x="2809875" y="3963988"/>
          <p14:tracePt t="53748" x="2828925" y="3970338"/>
          <p14:tracePt t="53756" x="2860675" y="3976688"/>
          <p14:tracePt t="53764" x="2886075" y="3989388"/>
          <p14:tracePt t="53772" x="2911475" y="3989388"/>
          <p14:tracePt t="53780" x="2924175" y="3989388"/>
          <p14:tracePt t="53788" x="2976563" y="4002088"/>
          <p14:tracePt t="53795" x="3001963" y="4008438"/>
          <p14:tracePt t="53804" x="3027363" y="4008438"/>
          <p14:tracePt t="53814" x="3052763" y="4014788"/>
          <p14:tracePt t="53820" x="3084513" y="4021138"/>
          <p14:tracePt t="53827" x="3109913" y="4027488"/>
          <p14:tracePt t="53837" x="3154363" y="4027488"/>
          <p14:tracePt t="53844" x="3186113" y="4033838"/>
          <p14:tracePt t="53852" x="3211513" y="4040188"/>
          <p14:tracePt t="53862" x="3236913" y="4046538"/>
          <p14:tracePt t="53868" x="3268663" y="4052888"/>
          <p14:tracePt t="53876" x="3313113" y="4059238"/>
          <p14:tracePt t="53884" x="3338513" y="4065588"/>
          <p14:tracePt t="53891" x="3382963" y="4065588"/>
          <p14:tracePt t="53899" x="3427413" y="4073525"/>
          <p14:tracePt t="53907" x="3460750" y="4079875"/>
          <p14:tracePt t="53915" x="3486150" y="4086225"/>
          <p14:tracePt t="53923" x="3517900" y="4086225"/>
          <p14:tracePt t="53931" x="3536950" y="4092575"/>
          <p14:tracePt t="53939" x="3562350" y="4092575"/>
          <p14:tracePt t="53947" x="3581400" y="4098925"/>
          <p14:tracePt t="53956" x="3594100" y="4105275"/>
          <p14:tracePt t="53964" x="3606800" y="4105275"/>
          <p14:tracePt t="53972" x="3619500" y="4105275"/>
          <p14:tracePt t="53989" x="3657600" y="4105275"/>
          <p14:tracePt t="54003" x="3670300" y="4105275"/>
          <p14:tracePt t="54006" x="3676650" y="4105275"/>
          <p14:tracePt t="54011" x="3695700" y="4105275"/>
          <p14:tracePt t="54023" x="3708400" y="4105275"/>
          <p14:tracePt t="54027" x="3721100" y="4105275"/>
          <p14:tracePt t="54036" x="3740150" y="4105275"/>
          <p14:tracePt t="54043" x="3765550" y="4105275"/>
          <p14:tracePt t="54052" x="3778250" y="4105275"/>
          <p14:tracePt t="54060" x="3790950" y="4105275"/>
          <p14:tracePt t="54068" x="3797300" y="4105275"/>
          <p14:tracePt t="54076" x="3810000" y="4105275"/>
          <p14:tracePt t="54084" x="3822700" y="4105275"/>
          <p14:tracePt t="54092" x="3835400" y="4105275"/>
          <p14:tracePt t="54100" x="3854450" y="4105275"/>
          <p14:tracePt t="54108" x="3873500" y="4105275"/>
          <p14:tracePt t="54116" x="3887788" y="4105275"/>
          <p14:tracePt t="54123" x="3906838" y="4105275"/>
          <p14:tracePt t="54131" x="3938588" y="4105275"/>
          <p14:tracePt t="54140" x="3963988" y="4105275"/>
          <p14:tracePt t="54148" x="3989388" y="4105275"/>
          <p14:tracePt t="54156" x="4021138" y="4105275"/>
          <p14:tracePt t="54165" x="4040188" y="4105275"/>
          <p14:tracePt t="54172" x="4065588" y="4105275"/>
          <p14:tracePt t="54180" x="4090988" y="4105275"/>
          <p14:tracePt t="54188" x="4122738" y="4105275"/>
          <p14:tracePt t="54196" x="4141788" y="4105275"/>
          <p14:tracePt t="54204" x="4179888" y="4105275"/>
          <p14:tracePt t="54213" x="4192588" y="4105275"/>
          <p14:tracePt t="54221" x="4224338" y="4098925"/>
          <p14:tracePt t="54228" x="4262438" y="4098925"/>
          <p14:tracePt t="54238" x="4300538" y="4098925"/>
          <p14:tracePt t="54244" x="4346575" y="4098925"/>
          <p14:tracePt t="54256" x="4391025" y="4098925"/>
          <p14:tracePt t="54260" x="4422775" y="4098925"/>
          <p14:tracePt t="54268" x="4454525" y="4098925"/>
          <p14:tracePt t="54276" x="4498975" y="4098925"/>
          <p14:tracePt t="54284" x="4530725" y="4098925"/>
          <p14:tracePt t="54292" x="4562475" y="4098925"/>
          <p14:tracePt t="54300" x="4600575" y="4098925"/>
          <p14:tracePt t="54308" x="4632325" y="4098925"/>
          <p14:tracePt t="54316" x="4651375" y="4098925"/>
          <p14:tracePt t="54324" x="4683125" y="4098925"/>
          <p14:tracePt t="54332" x="4740275" y="4098925"/>
          <p14:tracePt t="54340" x="4784725" y="4098925"/>
          <p14:tracePt t="54348" x="4837113" y="4098925"/>
          <p14:tracePt t="54356" x="4881563" y="4098925"/>
          <p14:tracePt t="54364" x="4913313" y="4098925"/>
          <p14:tracePt t="54372" x="4964113" y="4098925"/>
          <p14:tracePt t="54380" x="5008563" y="4092575"/>
          <p14:tracePt t="54388" x="5065713" y="4092575"/>
          <p14:tracePt t="54396" x="5116513" y="4092575"/>
          <p14:tracePt t="54404" x="5173663" y="4092575"/>
          <p14:tracePt t="54413" x="5205413" y="4086225"/>
          <p14:tracePt t="54421" x="5264150" y="4079875"/>
          <p14:tracePt t="54428" x="5314950" y="4079875"/>
          <p14:tracePt t="54439" x="5359400" y="4065588"/>
          <p14:tracePt t="54444" x="5403850" y="4065588"/>
          <p14:tracePt t="54451" x="5454650" y="4065588"/>
          <p14:tracePt t="54460" x="5486400" y="4065588"/>
          <p14:tracePt t="54468" x="5518150" y="4065588"/>
          <p14:tracePt t="54476" x="5556250" y="4065588"/>
          <p14:tracePt t="54484" x="5588000" y="4065588"/>
          <p14:tracePt t="54492" x="5619750" y="4065588"/>
          <p14:tracePt t="54500" x="5651500" y="4065588"/>
          <p14:tracePt t="54508" x="5683250" y="4065588"/>
          <p14:tracePt t="54516" x="5695950" y="4065588"/>
          <p14:tracePt t="54524" x="5735638" y="4065588"/>
          <p14:tracePt t="54532" x="5799138" y="4065588"/>
          <p14:tracePt t="54541" x="5856288" y="4065588"/>
          <p14:tracePt t="54548" x="5907088" y="4059238"/>
          <p14:tracePt t="54556" x="5951538" y="4046538"/>
          <p14:tracePt t="54564" x="5995988" y="4046538"/>
          <p14:tracePt t="54573" x="6053138" y="4040188"/>
          <p14:tracePt t="54580" x="6110288" y="4021138"/>
          <p14:tracePt t="54588" x="6142038" y="4021138"/>
          <p14:tracePt t="54596" x="6175375" y="4014788"/>
          <p14:tracePt t="54605" x="6207125" y="4014788"/>
          <p14:tracePt t="54614" x="6226175" y="4008438"/>
          <p14:tracePt t="54620" x="6257925" y="4008438"/>
          <p14:tracePt t="54628" x="6276975" y="4002088"/>
          <p14:tracePt t="54638" x="6283325" y="4002088"/>
          <p14:tracePt t="54644" x="6302375" y="4002088"/>
          <p14:tracePt t="54652" x="6315075" y="4002088"/>
          <p14:tracePt t="54667" x="6327775" y="3995738"/>
          <p14:tracePt t="54676" x="6334125" y="3995738"/>
          <p14:tracePt t="54685" x="6353175" y="3995738"/>
          <p14:tracePt t="54692" x="6365875" y="3995738"/>
          <p14:tracePt t="54700" x="6378575" y="3995738"/>
          <p14:tracePt t="54708" x="6391275" y="3989388"/>
          <p14:tracePt t="54716" x="6403975" y="3989388"/>
          <p14:tracePt t="54724" x="6423025" y="3989388"/>
          <p14:tracePt t="54732" x="6442075" y="3989388"/>
          <p14:tracePt t="54742" x="6467475" y="3989388"/>
          <p14:tracePt t="54748" x="6499225" y="3989388"/>
          <p14:tracePt t="54756" x="6518275" y="3989388"/>
          <p14:tracePt t="54764" x="6550025" y="3989388"/>
          <p14:tracePt t="54772" x="6607175" y="3989388"/>
          <p14:tracePt t="54780" x="6653213" y="3989388"/>
          <p14:tracePt t="54788" x="6704013" y="3989388"/>
          <p14:tracePt t="54796" x="6754813" y="3989388"/>
          <p14:tracePt t="54804" x="6799263" y="3989388"/>
          <p14:tracePt t="54812" x="6856413" y="3989388"/>
          <p14:tracePt t="54821" x="6888163" y="3995738"/>
          <p14:tracePt t="54828" x="6945313" y="4002088"/>
          <p14:tracePt t="54837" x="6977063" y="4002088"/>
          <p14:tracePt t="54844" x="7008813" y="4008438"/>
          <p14:tracePt t="54853" x="7027863" y="4014788"/>
          <p14:tracePt t="54860" x="7046913" y="4014788"/>
          <p14:tracePt t="54869" x="7053263" y="4014788"/>
          <p14:tracePt t="54884" x="7065963" y="4014788"/>
          <p14:tracePt t="54900" x="7072313" y="4014788"/>
          <p14:tracePt t="54932" x="7078663" y="4014788"/>
          <p14:tracePt t="54940" x="7085013" y="4014788"/>
          <p14:tracePt t="54948" x="7092950" y="4014788"/>
          <p14:tracePt t="54956" x="7099300" y="4014788"/>
          <p14:tracePt t="54964" x="7112000" y="4014788"/>
          <p14:tracePt t="54972" x="7118350" y="4014788"/>
          <p14:tracePt t="54980" x="7124700" y="4014788"/>
          <p14:tracePt t="54988" x="7131050" y="4014788"/>
          <p14:tracePt t="54995" x="7137400" y="4014788"/>
          <p14:tracePt t="55006" x="7143750" y="4014788"/>
          <p14:tracePt t="55044" x="7150100" y="4014788"/>
          <p14:tracePt t="55084" x="7156450" y="4014788"/>
          <p14:tracePt t="55094" x="7162800" y="4014788"/>
          <p14:tracePt t="55099" x="7169150" y="4014788"/>
          <p14:tracePt t="55116" x="7175500" y="4014788"/>
          <p14:tracePt t="55124" x="7181850" y="4014788"/>
          <p14:tracePt t="55132" x="7188200" y="4014788"/>
          <p14:tracePt t="55140" x="7194550" y="4014788"/>
          <p14:tracePt t="55148" x="7200900" y="4014788"/>
          <p14:tracePt t="55165" x="7213600" y="4014788"/>
          <p14:tracePt t="55301" x="0" y="0"/>
        </p14:tracePtLst>
        <p14:tracePtLst>
          <p14:tracePt t="56753" x="1522413" y="4008438"/>
          <p14:tracePt t="57125" x="0" y="0"/>
        </p14:tracePtLst>
        <p14:tracePtLst>
          <p14:tracePt t="58073" x="2078038" y="3919538"/>
          <p14:tracePt t="58508" x="0" y="0"/>
        </p14:tracePtLst>
        <p14:tracePtLst>
          <p14:tracePt t="60130" x="1516063" y="4059238"/>
          <p14:tracePt t="60869" x="0" y="0"/>
        </p14:tracePtLst>
        <p14:tracePtLst>
          <p14:tracePt t="61601" x="1993900" y="3976688"/>
          <p14:tracePt t="61797" x="0" y="0"/>
        </p14:tracePtLst>
        <p14:tracePtLst>
          <p14:tracePt t="67572" x="6194425" y="3957638"/>
          <p14:tracePt t="68043" x="6194425" y="3963988"/>
          <p14:tracePt t="68076" x="6181725" y="3970338"/>
          <p14:tracePt t="68101" x="6175375" y="3976688"/>
          <p14:tracePt t="68165" x="6167438" y="3976688"/>
          <p14:tracePt t="68180" x="6161088" y="3976688"/>
          <p14:tracePt t="68268" x="6154738" y="3976688"/>
          <p14:tracePt t="68284" x="6142038" y="3983038"/>
          <p14:tracePt t="68517" x="6148388" y="3983038"/>
          <p14:tracePt t="68524" x="6154738" y="3983038"/>
          <p14:tracePt t="68540" x="6161088" y="3983038"/>
          <p14:tracePt t="68556" x="6167438" y="3983038"/>
          <p14:tracePt t="68572" x="6175375" y="3983038"/>
          <p14:tracePt t="68588" x="6181725" y="3983038"/>
          <p14:tracePt t="68604" x="6188075" y="3983038"/>
          <p14:tracePt t="68620" x="6194425" y="3983038"/>
          <p14:tracePt t="68628" x="6200775" y="3983038"/>
          <p14:tracePt t="68659" x="6207125" y="3983038"/>
          <p14:tracePt t="68668" x="6219825" y="3989388"/>
          <p14:tracePt t="68692" x="6232525" y="3989388"/>
          <p14:tracePt t="68708" x="6245225" y="3995738"/>
          <p14:tracePt t="68724" x="6251575" y="3995738"/>
          <p14:tracePt t="68733" x="6257925" y="3995738"/>
          <p14:tracePt t="68740" x="6264275" y="3995738"/>
          <p14:tracePt t="68747" x="6270625" y="3995738"/>
          <p14:tracePt t="68756" x="6276975" y="3995738"/>
          <p14:tracePt t="68981" x="6264275" y="3995738"/>
          <p14:tracePt t="68989" x="6257925" y="3995738"/>
          <p14:tracePt t="68996" x="6245225" y="3995738"/>
          <p14:tracePt t="69004" x="6238875" y="3995738"/>
          <p14:tracePt t="69012" x="6226175" y="4002088"/>
          <p14:tracePt t="69021" x="6219825" y="4002088"/>
          <p14:tracePt t="69028" x="6213475" y="4002088"/>
          <p14:tracePt t="69044" x="6207125" y="4002088"/>
          <p14:tracePt t="69053" x="6200775" y="4002088"/>
          <p14:tracePt t="69076" x="6194425" y="4008438"/>
          <p14:tracePt t="69092" x="6188075" y="4008438"/>
          <p14:tracePt t="69108" x="6181725" y="4008438"/>
          <p14:tracePt t="69115" x="6175375" y="4008438"/>
          <p14:tracePt t="69125" x="6161088" y="4014788"/>
          <p14:tracePt t="69132" x="6154738" y="4014788"/>
          <p14:tracePt t="69140" x="6148388" y="4014788"/>
          <p14:tracePt t="69148" x="6142038" y="4014788"/>
          <p14:tracePt t="69155" x="6135688" y="4014788"/>
          <p14:tracePt t="69172" x="6129338" y="4014788"/>
          <p14:tracePt t="69371" x="6142038" y="4014788"/>
          <p14:tracePt t="69380" x="6161088" y="4014788"/>
          <p14:tracePt t="69388" x="6181725" y="4014788"/>
          <p14:tracePt t="69396" x="6194425" y="4014788"/>
          <p14:tracePt t="69404" x="6213475" y="4014788"/>
          <p14:tracePt t="69412" x="6232525" y="4014788"/>
          <p14:tracePt t="69421" x="6238875" y="4014788"/>
          <p14:tracePt t="69429" x="6245225" y="4014788"/>
          <p14:tracePt t="69437" x="6251575" y="4014788"/>
          <p14:tracePt t="69460" x="6257925" y="4014788"/>
          <p14:tracePt t="69485" x="6264275" y="4014788"/>
          <p14:tracePt t="69540" x="6270625" y="4014788"/>
          <p14:tracePt t="69563" x="6276975" y="4014788"/>
          <p14:tracePt t="69572" x="6283325" y="4014788"/>
          <p14:tracePt t="69589" x="6289675" y="4014788"/>
          <p14:tracePt t="69604" x="6296025" y="4014788"/>
          <p14:tracePt t="69668" x="6302375" y="4014788"/>
          <p14:tracePt t="69684" x="6315075" y="4008438"/>
          <p14:tracePt t="69988" x="6302375" y="4008438"/>
          <p14:tracePt t="70004" x="6283325" y="4008438"/>
          <p14:tracePt t="70020" x="6276975" y="4008438"/>
          <p14:tracePt t="70028" x="6270625" y="4008438"/>
          <p14:tracePt t="70044" x="6257925" y="4008438"/>
          <p14:tracePt t="70060" x="6245225" y="4008438"/>
          <p14:tracePt t="70068" x="6238875" y="4008438"/>
          <p14:tracePt t="70076" x="6226175" y="4008438"/>
          <p14:tracePt t="70092" x="6213475" y="4002088"/>
          <p14:tracePt t="70100" x="6207125" y="4002088"/>
          <p14:tracePt t="70324" x="6207125" y="3995738"/>
          <p14:tracePt t="70396" x="6194425" y="3989388"/>
          <p14:tracePt t="70429" x="6188075" y="3989388"/>
          <p14:tracePt t="70444" x="6181725" y="3989388"/>
          <p14:tracePt t="70485" x="6175375" y="3989388"/>
          <p14:tracePt t="70588" x="6167438" y="3983038"/>
          <p14:tracePt t="70708" x="6161088" y="3983038"/>
          <p14:tracePt t="70732" x="6154738" y="3983038"/>
          <p14:tracePt t="70756" x="6148388" y="3983038"/>
          <p14:tracePt t="70764" x="6142038" y="3983038"/>
          <p14:tracePt t="70796" x="6135688" y="3983038"/>
          <p14:tracePt t="70844" x="6129338" y="3983038"/>
          <p14:tracePt t="71012" x="6129338" y="3976688"/>
          <p14:tracePt t="71036" x="6129338" y="3970338"/>
          <p14:tracePt t="71043" x="6142038" y="3963988"/>
          <p14:tracePt t="71052" x="6142038" y="3957638"/>
          <p14:tracePt t="71060" x="6154738" y="3957638"/>
          <p14:tracePt t="71076" x="6161088" y="3957638"/>
          <p14:tracePt t="71084" x="6167438" y="3957638"/>
          <p14:tracePt t="71092" x="6175375" y="3957638"/>
          <p14:tracePt t="71100" x="6181725" y="3957638"/>
          <p14:tracePt t="71108" x="6194425" y="3951288"/>
          <p14:tracePt t="71140" x="6207125" y="3944938"/>
          <p14:tracePt t="71164" x="6213475" y="3944938"/>
          <p14:tracePt t="71174" x="6213475" y="3938588"/>
          <p14:tracePt t="71205" x="6219825" y="3938588"/>
          <p14:tracePt t="71220" x="6226175" y="3938588"/>
          <p14:tracePt t="71252" x="6232525" y="3938588"/>
          <p14:tracePt t="71260" x="6238875" y="3938588"/>
          <p14:tracePt t="71267" x="6245225" y="3938588"/>
          <p14:tracePt t="71276" x="6251575" y="3938588"/>
          <p14:tracePt t="71308" x="6257925" y="3938588"/>
          <p14:tracePt t="71324" x="6264275" y="3938588"/>
          <p14:tracePt t="71332" x="6270625" y="3938588"/>
          <p14:tracePt t="71348" x="6276975" y="3932238"/>
          <p14:tracePt t="71372" x="6283325" y="3932238"/>
          <p14:tracePt t="71380" x="6289675" y="3932238"/>
          <p14:tracePt t="71396" x="6296025" y="3932238"/>
          <p14:tracePt t="71404" x="6302375" y="3932238"/>
          <p14:tracePt t="71421" x="6308725" y="3932238"/>
          <p14:tracePt t="71428" x="6315075" y="3932238"/>
          <p14:tracePt t="71444" x="6321425" y="3932238"/>
          <p14:tracePt t="71453" x="6327775" y="3932238"/>
          <p14:tracePt t="71460" x="6334125" y="3932238"/>
          <p14:tracePt t="71742" x="6340475" y="3932238"/>
          <p14:tracePt t="71764" x="6334125" y="3938588"/>
          <p14:tracePt t="71773" x="6315075" y="3938588"/>
          <p14:tracePt t="71780" x="6289675" y="3938588"/>
          <p14:tracePt t="71788" x="6264275" y="3938588"/>
          <p14:tracePt t="71796" x="6238875" y="3951288"/>
          <p14:tracePt t="71804" x="6219825" y="3951288"/>
          <p14:tracePt t="71812" x="6207125" y="3957638"/>
          <p14:tracePt t="71821" x="6194425" y="3957638"/>
          <p14:tracePt t="71843" x="6188075" y="3957638"/>
          <p14:tracePt t="71860" x="6181725" y="3957638"/>
          <p14:tracePt t="71876" x="6175375" y="3957638"/>
          <p14:tracePt t="71883" x="6167438" y="3957638"/>
          <p14:tracePt t="71892" x="6161088" y="3957638"/>
          <p14:tracePt t="71907" x="6154738" y="3957638"/>
          <p14:tracePt t="71916" x="6148388" y="3957638"/>
          <p14:tracePt t="71924" x="6142038" y="3957638"/>
          <p14:tracePt t="72244" x="6148388" y="3957638"/>
          <p14:tracePt t="72253" x="6154738" y="3957638"/>
          <p14:tracePt t="72260" x="6167438" y="3957638"/>
          <p14:tracePt t="72277" x="6175375" y="3957638"/>
          <p14:tracePt t="72284" x="6181725" y="3957638"/>
          <p14:tracePt t="72292" x="6188075" y="3957638"/>
          <p14:tracePt t="72300" x="6200775" y="3957638"/>
          <p14:tracePt t="72317" x="6213475" y="3957638"/>
          <p14:tracePt t="72332" x="6219825" y="3957638"/>
          <p14:tracePt t="72348" x="6226175" y="3957638"/>
          <p14:tracePt t="72364" x="6232525" y="3957638"/>
          <p14:tracePt t="72380" x="6238875" y="3957638"/>
          <p14:tracePt t="72396" x="6251575" y="3957638"/>
          <p14:tracePt t="72412" x="6264275" y="3963988"/>
          <p14:tracePt t="72420" x="6270625" y="3963988"/>
          <p14:tracePt t="72500" x="6276975" y="3963988"/>
          <p14:tracePt t="72508" x="6283325" y="3963988"/>
          <p14:tracePt t="72533" x="6289675" y="3963988"/>
          <p14:tracePt t="72558" x="6296025" y="3963988"/>
          <p14:tracePt t="72590" x="6302375" y="3963988"/>
          <p14:tracePt t="72604" x="6308725" y="3963988"/>
          <p14:tracePt t="72846" x="0" y="0"/>
        </p14:tracePtLst>
        <p14:tracePtLst>
          <p14:tracePt t="74976" x="6200775" y="2836863"/>
          <p14:tracePt t="75142" x="0" y="0"/>
        </p14:tracePtLst>
        <p14:tracePtLst>
          <p14:tracePt t="76272" x="5180013" y="2913063"/>
          <p14:tracePt t="76413" x="0" y="0"/>
        </p14:tracePtLst>
        <p14:tracePtLst>
          <p14:tracePt t="77194" x="4071938" y="2887663"/>
          <p14:tracePt t="77333" x="0" y="0"/>
        </p14:tracePtLst>
        <p14:tracePtLst>
          <p14:tracePt t="78096" x="3001963" y="2843213"/>
          <p14:tracePt t="78108" x="3014663" y="2843213"/>
          <p14:tracePt t="78116" x="3021013" y="2843213"/>
          <p14:tracePt t="78124" x="3040063" y="2843213"/>
          <p14:tracePt t="78133" x="3052763" y="2843213"/>
          <p14:tracePt t="78148" x="3065463" y="2843213"/>
          <p14:tracePt t="78180" x="3071813" y="2843213"/>
          <p14:tracePt t="78245" x="0" y="0"/>
        </p14:tracePtLst>
        <p14:tracePtLst>
          <p14:tracePt t="79166" x="2044700" y="2894013"/>
          <p14:tracePt t="79350" x="0" y="0"/>
        </p14:tracePtLst>
        <p14:tracePtLst>
          <p14:tracePt t="81114" x="3287713" y="1771650"/>
          <p14:tracePt t="81204" x="3281363" y="1790700"/>
          <p14:tracePt t="81212" x="3275013" y="1803400"/>
          <p14:tracePt t="81220" x="3255963" y="1835150"/>
          <p14:tracePt t="81228" x="3249613" y="1854200"/>
          <p14:tracePt t="81239" x="3230563" y="1873250"/>
          <p14:tracePt t="81244" x="3217863" y="1892300"/>
          <p14:tracePt t="81252" x="3198813" y="1917700"/>
          <p14:tracePt t="81260" x="3186113" y="1931988"/>
          <p14:tracePt t="81268" x="3173413" y="1951038"/>
          <p14:tracePt t="81276" x="3154363" y="1970088"/>
          <p14:tracePt t="81284" x="3141663" y="1989138"/>
          <p14:tracePt t="81292" x="3116263" y="2008188"/>
          <p14:tracePt t="81300" x="3097213" y="2027238"/>
          <p14:tracePt t="81309" x="3090863" y="2039938"/>
          <p14:tracePt t="81315" x="3065463" y="2058988"/>
          <p14:tracePt t="81324" x="3046413" y="2078038"/>
          <p14:tracePt t="81331" x="3021013" y="2084388"/>
          <p14:tracePt t="81340" x="2995613" y="2090738"/>
          <p14:tracePt t="81347" x="2955925" y="2109788"/>
          <p14:tracePt t="81355" x="2930525" y="2122488"/>
          <p14:tracePt t="81364" x="2886075" y="2147888"/>
          <p14:tracePt t="81374" x="2854325" y="2160588"/>
          <p14:tracePt t="81379" x="2828925" y="2173288"/>
          <p14:tracePt t="81388" x="2803525" y="2192338"/>
          <p14:tracePt t="81396" x="2784475" y="2211388"/>
          <p14:tracePt t="81404" x="2765425" y="2224088"/>
          <p14:tracePt t="81412" x="2746375" y="2249488"/>
          <p14:tracePt t="81420" x="2727325" y="2274888"/>
          <p14:tracePt t="81428" x="2720975" y="2293938"/>
          <p14:tracePt t="81438" x="2701925" y="2319338"/>
          <p14:tracePt t="81444" x="2682875" y="2338388"/>
          <p14:tracePt t="81453" x="2663825" y="2359025"/>
          <p14:tracePt t="81461" x="2651125" y="2365375"/>
          <p14:tracePt t="81467" x="2644775" y="2378075"/>
          <p14:tracePt t="81475" x="2619375" y="2378075"/>
          <p14:tracePt t="81484" x="2593975" y="2384425"/>
          <p14:tracePt t="81492" x="2562225" y="2384425"/>
          <p14:tracePt t="81500" x="2530475" y="2384425"/>
          <p14:tracePt t="81508" x="2484438" y="2384425"/>
          <p14:tracePt t="81516" x="2439988" y="2371725"/>
          <p14:tracePt t="81524" x="2414588" y="2365375"/>
          <p14:tracePt t="81532" x="2395538" y="2365375"/>
          <p14:tracePt t="81540" x="2389188" y="2365375"/>
          <p14:tracePt t="81548" x="2382838" y="2365375"/>
          <p14:tracePt t="81556" x="2376488" y="2365375"/>
          <p14:tracePt t="81566" x="2370138" y="2365375"/>
          <p14:tracePt t="81572" x="2363788" y="2365375"/>
          <p14:tracePt t="81580" x="2357438" y="2365375"/>
          <p14:tracePt t="81588" x="2351088" y="2365375"/>
          <p14:tracePt t="81596" x="2338388" y="2384425"/>
          <p14:tracePt t="81604" x="2332038" y="2390775"/>
          <p14:tracePt t="81612" x="2319338" y="2403475"/>
          <p14:tracePt t="81620" x="2306638" y="2422525"/>
          <p14:tracePt t="81628" x="2287588" y="2441575"/>
          <p14:tracePt t="81637" x="2268538" y="2460625"/>
          <p14:tracePt t="81644" x="2243138" y="2479675"/>
          <p14:tracePt t="81652" x="2230438" y="2486025"/>
          <p14:tracePt t="81660" x="2205038" y="2498725"/>
          <p14:tracePt t="81669" x="2192338" y="2505075"/>
          <p14:tracePt t="81676" x="2173288" y="2511425"/>
          <p14:tracePt t="81684" x="2166938" y="2511425"/>
          <p14:tracePt t="81692" x="2154238" y="2511425"/>
          <p14:tracePt t="81700" x="2147888" y="2511425"/>
          <p14:tracePt t="81708" x="2135188" y="2511425"/>
          <p14:tracePt t="81716" x="2128838" y="2511425"/>
          <p14:tracePt t="81774" x="0" y="0"/>
        </p14:tracePtLst>
        <p14:tracePtLst>
          <p14:tracePt t="82464" x="3676650" y="1790700"/>
          <p14:tracePt t="82532" x="3676650" y="1797050"/>
          <p14:tracePt t="82540" x="3670300" y="1809750"/>
          <p14:tracePt t="82550" x="3657600" y="1816100"/>
          <p14:tracePt t="82556" x="3651250" y="1822450"/>
          <p14:tracePt t="82565" x="3638550" y="1841500"/>
          <p14:tracePt t="82580" x="3613150" y="1854200"/>
          <p14:tracePt t="82588" x="3600450" y="1866900"/>
          <p14:tracePt t="82596" x="3587750" y="1873250"/>
          <p14:tracePt t="82605" x="3575050" y="1885950"/>
          <p14:tracePt t="82612" x="3568700" y="1898650"/>
          <p14:tracePt t="82620" x="3549650" y="1924050"/>
          <p14:tracePt t="82627" x="3517900" y="1951038"/>
          <p14:tracePt t="82637" x="3498850" y="1970088"/>
          <p14:tracePt t="82644" x="3473450" y="2001838"/>
          <p14:tracePt t="82657" x="3441700" y="2027238"/>
          <p14:tracePt t="82660" x="3421063" y="2046288"/>
          <p14:tracePt t="82667" x="3408363" y="2065338"/>
          <p14:tracePt t="82676" x="3389313" y="2090738"/>
          <p14:tracePt t="82684" x="3370263" y="2109788"/>
          <p14:tracePt t="82692" x="3344863" y="2141538"/>
          <p14:tracePt t="82700" x="3332163" y="2147888"/>
          <p14:tracePt t="82708" x="3319463" y="2173288"/>
          <p14:tracePt t="82716" x="3306763" y="2192338"/>
          <p14:tracePt t="82724" x="3294063" y="2217738"/>
          <p14:tracePt t="82732" x="3281363" y="2243138"/>
          <p14:tracePt t="82740" x="3255963" y="2274888"/>
          <p14:tracePt t="82748" x="3236913" y="2293938"/>
          <p14:tracePt t="82756" x="3224213" y="2306638"/>
          <p14:tracePt t="82764" x="3211513" y="2319338"/>
          <p14:tracePt t="82772" x="3198813" y="2338388"/>
          <p14:tracePt t="82780" x="3198813" y="2344738"/>
          <p14:tracePt t="82788" x="3192463" y="2351088"/>
          <p14:tracePt t="82796" x="3186113" y="2351088"/>
          <p14:tracePt t="82820" x="3179763" y="2359025"/>
          <p14:tracePt t="82828" x="3167063" y="2371725"/>
          <p14:tracePt t="82844" x="3148013" y="2390775"/>
          <p14:tracePt t="82853" x="3141663" y="2397125"/>
          <p14:tracePt t="82860" x="3122613" y="2409825"/>
          <p14:tracePt t="82867" x="3109913" y="2422525"/>
          <p14:tracePt t="82875" x="3097213" y="2435225"/>
          <p14:tracePt t="82883" x="3078163" y="2447925"/>
          <p14:tracePt t="82893" x="3071813" y="2454275"/>
          <p14:tracePt t="82900" x="3065463" y="2454275"/>
          <p14:tracePt t="82908" x="3046413" y="2460625"/>
          <p14:tracePt t="82916" x="3040063" y="2466975"/>
          <p14:tracePt t="82923" x="3033713" y="2473325"/>
          <p14:tracePt t="82940" x="3021013" y="2473325"/>
          <p14:tracePt t="82948" x="3014663" y="2473325"/>
          <p14:tracePt t="82964" x="3008313" y="2473325"/>
          <p14:tracePt t="82972" x="3001963" y="2473325"/>
          <p14:tracePt t="82980" x="2995613" y="2473325"/>
          <p14:tracePt t="82989" x="2989263" y="2473325"/>
          <p14:tracePt t="83045" x="2982913" y="2473325"/>
          <p14:tracePt t="83052" x="2982913" y="2479675"/>
          <p14:tracePt t="83191" x="0" y="0"/>
        </p14:tracePtLst>
        <p14:tracePtLst>
          <p14:tracePt t="83745" x="3957638" y="1638300"/>
          <p14:tracePt t="83827" x="3957638" y="1651000"/>
          <p14:tracePt t="83836" x="3957638" y="1663700"/>
          <p14:tracePt t="83852" x="3957638" y="1682750"/>
          <p14:tracePt t="83860" x="3951288" y="1701800"/>
          <p14:tracePt t="83867" x="3944938" y="1714500"/>
          <p14:tracePt t="83875" x="3938588" y="1733550"/>
          <p14:tracePt t="83884" x="3925888" y="1752600"/>
          <p14:tracePt t="83892" x="3925888" y="1778000"/>
          <p14:tracePt t="83900" x="3913188" y="1803400"/>
          <p14:tracePt t="83908" x="3906838" y="1835150"/>
          <p14:tracePt t="83916" x="3906838" y="1866900"/>
          <p14:tracePt t="83923" x="3887788" y="1905000"/>
          <p14:tracePt t="83932" x="3873500" y="1944688"/>
          <p14:tracePt t="83941" x="3860800" y="1989138"/>
          <p14:tracePt t="83948" x="3848100" y="2033588"/>
          <p14:tracePt t="83956" x="3822700" y="2071688"/>
          <p14:tracePt t="83964" x="3810000" y="2128838"/>
          <p14:tracePt t="83972" x="3790950" y="2173288"/>
          <p14:tracePt t="83980" x="3778250" y="2217738"/>
          <p14:tracePt t="83988" x="3759200" y="2262188"/>
          <p14:tracePt t="83996" x="3752850" y="2300288"/>
          <p14:tracePt t="84004" x="3740150" y="2312988"/>
          <p14:tracePt t="84011" x="3727450" y="2338388"/>
          <p14:tracePt t="84020" x="3721100" y="2365375"/>
          <p14:tracePt t="84028" x="3714750" y="2384425"/>
          <p14:tracePt t="84038" x="3714750" y="2397125"/>
          <p14:tracePt t="84044" x="3702050" y="2403475"/>
          <p14:tracePt t="84053" x="3695700" y="2416175"/>
          <p14:tracePt t="84060" x="3689350" y="2435225"/>
          <p14:tracePt t="84069" x="3683000" y="2447925"/>
          <p14:tracePt t="84076" x="3676650" y="2454275"/>
          <p14:tracePt t="84086" x="3676650" y="2460625"/>
          <p14:tracePt t="84092" x="3676650" y="2466975"/>
          <p14:tracePt t="84100" x="3663950" y="2479675"/>
          <p14:tracePt t="84108" x="3663950" y="2486025"/>
          <p14:tracePt t="84116" x="3651250" y="2505075"/>
          <p14:tracePt t="84123" x="3644900" y="2517775"/>
          <p14:tracePt t="84131" x="3638550" y="2536825"/>
          <p14:tracePt t="84140" x="3632200" y="2549525"/>
          <p14:tracePt t="84148" x="3625850" y="2568575"/>
          <p14:tracePt t="84156" x="3613150" y="2587625"/>
          <p14:tracePt t="84164" x="3606800" y="2613025"/>
          <p14:tracePt t="84172" x="3594100" y="2638425"/>
          <p14:tracePt t="84180" x="3587750" y="2663825"/>
          <p14:tracePt t="84191" x="3581400" y="2670175"/>
          <p14:tracePt t="84195" x="3575050" y="2682875"/>
          <p14:tracePt t="84204" x="3575050" y="2689225"/>
          <p14:tracePt t="84211" x="3575050" y="2695575"/>
          <p14:tracePt t="84333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2386013" y="4157663"/>
            <a:ext cx="1071563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3757613" y="4157663"/>
            <a:ext cx="16287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053">
              <a:latin typeface="Arial" pitchFamily="34" charset="0"/>
            </a:endParaRPr>
          </a:p>
        </p:txBody>
      </p:sp>
      <p:sp>
        <p:nvSpPr>
          <p:cNvPr id="14340" name="Rectangle 5"/>
          <p:cNvSpPr>
            <a:spLocks noGrp="1" noChangeArrowheads="1"/>
          </p:cNvSpPr>
          <p:nvPr>
            <p:ph type="title"/>
          </p:nvPr>
        </p:nvSpPr>
        <p:spPr>
          <a:xfrm>
            <a:off x="3032591" y="288553"/>
            <a:ext cx="5412161" cy="742388"/>
          </a:xfrm>
          <a:noFill/>
          <a:ln>
            <a:noFill/>
            <a:miter lim="800000"/>
            <a:headEnd/>
            <a:tailEnd/>
          </a:ln>
        </p:spPr>
        <p:txBody>
          <a:bodyPr vert="horz" wrap="square" lIns="50900" tIns="25004" rIns="50900" bIns="25004" numCol="1" rtlCol="0" anchor="b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600" b="0" dirty="0"/>
              <a:t>Respect for People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771775" y="1585913"/>
            <a:ext cx="3837087" cy="2438698"/>
          </a:xfrm>
          <a:noFill/>
        </p:spPr>
        <p:txBody>
          <a:bodyPr vert="horz" wrap="square" lIns="50900" tIns="25004" rIns="50900" bIns="25004" numCol="1" rtlCol="0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dirty="0"/>
              <a:t>Level payrolls</a:t>
            </a:r>
          </a:p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dirty="0"/>
              <a:t>Cooperative employee unions</a:t>
            </a:r>
          </a:p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dirty="0"/>
              <a:t>Subcontractor networks</a:t>
            </a:r>
          </a:p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dirty="0"/>
              <a:t>Bottom-round management style</a:t>
            </a:r>
          </a:p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dirty="0"/>
              <a:t>Quality circles (Small Group Involvement Activities or SGIA’s)   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FE31007-F2B5-4D60-A848-55A50CD456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9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233"/>
    </mc:Choice>
    <mc:Fallback xmlns="">
      <p:transition spd="slow" advTm="1412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 fontScale="90000"/>
          </a:bodyPr>
          <a:lstStyle/>
          <a:p>
            <a:r>
              <a:rPr lang="en-ZA" dirty="0"/>
              <a:t>The seven wastes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ZA" b="1" dirty="0"/>
              <a:t>Over-processing</a:t>
            </a:r>
            <a:r>
              <a:rPr lang="en-ZA" dirty="0"/>
              <a:t> </a:t>
            </a:r>
          </a:p>
          <a:p>
            <a:r>
              <a:rPr lang="en-ZA" b="1" dirty="0"/>
              <a:t>Over-production</a:t>
            </a:r>
            <a:endParaRPr lang="en-ZA" dirty="0"/>
          </a:p>
          <a:p>
            <a:r>
              <a:rPr lang="en-ZA" b="1" dirty="0"/>
              <a:t>Waiting</a:t>
            </a:r>
            <a:endParaRPr lang="en-ZA" dirty="0"/>
          </a:p>
          <a:p>
            <a:r>
              <a:rPr lang="en-ZA" b="1" dirty="0"/>
              <a:t>Defects</a:t>
            </a:r>
            <a:r>
              <a:rPr lang="en-ZA" dirty="0"/>
              <a:t> </a:t>
            </a:r>
          </a:p>
          <a:p>
            <a:r>
              <a:rPr lang="en-ZA" b="1" dirty="0"/>
              <a:t>Inventory</a:t>
            </a:r>
            <a:endParaRPr lang="en-ZA" dirty="0"/>
          </a:p>
          <a:p>
            <a:r>
              <a:rPr lang="en-ZA" b="1" dirty="0"/>
              <a:t>Motion</a:t>
            </a:r>
            <a:r>
              <a:rPr lang="en-ZA" dirty="0"/>
              <a:t> </a:t>
            </a:r>
            <a:endParaRPr lang="en-ZA" b="1" dirty="0"/>
          </a:p>
          <a:p>
            <a:r>
              <a:rPr lang="en-ZA" b="1" dirty="0"/>
              <a:t>Transport</a:t>
            </a:r>
          </a:p>
          <a:p>
            <a:r>
              <a:rPr lang="en-ZA" b="1" dirty="0"/>
              <a:t>(Talent)</a:t>
            </a:r>
            <a:endParaRPr lang="en-ZA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F85F863-BB51-47A1-858B-E7A49B63A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4440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0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374"/>
    </mc:Choice>
    <mc:Fallback xmlns="">
      <p:transition spd="slow" advTm="155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4190" x="5410200" y="1433513"/>
          <p14:tracePt t="54347" x="5422900" y="1433513"/>
          <p14:tracePt t="54395" x="5435600" y="1433513"/>
          <p14:tracePt t="54403" x="5448300" y="1427163"/>
          <p14:tracePt t="54419" x="5454650" y="1427163"/>
          <p14:tracePt t="54428" x="5467350" y="1420813"/>
          <p14:tracePt t="54443" x="5480050" y="1420813"/>
          <p14:tracePt t="54450" x="5486400" y="1414463"/>
          <p14:tracePt t="54459" x="5492750" y="1408113"/>
          <p14:tracePt t="54466" x="5499100" y="1408113"/>
          <p14:tracePt t="54475" x="5505450" y="1408113"/>
          <p14:tracePt t="54484" x="5511800" y="1408113"/>
          <p14:tracePt t="54491" x="5518150" y="1408113"/>
          <p14:tracePt t="54499" x="5524500" y="1408113"/>
          <p14:tracePt t="54507" x="5530850" y="1408113"/>
          <p14:tracePt t="54515" x="5543550" y="1401763"/>
          <p14:tracePt t="54522" x="5556250" y="1401763"/>
          <p14:tracePt t="54532" x="5568950" y="1395413"/>
          <p14:tracePt t="54538" x="5581650" y="1389063"/>
          <p14:tracePt t="54547" x="5594350" y="1389063"/>
          <p14:tracePt t="54555" x="5613400" y="1389063"/>
          <p14:tracePt t="54563" x="5626100" y="1389063"/>
          <p14:tracePt t="54571" x="5638800" y="1389063"/>
          <p14:tracePt t="54579" x="5657850" y="1382713"/>
          <p14:tracePt t="54587" x="5670550" y="1382713"/>
          <p14:tracePt t="54596" x="5683250" y="1382713"/>
          <p14:tracePt t="54602" x="5695950" y="1382713"/>
          <p14:tracePt t="54613" x="5708650" y="1382713"/>
          <p14:tracePt t="54618" x="5722938" y="1382713"/>
          <p14:tracePt t="54626" x="5735638" y="1382713"/>
          <p14:tracePt t="54643" x="5748338" y="1382713"/>
          <p14:tracePt t="54650" x="5754688" y="1376363"/>
          <p14:tracePt t="54666" x="5767388" y="1376363"/>
          <p14:tracePt t="54684" x="5780088" y="1376363"/>
          <p14:tracePt t="54699" x="5786438" y="1376363"/>
          <p14:tracePt t="54706" x="5799138" y="1376363"/>
          <p14:tracePt t="54714" x="5811838" y="1376363"/>
          <p14:tracePt t="54723" x="5843588" y="1376363"/>
          <p14:tracePt t="54731" x="5888038" y="1376363"/>
          <p14:tracePt t="54740" x="5932488" y="1376363"/>
          <p14:tracePt t="54747" x="5964238" y="1376363"/>
          <p14:tracePt t="54754" x="5989638" y="1376363"/>
          <p14:tracePt t="54763" x="6002338" y="1376363"/>
          <p14:tracePt t="54770" x="6015038" y="1376363"/>
          <p14:tracePt t="54779" x="6027738" y="1376363"/>
          <p14:tracePt t="54883" x="6040438" y="1376363"/>
          <p14:tracePt t="54891" x="6053138" y="1382713"/>
          <p14:tracePt t="54898" x="6072188" y="1382713"/>
          <p14:tracePt t="54907" x="6091238" y="1382713"/>
          <p14:tracePt t="54915" x="6116638" y="1389063"/>
          <p14:tracePt t="54923" x="6148388" y="1389063"/>
          <p14:tracePt t="54932" x="6181725" y="1395413"/>
          <p14:tracePt t="54939" x="6219825" y="1401763"/>
          <p14:tracePt t="54947" x="6251575" y="1408113"/>
          <p14:tracePt t="54955" x="6296025" y="1414463"/>
          <p14:tracePt t="54963" x="6340475" y="1427163"/>
          <p14:tracePt t="54974" x="6384925" y="1433513"/>
          <p14:tracePt t="54980" x="6429375" y="1439863"/>
          <p14:tracePt t="54987" x="6473825" y="1446213"/>
          <p14:tracePt t="54995" x="6530975" y="1471613"/>
          <p14:tracePt t="55003" x="6588125" y="1477963"/>
          <p14:tracePt t="55011" x="6646863" y="1497013"/>
          <p14:tracePt t="55018" x="6691313" y="1504950"/>
          <p14:tracePt t="55027" x="6723063" y="1511300"/>
          <p14:tracePt t="55035" x="6767513" y="1517650"/>
          <p14:tracePt t="55042" x="6786563" y="1517650"/>
          <p14:tracePt t="55050" x="6818313" y="1524000"/>
          <p14:tracePt t="55058" x="6837363" y="1524000"/>
          <p14:tracePt t="55066" x="6850063" y="1530350"/>
          <p14:tracePt t="55074" x="6869113" y="1536700"/>
          <p14:tracePt t="55082" x="6881813" y="1536700"/>
          <p14:tracePt t="55100" x="6888163" y="1536700"/>
          <p14:tracePt t="55106" x="6894513" y="1536700"/>
          <p14:tracePt t="55171" x="6900863" y="1536700"/>
          <p14:tracePt t="55196" x="6907213" y="1536700"/>
          <p14:tracePt t="55202" x="6913563" y="1536700"/>
          <p14:tracePt t="55211" x="6913563" y="1530350"/>
          <p14:tracePt t="55218" x="6919913" y="1530350"/>
          <p14:tracePt t="55226" x="6926263" y="1524000"/>
          <p14:tracePt t="55234" x="6926263" y="1517650"/>
          <p14:tracePt t="55243" x="6932613" y="1517650"/>
          <p14:tracePt t="55250" x="6938963" y="1511300"/>
          <p14:tracePt t="55259" x="6945313" y="1504950"/>
          <p14:tracePt t="55276" x="6951663" y="1497013"/>
          <p14:tracePt t="55290" x="6958013" y="1490663"/>
          <p14:tracePt t="55300" x="6958013" y="1484313"/>
          <p14:tracePt t="55306" x="6964363" y="1484313"/>
          <p14:tracePt t="55315" x="6970713" y="1477963"/>
          <p14:tracePt t="55322" x="6977063" y="1471613"/>
          <p14:tracePt t="55346" x="6983413" y="1465263"/>
          <p14:tracePt t="55355" x="6989763" y="1458913"/>
          <p14:tracePt t="55371" x="6989763" y="1452563"/>
          <p14:tracePt t="55386" x="7002463" y="1446213"/>
          <p14:tracePt t="55402" x="7008813" y="1439863"/>
          <p14:tracePt t="55418" x="7015163" y="1433513"/>
          <p14:tracePt t="55586" x="7008813" y="1433513"/>
          <p14:tracePt t="55595" x="6996113" y="1433513"/>
          <p14:tracePt t="55602" x="6989763" y="1433513"/>
          <p14:tracePt t="55611" x="6977063" y="1439863"/>
          <p14:tracePt t="55618" x="6964363" y="1439863"/>
          <p14:tracePt t="55627" x="6945313" y="1446213"/>
          <p14:tracePt t="55635" x="6926263" y="1452563"/>
          <p14:tracePt t="55642" x="6900863" y="1458913"/>
          <p14:tracePt t="55650" x="6869113" y="1458913"/>
          <p14:tracePt t="55659" x="6843713" y="1465263"/>
          <p14:tracePt t="55666" x="6805613" y="1471613"/>
          <p14:tracePt t="55677" x="6792913" y="1471613"/>
          <p14:tracePt t="55682" x="6767513" y="1471613"/>
          <p14:tracePt t="55692" x="6742113" y="1477963"/>
          <p14:tracePt t="55698" x="6716713" y="1477963"/>
          <p14:tracePt t="55706" x="6697663" y="1477963"/>
          <p14:tracePt t="55716" x="6672263" y="1477963"/>
          <p14:tracePt t="55723" x="6640513" y="1477963"/>
          <p14:tracePt t="55731" x="6607175" y="1477963"/>
          <p14:tracePt t="55739" x="6575425" y="1477963"/>
          <p14:tracePt t="55747" x="6537325" y="1477963"/>
          <p14:tracePt t="55754" x="6505575" y="1477963"/>
          <p14:tracePt t="55763" x="6473825" y="1477963"/>
          <p14:tracePt t="55770" x="6429375" y="1477963"/>
          <p14:tracePt t="55779" x="6397625" y="1471613"/>
          <p14:tracePt t="55787" x="6359525" y="1471613"/>
          <p14:tracePt t="55797" x="6340475" y="1471613"/>
          <p14:tracePt t="55802" x="6308725" y="1465263"/>
          <p14:tracePt t="55810" x="6270625" y="1465263"/>
          <p14:tracePt t="55819" x="6238875" y="1465263"/>
          <p14:tracePt t="55826" x="6219825" y="1465263"/>
          <p14:tracePt t="55834" x="6188075" y="1465263"/>
          <p14:tracePt t="55842" x="6142038" y="1465263"/>
          <p14:tracePt t="55850" x="6110288" y="1465263"/>
          <p14:tracePt t="55858" x="6072188" y="1465263"/>
          <p14:tracePt t="55867" x="6040438" y="1465263"/>
          <p14:tracePt t="55874" x="6002338" y="1465263"/>
          <p14:tracePt t="55882" x="5964238" y="1465263"/>
          <p14:tracePt t="55897" x="5932488" y="1465263"/>
          <p14:tracePt t="55899" x="5888038" y="1477963"/>
          <p14:tracePt t="55907" x="5856288" y="1477963"/>
          <p14:tracePt t="55914" x="5818188" y="1477963"/>
          <p14:tracePt t="55923" x="5799138" y="1477963"/>
          <p14:tracePt t="55931" x="5767388" y="1477963"/>
          <p14:tracePt t="55938" x="5741988" y="1484313"/>
          <p14:tracePt t="55947" x="5722938" y="1484313"/>
          <p14:tracePt t="55955" x="5695950" y="1484313"/>
          <p14:tracePt t="55965" x="5683250" y="1484313"/>
          <p14:tracePt t="55970" x="5664200" y="1484313"/>
          <p14:tracePt t="55979" x="5638800" y="1484313"/>
          <p14:tracePt t="55987" x="5626100" y="1484313"/>
          <p14:tracePt t="55996" x="5600700" y="1484313"/>
          <p14:tracePt t="56002" x="5581650" y="1484313"/>
          <p14:tracePt t="56019" x="5568950" y="1484313"/>
          <p14:tracePt t="56027" x="5549900" y="1484313"/>
          <p14:tracePt t="56043" x="5537200" y="1484313"/>
          <p14:tracePt t="56052" x="5524500" y="1484313"/>
          <p14:tracePt t="56058" x="5511800" y="1484313"/>
          <p14:tracePt t="56067" x="5505450" y="1484313"/>
          <p14:tracePt t="56075" x="5499100" y="1484313"/>
          <p14:tracePt t="56195" x="5492750" y="1484313"/>
          <p14:tracePt t="56211" x="5480050" y="1484313"/>
          <p14:tracePt t="56219" x="5467350" y="1484313"/>
          <p14:tracePt t="56227" x="5461000" y="1484313"/>
          <p14:tracePt t="56234" x="5454650" y="1484313"/>
          <p14:tracePt t="56245" x="5441950" y="1484313"/>
          <p14:tracePt t="56250" x="5435600" y="1484313"/>
          <p14:tracePt t="56258" x="5422900" y="1484313"/>
          <p14:tracePt t="56267" x="5416550" y="1484313"/>
          <p14:tracePt t="56485" x="0" y="0"/>
        </p14:tracePtLst>
        <p14:tracePtLst>
          <p14:tracePt t="69904" x="5264150" y="2574925"/>
          <p14:tracePt t="70035" x="5264150" y="2581275"/>
          <p14:tracePt t="70046" x="5270500" y="2581275"/>
          <p14:tracePt t="70050" x="5276850" y="2581275"/>
          <p14:tracePt t="70058" x="5295900" y="2581275"/>
          <p14:tracePt t="70067" x="5308600" y="2587625"/>
          <p14:tracePt t="70074" x="5321300" y="2587625"/>
          <p14:tracePt t="70083" x="5346700" y="2593975"/>
          <p14:tracePt t="70090" x="5372100" y="2600325"/>
          <p14:tracePt t="70098" x="5391150" y="2600325"/>
          <p14:tracePt t="70107" x="5416550" y="2600325"/>
          <p14:tracePt t="70115" x="5454650" y="2600325"/>
          <p14:tracePt t="70123" x="5480050" y="2606675"/>
          <p14:tracePt t="70132" x="5505450" y="2606675"/>
          <p14:tracePt t="70139" x="5524500" y="2606675"/>
          <p14:tracePt t="70147" x="5537200" y="2613025"/>
          <p14:tracePt t="70155" x="5556250" y="2613025"/>
          <p14:tracePt t="70163" x="5575300" y="2613025"/>
          <p14:tracePt t="70171" x="5581650" y="2613025"/>
          <p14:tracePt t="70179" x="5588000" y="2613025"/>
          <p14:tracePt t="70187" x="5600700" y="2613025"/>
          <p14:tracePt t="70197" x="5619750" y="2619375"/>
          <p14:tracePt t="70202" x="5638800" y="2619375"/>
          <p14:tracePt t="70213" x="5651500" y="2619375"/>
          <p14:tracePt t="70218" x="5670550" y="2619375"/>
          <p14:tracePt t="70227" x="5695950" y="2619375"/>
          <p14:tracePt t="70234" x="5716588" y="2619375"/>
          <p14:tracePt t="70242" x="5722938" y="2619375"/>
          <p14:tracePt t="70250" x="5741988" y="2619375"/>
          <p14:tracePt t="70258" x="5748338" y="2619375"/>
          <p14:tracePt t="70266" x="5761038" y="2619375"/>
          <p14:tracePt t="70275" x="5773738" y="2619375"/>
          <p14:tracePt t="70291" x="5786438" y="2619375"/>
          <p14:tracePt t="70300" x="5792788" y="2619375"/>
          <p14:tracePt t="70307" x="5805488" y="2619375"/>
          <p14:tracePt t="70315" x="5818188" y="2619375"/>
          <p14:tracePt t="70324" x="5824538" y="2619375"/>
          <p14:tracePt t="70331" x="5830888" y="2619375"/>
          <p14:tracePt t="70338" x="5837238" y="2619375"/>
          <p14:tracePt t="70347" x="5843588" y="2619375"/>
          <p14:tracePt t="70363" x="5856288" y="2619375"/>
          <p14:tracePt t="70370" x="5862638" y="2619375"/>
          <p14:tracePt t="70379" x="5868988" y="2619375"/>
          <p14:tracePt t="70387" x="5875338" y="2619375"/>
          <p14:tracePt t="70402" x="5881688" y="2613025"/>
          <p14:tracePt t="70410" x="5888038" y="2613025"/>
          <p14:tracePt t="70434" x="5894388" y="2613025"/>
          <p14:tracePt t="70483" x="5894388" y="2606675"/>
          <p14:tracePt t="70563" x="5900738" y="2606675"/>
          <p14:tracePt t="70597" x="5907088" y="2600325"/>
          <p14:tracePt t="70724" x="0" y="0"/>
        </p14:tracePtLst>
        <p14:tracePtLst>
          <p14:tracePt t="73854" x="5314950" y="2224088"/>
          <p14:tracePt t="73979" x="5321300" y="2224088"/>
          <p14:tracePt t="74011" x="5327650" y="2224088"/>
          <p14:tracePt t="74019" x="5334000" y="2224088"/>
          <p14:tracePt t="74043" x="5340350" y="2224088"/>
          <p14:tracePt t="74050" x="5346700" y="2224088"/>
          <p14:tracePt t="74068" x="5359400" y="2224088"/>
          <p14:tracePt t="74074" x="5372100" y="2217738"/>
          <p14:tracePt t="74090" x="5391150" y="2217738"/>
          <p14:tracePt t="74098" x="5416550" y="2217738"/>
          <p14:tracePt t="74107" x="5422900" y="2217738"/>
          <p14:tracePt t="74115" x="5461000" y="2217738"/>
          <p14:tracePt t="74122" x="5480050" y="2217738"/>
          <p14:tracePt t="74131" x="5511800" y="2217738"/>
          <p14:tracePt t="74138" x="5537200" y="2217738"/>
          <p14:tracePt t="74147" x="5575300" y="2217738"/>
          <p14:tracePt t="74154" x="5613400" y="2224088"/>
          <p14:tracePt t="74163" x="5632450" y="2224088"/>
          <p14:tracePt t="74170" x="5670550" y="2236788"/>
          <p14:tracePt t="74180" x="5689600" y="2236788"/>
          <p14:tracePt t="74187" x="5722938" y="2236788"/>
          <p14:tracePt t="74195" x="5741988" y="2236788"/>
          <p14:tracePt t="74202" x="5761038" y="2236788"/>
          <p14:tracePt t="74211" x="5767388" y="2236788"/>
          <p14:tracePt t="74218" x="5780088" y="2236788"/>
          <p14:tracePt t="74226" x="5786438" y="2236788"/>
          <p14:tracePt t="74234" x="5792788" y="2236788"/>
          <p14:tracePt t="74250" x="5805488" y="2236788"/>
          <p14:tracePt t="74267" x="5818188" y="2236788"/>
          <p14:tracePt t="74275" x="5830888" y="2236788"/>
          <p14:tracePt t="74283" x="5843588" y="2236788"/>
          <p14:tracePt t="74291" x="5875338" y="2236788"/>
          <p14:tracePt t="74302" x="5900738" y="2236788"/>
          <p14:tracePt t="74306" x="5932488" y="2236788"/>
          <p14:tracePt t="74314" x="5976938" y="2236788"/>
          <p14:tracePt t="74322" x="5995988" y="2236788"/>
          <p14:tracePt t="74331" x="6027738" y="2236788"/>
          <p14:tracePt t="74339" x="6046788" y="2236788"/>
          <p14:tracePt t="74347" x="6059488" y="2236788"/>
          <p14:tracePt t="74371" x="6065838" y="2236788"/>
          <p14:tracePt t="74758" x="0" y="0"/>
        </p14:tracePtLst>
        <p14:tracePtLst>
          <p14:tracePt t="78908" x="5173663" y="2976563"/>
          <p14:tracePt t="78939" x="5180013" y="2976563"/>
          <p14:tracePt t="78955" x="5186363" y="2976563"/>
          <p14:tracePt t="78963" x="5186363" y="2970213"/>
          <p14:tracePt t="78996" x="5192713" y="2970213"/>
          <p14:tracePt t="79002" x="5199063" y="2970213"/>
          <p14:tracePt t="79011" x="5205413" y="2970213"/>
          <p14:tracePt t="79018" x="5224463" y="2970213"/>
          <p14:tracePt t="79026" x="5249863" y="2963863"/>
          <p14:tracePt t="79034" x="5283200" y="2963863"/>
          <p14:tracePt t="79042" x="5314950" y="2963863"/>
          <p14:tracePt t="79050" x="5359400" y="2963863"/>
          <p14:tracePt t="79059" x="5403850" y="2963863"/>
          <p14:tracePt t="79067" x="5454650" y="2963863"/>
          <p14:tracePt t="79075" x="5499100" y="2963863"/>
          <p14:tracePt t="79083" x="5562600" y="2963863"/>
          <p14:tracePt t="79091" x="5613400" y="2963863"/>
          <p14:tracePt t="79099" x="5670550" y="2963863"/>
          <p14:tracePt t="79107" x="5735638" y="2963863"/>
          <p14:tracePt t="79115" x="5799138" y="2963863"/>
          <p14:tracePt t="79122" x="5849938" y="2963863"/>
          <p14:tracePt t="79131" x="5907088" y="2963863"/>
          <p14:tracePt t="79138" x="5926138" y="2963863"/>
          <p14:tracePt t="79147" x="5957888" y="2963863"/>
          <p14:tracePt t="79154" x="5989638" y="2963863"/>
          <p14:tracePt t="79163" x="6008688" y="2963863"/>
          <p14:tracePt t="79170" x="6027738" y="2963863"/>
          <p14:tracePt t="79180" x="6053138" y="2963863"/>
          <p14:tracePt t="79186" x="6084888" y="2963863"/>
          <p14:tracePt t="79195" x="6097588" y="2963863"/>
          <p14:tracePt t="79202" x="6122988" y="2963863"/>
          <p14:tracePt t="79211" x="6142038" y="2963863"/>
          <p14:tracePt t="79218" x="6161088" y="2963863"/>
          <p14:tracePt t="79227" x="6188075" y="2963863"/>
          <p14:tracePt t="79234" x="6207125" y="2963863"/>
          <p14:tracePt t="79251" x="6213475" y="2963863"/>
          <p14:tracePt t="79259" x="6219825" y="2963863"/>
          <p14:tracePt t="79339" x="6226175" y="2957513"/>
          <p14:tracePt t="79387" x="6232525" y="2951163"/>
          <p14:tracePt t="79493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26.8|20.8|16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3|1.8|6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36.1|7.4|21.3|33.1|14.4|16.4|34.5|3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5|30.9|36.2|16.5|31.8|17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15|4.9|8.2|5|12.6|9.2|20.2|5.1|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6|24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9.1|17.4|26.2|1.1|1.3"/>
</p:tagLst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916</Words>
  <Application>Microsoft Office PowerPoint</Application>
  <PresentationFormat>On-screen Show (16:9)</PresentationFormat>
  <Paragraphs>293</Paragraphs>
  <Slides>21</Slides>
  <Notes>11</Notes>
  <HiddenSlides>0</HiddenSlides>
  <MMClips>21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Symbol</vt:lpstr>
      <vt:lpstr>Times</vt:lpstr>
      <vt:lpstr>Times New Roman</vt:lpstr>
      <vt:lpstr>Trebuchet MS</vt:lpstr>
      <vt:lpstr>Wingdings</vt:lpstr>
      <vt:lpstr>Office Theme</vt:lpstr>
      <vt:lpstr>Custom Design</vt:lpstr>
      <vt:lpstr>Lean operations</vt:lpstr>
      <vt:lpstr>PowerPoint Presentation</vt:lpstr>
      <vt:lpstr>PowerPoint Presentation</vt:lpstr>
      <vt:lpstr>What is lean production?</vt:lpstr>
      <vt:lpstr>The Toyota Production System</vt:lpstr>
      <vt:lpstr>Elimination of Waste</vt:lpstr>
      <vt:lpstr>PowerPoint Presentation</vt:lpstr>
      <vt:lpstr>Respect for People</vt:lpstr>
      <vt:lpstr>The seven wastes </vt:lpstr>
      <vt:lpstr>Video: Lean manufacturing cell</vt:lpstr>
      <vt:lpstr>Implementing Lean</vt:lpstr>
      <vt:lpstr>Lean in Services (Examples)</vt:lpstr>
      <vt:lpstr>The 5 Ss</vt:lpstr>
      <vt:lpstr>Remove Variability</vt:lpstr>
      <vt:lpstr>Just-In-Time (JIT)</vt:lpstr>
      <vt:lpstr>Inventory</vt:lpstr>
      <vt:lpstr>Reduce Lot Sizes</vt:lpstr>
      <vt:lpstr>Lower Setup Costs</vt:lpstr>
      <vt:lpstr>Quality</vt:lpstr>
      <vt:lpstr>PowerPoint Presentation</vt:lpstr>
      <vt:lpstr>PowerPoint Presentation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MARA BONESCHANS</cp:lastModifiedBy>
  <cp:revision>25</cp:revision>
  <dcterms:created xsi:type="dcterms:W3CDTF">2020-08-03T09:06:40Z</dcterms:created>
  <dcterms:modified xsi:type="dcterms:W3CDTF">2021-09-14T06:46:40Z</dcterms:modified>
</cp:coreProperties>
</file>