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5" r:id="rId2"/>
    <p:sldMasterId id="2147483692" r:id="rId3"/>
  </p:sldMasterIdLst>
  <p:notesMasterIdLst>
    <p:notesMasterId r:id="rId34"/>
  </p:notesMasterIdLst>
  <p:handoutMasterIdLst>
    <p:handoutMasterId r:id="rId35"/>
  </p:handoutMasterIdLst>
  <p:sldIdLst>
    <p:sldId id="290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707"/>
  </p:normalViewPr>
  <p:slideViewPr>
    <p:cSldViewPr snapToGrid="0" snapToObject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5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F8C25B-7F2C-4734-ADA0-6F2D0183E0DB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ZA"/>
        </a:p>
      </dgm:t>
    </dgm:pt>
    <dgm:pt modelId="{658E6BB7-4012-406E-8622-B2E44A30B79A}">
      <dgm:prSet phldrT="[Text]" custT="1"/>
      <dgm:spPr/>
      <dgm:t>
        <a:bodyPr/>
        <a:lstStyle/>
        <a:p>
          <a:r>
            <a:rPr lang="en-ZA" sz="1600" b="1" dirty="0" smtClean="0"/>
            <a:t>Transaction</a:t>
          </a:r>
          <a:endParaRPr lang="en-ZA" sz="1600" b="1" dirty="0"/>
        </a:p>
      </dgm:t>
    </dgm:pt>
    <dgm:pt modelId="{FB516A3F-2D24-482E-B365-172E7A437102}" type="parTrans" cxnId="{DA3A52E1-BE8E-452C-989F-0AA097AC749E}">
      <dgm:prSet/>
      <dgm:spPr/>
      <dgm:t>
        <a:bodyPr/>
        <a:lstStyle/>
        <a:p>
          <a:endParaRPr lang="en-ZA"/>
        </a:p>
      </dgm:t>
    </dgm:pt>
    <dgm:pt modelId="{421F30A0-3F78-4B71-8F50-86B61B4E5D39}" type="sibTrans" cxnId="{DA3A52E1-BE8E-452C-989F-0AA097AC749E}">
      <dgm:prSet/>
      <dgm:spPr/>
      <dgm:t>
        <a:bodyPr/>
        <a:lstStyle/>
        <a:p>
          <a:endParaRPr lang="en-ZA"/>
        </a:p>
      </dgm:t>
    </dgm:pt>
    <dgm:pt modelId="{1ADF6C43-2178-4F17-BC27-FAE616E58FEA}">
      <dgm:prSet phldrT="[Text]" custT="1"/>
      <dgm:spPr/>
      <dgm:t>
        <a:bodyPr/>
        <a:lstStyle/>
        <a:p>
          <a:r>
            <a:rPr lang="en-ZA" sz="1400" b="1" dirty="0" smtClean="0"/>
            <a:t>Pre-adjustment trail balance</a:t>
          </a:r>
          <a:endParaRPr lang="en-ZA" sz="1400" b="1" dirty="0"/>
        </a:p>
      </dgm:t>
    </dgm:pt>
    <dgm:pt modelId="{8B6C87D0-D387-4290-A505-1F9B06EA8D8A}" type="parTrans" cxnId="{E6264126-321C-40E2-A095-C5C5BD2BB955}">
      <dgm:prSet/>
      <dgm:spPr/>
      <dgm:t>
        <a:bodyPr/>
        <a:lstStyle/>
        <a:p>
          <a:endParaRPr lang="en-ZA"/>
        </a:p>
      </dgm:t>
    </dgm:pt>
    <dgm:pt modelId="{957B9EF1-268E-4D5E-8D44-33EB915DAFFB}" type="sibTrans" cxnId="{E6264126-321C-40E2-A095-C5C5BD2BB955}">
      <dgm:prSet/>
      <dgm:spPr/>
      <dgm:t>
        <a:bodyPr/>
        <a:lstStyle/>
        <a:p>
          <a:endParaRPr lang="en-ZA"/>
        </a:p>
      </dgm:t>
    </dgm:pt>
    <dgm:pt modelId="{13656923-1F64-47E3-B936-89CA7B62F813}">
      <dgm:prSet phldrT="[Text]"/>
      <dgm:spPr/>
      <dgm:t>
        <a:bodyPr/>
        <a:lstStyle/>
        <a:p>
          <a:r>
            <a:rPr lang="en-ZA" b="1" dirty="0" smtClean="0"/>
            <a:t>Adjustments</a:t>
          </a:r>
          <a:endParaRPr lang="en-ZA" b="1" dirty="0"/>
        </a:p>
      </dgm:t>
    </dgm:pt>
    <dgm:pt modelId="{D8BE9B7F-225A-4800-9A11-D1C4B8FA91D6}" type="parTrans" cxnId="{02A922D9-20DC-48DA-A92F-8F73B24A5C6D}">
      <dgm:prSet/>
      <dgm:spPr/>
      <dgm:t>
        <a:bodyPr/>
        <a:lstStyle/>
        <a:p>
          <a:endParaRPr lang="en-ZA"/>
        </a:p>
      </dgm:t>
    </dgm:pt>
    <dgm:pt modelId="{426F4A13-D9D4-47C6-99F6-27AC8A381E65}" type="sibTrans" cxnId="{02A922D9-20DC-48DA-A92F-8F73B24A5C6D}">
      <dgm:prSet/>
      <dgm:spPr/>
      <dgm:t>
        <a:bodyPr/>
        <a:lstStyle/>
        <a:p>
          <a:endParaRPr lang="en-ZA"/>
        </a:p>
      </dgm:t>
    </dgm:pt>
    <dgm:pt modelId="{4E526A04-9BE4-4884-86D0-8EEA9D8E9257}">
      <dgm:prSet phldrT="[Text]"/>
      <dgm:spPr/>
      <dgm:t>
        <a:bodyPr/>
        <a:lstStyle/>
        <a:p>
          <a:r>
            <a:rPr lang="en-ZA" b="1" dirty="0" smtClean="0"/>
            <a:t>Post-adjustment trail balance</a:t>
          </a:r>
          <a:endParaRPr lang="en-ZA" b="1" dirty="0"/>
        </a:p>
      </dgm:t>
    </dgm:pt>
    <dgm:pt modelId="{82F8EAF0-8A72-444B-AFF7-E9CC56C8DD0B}" type="parTrans" cxnId="{BD0B5D77-426F-4F1C-B0ED-FCD7718BCC76}">
      <dgm:prSet/>
      <dgm:spPr/>
      <dgm:t>
        <a:bodyPr/>
        <a:lstStyle/>
        <a:p>
          <a:endParaRPr lang="en-ZA"/>
        </a:p>
      </dgm:t>
    </dgm:pt>
    <dgm:pt modelId="{C0B872AC-8244-4DCD-B34C-BFC2B140F422}" type="sibTrans" cxnId="{BD0B5D77-426F-4F1C-B0ED-FCD7718BCC76}">
      <dgm:prSet/>
      <dgm:spPr/>
      <dgm:t>
        <a:bodyPr/>
        <a:lstStyle/>
        <a:p>
          <a:endParaRPr lang="en-ZA"/>
        </a:p>
      </dgm:t>
    </dgm:pt>
    <dgm:pt modelId="{B5499880-B3F2-4416-A15B-916507A369BD}">
      <dgm:prSet phldrT="[Text]" custT="1"/>
      <dgm:spPr/>
      <dgm:t>
        <a:bodyPr/>
        <a:lstStyle/>
        <a:p>
          <a:r>
            <a:rPr lang="en-ZA" sz="1600" b="1" dirty="0" smtClean="0"/>
            <a:t>Financial statements</a:t>
          </a:r>
          <a:endParaRPr lang="en-ZA" sz="1600" b="1" dirty="0"/>
        </a:p>
      </dgm:t>
    </dgm:pt>
    <dgm:pt modelId="{AD9529EE-5CB8-4231-A01C-A39F9CC8BFE7}" type="parTrans" cxnId="{D2F74760-7814-495A-91F3-FDC386BAC92F}">
      <dgm:prSet/>
      <dgm:spPr/>
      <dgm:t>
        <a:bodyPr/>
        <a:lstStyle/>
        <a:p>
          <a:endParaRPr lang="en-ZA"/>
        </a:p>
      </dgm:t>
    </dgm:pt>
    <dgm:pt modelId="{4B267435-B2CF-4295-A98D-2383E72C885C}" type="sibTrans" cxnId="{D2F74760-7814-495A-91F3-FDC386BAC92F}">
      <dgm:prSet/>
      <dgm:spPr/>
      <dgm:t>
        <a:bodyPr/>
        <a:lstStyle/>
        <a:p>
          <a:endParaRPr lang="en-ZA"/>
        </a:p>
      </dgm:t>
    </dgm:pt>
    <dgm:pt modelId="{144C6A3D-8F9D-44A8-8BD6-AA80B2F738F7}">
      <dgm:prSet phldrT="[Text]" custT="1"/>
      <dgm:spPr/>
      <dgm:t>
        <a:bodyPr/>
        <a:lstStyle/>
        <a:p>
          <a:r>
            <a:rPr lang="en-ZA" sz="1600" b="1" dirty="0" smtClean="0"/>
            <a:t>General ledger</a:t>
          </a:r>
          <a:endParaRPr lang="en-ZA" sz="1600" b="1" dirty="0"/>
        </a:p>
      </dgm:t>
    </dgm:pt>
    <dgm:pt modelId="{2D9AAF96-E692-419C-B56D-83F8EA688337}" type="parTrans" cxnId="{B5FE6D6B-E3DE-4F16-BEE3-CC96B601414D}">
      <dgm:prSet/>
      <dgm:spPr/>
      <dgm:t>
        <a:bodyPr/>
        <a:lstStyle/>
        <a:p>
          <a:endParaRPr lang="en-ZA"/>
        </a:p>
      </dgm:t>
    </dgm:pt>
    <dgm:pt modelId="{A6C8D64C-479E-457C-B15E-218FB6A09F24}" type="sibTrans" cxnId="{B5FE6D6B-E3DE-4F16-BEE3-CC96B601414D}">
      <dgm:prSet/>
      <dgm:spPr/>
      <dgm:t>
        <a:bodyPr/>
        <a:lstStyle/>
        <a:p>
          <a:endParaRPr lang="en-ZA"/>
        </a:p>
      </dgm:t>
    </dgm:pt>
    <dgm:pt modelId="{6ED3DCF6-BEC6-48D3-BD05-9A91469D34BA}">
      <dgm:prSet phldrT="[Text]" custT="1"/>
      <dgm:spPr/>
      <dgm:t>
        <a:bodyPr/>
        <a:lstStyle/>
        <a:p>
          <a:r>
            <a:rPr lang="en-ZA" sz="1600" b="1" dirty="0" smtClean="0"/>
            <a:t>Source document</a:t>
          </a:r>
          <a:endParaRPr lang="en-ZA" sz="1600" b="1" dirty="0"/>
        </a:p>
      </dgm:t>
    </dgm:pt>
    <dgm:pt modelId="{47E34EDD-30A6-4551-835A-3BBF1966CC9F}" type="parTrans" cxnId="{C6FFAE8B-FEF2-4C79-A03D-BCD6AAC121FB}">
      <dgm:prSet/>
      <dgm:spPr/>
      <dgm:t>
        <a:bodyPr/>
        <a:lstStyle/>
        <a:p>
          <a:endParaRPr lang="en-ZA"/>
        </a:p>
      </dgm:t>
    </dgm:pt>
    <dgm:pt modelId="{5988DCE3-250A-4DAF-B440-6A23D4B55543}" type="sibTrans" cxnId="{C6FFAE8B-FEF2-4C79-A03D-BCD6AAC121FB}">
      <dgm:prSet/>
      <dgm:spPr/>
      <dgm:t>
        <a:bodyPr/>
        <a:lstStyle/>
        <a:p>
          <a:endParaRPr lang="en-ZA"/>
        </a:p>
      </dgm:t>
    </dgm:pt>
    <dgm:pt modelId="{B34AFD4E-32DB-4D53-9A5E-1F5F3E8EED55}">
      <dgm:prSet phldrT="[Text]" custT="1"/>
      <dgm:spPr/>
      <dgm:t>
        <a:bodyPr/>
        <a:lstStyle/>
        <a:p>
          <a:r>
            <a:rPr lang="en-ZA" sz="1600" b="1" dirty="0" smtClean="0"/>
            <a:t>Journals</a:t>
          </a:r>
          <a:endParaRPr lang="en-ZA" sz="1600" b="1" dirty="0"/>
        </a:p>
      </dgm:t>
    </dgm:pt>
    <dgm:pt modelId="{017B9526-B723-443D-B87E-6C40D5819ABE}" type="parTrans" cxnId="{A18985B3-A849-4F6A-BFE9-53BCF1429876}">
      <dgm:prSet/>
      <dgm:spPr/>
      <dgm:t>
        <a:bodyPr/>
        <a:lstStyle/>
        <a:p>
          <a:endParaRPr lang="en-ZA"/>
        </a:p>
      </dgm:t>
    </dgm:pt>
    <dgm:pt modelId="{8D013E3F-649D-49E0-8762-EF361D09EBE7}" type="sibTrans" cxnId="{A18985B3-A849-4F6A-BFE9-53BCF1429876}">
      <dgm:prSet/>
      <dgm:spPr/>
      <dgm:t>
        <a:bodyPr/>
        <a:lstStyle/>
        <a:p>
          <a:endParaRPr lang="en-ZA"/>
        </a:p>
      </dgm:t>
    </dgm:pt>
    <dgm:pt modelId="{E4E0DD8D-4702-4973-B758-49AC7F99C0E3}" type="pres">
      <dgm:prSet presAssocID="{CDF8C25B-7F2C-4734-ADA0-6F2D0183E0D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36EE4059-FE20-48E9-9B77-D521A3093E50}" type="pres">
      <dgm:prSet presAssocID="{CDF8C25B-7F2C-4734-ADA0-6F2D0183E0DB}" presName="cycle" presStyleCnt="0"/>
      <dgm:spPr/>
    </dgm:pt>
    <dgm:pt modelId="{C37E289D-B45A-4567-9E71-0947D41C21FB}" type="pres">
      <dgm:prSet presAssocID="{658E6BB7-4012-406E-8622-B2E44A30B79A}" presName="nodeFirstNode" presStyleLbl="node1" presStyleIdx="0" presStyleCnt="8" custScaleY="83809" custRadScaleRad="100264" custRadScaleInc="873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8412941-589D-41EF-9FE0-59F437849B66}" type="pres">
      <dgm:prSet presAssocID="{421F30A0-3F78-4B71-8F50-86B61B4E5D39}" presName="sibTransFirstNode" presStyleLbl="bgShp" presStyleIdx="0" presStyleCnt="1"/>
      <dgm:spPr/>
      <dgm:t>
        <a:bodyPr/>
        <a:lstStyle/>
        <a:p>
          <a:endParaRPr lang="en-ZA"/>
        </a:p>
      </dgm:t>
    </dgm:pt>
    <dgm:pt modelId="{E0D1A6FF-4A10-4ACD-8CDC-3EE0586AF048}" type="pres">
      <dgm:prSet presAssocID="{6ED3DCF6-BEC6-48D3-BD05-9A91469D34BA}" presName="nodeFollowingNodes" presStyleLbl="node1" presStyleIdx="1" presStyleCnt="8" custScaleX="141638" custScaleY="80320" custRadScaleRad="107620" custRadScaleInc="1619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F1972EC-7DC3-4B78-8D25-A909AC67FA6B}" type="pres">
      <dgm:prSet presAssocID="{B34AFD4E-32DB-4D53-9A5E-1F5F3E8EED55}" presName="nodeFollowingNodes" presStyleLbl="node1" presStyleIdx="2" presStyleCnt="8" custScaleY="96367" custRadScaleRad="99641" custRadScaleInc="-1910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56ABE89-96E3-4448-AFF2-ED34A6938015}" type="pres">
      <dgm:prSet presAssocID="{144C6A3D-8F9D-44A8-8BD6-AA80B2F738F7}" presName="nodeFollowingNodes" presStyleLbl="node1" presStyleIdx="3" presStyleCnt="8" custRadScaleRad="105954" custRadScaleInc="-5986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8F9817C-DA39-4778-9B7B-AD587A130FF7}" type="pres">
      <dgm:prSet presAssocID="{1ADF6C43-2178-4F17-BC27-FAE616E58FEA}" presName="nodeFollowingNodes" presStyleLbl="node1" presStyleIdx="4" presStyleCnt="8" custScaleX="157142" custScaleY="136494" custRadScaleRad="92790" custRadScaleInc="-5130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3B7C86E-13F6-401A-B02D-74EEE3388FC4}" type="pres">
      <dgm:prSet presAssocID="{13656923-1F64-47E3-B936-89CA7B62F813}" presName="nodeFollowingNodes" presStyleLbl="node1" presStyleIdx="5" presStyleCnt="8" custScaleX="128945" custScaleY="132608" custRadScaleRad="102662" custRadScaleInc="2032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F6F59A2-8CF9-4ADE-A182-C79B1C17B49D}" type="pres">
      <dgm:prSet presAssocID="{4E526A04-9BE4-4884-86D0-8EEA9D8E9257}" presName="nodeFollowingNodes" presStyleLbl="node1" presStyleIdx="6" presStyleCnt="8" custScaleX="146292" custScaleY="128690" custRadScaleRad="104061" custRadScaleInc="1072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AE4AA19-DABE-4CC7-A824-EDFA84EE9C00}" type="pres">
      <dgm:prSet presAssocID="{B5499880-B3F2-4416-A15B-916507A369BD}" presName="nodeFollowingNodes" presStyleLbl="node1" presStyleIdx="7" presStyleCnt="8" custScaleX="140332" custScaleY="99792" custRadScaleRad="109139" custRadScaleInc="-1725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C6FFAE8B-FEF2-4C79-A03D-BCD6AAC121FB}" srcId="{CDF8C25B-7F2C-4734-ADA0-6F2D0183E0DB}" destId="{6ED3DCF6-BEC6-48D3-BD05-9A91469D34BA}" srcOrd="1" destOrd="0" parTransId="{47E34EDD-30A6-4551-835A-3BBF1966CC9F}" sibTransId="{5988DCE3-250A-4DAF-B440-6A23D4B55543}"/>
    <dgm:cxn modelId="{058799F4-2C6B-4FA9-9282-69286CE1E3E7}" type="presOf" srcId="{13656923-1F64-47E3-B936-89CA7B62F813}" destId="{A3B7C86E-13F6-401A-B02D-74EEE3388FC4}" srcOrd="0" destOrd="0" presId="urn:microsoft.com/office/officeart/2005/8/layout/cycle3"/>
    <dgm:cxn modelId="{DA3A52E1-BE8E-452C-989F-0AA097AC749E}" srcId="{CDF8C25B-7F2C-4734-ADA0-6F2D0183E0DB}" destId="{658E6BB7-4012-406E-8622-B2E44A30B79A}" srcOrd="0" destOrd="0" parTransId="{FB516A3F-2D24-482E-B365-172E7A437102}" sibTransId="{421F30A0-3F78-4B71-8F50-86B61B4E5D39}"/>
    <dgm:cxn modelId="{9FA0F9C5-3C2F-45FC-9DF9-F3B6C20A0EEC}" type="presOf" srcId="{1ADF6C43-2178-4F17-BC27-FAE616E58FEA}" destId="{58F9817C-DA39-4778-9B7B-AD587A130FF7}" srcOrd="0" destOrd="0" presId="urn:microsoft.com/office/officeart/2005/8/layout/cycle3"/>
    <dgm:cxn modelId="{BD0B5D77-426F-4F1C-B0ED-FCD7718BCC76}" srcId="{CDF8C25B-7F2C-4734-ADA0-6F2D0183E0DB}" destId="{4E526A04-9BE4-4884-86D0-8EEA9D8E9257}" srcOrd="6" destOrd="0" parTransId="{82F8EAF0-8A72-444B-AFF7-E9CC56C8DD0B}" sibTransId="{C0B872AC-8244-4DCD-B34C-BFC2B140F422}"/>
    <dgm:cxn modelId="{3B41018E-09D0-480B-B75D-B938087661D2}" type="presOf" srcId="{CDF8C25B-7F2C-4734-ADA0-6F2D0183E0DB}" destId="{E4E0DD8D-4702-4973-B758-49AC7F99C0E3}" srcOrd="0" destOrd="0" presId="urn:microsoft.com/office/officeart/2005/8/layout/cycle3"/>
    <dgm:cxn modelId="{B5FE6D6B-E3DE-4F16-BEE3-CC96B601414D}" srcId="{CDF8C25B-7F2C-4734-ADA0-6F2D0183E0DB}" destId="{144C6A3D-8F9D-44A8-8BD6-AA80B2F738F7}" srcOrd="3" destOrd="0" parTransId="{2D9AAF96-E692-419C-B56D-83F8EA688337}" sibTransId="{A6C8D64C-479E-457C-B15E-218FB6A09F24}"/>
    <dgm:cxn modelId="{04EAE1A5-BF7A-4B3B-8BDC-9C1A0955DFDF}" type="presOf" srcId="{421F30A0-3F78-4B71-8F50-86B61B4E5D39}" destId="{58412941-589D-41EF-9FE0-59F437849B66}" srcOrd="0" destOrd="0" presId="urn:microsoft.com/office/officeart/2005/8/layout/cycle3"/>
    <dgm:cxn modelId="{B867634B-0684-463B-8C32-EDD641DFE30B}" type="presOf" srcId="{B5499880-B3F2-4416-A15B-916507A369BD}" destId="{7AE4AA19-DABE-4CC7-A824-EDFA84EE9C00}" srcOrd="0" destOrd="0" presId="urn:microsoft.com/office/officeart/2005/8/layout/cycle3"/>
    <dgm:cxn modelId="{E6264126-321C-40E2-A095-C5C5BD2BB955}" srcId="{CDF8C25B-7F2C-4734-ADA0-6F2D0183E0DB}" destId="{1ADF6C43-2178-4F17-BC27-FAE616E58FEA}" srcOrd="4" destOrd="0" parTransId="{8B6C87D0-D387-4290-A505-1F9B06EA8D8A}" sibTransId="{957B9EF1-268E-4D5E-8D44-33EB915DAFFB}"/>
    <dgm:cxn modelId="{D6F48F6A-EDD2-4FED-8FC2-D0E7137E54DF}" type="presOf" srcId="{6ED3DCF6-BEC6-48D3-BD05-9A91469D34BA}" destId="{E0D1A6FF-4A10-4ACD-8CDC-3EE0586AF048}" srcOrd="0" destOrd="0" presId="urn:microsoft.com/office/officeart/2005/8/layout/cycle3"/>
    <dgm:cxn modelId="{0A8358ED-D0D3-4833-B83B-327B39FC1690}" type="presOf" srcId="{4E526A04-9BE4-4884-86D0-8EEA9D8E9257}" destId="{2F6F59A2-8CF9-4ADE-A182-C79B1C17B49D}" srcOrd="0" destOrd="0" presId="urn:microsoft.com/office/officeart/2005/8/layout/cycle3"/>
    <dgm:cxn modelId="{A18985B3-A849-4F6A-BFE9-53BCF1429876}" srcId="{CDF8C25B-7F2C-4734-ADA0-6F2D0183E0DB}" destId="{B34AFD4E-32DB-4D53-9A5E-1F5F3E8EED55}" srcOrd="2" destOrd="0" parTransId="{017B9526-B723-443D-B87E-6C40D5819ABE}" sibTransId="{8D013E3F-649D-49E0-8762-EF361D09EBE7}"/>
    <dgm:cxn modelId="{02A922D9-20DC-48DA-A92F-8F73B24A5C6D}" srcId="{CDF8C25B-7F2C-4734-ADA0-6F2D0183E0DB}" destId="{13656923-1F64-47E3-B936-89CA7B62F813}" srcOrd="5" destOrd="0" parTransId="{D8BE9B7F-225A-4800-9A11-D1C4B8FA91D6}" sibTransId="{426F4A13-D9D4-47C6-99F6-27AC8A381E65}"/>
    <dgm:cxn modelId="{6F71B38D-8FF7-4A60-9EE4-A3ED7DD4F4BF}" type="presOf" srcId="{144C6A3D-8F9D-44A8-8BD6-AA80B2F738F7}" destId="{D56ABE89-96E3-4448-AFF2-ED34A6938015}" srcOrd="0" destOrd="0" presId="urn:microsoft.com/office/officeart/2005/8/layout/cycle3"/>
    <dgm:cxn modelId="{D2F74760-7814-495A-91F3-FDC386BAC92F}" srcId="{CDF8C25B-7F2C-4734-ADA0-6F2D0183E0DB}" destId="{B5499880-B3F2-4416-A15B-916507A369BD}" srcOrd="7" destOrd="0" parTransId="{AD9529EE-5CB8-4231-A01C-A39F9CC8BFE7}" sibTransId="{4B267435-B2CF-4295-A98D-2383E72C885C}"/>
    <dgm:cxn modelId="{88DC8122-54AC-4460-876B-9132F13C20E5}" type="presOf" srcId="{B34AFD4E-32DB-4D53-9A5E-1F5F3E8EED55}" destId="{6F1972EC-7DC3-4B78-8D25-A909AC67FA6B}" srcOrd="0" destOrd="0" presId="urn:microsoft.com/office/officeart/2005/8/layout/cycle3"/>
    <dgm:cxn modelId="{A6FDFA28-E82B-427F-ADDA-82332B190554}" type="presOf" srcId="{658E6BB7-4012-406E-8622-B2E44A30B79A}" destId="{C37E289D-B45A-4567-9E71-0947D41C21FB}" srcOrd="0" destOrd="0" presId="urn:microsoft.com/office/officeart/2005/8/layout/cycle3"/>
    <dgm:cxn modelId="{C8AB43E7-4783-40A4-AB33-EE6A84DAD986}" type="presParOf" srcId="{E4E0DD8D-4702-4973-B758-49AC7F99C0E3}" destId="{36EE4059-FE20-48E9-9B77-D521A3093E50}" srcOrd="0" destOrd="0" presId="urn:microsoft.com/office/officeart/2005/8/layout/cycle3"/>
    <dgm:cxn modelId="{4033DFAE-E50C-4F3F-980E-4188F8305342}" type="presParOf" srcId="{36EE4059-FE20-48E9-9B77-D521A3093E50}" destId="{C37E289D-B45A-4567-9E71-0947D41C21FB}" srcOrd="0" destOrd="0" presId="urn:microsoft.com/office/officeart/2005/8/layout/cycle3"/>
    <dgm:cxn modelId="{7E963DE4-1322-4D32-BD05-13F3E19A8B11}" type="presParOf" srcId="{36EE4059-FE20-48E9-9B77-D521A3093E50}" destId="{58412941-589D-41EF-9FE0-59F437849B66}" srcOrd="1" destOrd="0" presId="urn:microsoft.com/office/officeart/2005/8/layout/cycle3"/>
    <dgm:cxn modelId="{F5DCD84F-4CAE-4554-8DA7-150119B8EA5A}" type="presParOf" srcId="{36EE4059-FE20-48E9-9B77-D521A3093E50}" destId="{E0D1A6FF-4A10-4ACD-8CDC-3EE0586AF048}" srcOrd="2" destOrd="0" presId="urn:microsoft.com/office/officeart/2005/8/layout/cycle3"/>
    <dgm:cxn modelId="{F3A1DA29-3439-439A-99A6-A0754EE5AB69}" type="presParOf" srcId="{36EE4059-FE20-48E9-9B77-D521A3093E50}" destId="{6F1972EC-7DC3-4B78-8D25-A909AC67FA6B}" srcOrd="3" destOrd="0" presId="urn:microsoft.com/office/officeart/2005/8/layout/cycle3"/>
    <dgm:cxn modelId="{8A583784-25CE-4050-905B-14F6927BA230}" type="presParOf" srcId="{36EE4059-FE20-48E9-9B77-D521A3093E50}" destId="{D56ABE89-96E3-4448-AFF2-ED34A6938015}" srcOrd="4" destOrd="0" presId="urn:microsoft.com/office/officeart/2005/8/layout/cycle3"/>
    <dgm:cxn modelId="{B235FB2C-6106-416C-9D07-97C8B6F2B53F}" type="presParOf" srcId="{36EE4059-FE20-48E9-9B77-D521A3093E50}" destId="{58F9817C-DA39-4778-9B7B-AD587A130FF7}" srcOrd="5" destOrd="0" presId="urn:microsoft.com/office/officeart/2005/8/layout/cycle3"/>
    <dgm:cxn modelId="{9D786179-BF33-47A5-B438-045A64636AEC}" type="presParOf" srcId="{36EE4059-FE20-48E9-9B77-D521A3093E50}" destId="{A3B7C86E-13F6-401A-B02D-74EEE3388FC4}" srcOrd="6" destOrd="0" presId="urn:microsoft.com/office/officeart/2005/8/layout/cycle3"/>
    <dgm:cxn modelId="{8A49628F-5A55-4BBC-BC60-74D8FE8C2077}" type="presParOf" srcId="{36EE4059-FE20-48E9-9B77-D521A3093E50}" destId="{2F6F59A2-8CF9-4ADE-A182-C79B1C17B49D}" srcOrd="7" destOrd="0" presId="urn:microsoft.com/office/officeart/2005/8/layout/cycle3"/>
    <dgm:cxn modelId="{53F8DECC-07EB-46EA-9B0D-CEB47E92BB01}" type="presParOf" srcId="{36EE4059-FE20-48E9-9B77-D521A3093E50}" destId="{7AE4AA19-DABE-4CC7-A824-EDFA84EE9C00}" srcOrd="8" destOrd="0" presId="urn:microsoft.com/office/officeart/2005/8/layout/cycle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404AE-F67C-E54E-88C1-BB60AD1050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27140-CBFB-714B-A4E1-023AD3D13926}" type="datetimeFigureOut">
              <a:rPr lang="en-US" smtClean="0"/>
              <a:t>2/14/2021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16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781-C774-354D-A82E-25D0CDEA6942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5650-CA33-A740-ADD5-EB46FA1DD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57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314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77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5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58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60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2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9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92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70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9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5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8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5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REPORTING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5094" y="1459111"/>
            <a:ext cx="9778207" cy="6339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CCMM 517 (Lesson 1: SU 1 + 2)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8515" y="5351622"/>
            <a:ext cx="353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ZA" sz="2400" dirty="0">
                <a:solidFill>
                  <a:srgbClr val="000000"/>
                </a:solidFill>
              </a:rPr>
              <a:t>Dr MJ Botha</a:t>
            </a:r>
          </a:p>
        </p:txBody>
      </p:sp>
    </p:spTree>
    <p:extLst>
      <p:ext uri="{BB962C8B-B14F-4D97-AF65-F5344CB8AC3E}">
        <p14:creationId xmlns:p14="http://schemas.microsoft.com/office/powerpoint/2010/main" val="555257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ELEMENTS OF ACCOUNTING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81250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chemeClr val="accent5">
                    <a:lumMod val="75000"/>
                  </a:schemeClr>
                </a:solidFill>
              </a:rPr>
              <a:t>ASSETS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5">
                    <a:lumMod val="75000"/>
                  </a:schemeClr>
                </a:solidFill>
              </a:rPr>
              <a:t>LIABILITIES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5">
                    <a:lumMod val="75000"/>
                  </a:schemeClr>
                </a:solidFill>
              </a:rPr>
              <a:t>EQUITY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Capital</a:t>
            </a:r>
            <a:r>
              <a:rPr lang="en-US" altLang="en-US" sz="2400" dirty="0"/>
              <a:t> (amount contributed by owner/s)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Drawings</a:t>
            </a:r>
            <a:r>
              <a:rPr lang="en-US" altLang="en-US" sz="2400" dirty="0"/>
              <a:t> (amounts withdrawn by owner/s)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Income</a:t>
            </a:r>
            <a:r>
              <a:rPr lang="en-US" altLang="en-US" sz="2400" dirty="0"/>
              <a:t>         determines the profit or loss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Expenses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sp>
        <p:nvSpPr>
          <p:cNvPr id="2" name="Right Brace 1"/>
          <p:cNvSpPr/>
          <p:nvPr/>
        </p:nvSpPr>
        <p:spPr>
          <a:xfrm>
            <a:off x="3589432" y="4397599"/>
            <a:ext cx="144016" cy="792088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769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IMPORTANT ASSUMPTIONS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GOING CONCERN??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The business will not cease its operations in the foreseeable future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ACCRUAL CONCEPT??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Transactions are recorded when the transaction occurs, and not when the cash is received or paid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CHARACTERISTICS OF FINANCIAL STATEMENTS</a:t>
            </a:r>
          </a:p>
          <a:p>
            <a:r>
              <a:rPr lang="en-US" altLang="en-US" sz="2400" dirty="0">
                <a:solidFill>
                  <a:srgbClr val="008000"/>
                </a:solidFill>
              </a:rPr>
              <a:t>Understandable, relevant, reliable, accurate, timeliness and faithful representation</a:t>
            </a:r>
          </a:p>
          <a:p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5911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TYPES OF ENTITIES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endParaRPr lang="en-US" altLang="en-US" b="1" dirty="0">
              <a:solidFill>
                <a:schemeClr val="accent6"/>
              </a:solidFill>
            </a:endParaRPr>
          </a:p>
          <a:p>
            <a:r>
              <a:rPr lang="en-US" altLang="en-US" b="1" dirty="0">
                <a:solidFill>
                  <a:srgbClr val="7030A0"/>
                </a:solidFill>
              </a:rPr>
              <a:t>Sole trader					1</a:t>
            </a:r>
          </a:p>
          <a:p>
            <a:r>
              <a:rPr lang="en-US" altLang="en-US" b="1" dirty="0">
                <a:solidFill>
                  <a:srgbClr val="7030A0"/>
                </a:solidFill>
              </a:rPr>
              <a:t>Partnership					2 – 20</a:t>
            </a:r>
          </a:p>
          <a:p>
            <a:r>
              <a:rPr lang="en-US" altLang="en-US" b="1" dirty="0">
                <a:solidFill>
                  <a:srgbClr val="7030A0"/>
                </a:solidFill>
              </a:rPr>
              <a:t>Close corporations (CC)			</a:t>
            </a:r>
            <a:r>
              <a:rPr lang="en-US" altLang="en-US" b="1" dirty="0" smtClean="0">
                <a:solidFill>
                  <a:srgbClr val="7030A0"/>
                </a:solidFill>
              </a:rPr>
              <a:t>	1 </a:t>
            </a:r>
            <a:r>
              <a:rPr lang="en-US" altLang="en-US" b="1" dirty="0">
                <a:solidFill>
                  <a:srgbClr val="7030A0"/>
                </a:solidFill>
              </a:rPr>
              <a:t>– 10</a:t>
            </a:r>
          </a:p>
          <a:p>
            <a:r>
              <a:rPr lang="en-US" altLang="en-US" b="1" dirty="0">
                <a:solidFill>
                  <a:srgbClr val="7030A0"/>
                </a:solidFill>
              </a:rPr>
              <a:t>Private company (Pty) Ltd			1 – 50</a:t>
            </a:r>
          </a:p>
          <a:p>
            <a:r>
              <a:rPr lang="en-US" altLang="en-US" b="1" dirty="0">
                <a:solidFill>
                  <a:srgbClr val="7030A0"/>
                </a:solidFill>
              </a:rPr>
              <a:t>Public company (Ltd)			</a:t>
            </a:r>
            <a:r>
              <a:rPr lang="en-US" altLang="en-US" b="1" dirty="0" smtClean="0">
                <a:solidFill>
                  <a:srgbClr val="7030A0"/>
                </a:solidFill>
              </a:rPr>
              <a:t>	unlimited</a:t>
            </a:r>
            <a:endParaRPr lang="en-US" altLang="en-US" b="1" dirty="0">
              <a:solidFill>
                <a:srgbClr val="7030A0"/>
              </a:solidFill>
            </a:endParaRPr>
          </a:p>
          <a:p>
            <a:r>
              <a:rPr lang="en-US" altLang="en-US" b="1" dirty="0">
                <a:solidFill>
                  <a:srgbClr val="7030A0"/>
                </a:solidFill>
              </a:rPr>
              <a:t>Non-profit </a:t>
            </a:r>
            <a:r>
              <a:rPr lang="en-US" altLang="en-US" b="1" dirty="0" err="1">
                <a:solidFill>
                  <a:srgbClr val="7030A0"/>
                </a:solidFill>
              </a:rPr>
              <a:t>organisations</a:t>
            </a:r>
            <a:r>
              <a:rPr lang="en-US" altLang="en-US" b="1" dirty="0">
                <a:solidFill>
                  <a:srgbClr val="7030A0"/>
                </a:solidFill>
              </a:rPr>
              <a:t>			unlimited</a:t>
            </a:r>
          </a:p>
          <a:p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882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INTEGRATED REPORTING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CAN SOMEONE TELL ME WHAT IS INTEGRATED REPORTING??</a:t>
            </a:r>
          </a:p>
          <a:p>
            <a:pPr marL="0" indent="0">
              <a:buNone/>
            </a:pPr>
            <a:endParaRPr lang="en-US" altLang="en-US" sz="2400" dirty="0">
              <a:solidFill>
                <a:schemeClr val="accent6"/>
              </a:solidFill>
            </a:endParaRPr>
          </a:p>
          <a:p>
            <a:r>
              <a:rPr lang="en-US" altLang="en-US" sz="2600" dirty="0">
                <a:solidFill>
                  <a:srgbClr val="008000"/>
                </a:solidFill>
              </a:rPr>
              <a:t>Integrated presentation of a company’s performance of both its </a:t>
            </a:r>
            <a:r>
              <a:rPr lang="en-US" altLang="en-US" sz="2600" b="1" dirty="0">
                <a:solidFill>
                  <a:srgbClr val="008000"/>
                </a:solidFill>
              </a:rPr>
              <a:t>finance and sustainability</a:t>
            </a:r>
          </a:p>
          <a:p>
            <a:r>
              <a:rPr lang="en-US" altLang="en-US" sz="2600" dirty="0">
                <a:solidFill>
                  <a:srgbClr val="008000"/>
                </a:solidFill>
              </a:rPr>
              <a:t>Public companies in SA must compile an “integrated report” </a:t>
            </a:r>
          </a:p>
          <a:p>
            <a:r>
              <a:rPr lang="en-US" altLang="en-US" sz="2600" dirty="0">
                <a:solidFill>
                  <a:srgbClr val="008000"/>
                </a:solidFill>
              </a:rPr>
              <a:t>A</a:t>
            </a:r>
            <a:r>
              <a:rPr lang="en-US" altLang="en-US" sz="2600" dirty="0" smtClean="0">
                <a:solidFill>
                  <a:srgbClr val="008000"/>
                </a:solidFill>
              </a:rPr>
              <a:t>ccess an integrated report – for instance Anglo American and have a look (not only financial information)</a:t>
            </a:r>
            <a:endParaRPr lang="en-US" altLang="en-US" sz="26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1330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SU 2: THE ACCOUNTING EQUATION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</a:rPr>
              <a:t>DO YOU STILL REMEMBER THE ELEMENTS OF AFS??</a:t>
            </a:r>
          </a:p>
          <a:p>
            <a:pPr marL="0" indent="0" algn="ctr">
              <a:buNone/>
            </a:pPr>
            <a:r>
              <a:rPr lang="en-US" altLang="en-US" sz="3000" b="1" dirty="0">
                <a:solidFill>
                  <a:srgbClr val="008000"/>
                </a:solidFill>
              </a:rPr>
              <a:t>ASSETS, EQUITY AND LIABILITIES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WHAT IS THE ACCOUNTING EQUATION??</a:t>
            </a:r>
          </a:p>
          <a:p>
            <a:pPr marL="0" indent="0" algn="ctr">
              <a:buNone/>
            </a:pPr>
            <a:r>
              <a:rPr lang="en-US" altLang="en-US" sz="3200" b="1" dirty="0">
                <a:solidFill>
                  <a:srgbClr val="86112B"/>
                </a:solidFill>
              </a:rPr>
              <a:t>ASSETS = EQUITY + LIABILITIES</a:t>
            </a:r>
          </a:p>
          <a:p>
            <a:pPr marL="0" indent="0" algn="ctr">
              <a:buNone/>
            </a:pPr>
            <a:endParaRPr lang="en-US" altLang="en-US" sz="3000" b="1" dirty="0">
              <a:solidFill>
                <a:srgbClr val="86112B"/>
              </a:solidFill>
            </a:endParaRP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ASSETS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Possessions of the business (obtained from transaction)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Will yield future economic benefits for the business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Must distinguish between non-current and current assets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6415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750" b="1" dirty="0"/>
              <a:t>UNDERSTANDING THE DIFFERENT ACCOUNTS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8000"/>
                </a:solidFill>
              </a:rPr>
              <a:t>ASSETS</a:t>
            </a:r>
            <a:r>
              <a:rPr lang="en-US" sz="3200" dirty="0">
                <a:solidFill>
                  <a:srgbClr val="008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8000"/>
                </a:solidFill>
              </a:rPr>
              <a:t>NON-CURRENT ASSETS</a:t>
            </a:r>
          </a:p>
          <a:p>
            <a:pPr marL="457200" indent="-457200"/>
            <a:r>
              <a:rPr lang="en-US" dirty="0" smtClean="0"/>
              <a:t>Land and buildings</a:t>
            </a:r>
            <a:endParaRPr lang="en-US" dirty="0"/>
          </a:p>
          <a:p>
            <a:pPr marL="457200" indent="-457200"/>
            <a:r>
              <a:rPr lang="en-US" dirty="0" smtClean="0"/>
              <a:t>Vehicles </a:t>
            </a:r>
            <a:endParaRPr lang="en-US" dirty="0"/>
          </a:p>
          <a:p>
            <a:pPr marL="457200" indent="-457200"/>
            <a:r>
              <a:rPr lang="en-US" dirty="0" smtClean="0"/>
              <a:t>Equipment</a:t>
            </a:r>
            <a:endParaRPr lang="en-US" dirty="0"/>
          </a:p>
          <a:p>
            <a:pPr marL="0" indent="0">
              <a:buNone/>
            </a:pPr>
            <a:r>
              <a:rPr lang="en-US" sz="2400" b="1" dirty="0">
                <a:solidFill>
                  <a:srgbClr val="008000"/>
                </a:solidFill>
              </a:rPr>
              <a:t>CURRENT ASSETS</a:t>
            </a:r>
          </a:p>
          <a:p>
            <a:pPr marL="457200" indent="-457200"/>
            <a:r>
              <a:rPr lang="en-US" dirty="0" smtClean="0"/>
              <a:t>Debtors</a:t>
            </a:r>
            <a:endParaRPr lang="en-US" dirty="0"/>
          </a:p>
          <a:p>
            <a:pPr marL="457200" indent="-457200"/>
            <a:r>
              <a:rPr lang="en-US" dirty="0" smtClean="0"/>
              <a:t>Cash and cash equivalents (bank, petty cash)</a:t>
            </a:r>
            <a:endParaRPr lang="en-US" dirty="0"/>
          </a:p>
          <a:p>
            <a:pPr marL="457200" indent="-457200"/>
            <a:r>
              <a:rPr lang="en-US" dirty="0" smtClean="0"/>
              <a:t>Stock / Inventory</a:t>
            </a:r>
            <a:endParaRPr lang="en-US" dirty="0"/>
          </a:p>
          <a:p>
            <a:pPr marL="457200" indent="-457200"/>
            <a:r>
              <a:rPr lang="en-US" dirty="0" smtClean="0"/>
              <a:t>Accrued income</a:t>
            </a:r>
            <a:endParaRPr lang="en-US" dirty="0"/>
          </a:p>
          <a:p>
            <a:pPr marL="457200" indent="-457200"/>
            <a:r>
              <a:rPr lang="en-US" dirty="0" smtClean="0"/>
              <a:t>Prepaid expenses</a:t>
            </a:r>
            <a:endParaRPr lang="en-ZA" dirty="0"/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7942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750" b="1" dirty="0"/>
              <a:t>UNDERSTANDING THE DIFFERENT ACCOUNTS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LIABILITIES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Debts of the business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Amounts payable by the business to a person or entity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Distinguish between non-current and current liabilities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8000"/>
                </a:solidFill>
              </a:rPr>
              <a:t>NON-CURRENT LIABILITIES</a:t>
            </a:r>
          </a:p>
          <a:p>
            <a:pPr marL="457200" indent="-457200"/>
            <a:r>
              <a:rPr lang="en-US" dirty="0" smtClean="0"/>
              <a:t>Bank loan (mortgage bond)</a:t>
            </a:r>
            <a:endParaRPr lang="en-US" dirty="0"/>
          </a:p>
          <a:p>
            <a:pPr marL="0" indent="0">
              <a:buNone/>
            </a:pPr>
            <a:r>
              <a:rPr lang="en-US" sz="2400" b="1" dirty="0">
                <a:solidFill>
                  <a:srgbClr val="008000"/>
                </a:solidFill>
              </a:rPr>
              <a:t>CURRENT LIABILITIES</a:t>
            </a:r>
          </a:p>
          <a:p>
            <a:pPr marL="457200" indent="-457200"/>
            <a:r>
              <a:rPr lang="en-US" dirty="0" smtClean="0"/>
              <a:t>Creditors</a:t>
            </a:r>
          </a:p>
          <a:p>
            <a:pPr marL="457200" indent="-457200"/>
            <a:r>
              <a:rPr lang="en-US" dirty="0" smtClean="0"/>
              <a:t>Bank overdraft (Ct)</a:t>
            </a:r>
            <a:endParaRPr lang="en-ZA" dirty="0" smtClean="0"/>
          </a:p>
          <a:p>
            <a:pPr marL="457200" indent="-457200"/>
            <a:r>
              <a:rPr lang="en-ZA" dirty="0" smtClean="0"/>
              <a:t>Accrued expenses</a:t>
            </a:r>
          </a:p>
          <a:p>
            <a:pPr marL="457200" indent="-457200"/>
            <a:r>
              <a:rPr lang="en-ZA" dirty="0" smtClean="0"/>
              <a:t>Prepaid income / Income received in advance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2807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750" b="1" dirty="0"/>
              <a:t>UNDERSTANDING THE DIFFERENT ACCOUNTS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EQUITY (OWNER’S EQUITY)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Claim that the owner/s have on the assets of the business, after the liabilities have been payed. Equity consists of: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CAPITAL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DRAWINGS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INCOME</a:t>
            </a:r>
          </a:p>
          <a:p>
            <a:r>
              <a:rPr lang="en-US" altLang="en-US" b="1" dirty="0" smtClean="0">
                <a:solidFill>
                  <a:srgbClr val="7030A0"/>
                </a:solidFill>
              </a:rPr>
              <a:t>INCREASES EQUITY:</a:t>
            </a:r>
          </a:p>
          <a:p>
            <a:r>
              <a:rPr lang="en-US" altLang="en-US" b="1" dirty="0" smtClean="0">
                <a:solidFill>
                  <a:srgbClr val="7030A0"/>
                </a:solidFill>
              </a:rPr>
              <a:t>Sales, services rendered, rent income, interest income, commission income</a:t>
            </a:r>
            <a:endParaRPr lang="en-US" alt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EXPENSES</a:t>
            </a:r>
          </a:p>
          <a:p>
            <a:r>
              <a:rPr lang="en-US" altLang="en-US" b="1" dirty="0" smtClean="0">
                <a:solidFill>
                  <a:srgbClr val="7030A0"/>
                </a:solidFill>
              </a:rPr>
              <a:t>DECREASES EQUITY:</a:t>
            </a:r>
          </a:p>
          <a:p>
            <a:r>
              <a:rPr lang="en-US" altLang="en-US" b="1" dirty="0" smtClean="0">
                <a:solidFill>
                  <a:srgbClr val="7030A0"/>
                </a:solidFill>
              </a:rPr>
              <a:t>Water and electricity, salaries and wages, telephone, rent expense, stationary etc.</a:t>
            </a:r>
            <a:endParaRPr lang="en-US" alt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24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0178" y="116633"/>
            <a:ext cx="8229600" cy="79181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ZA" altLang="en-US" b="1" dirty="0" smtClean="0"/>
              <a:t>SU 2.1: THE ACCOUNTING EQUATION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Accounting Equation could also apply to a personal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situation: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Suppose you buy a car for R100 000, borrow R80 000 from the bank, and pay the rest yourself.  Here’s the result: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                                       ASSETS       </a:t>
            </a:r>
            <a:r>
              <a:rPr lang="en-US" b="1" dirty="0">
                <a:solidFill>
                  <a:srgbClr val="7030A0"/>
                </a:solidFill>
              </a:rPr>
              <a:t>=       EQUITY     +      LIABILITIES</a:t>
            </a: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                                      R100 </a:t>
            </a:r>
            <a:r>
              <a:rPr lang="en-US" b="1" dirty="0">
                <a:solidFill>
                  <a:srgbClr val="7030A0"/>
                </a:solidFill>
              </a:rPr>
              <a:t>000      =      R20 000      +       R 80 000</a:t>
            </a:r>
          </a:p>
          <a:p>
            <a:pPr marL="0" indent="0">
              <a:buNone/>
            </a:pPr>
            <a:endParaRPr lang="en-ZA" b="1" dirty="0">
              <a:solidFill>
                <a:srgbClr val="7030A0"/>
              </a:solidFill>
            </a:endParaRPr>
          </a:p>
        </p:txBody>
      </p:sp>
      <p:sp>
        <p:nvSpPr>
          <p:cNvPr id="4" name="Text Box 60"/>
          <p:cNvSpPr txBox="1">
            <a:spLocks noChangeArrowheads="1"/>
          </p:cNvSpPr>
          <p:nvPr/>
        </p:nvSpPr>
        <p:spPr bwMode="auto">
          <a:xfrm>
            <a:off x="2409825" y="2871863"/>
            <a:ext cx="7391400" cy="584200"/>
          </a:xfrm>
          <a:prstGeom prst="rect">
            <a:avLst/>
          </a:prstGeom>
          <a:solidFill>
            <a:srgbClr val="C00000"/>
          </a:solidFill>
          <a:ln w="12700" algn="ctr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</a:rPr>
              <a:t>Accounting Equation</a:t>
            </a:r>
          </a:p>
        </p:txBody>
      </p:sp>
      <p:pic>
        <p:nvPicPr>
          <p:cNvPr id="5" name="Picture 8" descr="Automobile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4047" y="4233130"/>
            <a:ext cx="188079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Bank 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1893" y="4393282"/>
            <a:ext cx="1669107" cy="121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A happy kid who bought the car.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2198" y="4313206"/>
            <a:ext cx="15557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312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CHANGES IN ASSETS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59498" y="1196752"/>
            <a:ext cx="769523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44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 smtClean="0"/>
              <a:t>STUDY GUIDE: STUDY UNIT 1 AND 2 </a:t>
            </a:r>
            <a:endParaRPr lang="en-ZA" altLang="en-US" sz="4000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smtClean="0">
                <a:solidFill>
                  <a:srgbClr val="008000"/>
                </a:solidFill>
              </a:rPr>
              <a:t>LESSON</a:t>
            </a:r>
            <a:r>
              <a:rPr lang="en-US" altLang="en-US" sz="2400" b="1" smtClean="0">
                <a:solidFill>
                  <a:srgbClr val="008000"/>
                </a:solidFill>
              </a:rPr>
              <a:t> </a:t>
            </a:r>
            <a:r>
              <a:rPr lang="en-US" altLang="en-US" sz="2400" b="1" dirty="0">
                <a:solidFill>
                  <a:srgbClr val="008000"/>
                </a:solidFill>
              </a:rPr>
              <a:t>1 CONSISTS OF:</a:t>
            </a:r>
          </a:p>
          <a:p>
            <a:r>
              <a:rPr lang="en-US" altLang="en-US" sz="2400" b="1" dirty="0"/>
              <a:t>Chapter 1 </a:t>
            </a:r>
            <a:r>
              <a:rPr lang="en-US" altLang="en-US" sz="2400" dirty="0"/>
              <a:t>(p 1 – 20)</a:t>
            </a:r>
          </a:p>
          <a:p>
            <a:r>
              <a:rPr lang="en-US" altLang="en-US" sz="2400" b="1" dirty="0"/>
              <a:t>Chapter 2 </a:t>
            </a:r>
            <a:r>
              <a:rPr lang="en-US" altLang="en-US" sz="2400" dirty="0"/>
              <a:t>(p 21 – 28)            In textbook</a:t>
            </a:r>
          </a:p>
          <a:p>
            <a:r>
              <a:rPr lang="en-US" altLang="en-US" sz="2400" b="1" dirty="0"/>
              <a:t>Chapter 11 </a:t>
            </a:r>
            <a:r>
              <a:rPr lang="en-US" altLang="en-US" sz="2400" dirty="0"/>
              <a:t>(p 175 – 182)</a:t>
            </a:r>
          </a:p>
          <a:p>
            <a:endParaRPr lang="en-US" altLang="en-US" sz="2400" dirty="0"/>
          </a:p>
          <a:p>
            <a:r>
              <a:rPr lang="en-US" altLang="en-US" sz="2400" b="1" dirty="0"/>
              <a:t>SU 1: </a:t>
            </a:r>
            <a:r>
              <a:rPr lang="en-US" altLang="en-US" sz="2400" b="1" dirty="0">
                <a:solidFill>
                  <a:srgbClr val="FF0000"/>
                </a:solidFill>
              </a:rPr>
              <a:t>Introduction and framework</a:t>
            </a:r>
          </a:p>
          <a:p>
            <a:r>
              <a:rPr lang="en-US" altLang="en-US" sz="2400" b="1" dirty="0"/>
              <a:t>SU 2: </a:t>
            </a:r>
            <a:r>
              <a:rPr lang="en-US" altLang="en-US" sz="2400" b="1" dirty="0">
                <a:solidFill>
                  <a:srgbClr val="FF0000"/>
                </a:solidFill>
              </a:rPr>
              <a:t>The accounting equation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	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The </a:t>
            </a:r>
            <a:r>
              <a:rPr lang="en-US" altLang="en-US" sz="2400" b="1" dirty="0">
                <a:solidFill>
                  <a:srgbClr val="FF0000"/>
                </a:solidFill>
              </a:rPr>
              <a:t>account (T-account)</a:t>
            </a:r>
          </a:p>
          <a:p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sp>
        <p:nvSpPr>
          <p:cNvPr id="2" name="Right Brace 1"/>
          <p:cNvSpPr/>
          <p:nvPr/>
        </p:nvSpPr>
        <p:spPr>
          <a:xfrm>
            <a:off x="4278313" y="2294681"/>
            <a:ext cx="216024" cy="1296144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9568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CHANGES IN LIABILITIES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92313" y="1340768"/>
            <a:ext cx="8229600" cy="3917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62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CHANGES IN EQUITY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92313" y="1412776"/>
            <a:ext cx="8229600" cy="371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93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16632"/>
            <a:ext cx="8229600" cy="864096"/>
          </a:xfrm>
          <a:solidFill>
            <a:schemeClr val="accent5"/>
          </a:solidFill>
        </p:spPr>
        <p:txBody>
          <a:bodyPr/>
          <a:lstStyle/>
          <a:p>
            <a:r>
              <a:rPr lang="en-US" b="1" dirty="0" smtClean="0"/>
              <a:t>CHANGES IN OWNER’S EQUITY</a:t>
            </a:r>
            <a:endParaRPr lang="en-ZA" b="1" dirty="0"/>
          </a:p>
        </p:txBody>
      </p:sp>
      <p:sp>
        <p:nvSpPr>
          <p:cNvPr id="5" name="Text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1990725" y="1042989"/>
            <a:ext cx="8229600" cy="479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is the 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OWNER’S CLAIM ON ASSETS</a:t>
            </a:r>
          </a:p>
          <a:p>
            <a:pPr marL="0" indent="0" algn="ctr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 a business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is composed of four parts that either increase or decrease equity:</a:t>
            </a: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-                           +                       -</a:t>
            </a: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  INCREASE	         DECREASE	                 INCREASE	      DECREASE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2896" y="2276628"/>
            <a:ext cx="8181056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EQUITY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92896" y="2730649"/>
            <a:ext cx="1502208" cy="1508105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latin typeface="+mj-lt"/>
              </a:rPr>
              <a:t>CAPITAL:</a:t>
            </a:r>
          </a:p>
          <a:p>
            <a:pPr algn="ctr">
              <a:defRPr/>
            </a:pPr>
            <a:r>
              <a:rPr lang="en-US" b="1" dirty="0">
                <a:latin typeface="+mj-lt"/>
              </a:rPr>
              <a:t>What the owner puts into the business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2304" y="2730649"/>
            <a:ext cx="2001688" cy="1200329"/>
          </a:xfrm>
          <a:prstGeom prst="rect">
            <a:avLst/>
          </a:prstGeom>
          <a:solidFill>
            <a:srgbClr val="114FFB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</a:rPr>
              <a:t>WITHDRAWALS:</a:t>
            </a:r>
          </a:p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</a:rPr>
              <a:t>What the owner takes out of the </a:t>
            </a:r>
            <a:r>
              <a:rPr lang="en-US" b="1" dirty="0">
                <a:solidFill>
                  <a:schemeClr val="bg1"/>
                </a:solidFill>
              </a:rPr>
              <a:t>business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54552" y="2730648"/>
            <a:ext cx="1585664" cy="1477328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latin typeface="+mj-lt"/>
              </a:rPr>
              <a:t>REVENUES:</a:t>
            </a:r>
          </a:p>
          <a:p>
            <a:pPr algn="ctr">
              <a:defRPr/>
            </a:pPr>
            <a:r>
              <a:rPr lang="en-US" b="1" dirty="0">
                <a:latin typeface="+mj-lt"/>
              </a:rPr>
              <a:t>What the company receives for sales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44273" y="2730649"/>
            <a:ext cx="1676053" cy="1400383"/>
          </a:xfrm>
          <a:prstGeom prst="rect">
            <a:avLst/>
          </a:prstGeom>
          <a:solidFill>
            <a:srgbClr val="114FFB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700" b="1" dirty="0">
                <a:solidFill>
                  <a:schemeClr val="bg1"/>
                </a:solidFill>
                <a:latin typeface="+mj-lt"/>
              </a:rPr>
              <a:t>EXPENSES:</a:t>
            </a:r>
          </a:p>
          <a:p>
            <a:pPr algn="ctr">
              <a:defRPr/>
            </a:pPr>
            <a:r>
              <a:rPr lang="en-US" sz="1700" b="1" dirty="0">
                <a:solidFill>
                  <a:schemeClr val="bg1"/>
                </a:solidFill>
                <a:latin typeface="+mj-lt"/>
              </a:rPr>
              <a:t>What the company pays to operate the business</a:t>
            </a:r>
          </a:p>
        </p:txBody>
      </p:sp>
      <p:sp>
        <p:nvSpPr>
          <p:cNvPr id="11" name="Up Arrow 10"/>
          <p:cNvSpPr/>
          <p:nvPr/>
        </p:nvSpPr>
        <p:spPr>
          <a:xfrm>
            <a:off x="2579024" y="4464634"/>
            <a:ext cx="529952" cy="81376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3" name="Down Arrow 12"/>
          <p:cNvSpPr/>
          <p:nvPr/>
        </p:nvSpPr>
        <p:spPr>
          <a:xfrm>
            <a:off x="4747404" y="4464635"/>
            <a:ext cx="551488" cy="8699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5" name="Up Arrow 14"/>
          <p:cNvSpPr/>
          <p:nvPr/>
        </p:nvSpPr>
        <p:spPr>
          <a:xfrm>
            <a:off x="6982408" y="4464634"/>
            <a:ext cx="529952" cy="813768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  <p:sp>
        <p:nvSpPr>
          <p:cNvPr id="16" name="Down Arrow 15"/>
          <p:cNvSpPr/>
          <p:nvPr/>
        </p:nvSpPr>
        <p:spPr>
          <a:xfrm>
            <a:off x="9133368" y="4464634"/>
            <a:ext cx="551488" cy="8699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6847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ACCOUNTING EQUATION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We can expand the accounting equation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to show all the equity components: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The accounting equation must always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BALANCE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ZA" altLang="en-US" sz="1800" b="1" dirty="0"/>
          </a:p>
        </p:txBody>
      </p:sp>
      <p:pic>
        <p:nvPicPr>
          <p:cNvPr id="16" name="Picture 5" descr="accountant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6777" y="1072659"/>
            <a:ext cx="24003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accountant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6764" y="4392781"/>
            <a:ext cx="26003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Chapter 1 Expanded Equity Secti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75520" y="2714527"/>
            <a:ext cx="8640960" cy="129540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601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88912"/>
            <a:ext cx="8228012" cy="1117374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RECORDING OF TRANSACTIONS IN THE ACCOUNTING EQUATION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0725" y="1196752"/>
            <a:ext cx="8229600" cy="4740498"/>
          </a:xfrm>
        </p:spPr>
        <p:txBody>
          <a:bodyPr/>
          <a:lstStyle/>
          <a:p>
            <a:pPr marL="0" indent="0">
              <a:buNone/>
            </a:pPr>
            <a:endParaRPr lang="en-US" sz="30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chemeClr val="accent6"/>
                </a:solidFill>
              </a:rPr>
              <a:t>FOR EVERY TRANSACTION: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There are at least two accounts involved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Identify each account: whether it is an asset, owner’s equity or liability account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One account will be debited and the other account will be credited (Double entry principle)</a:t>
            </a:r>
            <a:endParaRPr lang="en-Z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1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798" y="188913"/>
            <a:ext cx="8229600" cy="1292157"/>
          </a:xfrm>
          <a:solidFill>
            <a:schemeClr val="accent1"/>
          </a:solidFill>
        </p:spPr>
        <p:txBody>
          <a:bodyPr/>
          <a:lstStyle/>
          <a:p>
            <a:r>
              <a:rPr lang="en-US" sz="2750" b="1" dirty="0"/>
              <a:t>DOUBLE ENTRY PRINCIPLE (DEBITS/CREDITS</a:t>
            </a:r>
            <a:r>
              <a:rPr lang="en-US" sz="2750" b="1" dirty="0" smtClean="0"/>
              <a:t>) NB!!</a:t>
            </a:r>
            <a:endParaRPr lang="en-ZA" sz="275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FF0000"/>
                </a:solidFill>
              </a:rPr>
              <a:t>Each transaction has a dual effect on the accounting equation (double entry principle)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There will be a debit and a credit entry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ASSETS        =       EQUITY       +       LIABILITIES</a:t>
            </a:r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919455"/>
            <a:ext cx="1743607" cy="2042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660" y="3895069"/>
            <a:ext cx="1524132" cy="20667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598" y="3919455"/>
            <a:ext cx="152413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3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6731" y="188913"/>
            <a:ext cx="8613594" cy="935831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SU 2.2: THE ACCOUNT (GENERAL LEDGER)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THE ACCOUNTING CYCLE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2433118" y="1628800"/>
          <a:ext cx="7344815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69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54" y="188913"/>
            <a:ext cx="8628244" cy="85407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ZA" altLang="en-US" b="1" dirty="0" smtClean="0"/>
              <a:t>SU </a:t>
            </a:r>
            <a:r>
              <a:rPr lang="en-ZA" altLang="en-US" b="1" dirty="0"/>
              <a:t>2.2: THE ACCOUNT (GENERAL LEDGER)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809754" y="1430781"/>
          <a:ext cx="8572561" cy="3312473"/>
        </p:xfrm>
        <a:graphic>
          <a:graphicData uri="http://schemas.openxmlformats.org/drawingml/2006/table">
            <a:tbl>
              <a:tblPr/>
              <a:tblGrid>
                <a:gridCol w="6683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3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61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963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6753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6428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53617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50424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67536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325755">
                <a:tc gridSpan="1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cap="all" dirty="0" smtClean="0">
                          <a:latin typeface="Arial"/>
                          <a:ea typeface="Times New Roman"/>
                          <a:cs typeface="Arial"/>
                        </a:rPr>
                        <a:t>ABC dealers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5755">
                <a:tc gridSpan="1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cap="all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Arial"/>
                        </a:rPr>
                        <a:t>GENERAL</a:t>
                      </a:r>
                      <a:r>
                        <a:rPr lang="nl-NL" sz="1400" b="1" cap="all" baseline="0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Arial"/>
                        </a:rPr>
                        <a:t> LEDGER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716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dirty="0">
                          <a:latin typeface="Arial"/>
                          <a:ea typeface="Times New Roman"/>
                          <a:cs typeface="Times New Roman"/>
                        </a:rPr>
                        <a:t>DT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7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        BANK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100" b="1" dirty="0" smtClean="0">
                          <a:latin typeface="Arial"/>
                          <a:ea typeface="Times New Roman"/>
                          <a:cs typeface="Times New Roman"/>
                        </a:rPr>
                        <a:t>B5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b="1" dirty="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nl-NL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T</a:t>
                      </a:r>
                      <a:endParaRPr lang="en-US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9311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Datum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Besonderhede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Fol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R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Datum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Besonderhede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Fol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R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800" b="1" dirty="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en-US" sz="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862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2012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Feb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nl-NL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err="1" smtClean="0">
                          <a:latin typeface="Arial"/>
                          <a:ea typeface="Times New Roman"/>
                          <a:cs typeface="Times New Roman"/>
                        </a:rPr>
                        <a:t>Kapitaal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J1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2012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Feb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nl-NL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25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err="1" smtClean="0">
                          <a:latin typeface="Arial"/>
                          <a:ea typeface="Times New Roman"/>
                          <a:cs typeface="Times New Roman"/>
                        </a:rPr>
                        <a:t>Salarisse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J3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862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28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err="1" smtClean="0">
                          <a:latin typeface="Arial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o/b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62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862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2012 </a:t>
                      </a:r>
                      <a:r>
                        <a:rPr lang="en-US" sz="900" b="1" dirty="0" err="1" smtClean="0">
                          <a:latin typeface="Arial"/>
                          <a:ea typeface="Times New Roman"/>
                          <a:cs typeface="Times New Roman"/>
                        </a:rPr>
                        <a:t>Mrt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err="1" smtClean="0">
                          <a:latin typeface="Arial"/>
                          <a:ea typeface="Times New Roman"/>
                          <a:cs typeface="Times New Roman"/>
                        </a:rPr>
                        <a:t>Saldo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a/b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900" b="1" dirty="0" smtClean="0">
                          <a:latin typeface="Arial"/>
                          <a:ea typeface="Times New Roman"/>
                          <a:cs typeface="Times New Roman"/>
                        </a:rPr>
                        <a:t>00</a:t>
                      </a: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9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2476" marR="724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4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SELF-STUDY AND HOMEWORK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SELF-STUDY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Chapter 11 (p 176)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Practical </a:t>
            </a:r>
            <a:r>
              <a:rPr lang="en-US" altLang="en-US" sz="2400" b="1" dirty="0" smtClean="0">
                <a:solidFill>
                  <a:schemeClr val="accent6"/>
                </a:solidFill>
              </a:rPr>
              <a:t>example 11.4 </a:t>
            </a:r>
            <a:r>
              <a:rPr lang="en-US" altLang="en-US" sz="2400" b="1" dirty="0">
                <a:solidFill>
                  <a:schemeClr val="accent6"/>
                </a:solidFill>
              </a:rPr>
              <a:t>(</a:t>
            </a:r>
            <a:r>
              <a:rPr lang="en-US" altLang="en-US" sz="2400" b="1" dirty="0" err="1">
                <a:solidFill>
                  <a:schemeClr val="accent6"/>
                </a:solidFill>
              </a:rPr>
              <a:t>nr</a:t>
            </a:r>
            <a:r>
              <a:rPr lang="en-US" altLang="en-US" sz="2400" b="1" dirty="0">
                <a:solidFill>
                  <a:schemeClr val="accent6"/>
                </a:solidFill>
              </a:rPr>
              <a:t> 1 – 11</a:t>
            </a:r>
            <a:r>
              <a:rPr lang="en-US" altLang="en-US" sz="2400" b="1" dirty="0" smtClean="0">
                <a:solidFill>
                  <a:schemeClr val="accent6"/>
                </a:solidFill>
              </a:rPr>
              <a:t>)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NB!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HOMEWORK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Study guide p 11 - 13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(Assessment: E GREEN)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639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Answer practical example 11.4 (p 176)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713039" y="1124744"/>
          <a:ext cx="8784972" cy="4970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9614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9116"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NR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Account</a:t>
                      </a:r>
                      <a:r>
                        <a:rPr lang="en-ZA" sz="1600" b="1" baseline="0" dirty="0" smtClean="0"/>
                        <a:t> DEBIT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Account</a:t>
                      </a:r>
                      <a:r>
                        <a:rPr lang="en-ZA" sz="1600" b="1" baseline="0" dirty="0" smtClean="0"/>
                        <a:t> CREDIT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ASSETS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EQUITY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550" b="1" dirty="0" smtClean="0"/>
                        <a:t>LIABILITIES</a:t>
                      </a:r>
                      <a:endParaRPr lang="en-ZA" sz="155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1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Capital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+ 150 000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+ 150 000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4222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2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Office</a:t>
                      </a:r>
                      <a:r>
                        <a:rPr lang="en-ZA" sz="1600" baseline="0" dirty="0" smtClean="0"/>
                        <a:t> f</a:t>
                      </a:r>
                      <a:r>
                        <a:rPr lang="en-ZA" sz="1600" dirty="0" smtClean="0"/>
                        <a:t>urniture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</a:t>
                      </a:r>
                      <a:r>
                        <a:rPr lang="en-ZA" sz="1600" baseline="0" dirty="0" smtClean="0"/>
                        <a:t> </a:t>
                      </a:r>
                      <a:r>
                        <a:rPr lang="en-ZA" sz="1600" dirty="0" smtClean="0"/>
                        <a:t>20 000</a:t>
                      </a:r>
                    </a:p>
                    <a:p>
                      <a:r>
                        <a:rPr lang="en-ZA" sz="1600" dirty="0" smtClean="0"/>
                        <a:t>- 20 000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3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Computer</a:t>
                      </a:r>
                      <a:r>
                        <a:rPr lang="en-ZA" sz="1600" baseline="0" dirty="0" smtClean="0"/>
                        <a:t> equipment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Creditors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+ 7 000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+ 7 000</a:t>
                      </a:r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4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Stationery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- 1 200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- 1 200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5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Sales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+ 4 000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+ 4 000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6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Debtors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Sales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+ 3 000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+ 3 000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7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Drawings 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- 1</a:t>
                      </a:r>
                      <a:r>
                        <a:rPr lang="en-ZA" sz="1600" baseline="0" dirty="0" smtClean="0"/>
                        <a:t>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- 1 000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8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Purchases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- 2 000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- 2 000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9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Purchases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Creditors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- 5 000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+ 5 000</a:t>
                      </a:r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4222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10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Debtors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+ 3 000</a:t>
                      </a:r>
                    </a:p>
                    <a:p>
                      <a:r>
                        <a:rPr lang="en-ZA" sz="1600" dirty="0" smtClean="0"/>
                        <a:t>- 3 000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11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Creditors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Bank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- 7 000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- 7 000</a:t>
                      </a:r>
                      <a:endParaRPr lang="en-ZA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2444"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152</a:t>
                      </a:r>
                      <a:r>
                        <a:rPr lang="en-ZA" sz="1600" b="1" baseline="0" dirty="0" smtClean="0"/>
                        <a:t> 800 </a:t>
                      </a:r>
                      <a:r>
                        <a:rPr lang="en-ZA" sz="1600" b="1" dirty="0" smtClean="0"/>
                        <a:t> =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147</a:t>
                      </a:r>
                      <a:r>
                        <a:rPr lang="en-ZA" sz="1600" b="1" baseline="0" dirty="0" smtClean="0"/>
                        <a:t> 800    +</a:t>
                      </a:r>
                      <a:endParaRPr lang="en-Z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5000</a:t>
                      </a:r>
                      <a:endParaRPr lang="en-Z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59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 smtClean="0"/>
              <a:t>SU 1: INTRODUCTION AND FRAMEWORK</a:t>
            </a:r>
            <a:endParaRPr lang="en-ZA" altLang="en-US" sz="3600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86112B"/>
                </a:solidFill>
              </a:rPr>
              <a:t>DEFINITION OF ACCOUNTING??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GATHERING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IDENTIFYING</a:t>
            </a:r>
            <a:r>
              <a:rPr lang="en-US" altLang="en-US" sz="2400" b="1" dirty="0"/>
              <a:t> </a:t>
            </a:r>
            <a:r>
              <a:rPr lang="en-US" altLang="en-US" sz="2400" dirty="0"/>
              <a:t>(determine the </a:t>
            </a:r>
            <a:r>
              <a:rPr lang="af-ZA" altLang="en-US" sz="2400" dirty="0">
                <a:solidFill>
                  <a:srgbClr val="FF0000"/>
                </a:solidFill>
              </a:rPr>
              <a:t>nature of </a:t>
            </a:r>
            <a:r>
              <a:rPr lang="af-ZA" altLang="en-US" sz="2400" dirty="0" err="1">
                <a:solidFill>
                  <a:srgbClr val="FF0000"/>
                </a:solidFill>
              </a:rPr>
              <a:t>transactions</a:t>
            </a:r>
            <a:r>
              <a:rPr lang="en-US" altLang="en-US" sz="2400" dirty="0"/>
              <a:t>)</a:t>
            </a:r>
            <a:endParaRPr lang="en-US" altLang="en-US" sz="2400" b="1" dirty="0"/>
          </a:p>
          <a:p>
            <a:r>
              <a:rPr lang="en-US" altLang="en-US" sz="2400" b="1" dirty="0">
                <a:solidFill>
                  <a:srgbClr val="002060"/>
                </a:solidFill>
              </a:rPr>
              <a:t>MEASURING</a:t>
            </a:r>
            <a:r>
              <a:rPr lang="en-US" altLang="en-US" sz="2400" b="1" dirty="0"/>
              <a:t> </a:t>
            </a:r>
            <a:r>
              <a:rPr lang="en-US" altLang="en-US" sz="2400" dirty="0"/>
              <a:t>(determine the </a:t>
            </a:r>
            <a:r>
              <a:rPr lang="en-US" altLang="en-US" sz="2400" dirty="0">
                <a:solidFill>
                  <a:srgbClr val="FF0000"/>
                </a:solidFill>
              </a:rPr>
              <a:t>value</a:t>
            </a:r>
            <a:r>
              <a:rPr lang="en-US" altLang="en-US" sz="2400" dirty="0"/>
              <a:t> of transactions)</a:t>
            </a:r>
            <a:endParaRPr lang="en-US" altLang="en-US" sz="2400" b="1" dirty="0"/>
          </a:p>
          <a:p>
            <a:r>
              <a:rPr lang="en-US" altLang="en-US" sz="2400" b="1" dirty="0">
                <a:solidFill>
                  <a:srgbClr val="002060"/>
                </a:solidFill>
              </a:rPr>
              <a:t>RECORDING</a:t>
            </a:r>
            <a:r>
              <a:rPr lang="en-US" altLang="en-US" sz="2400" b="1" dirty="0"/>
              <a:t> </a:t>
            </a:r>
            <a:r>
              <a:rPr lang="en-US" altLang="en-US" sz="2200" dirty="0"/>
              <a:t>(</a:t>
            </a:r>
            <a:r>
              <a:rPr lang="en-US" altLang="en-US" sz="2400" dirty="0">
                <a:solidFill>
                  <a:srgbClr val="FF0000"/>
                </a:solidFill>
              </a:rPr>
              <a:t>record transaction </a:t>
            </a:r>
            <a:r>
              <a:rPr lang="en-US" altLang="en-US" sz="2400" dirty="0"/>
              <a:t>in records)</a:t>
            </a:r>
            <a:endParaRPr lang="en-US" altLang="en-US" sz="2400" b="1" dirty="0"/>
          </a:p>
          <a:p>
            <a:r>
              <a:rPr lang="af-ZA" altLang="en-US" sz="2400" b="1" dirty="0">
                <a:solidFill>
                  <a:srgbClr val="002060"/>
                </a:solidFill>
              </a:rPr>
              <a:t>REPORTING</a:t>
            </a:r>
            <a:r>
              <a:rPr lang="en-US" altLang="en-US" sz="2400" b="1" dirty="0"/>
              <a:t> </a:t>
            </a:r>
            <a:r>
              <a:rPr lang="en-US" altLang="en-US" sz="2400" dirty="0"/>
              <a:t>(</a:t>
            </a:r>
            <a:r>
              <a:rPr lang="en-US" altLang="en-US" sz="2400" dirty="0">
                <a:solidFill>
                  <a:srgbClr val="FF0000"/>
                </a:solidFill>
              </a:rPr>
              <a:t>report the financial results</a:t>
            </a:r>
            <a:r>
              <a:rPr lang="en-US" altLang="en-US" sz="2400" dirty="0"/>
              <a:t>)</a:t>
            </a:r>
            <a:endParaRPr lang="en-US" altLang="en-US" sz="2400" b="1" dirty="0"/>
          </a:p>
          <a:p>
            <a:r>
              <a:rPr lang="en-US" altLang="en-US" sz="2400" b="1" dirty="0">
                <a:solidFill>
                  <a:srgbClr val="002060"/>
                </a:solidFill>
              </a:rPr>
              <a:t>INTERPRETING</a:t>
            </a:r>
            <a:r>
              <a:rPr lang="en-US" altLang="en-US" sz="2400" b="1" dirty="0"/>
              <a:t> </a:t>
            </a:r>
            <a:r>
              <a:rPr lang="en-US" altLang="en-US" sz="2400" dirty="0"/>
              <a:t>(</a:t>
            </a:r>
            <a:r>
              <a:rPr lang="en-US" altLang="en-US" sz="2400" dirty="0">
                <a:solidFill>
                  <a:srgbClr val="FF0000"/>
                </a:solidFill>
              </a:rPr>
              <a:t>interpret the results</a:t>
            </a:r>
            <a:r>
              <a:rPr lang="en-US" altLang="en-US" sz="2400" dirty="0"/>
              <a:t>)</a:t>
            </a: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BUSY WITH??</a:t>
            </a:r>
          </a:p>
          <a:p>
            <a:pPr marL="0" indent="0">
              <a:buNone/>
            </a:pPr>
            <a:r>
              <a:rPr lang="en-US" altLang="en-US" sz="2400" dirty="0"/>
              <a:t>Financial information!!</a:t>
            </a:r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7196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96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 smtClean="0"/>
              <a:t>WHAT IS THE PURPOSE OF ACCOUNTING???</a:t>
            </a:r>
            <a:endParaRPr lang="en-ZA" altLang="en-US" sz="3600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THE PURPOSE OF ACCOUNTING IS TO……</a:t>
            </a:r>
          </a:p>
          <a:p>
            <a:r>
              <a:rPr lang="en-US" altLang="en-US" sz="2400" dirty="0"/>
              <a:t>provide financial information</a:t>
            </a:r>
          </a:p>
          <a:p>
            <a:r>
              <a:rPr lang="en-US" altLang="en-US" sz="2400" dirty="0"/>
              <a:t>regarding the economic activities</a:t>
            </a:r>
          </a:p>
          <a:p>
            <a:r>
              <a:rPr lang="en-US" altLang="en-US" sz="2400" dirty="0"/>
              <a:t>of an entity</a:t>
            </a:r>
          </a:p>
          <a:p>
            <a:r>
              <a:rPr lang="en-US" altLang="en-US" sz="2400" dirty="0"/>
              <a:t>to the users of financial statements</a:t>
            </a:r>
          </a:p>
          <a:p>
            <a:endParaRPr lang="en-US" altLang="en-US" sz="2400" dirty="0"/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WHY???</a:t>
            </a:r>
            <a:endParaRPr lang="en-US" altLang="en-US" sz="2400" b="1" dirty="0">
              <a:solidFill>
                <a:srgbClr val="7030A0"/>
              </a:solidFill>
            </a:endParaRPr>
          </a:p>
          <a:p>
            <a:r>
              <a:rPr lang="en-US" altLang="en-US" sz="2400" dirty="0"/>
              <a:t>Because </a:t>
            </a:r>
            <a:r>
              <a:rPr lang="en-US" altLang="en-US" sz="2400" dirty="0">
                <a:solidFill>
                  <a:srgbClr val="FF0000"/>
                </a:solidFill>
              </a:rPr>
              <a:t>financial information </a:t>
            </a:r>
            <a:r>
              <a:rPr lang="en-US" altLang="en-US" sz="2400" dirty="0"/>
              <a:t>(AFS) is used by different users </a:t>
            </a:r>
            <a:r>
              <a:rPr lang="en-US" altLang="en-US" sz="2400" dirty="0">
                <a:solidFill>
                  <a:srgbClr val="FF0000"/>
                </a:solidFill>
              </a:rPr>
              <a:t>to make informed decisions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9212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eaLnBrk="1" hangingPunct="1"/>
            <a:r>
              <a:rPr lang="en-ZA" altLang="en-US" sz="3600" b="1" dirty="0" smtClean="0"/>
              <a:t>USERS OF FINANCIAL INFORMATION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INTERNAL USERS 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Owners and shareholders</a:t>
            </a:r>
          </a:p>
          <a:p>
            <a:r>
              <a:rPr lang="en-US" altLang="en-US" sz="2200" b="1" dirty="0">
                <a:solidFill>
                  <a:srgbClr val="7030A0"/>
                </a:solidFill>
              </a:rPr>
              <a:t>Managers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Employees</a:t>
            </a:r>
          </a:p>
          <a:p>
            <a:pPr marL="0" indent="0">
              <a:buNone/>
            </a:pPr>
            <a:endParaRPr lang="en-US" altLang="en-US" sz="2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EXTERNAL USERS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Investors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Customers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Creditors / Suppliers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Competitors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SARS (government)</a:t>
            </a:r>
          </a:p>
          <a:p>
            <a:r>
              <a:rPr lang="en-US" altLang="en-US" sz="2200" dirty="0">
                <a:solidFill>
                  <a:srgbClr val="7030A0"/>
                </a:solidFill>
              </a:rPr>
              <a:t>Community</a:t>
            </a: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714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313" y="188913"/>
            <a:ext cx="8229600" cy="935831"/>
          </a:xfrm>
          <a:solidFill>
            <a:schemeClr val="accent5"/>
          </a:solidFill>
        </p:spPr>
        <p:txBody>
          <a:bodyPr/>
          <a:lstStyle/>
          <a:p>
            <a:r>
              <a:rPr lang="en-ZA" b="1" dirty="0" smtClean="0"/>
              <a:t>WHAT ACCOUNTING IS USED FOR…</a:t>
            </a:r>
            <a:endParaRPr lang="en-ZA" b="1" dirty="0"/>
          </a:p>
        </p:txBody>
      </p:sp>
      <p:pic>
        <p:nvPicPr>
          <p:cNvPr id="4" name="Picture 2" descr="http://farm6.staticflickr.com/5317/5821074238_3c99198a2a_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267619"/>
            <a:ext cx="7531100" cy="444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690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ACCOUNTING FRAMEWORK (p 10)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pic>
        <p:nvPicPr>
          <p:cNvPr id="5" name="Picture 5" descr="SKET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7093" y="1268760"/>
            <a:ext cx="7776864" cy="481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19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FINANCIAL STATEMENTS CONSISTS OF??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81250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STATEMENT OF PROFIT OF LOSS AND OTHER COMPREHENSIVE INCOME</a:t>
            </a:r>
          </a:p>
          <a:p>
            <a:r>
              <a:rPr lang="en-US" altLang="en-US" sz="2400" dirty="0"/>
              <a:t>Income         expenses        </a:t>
            </a:r>
            <a:r>
              <a:rPr lang="en-US" altLang="en-US" sz="2400" dirty="0">
                <a:solidFill>
                  <a:srgbClr val="0070C0"/>
                </a:solidFill>
              </a:rPr>
              <a:t>net profit</a:t>
            </a:r>
          </a:p>
          <a:p>
            <a:r>
              <a:rPr lang="en-US" altLang="en-US" sz="2400" dirty="0"/>
              <a:t>Expenses      income           </a:t>
            </a:r>
            <a:r>
              <a:rPr lang="en-US" altLang="en-US" sz="2400" dirty="0">
                <a:solidFill>
                  <a:srgbClr val="FF0000"/>
                </a:solidFill>
              </a:rPr>
              <a:t>net loss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STATEMENT OF CHANGES IN EQUITY</a:t>
            </a:r>
          </a:p>
          <a:p>
            <a:r>
              <a:rPr lang="en-US" altLang="en-US" sz="2400" dirty="0"/>
              <a:t>Equity is the owner’s interest in the entity</a:t>
            </a:r>
          </a:p>
          <a:p>
            <a:r>
              <a:rPr lang="en-US" altLang="en-US" sz="2400" dirty="0"/>
              <a:t>Equity is       with a </a:t>
            </a:r>
            <a:r>
              <a:rPr lang="en-US" altLang="en-US" sz="2400" dirty="0">
                <a:solidFill>
                  <a:srgbClr val="0070C0"/>
                </a:solidFill>
              </a:rPr>
              <a:t>net profit </a:t>
            </a:r>
            <a:r>
              <a:rPr lang="en-US" altLang="en-US" sz="2400" dirty="0"/>
              <a:t>and capital</a:t>
            </a:r>
          </a:p>
          <a:p>
            <a:r>
              <a:rPr lang="en-US" altLang="en-US" sz="2400" dirty="0"/>
              <a:t>Equity is       with a </a:t>
            </a:r>
            <a:r>
              <a:rPr lang="en-US" altLang="en-US" sz="2400" dirty="0">
                <a:solidFill>
                  <a:srgbClr val="FF0000"/>
                </a:solidFill>
              </a:rPr>
              <a:t>net loss</a:t>
            </a:r>
            <a:r>
              <a:rPr lang="en-US" altLang="en-US" sz="2400" dirty="0"/>
              <a:t> and drawings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sp>
        <p:nvSpPr>
          <p:cNvPr id="2" name="Chevron 1"/>
          <p:cNvSpPr/>
          <p:nvPr/>
        </p:nvSpPr>
        <p:spPr>
          <a:xfrm>
            <a:off x="3530674" y="1988840"/>
            <a:ext cx="216024" cy="36004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3" name="Equal 2"/>
          <p:cNvSpPr/>
          <p:nvPr/>
        </p:nvSpPr>
        <p:spPr>
          <a:xfrm>
            <a:off x="4952996" y="1927684"/>
            <a:ext cx="504874" cy="421196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530674" y="2466092"/>
            <a:ext cx="216024" cy="36004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8" name="Equal 7"/>
          <p:cNvSpPr/>
          <p:nvPr/>
        </p:nvSpPr>
        <p:spPr>
          <a:xfrm>
            <a:off x="4952996" y="2386225"/>
            <a:ext cx="504874" cy="421196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5" name="Plus 4"/>
          <p:cNvSpPr/>
          <p:nvPr/>
        </p:nvSpPr>
        <p:spPr>
          <a:xfrm>
            <a:off x="3336354" y="4210484"/>
            <a:ext cx="410344" cy="432048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Minus 5"/>
          <p:cNvSpPr/>
          <p:nvPr/>
        </p:nvSpPr>
        <p:spPr>
          <a:xfrm>
            <a:off x="3340517" y="4619021"/>
            <a:ext cx="406181" cy="601252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285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ZA" altLang="en-US" b="1" dirty="0"/>
              <a:t>FINANCIAL STATEMENTS CONSISTS OF??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81250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STATEMENT OF FINANCIAL POSITION</a:t>
            </a:r>
          </a:p>
          <a:p>
            <a:r>
              <a:rPr lang="en-US" altLang="en-US" sz="2400" dirty="0"/>
              <a:t>Discloses the </a:t>
            </a:r>
            <a:r>
              <a:rPr lang="en-US" altLang="en-US" sz="2400" b="1" dirty="0">
                <a:solidFill>
                  <a:srgbClr val="7030A0"/>
                </a:solidFill>
              </a:rPr>
              <a:t>ASSETS</a:t>
            </a:r>
            <a:r>
              <a:rPr lang="en-US" altLang="en-US" sz="2400" dirty="0">
                <a:solidFill>
                  <a:schemeClr val="accent2"/>
                </a:solidFill>
              </a:rPr>
              <a:t> </a:t>
            </a:r>
            <a:r>
              <a:rPr lang="en-US" altLang="en-US" sz="2400" dirty="0"/>
              <a:t>at the end of the fin period</a:t>
            </a:r>
          </a:p>
          <a:p>
            <a:r>
              <a:rPr lang="en-US" altLang="en-US" sz="2400" dirty="0"/>
              <a:t>Discloses the</a:t>
            </a:r>
            <a:r>
              <a:rPr lang="en-US" altLang="en-US" sz="2400" b="1" dirty="0">
                <a:solidFill>
                  <a:srgbClr val="7030A0"/>
                </a:solidFill>
              </a:rPr>
              <a:t> LIABILITIES </a:t>
            </a:r>
            <a:r>
              <a:rPr lang="en-US" altLang="en-US" sz="2400" dirty="0"/>
              <a:t>at the end of the fin period</a:t>
            </a:r>
          </a:p>
          <a:p>
            <a:r>
              <a:rPr lang="en-US" altLang="en-US" sz="2400" dirty="0"/>
              <a:t>Assets        liabilities       </a:t>
            </a:r>
            <a:r>
              <a:rPr lang="en-US" altLang="en-US" sz="2400" b="1" dirty="0">
                <a:solidFill>
                  <a:srgbClr val="7030A0"/>
                </a:solidFill>
              </a:rPr>
              <a:t>owner’s equity / equity!!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STATEMENT OF CASH FLOW</a:t>
            </a:r>
          </a:p>
          <a:p>
            <a:r>
              <a:rPr lang="en-US" altLang="en-US" sz="2400" dirty="0"/>
              <a:t>Indicates the </a:t>
            </a:r>
            <a:r>
              <a:rPr lang="en-US" altLang="en-US" sz="2400" dirty="0">
                <a:solidFill>
                  <a:srgbClr val="FF0000"/>
                </a:solidFill>
              </a:rPr>
              <a:t>inflow and outflow </a:t>
            </a:r>
            <a:r>
              <a:rPr lang="en-US" altLang="en-US" sz="2400" dirty="0"/>
              <a:t>of </a:t>
            </a:r>
            <a:r>
              <a:rPr lang="en-US" altLang="en-US" sz="2400" b="1" dirty="0">
                <a:solidFill>
                  <a:srgbClr val="7030A0"/>
                </a:solidFill>
              </a:rPr>
              <a:t>CASH</a:t>
            </a:r>
            <a:r>
              <a:rPr lang="en-US" altLang="en-US" sz="2400" dirty="0"/>
              <a:t> during a specific period 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NOTES TO THE ANNUAL FINANCIAL STATEMENTS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sp>
        <p:nvSpPr>
          <p:cNvPr id="3" name="Equal 2"/>
          <p:cNvSpPr/>
          <p:nvPr/>
        </p:nvSpPr>
        <p:spPr>
          <a:xfrm>
            <a:off x="4728668" y="2510916"/>
            <a:ext cx="504874" cy="421196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6" name="Minus 5"/>
          <p:cNvSpPr/>
          <p:nvPr/>
        </p:nvSpPr>
        <p:spPr>
          <a:xfrm>
            <a:off x="3071844" y="2420888"/>
            <a:ext cx="575705" cy="601252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1041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Medium_StudentLife.potx" id="{843E0AF2-A6B8-4275-BB52-C8D27E375720}" vid="{CA1B3E53-A2C7-483F-AEA7-FDAB9DB00CF4}"/>
    </a:ext>
  </a:extLst>
</a:theme>
</file>

<file path=ppt/theme/theme2.xml><?xml version="1.0" encoding="utf-8"?>
<a:theme xmlns:a="http://schemas.openxmlformats.org/drawingml/2006/main" name="1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NWU_Medium_StudentLife</Template>
  <TotalTime>109</TotalTime>
  <Words>1149</Words>
  <Application>Microsoft Office PowerPoint</Application>
  <PresentationFormat>Widescreen</PresentationFormat>
  <Paragraphs>432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Trebuchet MS</vt:lpstr>
      <vt:lpstr>Office Theme</vt:lpstr>
      <vt:lpstr>1_Office Theme</vt:lpstr>
      <vt:lpstr>2_Office Theme</vt:lpstr>
      <vt:lpstr>FINANCIAL REPORTING</vt:lpstr>
      <vt:lpstr>STUDY GUIDE: STUDY UNIT 1 AND 2 </vt:lpstr>
      <vt:lpstr>SU 1: INTRODUCTION AND FRAMEWORK</vt:lpstr>
      <vt:lpstr>WHAT IS THE PURPOSE OF ACCOUNTING???</vt:lpstr>
      <vt:lpstr>USERS OF FINANCIAL INFORMATION</vt:lpstr>
      <vt:lpstr>WHAT ACCOUNTING IS USED FOR…</vt:lpstr>
      <vt:lpstr>ACCOUNTING FRAMEWORK (p 10)</vt:lpstr>
      <vt:lpstr>FINANCIAL STATEMENTS CONSISTS OF??</vt:lpstr>
      <vt:lpstr>FINANCIAL STATEMENTS CONSISTS OF??</vt:lpstr>
      <vt:lpstr>ELEMENTS OF ACCOUNTING</vt:lpstr>
      <vt:lpstr>IMPORTANT ASSUMPTIONS</vt:lpstr>
      <vt:lpstr>TYPES OF ENTITIES</vt:lpstr>
      <vt:lpstr>INTEGRATED REPORTING</vt:lpstr>
      <vt:lpstr>SU 2: THE ACCOUNTING EQUATION</vt:lpstr>
      <vt:lpstr>UNDERSTANDING THE DIFFERENT ACCOUNTS</vt:lpstr>
      <vt:lpstr>UNDERSTANDING THE DIFFERENT ACCOUNTS</vt:lpstr>
      <vt:lpstr>UNDERSTANDING THE DIFFERENT ACCOUNTS</vt:lpstr>
      <vt:lpstr>SU 2.1: THE ACCOUNTING EQUATION</vt:lpstr>
      <vt:lpstr>CHANGES IN ASSETS</vt:lpstr>
      <vt:lpstr>CHANGES IN LIABILITIES</vt:lpstr>
      <vt:lpstr>CHANGES IN EQUITY</vt:lpstr>
      <vt:lpstr>CHANGES IN OWNER’S EQUITY</vt:lpstr>
      <vt:lpstr>ACCOUNTING EQUATION</vt:lpstr>
      <vt:lpstr>RECORDING OF TRANSACTIONS IN THE ACCOUNTING EQUATION</vt:lpstr>
      <vt:lpstr>DOUBLE ENTRY PRINCIPLE (DEBITS/CREDITS) NB!!</vt:lpstr>
      <vt:lpstr>SU 2.2: THE ACCOUNT (GENERAL LEDGER)</vt:lpstr>
      <vt:lpstr>SU 2.2: THE ACCOUNT (GENERAL LEDGER)</vt:lpstr>
      <vt:lpstr>SELF-STUDY AND HOMEWORK</vt:lpstr>
      <vt:lpstr>Answer practical example 11.4 (p 176)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20275617</dc:creator>
  <cp:lastModifiedBy>Review</cp:lastModifiedBy>
  <cp:revision>11</cp:revision>
  <dcterms:created xsi:type="dcterms:W3CDTF">2019-01-22T10:14:56Z</dcterms:created>
  <dcterms:modified xsi:type="dcterms:W3CDTF">2021-02-14T12:40:33Z</dcterms:modified>
</cp:coreProperties>
</file>