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85" r:id="rId2"/>
    <p:sldMasterId id="2147483692" r:id="rId3"/>
  </p:sldMasterIdLst>
  <p:notesMasterIdLst>
    <p:notesMasterId r:id="rId38"/>
  </p:notesMasterIdLst>
  <p:handoutMasterIdLst>
    <p:handoutMasterId r:id="rId39"/>
  </p:handoutMasterIdLst>
  <p:sldIdLst>
    <p:sldId id="293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94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05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707"/>
  </p:normalViewPr>
  <p:slideViewPr>
    <p:cSldViewPr snapToGrid="0" snapToObjects="1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5" d="100"/>
          <a:sy n="115" d="100"/>
        </p:scale>
        <p:origin x="52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F8C25B-7F2C-4734-ADA0-6F2D0183E0DB}" type="doc">
      <dgm:prSet loTypeId="urn:microsoft.com/office/officeart/2005/8/layout/cycle3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ZA"/>
        </a:p>
      </dgm:t>
    </dgm:pt>
    <dgm:pt modelId="{658E6BB7-4012-406E-8622-B2E44A30B79A}">
      <dgm:prSet phldrT="[Text]" custT="1"/>
      <dgm:spPr/>
      <dgm:t>
        <a:bodyPr/>
        <a:lstStyle/>
        <a:p>
          <a:r>
            <a:rPr lang="en-ZA" sz="1600" b="1" dirty="0" smtClean="0"/>
            <a:t>Transaction</a:t>
          </a:r>
          <a:endParaRPr lang="en-ZA" sz="1600" b="1" dirty="0"/>
        </a:p>
      </dgm:t>
    </dgm:pt>
    <dgm:pt modelId="{FB516A3F-2D24-482E-B365-172E7A437102}" type="parTrans" cxnId="{DA3A52E1-BE8E-452C-989F-0AA097AC749E}">
      <dgm:prSet/>
      <dgm:spPr/>
      <dgm:t>
        <a:bodyPr/>
        <a:lstStyle/>
        <a:p>
          <a:endParaRPr lang="en-ZA"/>
        </a:p>
      </dgm:t>
    </dgm:pt>
    <dgm:pt modelId="{421F30A0-3F78-4B71-8F50-86B61B4E5D39}" type="sibTrans" cxnId="{DA3A52E1-BE8E-452C-989F-0AA097AC749E}">
      <dgm:prSet/>
      <dgm:spPr/>
      <dgm:t>
        <a:bodyPr/>
        <a:lstStyle/>
        <a:p>
          <a:endParaRPr lang="en-ZA"/>
        </a:p>
      </dgm:t>
    </dgm:pt>
    <dgm:pt modelId="{1ADF6C43-2178-4F17-BC27-FAE616E58FEA}">
      <dgm:prSet phldrT="[Text]" custT="1"/>
      <dgm:spPr/>
      <dgm:t>
        <a:bodyPr/>
        <a:lstStyle/>
        <a:p>
          <a:r>
            <a:rPr lang="en-ZA" sz="1400" b="1" dirty="0" smtClean="0"/>
            <a:t>Pre-adjustment trail balance</a:t>
          </a:r>
          <a:endParaRPr lang="en-ZA" sz="1400" b="1" dirty="0"/>
        </a:p>
      </dgm:t>
    </dgm:pt>
    <dgm:pt modelId="{8B6C87D0-D387-4290-A505-1F9B06EA8D8A}" type="parTrans" cxnId="{E6264126-321C-40E2-A095-C5C5BD2BB955}">
      <dgm:prSet/>
      <dgm:spPr/>
      <dgm:t>
        <a:bodyPr/>
        <a:lstStyle/>
        <a:p>
          <a:endParaRPr lang="en-ZA"/>
        </a:p>
      </dgm:t>
    </dgm:pt>
    <dgm:pt modelId="{957B9EF1-268E-4D5E-8D44-33EB915DAFFB}" type="sibTrans" cxnId="{E6264126-321C-40E2-A095-C5C5BD2BB955}">
      <dgm:prSet/>
      <dgm:spPr/>
      <dgm:t>
        <a:bodyPr/>
        <a:lstStyle/>
        <a:p>
          <a:endParaRPr lang="en-ZA"/>
        </a:p>
      </dgm:t>
    </dgm:pt>
    <dgm:pt modelId="{13656923-1F64-47E3-B936-89CA7B62F813}">
      <dgm:prSet phldrT="[Text]"/>
      <dgm:spPr/>
      <dgm:t>
        <a:bodyPr/>
        <a:lstStyle/>
        <a:p>
          <a:r>
            <a:rPr lang="en-ZA" b="1" dirty="0" smtClean="0"/>
            <a:t>Adjustments</a:t>
          </a:r>
          <a:endParaRPr lang="en-ZA" b="1" dirty="0"/>
        </a:p>
      </dgm:t>
    </dgm:pt>
    <dgm:pt modelId="{D8BE9B7F-225A-4800-9A11-D1C4B8FA91D6}" type="parTrans" cxnId="{02A922D9-20DC-48DA-A92F-8F73B24A5C6D}">
      <dgm:prSet/>
      <dgm:spPr/>
      <dgm:t>
        <a:bodyPr/>
        <a:lstStyle/>
        <a:p>
          <a:endParaRPr lang="en-ZA"/>
        </a:p>
      </dgm:t>
    </dgm:pt>
    <dgm:pt modelId="{426F4A13-D9D4-47C6-99F6-27AC8A381E65}" type="sibTrans" cxnId="{02A922D9-20DC-48DA-A92F-8F73B24A5C6D}">
      <dgm:prSet/>
      <dgm:spPr/>
      <dgm:t>
        <a:bodyPr/>
        <a:lstStyle/>
        <a:p>
          <a:endParaRPr lang="en-ZA"/>
        </a:p>
      </dgm:t>
    </dgm:pt>
    <dgm:pt modelId="{4E526A04-9BE4-4884-86D0-8EEA9D8E9257}">
      <dgm:prSet phldrT="[Text]"/>
      <dgm:spPr/>
      <dgm:t>
        <a:bodyPr/>
        <a:lstStyle/>
        <a:p>
          <a:r>
            <a:rPr lang="en-ZA" b="1" dirty="0" smtClean="0"/>
            <a:t>Post-adjustment trail balance</a:t>
          </a:r>
          <a:endParaRPr lang="en-ZA" b="1" dirty="0"/>
        </a:p>
      </dgm:t>
    </dgm:pt>
    <dgm:pt modelId="{82F8EAF0-8A72-444B-AFF7-E9CC56C8DD0B}" type="parTrans" cxnId="{BD0B5D77-426F-4F1C-B0ED-FCD7718BCC76}">
      <dgm:prSet/>
      <dgm:spPr/>
      <dgm:t>
        <a:bodyPr/>
        <a:lstStyle/>
        <a:p>
          <a:endParaRPr lang="en-ZA"/>
        </a:p>
      </dgm:t>
    </dgm:pt>
    <dgm:pt modelId="{C0B872AC-8244-4DCD-B34C-BFC2B140F422}" type="sibTrans" cxnId="{BD0B5D77-426F-4F1C-B0ED-FCD7718BCC76}">
      <dgm:prSet/>
      <dgm:spPr/>
      <dgm:t>
        <a:bodyPr/>
        <a:lstStyle/>
        <a:p>
          <a:endParaRPr lang="en-ZA"/>
        </a:p>
      </dgm:t>
    </dgm:pt>
    <dgm:pt modelId="{B5499880-B3F2-4416-A15B-916507A369BD}">
      <dgm:prSet phldrT="[Text]" custT="1"/>
      <dgm:spPr/>
      <dgm:t>
        <a:bodyPr/>
        <a:lstStyle/>
        <a:p>
          <a:r>
            <a:rPr lang="en-ZA" sz="1600" b="1" dirty="0" smtClean="0"/>
            <a:t>Financial statements</a:t>
          </a:r>
          <a:endParaRPr lang="en-ZA" sz="1600" b="1" dirty="0"/>
        </a:p>
      </dgm:t>
    </dgm:pt>
    <dgm:pt modelId="{AD9529EE-5CB8-4231-A01C-A39F9CC8BFE7}" type="parTrans" cxnId="{D2F74760-7814-495A-91F3-FDC386BAC92F}">
      <dgm:prSet/>
      <dgm:spPr/>
      <dgm:t>
        <a:bodyPr/>
        <a:lstStyle/>
        <a:p>
          <a:endParaRPr lang="en-ZA"/>
        </a:p>
      </dgm:t>
    </dgm:pt>
    <dgm:pt modelId="{4B267435-B2CF-4295-A98D-2383E72C885C}" type="sibTrans" cxnId="{D2F74760-7814-495A-91F3-FDC386BAC92F}">
      <dgm:prSet/>
      <dgm:spPr/>
      <dgm:t>
        <a:bodyPr/>
        <a:lstStyle/>
        <a:p>
          <a:endParaRPr lang="en-ZA"/>
        </a:p>
      </dgm:t>
    </dgm:pt>
    <dgm:pt modelId="{144C6A3D-8F9D-44A8-8BD6-AA80B2F738F7}">
      <dgm:prSet phldrT="[Text]" custT="1"/>
      <dgm:spPr/>
      <dgm:t>
        <a:bodyPr/>
        <a:lstStyle/>
        <a:p>
          <a:r>
            <a:rPr lang="en-ZA" sz="1600" b="1" dirty="0" smtClean="0"/>
            <a:t>General ledger</a:t>
          </a:r>
          <a:endParaRPr lang="en-ZA" sz="1600" b="1" dirty="0"/>
        </a:p>
      </dgm:t>
    </dgm:pt>
    <dgm:pt modelId="{2D9AAF96-E692-419C-B56D-83F8EA688337}" type="parTrans" cxnId="{B5FE6D6B-E3DE-4F16-BEE3-CC96B601414D}">
      <dgm:prSet/>
      <dgm:spPr/>
      <dgm:t>
        <a:bodyPr/>
        <a:lstStyle/>
        <a:p>
          <a:endParaRPr lang="en-ZA"/>
        </a:p>
      </dgm:t>
    </dgm:pt>
    <dgm:pt modelId="{A6C8D64C-479E-457C-B15E-218FB6A09F24}" type="sibTrans" cxnId="{B5FE6D6B-E3DE-4F16-BEE3-CC96B601414D}">
      <dgm:prSet/>
      <dgm:spPr/>
      <dgm:t>
        <a:bodyPr/>
        <a:lstStyle/>
        <a:p>
          <a:endParaRPr lang="en-ZA"/>
        </a:p>
      </dgm:t>
    </dgm:pt>
    <dgm:pt modelId="{6ED3DCF6-BEC6-48D3-BD05-9A91469D34BA}">
      <dgm:prSet phldrT="[Text]" custT="1"/>
      <dgm:spPr/>
      <dgm:t>
        <a:bodyPr/>
        <a:lstStyle/>
        <a:p>
          <a:r>
            <a:rPr lang="en-ZA" sz="1600" b="1" dirty="0" smtClean="0"/>
            <a:t>Source document</a:t>
          </a:r>
          <a:endParaRPr lang="en-ZA" sz="1600" b="1" dirty="0"/>
        </a:p>
      </dgm:t>
    </dgm:pt>
    <dgm:pt modelId="{47E34EDD-30A6-4551-835A-3BBF1966CC9F}" type="parTrans" cxnId="{C6FFAE8B-FEF2-4C79-A03D-BCD6AAC121FB}">
      <dgm:prSet/>
      <dgm:spPr/>
      <dgm:t>
        <a:bodyPr/>
        <a:lstStyle/>
        <a:p>
          <a:endParaRPr lang="en-ZA"/>
        </a:p>
      </dgm:t>
    </dgm:pt>
    <dgm:pt modelId="{5988DCE3-250A-4DAF-B440-6A23D4B55543}" type="sibTrans" cxnId="{C6FFAE8B-FEF2-4C79-A03D-BCD6AAC121FB}">
      <dgm:prSet/>
      <dgm:spPr/>
      <dgm:t>
        <a:bodyPr/>
        <a:lstStyle/>
        <a:p>
          <a:endParaRPr lang="en-ZA"/>
        </a:p>
      </dgm:t>
    </dgm:pt>
    <dgm:pt modelId="{B34AFD4E-32DB-4D53-9A5E-1F5F3E8EED55}">
      <dgm:prSet phldrT="[Text]" custT="1"/>
      <dgm:spPr/>
      <dgm:t>
        <a:bodyPr/>
        <a:lstStyle/>
        <a:p>
          <a:r>
            <a:rPr lang="en-ZA" sz="1600" b="1" dirty="0" smtClean="0"/>
            <a:t>Journals</a:t>
          </a:r>
          <a:endParaRPr lang="en-ZA" sz="1600" b="1" dirty="0"/>
        </a:p>
      </dgm:t>
    </dgm:pt>
    <dgm:pt modelId="{017B9526-B723-443D-B87E-6C40D5819ABE}" type="parTrans" cxnId="{A18985B3-A849-4F6A-BFE9-53BCF1429876}">
      <dgm:prSet/>
      <dgm:spPr/>
      <dgm:t>
        <a:bodyPr/>
        <a:lstStyle/>
        <a:p>
          <a:endParaRPr lang="en-ZA"/>
        </a:p>
      </dgm:t>
    </dgm:pt>
    <dgm:pt modelId="{8D013E3F-649D-49E0-8762-EF361D09EBE7}" type="sibTrans" cxnId="{A18985B3-A849-4F6A-BFE9-53BCF1429876}">
      <dgm:prSet/>
      <dgm:spPr/>
      <dgm:t>
        <a:bodyPr/>
        <a:lstStyle/>
        <a:p>
          <a:endParaRPr lang="en-ZA"/>
        </a:p>
      </dgm:t>
    </dgm:pt>
    <dgm:pt modelId="{E4E0DD8D-4702-4973-B758-49AC7F99C0E3}" type="pres">
      <dgm:prSet presAssocID="{CDF8C25B-7F2C-4734-ADA0-6F2D0183E0D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36EE4059-FE20-48E9-9B77-D521A3093E50}" type="pres">
      <dgm:prSet presAssocID="{CDF8C25B-7F2C-4734-ADA0-6F2D0183E0DB}" presName="cycle" presStyleCnt="0"/>
      <dgm:spPr/>
    </dgm:pt>
    <dgm:pt modelId="{C37E289D-B45A-4567-9E71-0947D41C21FB}" type="pres">
      <dgm:prSet presAssocID="{658E6BB7-4012-406E-8622-B2E44A30B79A}" presName="nodeFirstNode" presStyleLbl="node1" presStyleIdx="0" presStyleCnt="8" custScaleY="83809" custRadScaleRad="100264" custRadScaleInc="873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8412941-589D-41EF-9FE0-59F437849B66}" type="pres">
      <dgm:prSet presAssocID="{421F30A0-3F78-4B71-8F50-86B61B4E5D39}" presName="sibTransFirstNode" presStyleLbl="bgShp" presStyleIdx="0" presStyleCnt="1"/>
      <dgm:spPr/>
      <dgm:t>
        <a:bodyPr/>
        <a:lstStyle/>
        <a:p>
          <a:endParaRPr lang="en-ZA"/>
        </a:p>
      </dgm:t>
    </dgm:pt>
    <dgm:pt modelId="{E0D1A6FF-4A10-4ACD-8CDC-3EE0586AF048}" type="pres">
      <dgm:prSet presAssocID="{6ED3DCF6-BEC6-48D3-BD05-9A91469D34BA}" presName="nodeFollowingNodes" presStyleLbl="node1" presStyleIdx="1" presStyleCnt="8" custScaleX="141638" custScaleY="80320" custRadScaleRad="107620" custRadScaleInc="1619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6F1972EC-7DC3-4B78-8D25-A909AC67FA6B}" type="pres">
      <dgm:prSet presAssocID="{B34AFD4E-32DB-4D53-9A5E-1F5F3E8EED55}" presName="nodeFollowingNodes" presStyleLbl="node1" presStyleIdx="2" presStyleCnt="8" custScaleY="96367" custRadScaleRad="99641" custRadScaleInc="-1910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56ABE89-96E3-4448-AFF2-ED34A6938015}" type="pres">
      <dgm:prSet presAssocID="{144C6A3D-8F9D-44A8-8BD6-AA80B2F738F7}" presName="nodeFollowingNodes" presStyleLbl="node1" presStyleIdx="3" presStyleCnt="8" custRadScaleRad="105954" custRadScaleInc="-5986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8F9817C-DA39-4778-9B7B-AD587A130FF7}" type="pres">
      <dgm:prSet presAssocID="{1ADF6C43-2178-4F17-BC27-FAE616E58FEA}" presName="nodeFollowingNodes" presStyleLbl="node1" presStyleIdx="4" presStyleCnt="8" custScaleX="157142" custScaleY="136494" custRadScaleRad="92790" custRadScaleInc="-5130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3B7C86E-13F6-401A-B02D-74EEE3388FC4}" type="pres">
      <dgm:prSet presAssocID="{13656923-1F64-47E3-B936-89CA7B62F813}" presName="nodeFollowingNodes" presStyleLbl="node1" presStyleIdx="5" presStyleCnt="8" custScaleX="128945" custScaleY="132608" custRadScaleRad="102662" custRadScaleInc="2032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F6F59A2-8CF9-4ADE-A182-C79B1C17B49D}" type="pres">
      <dgm:prSet presAssocID="{4E526A04-9BE4-4884-86D0-8EEA9D8E9257}" presName="nodeFollowingNodes" presStyleLbl="node1" presStyleIdx="6" presStyleCnt="8" custScaleX="146292" custScaleY="128690" custRadScaleRad="104061" custRadScaleInc="1072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AE4AA19-DABE-4CC7-A824-EDFA84EE9C00}" type="pres">
      <dgm:prSet presAssocID="{B5499880-B3F2-4416-A15B-916507A369BD}" presName="nodeFollowingNodes" presStyleLbl="node1" presStyleIdx="7" presStyleCnt="8" custScaleX="140332" custScaleY="99792" custRadScaleRad="109139" custRadScaleInc="-1725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C6FFAE8B-FEF2-4C79-A03D-BCD6AAC121FB}" srcId="{CDF8C25B-7F2C-4734-ADA0-6F2D0183E0DB}" destId="{6ED3DCF6-BEC6-48D3-BD05-9A91469D34BA}" srcOrd="1" destOrd="0" parTransId="{47E34EDD-30A6-4551-835A-3BBF1966CC9F}" sibTransId="{5988DCE3-250A-4DAF-B440-6A23D4B55543}"/>
    <dgm:cxn modelId="{0A3553A4-88A4-4EBA-A7EC-DB453CB79F29}" type="presOf" srcId="{144C6A3D-8F9D-44A8-8BD6-AA80B2F738F7}" destId="{D56ABE89-96E3-4448-AFF2-ED34A6938015}" srcOrd="0" destOrd="0" presId="urn:microsoft.com/office/officeart/2005/8/layout/cycle3"/>
    <dgm:cxn modelId="{979FDECA-9D81-4FE8-A910-0284FE9F32D6}" type="presOf" srcId="{B5499880-B3F2-4416-A15B-916507A369BD}" destId="{7AE4AA19-DABE-4CC7-A824-EDFA84EE9C00}" srcOrd="0" destOrd="0" presId="urn:microsoft.com/office/officeart/2005/8/layout/cycle3"/>
    <dgm:cxn modelId="{7C98DD63-43E5-4257-AE7E-766A82197C75}" type="presOf" srcId="{4E526A04-9BE4-4884-86D0-8EEA9D8E9257}" destId="{2F6F59A2-8CF9-4ADE-A182-C79B1C17B49D}" srcOrd="0" destOrd="0" presId="urn:microsoft.com/office/officeart/2005/8/layout/cycle3"/>
    <dgm:cxn modelId="{EE3C2D57-0461-434B-913B-F071A756FE51}" type="presOf" srcId="{658E6BB7-4012-406E-8622-B2E44A30B79A}" destId="{C37E289D-B45A-4567-9E71-0947D41C21FB}" srcOrd="0" destOrd="0" presId="urn:microsoft.com/office/officeart/2005/8/layout/cycle3"/>
    <dgm:cxn modelId="{6CBB3BCA-B62D-4247-86CE-9DDE2A498F22}" type="presOf" srcId="{13656923-1F64-47E3-B936-89CA7B62F813}" destId="{A3B7C86E-13F6-401A-B02D-74EEE3388FC4}" srcOrd="0" destOrd="0" presId="urn:microsoft.com/office/officeart/2005/8/layout/cycle3"/>
    <dgm:cxn modelId="{DA3A52E1-BE8E-452C-989F-0AA097AC749E}" srcId="{CDF8C25B-7F2C-4734-ADA0-6F2D0183E0DB}" destId="{658E6BB7-4012-406E-8622-B2E44A30B79A}" srcOrd="0" destOrd="0" parTransId="{FB516A3F-2D24-482E-B365-172E7A437102}" sibTransId="{421F30A0-3F78-4B71-8F50-86B61B4E5D39}"/>
    <dgm:cxn modelId="{BD0B5D77-426F-4F1C-B0ED-FCD7718BCC76}" srcId="{CDF8C25B-7F2C-4734-ADA0-6F2D0183E0DB}" destId="{4E526A04-9BE4-4884-86D0-8EEA9D8E9257}" srcOrd="6" destOrd="0" parTransId="{82F8EAF0-8A72-444B-AFF7-E9CC56C8DD0B}" sibTransId="{C0B872AC-8244-4DCD-B34C-BFC2B140F422}"/>
    <dgm:cxn modelId="{B5FE6D6B-E3DE-4F16-BEE3-CC96B601414D}" srcId="{CDF8C25B-7F2C-4734-ADA0-6F2D0183E0DB}" destId="{144C6A3D-8F9D-44A8-8BD6-AA80B2F738F7}" srcOrd="3" destOrd="0" parTransId="{2D9AAF96-E692-419C-B56D-83F8EA688337}" sibTransId="{A6C8D64C-479E-457C-B15E-218FB6A09F24}"/>
    <dgm:cxn modelId="{F3F418D8-7201-469D-B48C-C8771CE860AB}" type="presOf" srcId="{CDF8C25B-7F2C-4734-ADA0-6F2D0183E0DB}" destId="{E4E0DD8D-4702-4973-B758-49AC7F99C0E3}" srcOrd="0" destOrd="0" presId="urn:microsoft.com/office/officeart/2005/8/layout/cycle3"/>
    <dgm:cxn modelId="{AEA1BA6E-D333-4281-B3FD-FDB4DB64132F}" type="presOf" srcId="{6ED3DCF6-BEC6-48D3-BD05-9A91469D34BA}" destId="{E0D1A6FF-4A10-4ACD-8CDC-3EE0586AF048}" srcOrd="0" destOrd="0" presId="urn:microsoft.com/office/officeart/2005/8/layout/cycle3"/>
    <dgm:cxn modelId="{E6264126-321C-40E2-A095-C5C5BD2BB955}" srcId="{CDF8C25B-7F2C-4734-ADA0-6F2D0183E0DB}" destId="{1ADF6C43-2178-4F17-BC27-FAE616E58FEA}" srcOrd="4" destOrd="0" parTransId="{8B6C87D0-D387-4290-A505-1F9B06EA8D8A}" sibTransId="{957B9EF1-268E-4D5E-8D44-33EB915DAFFB}"/>
    <dgm:cxn modelId="{9547FEEF-C42C-44CD-AAFD-E120259F5853}" type="presOf" srcId="{421F30A0-3F78-4B71-8F50-86B61B4E5D39}" destId="{58412941-589D-41EF-9FE0-59F437849B66}" srcOrd="0" destOrd="0" presId="urn:microsoft.com/office/officeart/2005/8/layout/cycle3"/>
    <dgm:cxn modelId="{7A10964F-61FE-4949-A14F-CD4D03674400}" type="presOf" srcId="{B34AFD4E-32DB-4D53-9A5E-1F5F3E8EED55}" destId="{6F1972EC-7DC3-4B78-8D25-A909AC67FA6B}" srcOrd="0" destOrd="0" presId="urn:microsoft.com/office/officeart/2005/8/layout/cycle3"/>
    <dgm:cxn modelId="{A18985B3-A849-4F6A-BFE9-53BCF1429876}" srcId="{CDF8C25B-7F2C-4734-ADA0-6F2D0183E0DB}" destId="{B34AFD4E-32DB-4D53-9A5E-1F5F3E8EED55}" srcOrd="2" destOrd="0" parTransId="{017B9526-B723-443D-B87E-6C40D5819ABE}" sibTransId="{8D013E3F-649D-49E0-8762-EF361D09EBE7}"/>
    <dgm:cxn modelId="{02A922D9-20DC-48DA-A92F-8F73B24A5C6D}" srcId="{CDF8C25B-7F2C-4734-ADA0-6F2D0183E0DB}" destId="{13656923-1F64-47E3-B936-89CA7B62F813}" srcOrd="5" destOrd="0" parTransId="{D8BE9B7F-225A-4800-9A11-D1C4B8FA91D6}" sibTransId="{426F4A13-D9D4-47C6-99F6-27AC8A381E65}"/>
    <dgm:cxn modelId="{D2F74760-7814-495A-91F3-FDC386BAC92F}" srcId="{CDF8C25B-7F2C-4734-ADA0-6F2D0183E0DB}" destId="{B5499880-B3F2-4416-A15B-916507A369BD}" srcOrd="7" destOrd="0" parTransId="{AD9529EE-5CB8-4231-A01C-A39F9CC8BFE7}" sibTransId="{4B267435-B2CF-4295-A98D-2383E72C885C}"/>
    <dgm:cxn modelId="{36F42F15-AAE3-422F-9E6B-DD094F8E2A69}" type="presOf" srcId="{1ADF6C43-2178-4F17-BC27-FAE616E58FEA}" destId="{58F9817C-DA39-4778-9B7B-AD587A130FF7}" srcOrd="0" destOrd="0" presId="urn:microsoft.com/office/officeart/2005/8/layout/cycle3"/>
    <dgm:cxn modelId="{7A60DC87-4817-4A55-B0CF-BE3E0464A554}" type="presParOf" srcId="{E4E0DD8D-4702-4973-B758-49AC7F99C0E3}" destId="{36EE4059-FE20-48E9-9B77-D521A3093E50}" srcOrd="0" destOrd="0" presId="urn:microsoft.com/office/officeart/2005/8/layout/cycle3"/>
    <dgm:cxn modelId="{081E1950-3046-494C-97AF-E9E2AC6E18AC}" type="presParOf" srcId="{36EE4059-FE20-48E9-9B77-D521A3093E50}" destId="{C37E289D-B45A-4567-9E71-0947D41C21FB}" srcOrd="0" destOrd="0" presId="urn:microsoft.com/office/officeart/2005/8/layout/cycle3"/>
    <dgm:cxn modelId="{5E2A9C9B-EB85-4676-8803-3FA47431296B}" type="presParOf" srcId="{36EE4059-FE20-48E9-9B77-D521A3093E50}" destId="{58412941-589D-41EF-9FE0-59F437849B66}" srcOrd="1" destOrd="0" presId="urn:microsoft.com/office/officeart/2005/8/layout/cycle3"/>
    <dgm:cxn modelId="{8D5D6281-3CED-4298-81E2-539DDAF05A9D}" type="presParOf" srcId="{36EE4059-FE20-48E9-9B77-D521A3093E50}" destId="{E0D1A6FF-4A10-4ACD-8CDC-3EE0586AF048}" srcOrd="2" destOrd="0" presId="urn:microsoft.com/office/officeart/2005/8/layout/cycle3"/>
    <dgm:cxn modelId="{4804E254-20CD-47BD-A04B-924EEE90CC59}" type="presParOf" srcId="{36EE4059-FE20-48E9-9B77-D521A3093E50}" destId="{6F1972EC-7DC3-4B78-8D25-A909AC67FA6B}" srcOrd="3" destOrd="0" presId="urn:microsoft.com/office/officeart/2005/8/layout/cycle3"/>
    <dgm:cxn modelId="{6934475F-9C82-418B-89A0-7BCDAD93EA00}" type="presParOf" srcId="{36EE4059-FE20-48E9-9B77-D521A3093E50}" destId="{D56ABE89-96E3-4448-AFF2-ED34A6938015}" srcOrd="4" destOrd="0" presId="urn:microsoft.com/office/officeart/2005/8/layout/cycle3"/>
    <dgm:cxn modelId="{1C68273B-0A40-4256-B4A8-A5F2B1C87861}" type="presParOf" srcId="{36EE4059-FE20-48E9-9B77-D521A3093E50}" destId="{58F9817C-DA39-4778-9B7B-AD587A130FF7}" srcOrd="5" destOrd="0" presId="urn:microsoft.com/office/officeart/2005/8/layout/cycle3"/>
    <dgm:cxn modelId="{8491C5D9-AF07-4DA5-B26C-FAA090B0E1A7}" type="presParOf" srcId="{36EE4059-FE20-48E9-9B77-D521A3093E50}" destId="{A3B7C86E-13F6-401A-B02D-74EEE3388FC4}" srcOrd="6" destOrd="0" presId="urn:microsoft.com/office/officeart/2005/8/layout/cycle3"/>
    <dgm:cxn modelId="{6265A47D-9CBE-4DA6-B445-3CE1E7B1D376}" type="presParOf" srcId="{36EE4059-FE20-48E9-9B77-D521A3093E50}" destId="{2F6F59A2-8CF9-4ADE-A182-C79B1C17B49D}" srcOrd="7" destOrd="0" presId="urn:microsoft.com/office/officeart/2005/8/layout/cycle3"/>
    <dgm:cxn modelId="{6712B9A7-75B1-45E7-8293-5EEDA166077B}" type="presParOf" srcId="{36EE4059-FE20-48E9-9B77-D521A3093E50}" destId="{7AE4AA19-DABE-4CC7-A824-EDFA84EE9C00}" srcOrd="8" destOrd="0" presId="urn:microsoft.com/office/officeart/2005/8/layout/cycle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A404AE-F67C-E54E-88C1-BB60AD10503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027140-CBFB-714B-A4E1-023AD3D13926}" type="datetimeFigureOut">
              <a:rPr lang="en-US" smtClean="0"/>
              <a:t>2/14/2021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16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6F781-C774-354D-A82E-25D0CDEA6942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15650-CA33-A740-ADD5-EB46FA1DD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11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05094" y="425362"/>
            <a:ext cx="9778207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05092" y="1142112"/>
            <a:ext cx="9778207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4" name="Picture 3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07" y="2623974"/>
            <a:ext cx="6952269" cy="270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441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ok 2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0"/>
            <a:ext cx="4880139" cy="65091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04791" y="1502515"/>
            <a:ext cx="5377608" cy="4525963"/>
          </a:xfrm>
        </p:spPr>
        <p:txBody>
          <a:bodyPr>
            <a:normAutofit/>
          </a:bodyPr>
          <a:lstStyle>
            <a:lvl1pPr marL="685783" indent="-685783">
              <a:lnSpc>
                <a:spcPct val="150000"/>
              </a:lnSpc>
              <a:buAutoNum type="arabicPeriod"/>
              <a:defRPr sz="32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014172" y="355221"/>
            <a:ext cx="7258657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14170" y="532834"/>
            <a:ext cx="7258657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642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4"/>
            <a:ext cx="12192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Picture 10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49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3956" y="178609"/>
            <a:ext cx="103632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1840627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339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58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3189" y="891977"/>
            <a:ext cx="833047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6" y="2726703"/>
            <a:ext cx="7482149" cy="290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281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05094" y="425362"/>
            <a:ext cx="9778207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05092" y="1142112"/>
            <a:ext cx="9778207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4" name="Picture 3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07" y="2623974"/>
            <a:ext cx="6952269" cy="270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1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ok 2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0"/>
            <a:ext cx="4880139" cy="65091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04791" y="1502515"/>
            <a:ext cx="5377608" cy="4525963"/>
          </a:xfrm>
        </p:spPr>
        <p:txBody>
          <a:bodyPr>
            <a:normAutofit/>
          </a:bodyPr>
          <a:lstStyle>
            <a:lvl1pPr marL="685783" indent="-685783">
              <a:lnSpc>
                <a:spcPct val="150000"/>
              </a:lnSpc>
              <a:buAutoNum type="arabicPeriod"/>
              <a:defRPr sz="32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014172" y="355221"/>
            <a:ext cx="7258657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14170" y="532834"/>
            <a:ext cx="7258657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282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4"/>
            <a:ext cx="12192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Picture 10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1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3956" y="178609"/>
            <a:ext cx="103632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1840627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777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357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3189" y="891977"/>
            <a:ext cx="833047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6" y="2726703"/>
            <a:ext cx="7482149" cy="290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23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52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34847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12215683" cy="26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77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</p:sldLayoutIdLst>
  <p:hf hd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34847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12215683" cy="26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974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</p:sldLayoutIdLst>
  <p:hf hd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v4E_d5atd4" TargetMode="External"/><Relationship Id="rId2" Type="http://schemas.openxmlformats.org/officeDocument/2006/relationships/hyperlink" Target="https://youtu.be/UtLd8H_qz7I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FINANCIAL REPORTING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5094" y="1459111"/>
            <a:ext cx="9778207" cy="63399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CCMM 517 (Lesson 2: SU 3 + 4)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8515" y="5351622"/>
            <a:ext cx="3535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en-ZA" sz="2400" dirty="0">
                <a:solidFill>
                  <a:srgbClr val="000000"/>
                </a:solidFill>
              </a:rPr>
              <a:t>Dr MJ Botha</a:t>
            </a:r>
          </a:p>
        </p:txBody>
      </p:sp>
    </p:spTree>
    <p:extLst>
      <p:ext uri="{BB962C8B-B14F-4D97-AF65-F5344CB8AC3E}">
        <p14:creationId xmlns:p14="http://schemas.microsoft.com/office/powerpoint/2010/main" val="171234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WITH WHAT ARE WE BUSY WITH???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chemeClr val="accent6"/>
                </a:solidFill>
              </a:rPr>
              <a:t>THE ACCOUNTING CYCLE</a:t>
            </a: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743900450"/>
              </p:ext>
            </p:extLst>
          </p:nvPr>
        </p:nvGraphicFramePr>
        <p:xfrm>
          <a:off x="2433118" y="1628800"/>
          <a:ext cx="7344815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927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2313" y="188913"/>
            <a:ext cx="8229600" cy="719807"/>
          </a:xfrm>
          <a:solidFill>
            <a:schemeClr val="accent1"/>
          </a:solidFill>
        </p:spPr>
        <p:txBody>
          <a:bodyPr/>
          <a:lstStyle/>
          <a:p>
            <a:r>
              <a:rPr lang="en-US" sz="2750" b="1" dirty="0" smtClean="0"/>
              <a:t>ENTER TRANSACTIONS IN THE ACCOUNTING EQUATION</a:t>
            </a:r>
            <a:endParaRPr lang="en-ZA" sz="275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275" y="1955409"/>
            <a:ext cx="11436439" cy="4221554"/>
          </a:xfrm>
        </p:spPr>
        <p:txBody>
          <a:bodyPr/>
          <a:lstStyle/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Date     ACCOUNT DEBIT	ACCOUNT CREDIT 	ASSETS   =  EQUITY   +  LIABILITIES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ZA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02275" y="2831111"/>
            <a:ext cx="110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292180" y="2400657"/>
            <a:ext cx="0" cy="3744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814293" y="2400657"/>
            <a:ext cx="0" cy="3744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6596129" y="2400657"/>
            <a:ext cx="0" cy="3744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8193109" y="2400657"/>
            <a:ext cx="0" cy="3744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9802968" y="2400657"/>
            <a:ext cx="0" cy="3744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502275" y="3666092"/>
            <a:ext cx="110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502275" y="4477461"/>
            <a:ext cx="110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502276" y="5340345"/>
            <a:ext cx="110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502276" y="6133939"/>
            <a:ext cx="110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502275" y="2389939"/>
            <a:ext cx="0" cy="3744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11576706" y="2389939"/>
            <a:ext cx="0" cy="3744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488706" y="2400657"/>
            <a:ext cx="110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051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275" y="180304"/>
            <a:ext cx="11436439" cy="5996659"/>
          </a:xfrm>
        </p:spPr>
        <p:txBody>
          <a:bodyPr/>
          <a:lstStyle/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Date     ACCOUNT DEBIT	ACCOUNT CREDIT 	ASSETS   =  EQUITY   +  LIABILITIES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					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dirty="0" smtClean="0"/>
              <a:t>																																					</a:t>
            </a:r>
            <a:endParaRPr lang="en-ZA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02275" y="2831111"/>
            <a:ext cx="110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292180" y="2400657"/>
            <a:ext cx="0" cy="3744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814293" y="2400657"/>
            <a:ext cx="0" cy="3744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6596129" y="2400657"/>
            <a:ext cx="0" cy="3744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8193109" y="2400657"/>
            <a:ext cx="0" cy="3744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9802968" y="2400657"/>
            <a:ext cx="0" cy="3744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502275" y="3666092"/>
            <a:ext cx="110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502275" y="4477461"/>
            <a:ext cx="110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502276" y="5340345"/>
            <a:ext cx="110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502276" y="6133939"/>
            <a:ext cx="110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502275" y="2389939"/>
            <a:ext cx="0" cy="3744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11576706" y="2389939"/>
            <a:ext cx="0" cy="3744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488706" y="2400657"/>
            <a:ext cx="110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37281"/>
            <a:ext cx="10515600" cy="2039249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4</a:t>
            </a:r>
            <a:r>
              <a:rPr lang="en-US" sz="1800" b="1" baseline="30000" dirty="0" smtClean="0"/>
              <a:t>th</a:t>
            </a:r>
            <a:r>
              <a:rPr lang="en-US" sz="1800" b="1" dirty="0"/>
              <a:t> </a:t>
            </a:r>
            <a:r>
              <a:rPr lang="en-US" sz="1800" b="1" dirty="0" smtClean="0"/>
              <a:t>: Koala Pruning Services purchased pruning equipment for R10 000 </a:t>
            </a:r>
            <a:r>
              <a:rPr lang="en-US" sz="1800" b="1" dirty="0" smtClean="0">
                <a:solidFill>
                  <a:srgbClr val="FF0000"/>
                </a:solidFill>
              </a:rPr>
              <a:t>on credit </a:t>
            </a:r>
            <a:r>
              <a:rPr lang="en-US" sz="1800" b="1" dirty="0" smtClean="0"/>
              <a:t>from Sand Pruning Equipment</a:t>
            </a:r>
            <a:br>
              <a:rPr lang="en-US" sz="1800" b="1" dirty="0" smtClean="0"/>
            </a:br>
            <a:r>
              <a:rPr lang="en-US" sz="1800" b="1" dirty="0" smtClean="0"/>
              <a:t>8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paid R1 000 cash for stationery</a:t>
            </a:r>
            <a:br>
              <a:rPr lang="en-US" sz="1800" b="1" dirty="0" smtClean="0"/>
            </a:br>
            <a:r>
              <a:rPr lang="en-US" sz="1800" b="1" dirty="0" smtClean="0"/>
              <a:t>11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rendered services for R3 000 cash</a:t>
            </a:r>
            <a:br>
              <a:rPr lang="en-US" sz="1800" b="1" dirty="0" smtClean="0"/>
            </a:br>
            <a:r>
              <a:rPr lang="en-US" sz="1800" b="1" dirty="0" smtClean="0"/>
              <a:t>12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rendered services to A Adam for R2 000 </a:t>
            </a:r>
            <a:r>
              <a:rPr lang="en-US" sz="1800" b="1" dirty="0" smtClean="0">
                <a:solidFill>
                  <a:srgbClr val="FF0000"/>
                </a:solidFill>
              </a:rPr>
              <a:t>on credit</a:t>
            </a:r>
            <a:endParaRPr lang="en-ZA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39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275" y="180304"/>
            <a:ext cx="11436439" cy="5996659"/>
          </a:xfrm>
        </p:spPr>
        <p:txBody>
          <a:bodyPr/>
          <a:lstStyle/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37281"/>
            <a:ext cx="10515600" cy="2039249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4</a:t>
            </a:r>
            <a:r>
              <a:rPr lang="en-US" sz="1800" b="1" baseline="30000" dirty="0" smtClean="0"/>
              <a:t>th</a:t>
            </a:r>
            <a:r>
              <a:rPr lang="en-US" sz="1800" b="1" dirty="0"/>
              <a:t> </a:t>
            </a:r>
            <a:r>
              <a:rPr lang="en-US" sz="1800" b="1" dirty="0" smtClean="0"/>
              <a:t>: Koala Pruning Services purchased pruning equipment for R10 000 </a:t>
            </a:r>
            <a:r>
              <a:rPr lang="en-US" sz="1800" b="1" dirty="0" smtClean="0">
                <a:solidFill>
                  <a:srgbClr val="FF0000"/>
                </a:solidFill>
              </a:rPr>
              <a:t>on credit </a:t>
            </a:r>
            <a:r>
              <a:rPr lang="en-US" sz="1800" b="1" dirty="0" smtClean="0"/>
              <a:t>from Sand Pruning Equipment</a:t>
            </a:r>
            <a:br>
              <a:rPr lang="en-US" sz="1800" b="1" dirty="0" smtClean="0"/>
            </a:br>
            <a:r>
              <a:rPr lang="en-US" sz="1800" b="1" dirty="0" smtClean="0"/>
              <a:t>8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paid R1 000 cash for stationery</a:t>
            </a:r>
            <a:br>
              <a:rPr lang="en-US" sz="1800" b="1" dirty="0" smtClean="0"/>
            </a:br>
            <a:r>
              <a:rPr lang="en-US" sz="1800" b="1" dirty="0" smtClean="0"/>
              <a:t>11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rendered services for R3 000 cash</a:t>
            </a:r>
            <a:br>
              <a:rPr lang="en-US" sz="1800" b="1" dirty="0" smtClean="0"/>
            </a:br>
            <a:r>
              <a:rPr lang="en-US" sz="1800" b="1" dirty="0" smtClean="0"/>
              <a:t>12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rendered services to A Adam for R2 000 </a:t>
            </a:r>
            <a:r>
              <a:rPr lang="en-US" sz="1800" b="1" dirty="0" smtClean="0">
                <a:solidFill>
                  <a:srgbClr val="FF0000"/>
                </a:solidFill>
              </a:rPr>
              <a:t>on credit</a:t>
            </a:r>
            <a:endParaRPr lang="en-ZA" sz="1800" b="1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838202" y="2675075"/>
          <a:ext cx="10683236" cy="32333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2094"/>
                <a:gridCol w="1937304"/>
                <a:gridCol w="2522221"/>
                <a:gridCol w="1780539"/>
                <a:gridCol w="1780539"/>
                <a:gridCol w="1780539"/>
              </a:tblGrid>
              <a:tr h="97464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Date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ACCOUNT DEBIT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ACCOUNT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CREDIT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ASSETS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EQUITY 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LIABILITIES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564677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Equipment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Creditors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+ 10 000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+ 10 000</a:t>
                      </a:r>
                      <a:endParaRPr lang="en-ZA" dirty="0"/>
                    </a:p>
                  </a:txBody>
                  <a:tcPr/>
                </a:tc>
              </a:tr>
              <a:tr h="564677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Stationery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Bank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- 1 000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- 1 000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564677"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Bank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Services rendered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+ 3 000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+ 3 000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564677"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Debtors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Services</a:t>
                      </a:r>
                      <a:r>
                        <a:rPr lang="en-US" baseline="0" dirty="0" smtClean="0"/>
                        <a:t> rendered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+ 2 000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+ 2 000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834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338" y="26635"/>
            <a:ext cx="10457645" cy="1029433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sz="2750" b="1" dirty="0"/>
              <a:t>DOUBLE ENTRY PRINCIPLE (DEBITS/CREDITS)</a:t>
            </a:r>
            <a:endParaRPr lang="en-ZA" sz="275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120895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Explain and understand EQUITY!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FOR EXAMPLE, THE BUSINESS PAYS SALARIES R10 000 AND AGAIN R10 000 AND AGAIN R10 000… WHAT HAPPENS</a:t>
            </a:r>
            <a:r>
              <a:rPr lang="en-US" sz="2400" b="1" dirty="0" smtClean="0">
                <a:solidFill>
                  <a:srgbClr val="FF0000"/>
                </a:solidFill>
              </a:rPr>
              <a:t>?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dirty="0" smtClean="0"/>
              <a:t>				    DT -	        SALARIES	</a:t>
            </a:r>
            <a:r>
              <a:rPr lang="en-US" sz="2400" dirty="0"/>
              <a:t> </a:t>
            </a:r>
            <a:r>
              <a:rPr lang="en-US" sz="2400" dirty="0" smtClean="0"/>
              <a:t>       +  CT</a:t>
            </a:r>
            <a:endParaRPr lang="en-US" sz="2400" dirty="0"/>
          </a:p>
          <a:p>
            <a:pPr marL="0" indent="0">
              <a:buNone/>
            </a:pP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</a:rPr>
              <a:t>  EQUITY</a:t>
            </a:r>
            <a:endParaRPr lang="en-US" sz="4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/>
              <a:t>																										   DT  +         BANK	        - CT</a:t>
            </a:r>
            <a:endParaRPr lang="en-Z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322" y="3430057"/>
            <a:ext cx="2021982" cy="245627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4797083" y="2658793"/>
            <a:ext cx="364353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618849" y="2658793"/>
            <a:ext cx="0" cy="13504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797083" y="4658194"/>
            <a:ext cx="364353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618849" y="4658194"/>
            <a:ext cx="0" cy="13504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797083" y="2658793"/>
            <a:ext cx="182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C00000"/>
                </a:solidFill>
              </a:rPr>
              <a:t> 10 000</a:t>
            </a:r>
            <a:endParaRPr lang="en-ZA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97083" y="2908120"/>
            <a:ext cx="182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C00000"/>
                </a:solidFill>
              </a:rPr>
              <a:t>10 000</a:t>
            </a:r>
            <a:endParaRPr lang="en-ZA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97082" y="3175473"/>
            <a:ext cx="182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C00000"/>
                </a:solidFill>
              </a:rPr>
              <a:t>10 000</a:t>
            </a:r>
            <a:endParaRPr lang="en-ZA" b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24357" y="5232913"/>
            <a:ext cx="1798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C00000"/>
                </a:solidFill>
              </a:rPr>
              <a:t>10 000</a:t>
            </a:r>
            <a:endParaRPr lang="en-ZA" b="1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24357" y="4958591"/>
            <a:ext cx="1798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C00000"/>
                </a:solidFill>
              </a:rPr>
              <a:t>10 000</a:t>
            </a:r>
            <a:endParaRPr lang="en-ZA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24357" y="4713383"/>
            <a:ext cx="1798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C00000"/>
                </a:solidFill>
              </a:rPr>
              <a:t>10 000</a:t>
            </a:r>
            <a:endParaRPr lang="en-ZA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91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4" grpId="0"/>
      <p:bldP spid="15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6731" y="188913"/>
            <a:ext cx="8613594" cy="935831"/>
          </a:xfrm>
          <a:solidFill>
            <a:schemeClr val="bg1">
              <a:lumMod val="95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en-US" b="1" dirty="0" smtClean="0">
                <a:solidFill>
                  <a:schemeClr val="accent6"/>
                </a:solidFill>
              </a:rPr>
              <a:t/>
            </a:r>
            <a:br>
              <a:rPr lang="en-US" altLang="en-US" b="1" dirty="0" smtClean="0">
                <a:solidFill>
                  <a:schemeClr val="accent6"/>
                </a:solidFill>
              </a:rPr>
            </a:br>
            <a:r>
              <a:rPr lang="en-US" altLang="en-US" b="1" dirty="0" smtClean="0">
                <a:solidFill>
                  <a:srgbClr val="FF0000"/>
                </a:solidFill>
              </a:rPr>
              <a:t>THE </a:t>
            </a:r>
            <a:r>
              <a:rPr lang="en-US" altLang="en-US" b="1" dirty="0">
                <a:solidFill>
                  <a:srgbClr val="FF0000"/>
                </a:solidFill>
              </a:rPr>
              <a:t>ACCOUNTING CYCLE</a:t>
            </a:r>
            <a:r>
              <a:rPr lang="en-US" altLang="en-US" b="1" dirty="0">
                <a:solidFill>
                  <a:schemeClr val="accent6"/>
                </a:solidFill>
              </a:rPr>
              <a:t/>
            </a:r>
            <a:br>
              <a:rPr lang="en-US" altLang="en-US" b="1" dirty="0">
                <a:solidFill>
                  <a:schemeClr val="accent6"/>
                </a:solidFill>
              </a:rPr>
            </a:b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  <p:grpSp>
        <p:nvGrpSpPr>
          <p:cNvPr id="3" name="Group 2"/>
          <p:cNvGrpSpPr/>
          <p:nvPr/>
        </p:nvGrpSpPr>
        <p:grpSpPr>
          <a:xfrm>
            <a:off x="2241120" y="1320659"/>
            <a:ext cx="7344815" cy="4586708"/>
            <a:chOff x="2433118" y="1506588"/>
            <a:chExt cx="7344815" cy="4586708"/>
          </a:xfrm>
        </p:grpSpPr>
        <p:sp>
          <p:nvSpPr>
            <p:cNvPr id="4" name="Rectangle 3"/>
            <p:cNvSpPr/>
            <p:nvPr/>
          </p:nvSpPr>
          <p:spPr>
            <a:xfrm>
              <a:off x="2433118" y="1628800"/>
              <a:ext cx="7344815" cy="4464496"/>
            </a:xfrm>
            <a:prstGeom prst="rect">
              <a:avLst/>
            </a:prstGeom>
            <a:ln>
              <a:solidFill>
                <a:srgbClr val="00B050"/>
              </a:solidFill>
            </a:ln>
          </p:spPr>
        </p:sp>
        <p:sp>
          <p:nvSpPr>
            <p:cNvPr id="5" name="Circular Arrow 4"/>
            <p:cNvSpPr/>
            <p:nvPr/>
          </p:nvSpPr>
          <p:spPr>
            <a:xfrm>
              <a:off x="4124610" y="1506588"/>
              <a:ext cx="4488673" cy="4488673"/>
            </a:xfrm>
            <a:prstGeom prst="circularArrow">
              <a:avLst>
                <a:gd name="adj1" fmla="val 5544"/>
                <a:gd name="adj2" fmla="val 330680"/>
                <a:gd name="adj3" fmla="val 14647595"/>
                <a:gd name="adj4" fmla="val 16875174"/>
                <a:gd name="adj5" fmla="val 5757"/>
              </a:avLst>
            </a:prstGeom>
            <a:ln>
              <a:solidFill>
                <a:srgbClr val="00B050"/>
              </a:solidFill>
            </a:ln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5735958" y="1598279"/>
              <a:ext cx="1265976" cy="530501"/>
            </a:xfrm>
            <a:custGeom>
              <a:avLst/>
              <a:gdLst>
                <a:gd name="connsiteX0" fmla="*/ 0 w 1265976"/>
                <a:gd name="connsiteY0" fmla="*/ 88419 h 530501"/>
                <a:gd name="connsiteX1" fmla="*/ 88419 w 1265976"/>
                <a:gd name="connsiteY1" fmla="*/ 0 h 530501"/>
                <a:gd name="connsiteX2" fmla="*/ 1177557 w 1265976"/>
                <a:gd name="connsiteY2" fmla="*/ 0 h 530501"/>
                <a:gd name="connsiteX3" fmla="*/ 1265976 w 1265976"/>
                <a:gd name="connsiteY3" fmla="*/ 88419 h 530501"/>
                <a:gd name="connsiteX4" fmla="*/ 1265976 w 1265976"/>
                <a:gd name="connsiteY4" fmla="*/ 442082 h 530501"/>
                <a:gd name="connsiteX5" fmla="*/ 1177557 w 1265976"/>
                <a:gd name="connsiteY5" fmla="*/ 530501 h 530501"/>
                <a:gd name="connsiteX6" fmla="*/ 88419 w 1265976"/>
                <a:gd name="connsiteY6" fmla="*/ 530501 h 530501"/>
                <a:gd name="connsiteX7" fmla="*/ 0 w 1265976"/>
                <a:gd name="connsiteY7" fmla="*/ 442082 h 530501"/>
                <a:gd name="connsiteX8" fmla="*/ 0 w 1265976"/>
                <a:gd name="connsiteY8" fmla="*/ 88419 h 53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5976" h="530501">
                  <a:moveTo>
                    <a:pt x="0" y="88419"/>
                  </a:moveTo>
                  <a:cubicBezTo>
                    <a:pt x="0" y="39587"/>
                    <a:pt x="39587" y="0"/>
                    <a:pt x="88419" y="0"/>
                  </a:cubicBezTo>
                  <a:lnTo>
                    <a:pt x="1177557" y="0"/>
                  </a:lnTo>
                  <a:cubicBezTo>
                    <a:pt x="1226389" y="0"/>
                    <a:pt x="1265976" y="39587"/>
                    <a:pt x="1265976" y="88419"/>
                  </a:cubicBezTo>
                  <a:lnTo>
                    <a:pt x="1265976" y="442082"/>
                  </a:lnTo>
                  <a:cubicBezTo>
                    <a:pt x="1265976" y="490914"/>
                    <a:pt x="1226389" y="530501"/>
                    <a:pt x="1177557" y="530501"/>
                  </a:cubicBezTo>
                  <a:lnTo>
                    <a:pt x="88419" y="530501"/>
                  </a:lnTo>
                  <a:cubicBezTo>
                    <a:pt x="39587" y="530501"/>
                    <a:pt x="0" y="490914"/>
                    <a:pt x="0" y="442082"/>
                  </a:cubicBezTo>
                  <a:lnTo>
                    <a:pt x="0" y="88419"/>
                  </a:lnTo>
                  <a:close/>
                </a:path>
              </a:pathLst>
            </a:custGeom>
            <a:ln>
              <a:solidFill>
                <a:srgbClr val="00B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857" tIns="86857" rIns="86857" bIns="8685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600" b="1" kern="1200" dirty="0" smtClean="0"/>
                <a:t>Transaction</a:t>
              </a:r>
              <a:endParaRPr lang="en-ZA" sz="1600" b="1" kern="12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6967195" y="2240499"/>
              <a:ext cx="1793103" cy="508416"/>
            </a:xfrm>
            <a:custGeom>
              <a:avLst/>
              <a:gdLst>
                <a:gd name="connsiteX0" fmla="*/ 0 w 1793103"/>
                <a:gd name="connsiteY0" fmla="*/ 84738 h 508416"/>
                <a:gd name="connsiteX1" fmla="*/ 84738 w 1793103"/>
                <a:gd name="connsiteY1" fmla="*/ 0 h 508416"/>
                <a:gd name="connsiteX2" fmla="*/ 1708365 w 1793103"/>
                <a:gd name="connsiteY2" fmla="*/ 0 h 508416"/>
                <a:gd name="connsiteX3" fmla="*/ 1793103 w 1793103"/>
                <a:gd name="connsiteY3" fmla="*/ 84738 h 508416"/>
                <a:gd name="connsiteX4" fmla="*/ 1793103 w 1793103"/>
                <a:gd name="connsiteY4" fmla="*/ 423678 h 508416"/>
                <a:gd name="connsiteX5" fmla="*/ 1708365 w 1793103"/>
                <a:gd name="connsiteY5" fmla="*/ 508416 h 508416"/>
                <a:gd name="connsiteX6" fmla="*/ 84738 w 1793103"/>
                <a:gd name="connsiteY6" fmla="*/ 508416 h 508416"/>
                <a:gd name="connsiteX7" fmla="*/ 0 w 1793103"/>
                <a:gd name="connsiteY7" fmla="*/ 423678 h 508416"/>
                <a:gd name="connsiteX8" fmla="*/ 0 w 1793103"/>
                <a:gd name="connsiteY8" fmla="*/ 84738 h 508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3103" h="508416">
                  <a:moveTo>
                    <a:pt x="0" y="84738"/>
                  </a:moveTo>
                  <a:cubicBezTo>
                    <a:pt x="0" y="37938"/>
                    <a:pt x="37938" y="0"/>
                    <a:pt x="84738" y="0"/>
                  </a:cubicBezTo>
                  <a:lnTo>
                    <a:pt x="1708365" y="0"/>
                  </a:lnTo>
                  <a:cubicBezTo>
                    <a:pt x="1755165" y="0"/>
                    <a:pt x="1793103" y="37938"/>
                    <a:pt x="1793103" y="84738"/>
                  </a:cubicBezTo>
                  <a:lnTo>
                    <a:pt x="1793103" y="423678"/>
                  </a:lnTo>
                  <a:cubicBezTo>
                    <a:pt x="1793103" y="470478"/>
                    <a:pt x="1755165" y="508416"/>
                    <a:pt x="1708365" y="508416"/>
                  </a:cubicBezTo>
                  <a:lnTo>
                    <a:pt x="84738" y="508416"/>
                  </a:lnTo>
                  <a:cubicBezTo>
                    <a:pt x="37938" y="508416"/>
                    <a:pt x="0" y="470478"/>
                    <a:pt x="0" y="423678"/>
                  </a:cubicBezTo>
                  <a:lnTo>
                    <a:pt x="0" y="84738"/>
                  </a:lnTo>
                  <a:close/>
                </a:path>
              </a:pathLst>
            </a:custGeom>
            <a:ln>
              <a:solidFill>
                <a:srgbClr val="00B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779" tIns="85779" rIns="85779" bIns="85779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600" b="1" kern="1200" dirty="0" smtClean="0"/>
                <a:t>Source document</a:t>
              </a:r>
              <a:endParaRPr lang="en-ZA" sz="1600" b="1" kern="1200" dirty="0"/>
            </a:p>
          </p:txBody>
        </p:sp>
        <p:sp>
          <p:nvSpPr>
            <p:cNvPr id="8" name="Freeform 7"/>
            <p:cNvSpPr/>
            <p:nvPr/>
          </p:nvSpPr>
          <p:spPr>
            <a:xfrm>
              <a:off x="7509383" y="3219044"/>
              <a:ext cx="1265976" cy="609991"/>
            </a:xfrm>
            <a:custGeom>
              <a:avLst/>
              <a:gdLst>
                <a:gd name="connsiteX0" fmla="*/ 0 w 1265976"/>
                <a:gd name="connsiteY0" fmla="*/ 101667 h 609991"/>
                <a:gd name="connsiteX1" fmla="*/ 101667 w 1265976"/>
                <a:gd name="connsiteY1" fmla="*/ 0 h 609991"/>
                <a:gd name="connsiteX2" fmla="*/ 1164309 w 1265976"/>
                <a:gd name="connsiteY2" fmla="*/ 0 h 609991"/>
                <a:gd name="connsiteX3" fmla="*/ 1265976 w 1265976"/>
                <a:gd name="connsiteY3" fmla="*/ 101667 h 609991"/>
                <a:gd name="connsiteX4" fmla="*/ 1265976 w 1265976"/>
                <a:gd name="connsiteY4" fmla="*/ 508324 h 609991"/>
                <a:gd name="connsiteX5" fmla="*/ 1164309 w 1265976"/>
                <a:gd name="connsiteY5" fmla="*/ 609991 h 609991"/>
                <a:gd name="connsiteX6" fmla="*/ 101667 w 1265976"/>
                <a:gd name="connsiteY6" fmla="*/ 609991 h 609991"/>
                <a:gd name="connsiteX7" fmla="*/ 0 w 1265976"/>
                <a:gd name="connsiteY7" fmla="*/ 508324 h 609991"/>
                <a:gd name="connsiteX8" fmla="*/ 0 w 1265976"/>
                <a:gd name="connsiteY8" fmla="*/ 101667 h 60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5976" h="609991">
                  <a:moveTo>
                    <a:pt x="0" y="101667"/>
                  </a:moveTo>
                  <a:cubicBezTo>
                    <a:pt x="0" y="45518"/>
                    <a:pt x="45518" y="0"/>
                    <a:pt x="101667" y="0"/>
                  </a:cubicBezTo>
                  <a:lnTo>
                    <a:pt x="1164309" y="0"/>
                  </a:lnTo>
                  <a:cubicBezTo>
                    <a:pt x="1220458" y="0"/>
                    <a:pt x="1265976" y="45518"/>
                    <a:pt x="1265976" y="101667"/>
                  </a:cubicBezTo>
                  <a:lnTo>
                    <a:pt x="1265976" y="508324"/>
                  </a:lnTo>
                  <a:cubicBezTo>
                    <a:pt x="1265976" y="564473"/>
                    <a:pt x="1220458" y="609991"/>
                    <a:pt x="1164309" y="609991"/>
                  </a:cubicBezTo>
                  <a:lnTo>
                    <a:pt x="101667" y="609991"/>
                  </a:lnTo>
                  <a:cubicBezTo>
                    <a:pt x="45518" y="609991"/>
                    <a:pt x="0" y="564473"/>
                    <a:pt x="0" y="508324"/>
                  </a:cubicBezTo>
                  <a:lnTo>
                    <a:pt x="0" y="101667"/>
                  </a:lnTo>
                  <a:close/>
                </a:path>
              </a:pathLst>
            </a:custGeom>
            <a:ln>
              <a:solidFill>
                <a:srgbClr val="00B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0737" tIns="90737" rIns="90737" bIns="9073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600" b="1" kern="1200" dirty="0" smtClean="0"/>
                <a:t>Journals</a:t>
              </a:r>
              <a:endParaRPr lang="en-ZA" sz="1600" b="1" kern="1200" dirty="0"/>
            </a:p>
          </p:txBody>
        </p:sp>
        <p:sp>
          <p:nvSpPr>
            <p:cNvPr id="9" name="Freeform 8"/>
            <p:cNvSpPr/>
            <p:nvPr/>
          </p:nvSpPr>
          <p:spPr>
            <a:xfrm>
              <a:off x="7511745" y="4189843"/>
              <a:ext cx="1265976" cy="632988"/>
            </a:xfrm>
            <a:custGeom>
              <a:avLst/>
              <a:gdLst>
                <a:gd name="connsiteX0" fmla="*/ 0 w 1265976"/>
                <a:gd name="connsiteY0" fmla="*/ 105500 h 632988"/>
                <a:gd name="connsiteX1" fmla="*/ 105500 w 1265976"/>
                <a:gd name="connsiteY1" fmla="*/ 0 h 632988"/>
                <a:gd name="connsiteX2" fmla="*/ 1160476 w 1265976"/>
                <a:gd name="connsiteY2" fmla="*/ 0 h 632988"/>
                <a:gd name="connsiteX3" fmla="*/ 1265976 w 1265976"/>
                <a:gd name="connsiteY3" fmla="*/ 105500 h 632988"/>
                <a:gd name="connsiteX4" fmla="*/ 1265976 w 1265976"/>
                <a:gd name="connsiteY4" fmla="*/ 527488 h 632988"/>
                <a:gd name="connsiteX5" fmla="*/ 1160476 w 1265976"/>
                <a:gd name="connsiteY5" fmla="*/ 632988 h 632988"/>
                <a:gd name="connsiteX6" fmla="*/ 105500 w 1265976"/>
                <a:gd name="connsiteY6" fmla="*/ 632988 h 632988"/>
                <a:gd name="connsiteX7" fmla="*/ 0 w 1265976"/>
                <a:gd name="connsiteY7" fmla="*/ 527488 h 632988"/>
                <a:gd name="connsiteX8" fmla="*/ 0 w 1265976"/>
                <a:gd name="connsiteY8" fmla="*/ 105500 h 63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5976" h="632988">
                  <a:moveTo>
                    <a:pt x="0" y="105500"/>
                  </a:moveTo>
                  <a:cubicBezTo>
                    <a:pt x="0" y="47234"/>
                    <a:pt x="47234" y="0"/>
                    <a:pt x="105500" y="0"/>
                  </a:cubicBezTo>
                  <a:lnTo>
                    <a:pt x="1160476" y="0"/>
                  </a:lnTo>
                  <a:cubicBezTo>
                    <a:pt x="1218742" y="0"/>
                    <a:pt x="1265976" y="47234"/>
                    <a:pt x="1265976" y="105500"/>
                  </a:cubicBezTo>
                  <a:lnTo>
                    <a:pt x="1265976" y="527488"/>
                  </a:lnTo>
                  <a:cubicBezTo>
                    <a:pt x="1265976" y="585754"/>
                    <a:pt x="1218742" y="632988"/>
                    <a:pt x="1160476" y="632988"/>
                  </a:cubicBezTo>
                  <a:lnTo>
                    <a:pt x="105500" y="632988"/>
                  </a:lnTo>
                  <a:cubicBezTo>
                    <a:pt x="47234" y="632988"/>
                    <a:pt x="0" y="585754"/>
                    <a:pt x="0" y="527488"/>
                  </a:cubicBezTo>
                  <a:lnTo>
                    <a:pt x="0" y="105500"/>
                  </a:lnTo>
                  <a:close/>
                </a:path>
              </a:pathLst>
            </a:custGeom>
            <a:ln>
              <a:solidFill>
                <a:srgbClr val="00B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860" tIns="91860" rIns="91860" bIns="918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600" b="1" kern="1200" dirty="0" smtClean="0"/>
                <a:t>General ledger</a:t>
              </a:r>
              <a:endParaRPr lang="en-ZA" sz="1600" b="1" kern="1200" dirty="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5879978" y="5009107"/>
              <a:ext cx="1989380" cy="863990"/>
            </a:xfrm>
            <a:custGeom>
              <a:avLst/>
              <a:gdLst>
                <a:gd name="connsiteX0" fmla="*/ 0 w 1989380"/>
                <a:gd name="connsiteY0" fmla="*/ 144001 h 863990"/>
                <a:gd name="connsiteX1" fmla="*/ 144001 w 1989380"/>
                <a:gd name="connsiteY1" fmla="*/ 0 h 863990"/>
                <a:gd name="connsiteX2" fmla="*/ 1845379 w 1989380"/>
                <a:gd name="connsiteY2" fmla="*/ 0 h 863990"/>
                <a:gd name="connsiteX3" fmla="*/ 1989380 w 1989380"/>
                <a:gd name="connsiteY3" fmla="*/ 144001 h 863990"/>
                <a:gd name="connsiteX4" fmla="*/ 1989380 w 1989380"/>
                <a:gd name="connsiteY4" fmla="*/ 719989 h 863990"/>
                <a:gd name="connsiteX5" fmla="*/ 1845379 w 1989380"/>
                <a:gd name="connsiteY5" fmla="*/ 863990 h 863990"/>
                <a:gd name="connsiteX6" fmla="*/ 144001 w 1989380"/>
                <a:gd name="connsiteY6" fmla="*/ 863990 h 863990"/>
                <a:gd name="connsiteX7" fmla="*/ 0 w 1989380"/>
                <a:gd name="connsiteY7" fmla="*/ 719989 h 863990"/>
                <a:gd name="connsiteX8" fmla="*/ 0 w 1989380"/>
                <a:gd name="connsiteY8" fmla="*/ 144001 h 86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9380" h="863990">
                  <a:moveTo>
                    <a:pt x="0" y="144001"/>
                  </a:moveTo>
                  <a:cubicBezTo>
                    <a:pt x="0" y="64471"/>
                    <a:pt x="64471" y="0"/>
                    <a:pt x="144001" y="0"/>
                  </a:cubicBezTo>
                  <a:lnTo>
                    <a:pt x="1845379" y="0"/>
                  </a:lnTo>
                  <a:cubicBezTo>
                    <a:pt x="1924909" y="0"/>
                    <a:pt x="1989380" y="64471"/>
                    <a:pt x="1989380" y="144001"/>
                  </a:cubicBezTo>
                  <a:lnTo>
                    <a:pt x="1989380" y="719989"/>
                  </a:lnTo>
                  <a:cubicBezTo>
                    <a:pt x="1989380" y="799519"/>
                    <a:pt x="1924909" y="863990"/>
                    <a:pt x="1845379" y="863990"/>
                  </a:cubicBezTo>
                  <a:lnTo>
                    <a:pt x="144001" y="863990"/>
                  </a:lnTo>
                  <a:cubicBezTo>
                    <a:pt x="64471" y="863990"/>
                    <a:pt x="0" y="799519"/>
                    <a:pt x="0" y="719989"/>
                  </a:cubicBezTo>
                  <a:lnTo>
                    <a:pt x="0" y="144001"/>
                  </a:lnTo>
                  <a:close/>
                </a:path>
              </a:pathLst>
            </a:custGeom>
            <a:ln>
              <a:solidFill>
                <a:srgbClr val="00B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5517" tIns="95517" rIns="95517" bIns="95517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400" b="1" kern="1200" dirty="0" smtClean="0"/>
                <a:t>Pre-adjustment trail balance</a:t>
              </a:r>
              <a:endParaRPr lang="en-ZA" sz="1400" b="1" kern="12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3863759" y="4537053"/>
              <a:ext cx="1632413" cy="839393"/>
            </a:xfrm>
            <a:custGeom>
              <a:avLst/>
              <a:gdLst>
                <a:gd name="connsiteX0" fmla="*/ 0 w 1632413"/>
                <a:gd name="connsiteY0" fmla="*/ 139902 h 839393"/>
                <a:gd name="connsiteX1" fmla="*/ 139902 w 1632413"/>
                <a:gd name="connsiteY1" fmla="*/ 0 h 839393"/>
                <a:gd name="connsiteX2" fmla="*/ 1492511 w 1632413"/>
                <a:gd name="connsiteY2" fmla="*/ 0 h 839393"/>
                <a:gd name="connsiteX3" fmla="*/ 1632413 w 1632413"/>
                <a:gd name="connsiteY3" fmla="*/ 139902 h 839393"/>
                <a:gd name="connsiteX4" fmla="*/ 1632413 w 1632413"/>
                <a:gd name="connsiteY4" fmla="*/ 699491 h 839393"/>
                <a:gd name="connsiteX5" fmla="*/ 1492511 w 1632413"/>
                <a:gd name="connsiteY5" fmla="*/ 839393 h 839393"/>
                <a:gd name="connsiteX6" fmla="*/ 139902 w 1632413"/>
                <a:gd name="connsiteY6" fmla="*/ 839393 h 839393"/>
                <a:gd name="connsiteX7" fmla="*/ 0 w 1632413"/>
                <a:gd name="connsiteY7" fmla="*/ 699491 h 839393"/>
                <a:gd name="connsiteX8" fmla="*/ 0 w 1632413"/>
                <a:gd name="connsiteY8" fmla="*/ 139902 h 839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32413" h="839393">
                  <a:moveTo>
                    <a:pt x="0" y="139902"/>
                  </a:moveTo>
                  <a:cubicBezTo>
                    <a:pt x="0" y="62636"/>
                    <a:pt x="62636" y="0"/>
                    <a:pt x="139902" y="0"/>
                  </a:cubicBezTo>
                  <a:lnTo>
                    <a:pt x="1492511" y="0"/>
                  </a:lnTo>
                  <a:cubicBezTo>
                    <a:pt x="1569777" y="0"/>
                    <a:pt x="1632413" y="62636"/>
                    <a:pt x="1632413" y="139902"/>
                  </a:cubicBezTo>
                  <a:lnTo>
                    <a:pt x="1632413" y="699491"/>
                  </a:lnTo>
                  <a:cubicBezTo>
                    <a:pt x="1632413" y="776757"/>
                    <a:pt x="1569777" y="839393"/>
                    <a:pt x="1492511" y="839393"/>
                  </a:cubicBezTo>
                  <a:lnTo>
                    <a:pt x="139902" y="839393"/>
                  </a:lnTo>
                  <a:cubicBezTo>
                    <a:pt x="62636" y="839393"/>
                    <a:pt x="0" y="776757"/>
                    <a:pt x="0" y="699491"/>
                  </a:cubicBezTo>
                  <a:lnTo>
                    <a:pt x="0" y="139902"/>
                  </a:lnTo>
                  <a:close/>
                </a:path>
              </a:pathLst>
            </a:custGeom>
            <a:ln>
              <a:solidFill>
                <a:srgbClr val="00B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9556" tIns="109556" rIns="109556" bIns="10955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800" b="1" kern="1200" dirty="0" smtClean="0"/>
                <a:t>Adjustments</a:t>
              </a:r>
              <a:endParaRPr lang="en-ZA" sz="1800" b="1" kern="1200" dirty="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3339727" y="3221363"/>
              <a:ext cx="1852022" cy="814592"/>
            </a:xfrm>
            <a:custGeom>
              <a:avLst/>
              <a:gdLst>
                <a:gd name="connsiteX0" fmla="*/ 0 w 1852022"/>
                <a:gd name="connsiteY0" fmla="*/ 135768 h 814592"/>
                <a:gd name="connsiteX1" fmla="*/ 135768 w 1852022"/>
                <a:gd name="connsiteY1" fmla="*/ 0 h 814592"/>
                <a:gd name="connsiteX2" fmla="*/ 1716254 w 1852022"/>
                <a:gd name="connsiteY2" fmla="*/ 0 h 814592"/>
                <a:gd name="connsiteX3" fmla="*/ 1852022 w 1852022"/>
                <a:gd name="connsiteY3" fmla="*/ 135768 h 814592"/>
                <a:gd name="connsiteX4" fmla="*/ 1852022 w 1852022"/>
                <a:gd name="connsiteY4" fmla="*/ 678824 h 814592"/>
                <a:gd name="connsiteX5" fmla="*/ 1716254 w 1852022"/>
                <a:gd name="connsiteY5" fmla="*/ 814592 h 814592"/>
                <a:gd name="connsiteX6" fmla="*/ 135768 w 1852022"/>
                <a:gd name="connsiteY6" fmla="*/ 814592 h 814592"/>
                <a:gd name="connsiteX7" fmla="*/ 0 w 1852022"/>
                <a:gd name="connsiteY7" fmla="*/ 678824 h 814592"/>
                <a:gd name="connsiteX8" fmla="*/ 0 w 1852022"/>
                <a:gd name="connsiteY8" fmla="*/ 135768 h 814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2022" h="814592">
                  <a:moveTo>
                    <a:pt x="0" y="135768"/>
                  </a:moveTo>
                  <a:cubicBezTo>
                    <a:pt x="0" y="60785"/>
                    <a:pt x="60785" y="0"/>
                    <a:pt x="135768" y="0"/>
                  </a:cubicBezTo>
                  <a:lnTo>
                    <a:pt x="1716254" y="0"/>
                  </a:lnTo>
                  <a:cubicBezTo>
                    <a:pt x="1791237" y="0"/>
                    <a:pt x="1852022" y="60785"/>
                    <a:pt x="1852022" y="135768"/>
                  </a:cubicBezTo>
                  <a:lnTo>
                    <a:pt x="1852022" y="678824"/>
                  </a:lnTo>
                  <a:cubicBezTo>
                    <a:pt x="1852022" y="753807"/>
                    <a:pt x="1791237" y="814592"/>
                    <a:pt x="1716254" y="814592"/>
                  </a:cubicBezTo>
                  <a:lnTo>
                    <a:pt x="135768" y="814592"/>
                  </a:lnTo>
                  <a:cubicBezTo>
                    <a:pt x="60785" y="814592"/>
                    <a:pt x="0" y="753807"/>
                    <a:pt x="0" y="678824"/>
                  </a:cubicBezTo>
                  <a:lnTo>
                    <a:pt x="0" y="135768"/>
                  </a:lnTo>
                  <a:close/>
                </a:path>
              </a:pathLst>
            </a:custGeom>
            <a:ln>
              <a:solidFill>
                <a:srgbClr val="00B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8345" tIns="108345" rIns="108345" bIns="10834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800" b="1" kern="1200" dirty="0" smtClean="0"/>
                <a:t>Post-adjustment trail balance</a:t>
              </a:r>
              <a:endParaRPr lang="en-ZA" sz="1800" b="1" kern="1200" dirty="0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3719736" y="2172859"/>
              <a:ext cx="1776570" cy="631671"/>
            </a:xfrm>
            <a:custGeom>
              <a:avLst/>
              <a:gdLst>
                <a:gd name="connsiteX0" fmla="*/ 0 w 1776570"/>
                <a:gd name="connsiteY0" fmla="*/ 105281 h 631671"/>
                <a:gd name="connsiteX1" fmla="*/ 105281 w 1776570"/>
                <a:gd name="connsiteY1" fmla="*/ 0 h 631671"/>
                <a:gd name="connsiteX2" fmla="*/ 1671289 w 1776570"/>
                <a:gd name="connsiteY2" fmla="*/ 0 h 631671"/>
                <a:gd name="connsiteX3" fmla="*/ 1776570 w 1776570"/>
                <a:gd name="connsiteY3" fmla="*/ 105281 h 631671"/>
                <a:gd name="connsiteX4" fmla="*/ 1776570 w 1776570"/>
                <a:gd name="connsiteY4" fmla="*/ 526390 h 631671"/>
                <a:gd name="connsiteX5" fmla="*/ 1671289 w 1776570"/>
                <a:gd name="connsiteY5" fmla="*/ 631671 h 631671"/>
                <a:gd name="connsiteX6" fmla="*/ 105281 w 1776570"/>
                <a:gd name="connsiteY6" fmla="*/ 631671 h 631671"/>
                <a:gd name="connsiteX7" fmla="*/ 0 w 1776570"/>
                <a:gd name="connsiteY7" fmla="*/ 526390 h 631671"/>
                <a:gd name="connsiteX8" fmla="*/ 0 w 1776570"/>
                <a:gd name="connsiteY8" fmla="*/ 105281 h 631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6570" h="631671">
                  <a:moveTo>
                    <a:pt x="0" y="105281"/>
                  </a:moveTo>
                  <a:cubicBezTo>
                    <a:pt x="0" y="47136"/>
                    <a:pt x="47136" y="0"/>
                    <a:pt x="105281" y="0"/>
                  </a:cubicBezTo>
                  <a:lnTo>
                    <a:pt x="1671289" y="0"/>
                  </a:lnTo>
                  <a:cubicBezTo>
                    <a:pt x="1729434" y="0"/>
                    <a:pt x="1776570" y="47136"/>
                    <a:pt x="1776570" y="105281"/>
                  </a:cubicBezTo>
                  <a:lnTo>
                    <a:pt x="1776570" y="526390"/>
                  </a:lnTo>
                  <a:cubicBezTo>
                    <a:pt x="1776570" y="584535"/>
                    <a:pt x="1729434" y="631671"/>
                    <a:pt x="1671289" y="631671"/>
                  </a:cubicBezTo>
                  <a:lnTo>
                    <a:pt x="105281" y="631671"/>
                  </a:lnTo>
                  <a:cubicBezTo>
                    <a:pt x="47136" y="631671"/>
                    <a:pt x="0" y="584535"/>
                    <a:pt x="0" y="526390"/>
                  </a:cubicBezTo>
                  <a:lnTo>
                    <a:pt x="0" y="105281"/>
                  </a:lnTo>
                  <a:close/>
                </a:path>
              </a:pathLst>
            </a:custGeom>
            <a:ln>
              <a:solidFill>
                <a:srgbClr val="00B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796" tIns="91796" rIns="91796" bIns="9179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600" b="1" kern="1200" dirty="0" smtClean="0"/>
                <a:t>Financial statements</a:t>
              </a:r>
              <a:endParaRPr lang="en-ZA" sz="16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62945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275" y="180304"/>
            <a:ext cx="11436439" cy="5996659"/>
          </a:xfrm>
        </p:spPr>
        <p:txBody>
          <a:bodyPr/>
          <a:lstStyle/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37281"/>
            <a:ext cx="10515600" cy="1860331"/>
          </a:xfrm>
        </p:spPr>
        <p:txBody>
          <a:bodyPr>
            <a:normAutofit fontScale="90000"/>
          </a:bodyPr>
          <a:lstStyle/>
          <a:p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4000" b="1" dirty="0" smtClean="0">
                <a:solidFill>
                  <a:srgbClr val="0070C0"/>
                </a:solidFill>
              </a:rPr>
              <a:t>GENERAL JOURNAL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>4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purchased pruning equipment for R10 000 </a:t>
            </a:r>
            <a:r>
              <a:rPr lang="en-US" sz="1800" b="1" dirty="0" smtClean="0">
                <a:solidFill>
                  <a:srgbClr val="FF0000"/>
                </a:solidFill>
              </a:rPr>
              <a:t>on credit </a:t>
            </a:r>
            <a:r>
              <a:rPr lang="en-US" sz="1800" b="1" dirty="0" smtClean="0"/>
              <a:t>from Sand Pruning Equipment</a:t>
            </a:r>
            <a:br>
              <a:rPr lang="en-US" sz="1800" b="1" dirty="0" smtClean="0"/>
            </a:br>
            <a:r>
              <a:rPr lang="en-US" sz="1800" b="1" dirty="0" smtClean="0"/>
              <a:t>8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paid R1 000 cash for stationery</a:t>
            </a:r>
            <a:br>
              <a:rPr lang="en-US" sz="1800" b="1" dirty="0" smtClean="0"/>
            </a:br>
            <a:r>
              <a:rPr lang="en-US" sz="1800" b="1" dirty="0" smtClean="0"/>
              <a:t>11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rendered services for R3 000 cash</a:t>
            </a:r>
            <a:br>
              <a:rPr lang="en-US" sz="1800" b="1" dirty="0" smtClean="0"/>
            </a:br>
            <a:r>
              <a:rPr lang="en-US" sz="1800" b="1" dirty="0" smtClean="0"/>
              <a:t>12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rendered services to A Adam for R2 000 </a:t>
            </a:r>
            <a:r>
              <a:rPr lang="en-US" sz="1800" b="1" dirty="0" smtClean="0">
                <a:solidFill>
                  <a:srgbClr val="FF0000"/>
                </a:solidFill>
              </a:rPr>
              <a:t>on credit</a:t>
            </a:r>
            <a:endParaRPr lang="en-ZA" sz="1800" b="1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754382" y="2056914"/>
          <a:ext cx="10683236" cy="4536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2094"/>
                <a:gridCol w="4459525"/>
                <a:gridCol w="586739"/>
                <a:gridCol w="2306515"/>
                <a:gridCol w="2448363"/>
              </a:tblGrid>
              <a:tr h="53401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Date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DESCRIPTION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(Account)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rgbClr val="002060"/>
                          </a:solidFill>
                        </a:rPr>
                        <a:t>Fol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DEBIT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CREDIT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485849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502305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502305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502305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502305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502305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502305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502305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667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275" y="180304"/>
            <a:ext cx="11436439" cy="5996659"/>
          </a:xfrm>
        </p:spPr>
        <p:txBody>
          <a:bodyPr/>
          <a:lstStyle/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37281"/>
            <a:ext cx="10515600" cy="1860331"/>
          </a:xfrm>
        </p:spPr>
        <p:txBody>
          <a:bodyPr>
            <a:normAutofit fontScale="90000"/>
          </a:bodyPr>
          <a:lstStyle/>
          <a:p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4000" b="1" dirty="0" smtClean="0">
                <a:solidFill>
                  <a:srgbClr val="0070C0"/>
                </a:solidFill>
              </a:rPr>
              <a:t>GENERAL JOURNAL (MEMO)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>4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purchased pruning equipment for R10 000 </a:t>
            </a:r>
            <a:r>
              <a:rPr lang="en-US" sz="1800" b="1" dirty="0" smtClean="0">
                <a:solidFill>
                  <a:srgbClr val="FF0000"/>
                </a:solidFill>
              </a:rPr>
              <a:t>on credit </a:t>
            </a:r>
            <a:r>
              <a:rPr lang="en-US" sz="1800" b="1" dirty="0" smtClean="0"/>
              <a:t>from Sand Pruning Equipment</a:t>
            </a:r>
            <a:br>
              <a:rPr lang="en-US" sz="1800" b="1" dirty="0" smtClean="0"/>
            </a:br>
            <a:r>
              <a:rPr lang="en-US" sz="1800" b="1" dirty="0" smtClean="0"/>
              <a:t>8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paid R1 000 cash for stationery</a:t>
            </a:r>
            <a:br>
              <a:rPr lang="en-US" sz="1800" b="1" dirty="0" smtClean="0"/>
            </a:br>
            <a:r>
              <a:rPr lang="en-US" sz="1800" b="1" dirty="0" smtClean="0"/>
              <a:t>11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rendered services for R3 000 cash</a:t>
            </a:r>
            <a:br>
              <a:rPr lang="en-US" sz="1800" b="1" dirty="0" smtClean="0"/>
            </a:br>
            <a:r>
              <a:rPr lang="en-US" sz="1800" b="1" dirty="0" smtClean="0"/>
              <a:t>12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rendered services to A Adam for R2 000 </a:t>
            </a:r>
            <a:r>
              <a:rPr lang="en-US" sz="1800" b="1" dirty="0" smtClean="0">
                <a:solidFill>
                  <a:srgbClr val="FF0000"/>
                </a:solidFill>
              </a:rPr>
              <a:t>on credit</a:t>
            </a:r>
            <a:endParaRPr lang="en-ZA" sz="1800" b="1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754382" y="2056914"/>
          <a:ext cx="10683236" cy="4536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2094"/>
                <a:gridCol w="4459525"/>
                <a:gridCol w="586739"/>
                <a:gridCol w="2306515"/>
                <a:gridCol w="2448363"/>
              </a:tblGrid>
              <a:tr h="53401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Date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DESCRIPTION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(Account)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rgbClr val="002060"/>
                          </a:solidFill>
                        </a:rPr>
                        <a:t>Fol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DEBIT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CREDIT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485849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Equipment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  <a:tr h="502305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   Creditors</a:t>
                      </a:r>
                      <a:endParaRPr lang="en-ZA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10 000</a:t>
                      </a:r>
                      <a:endParaRPr lang="en-ZA" dirty="0"/>
                    </a:p>
                  </a:txBody>
                  <a:tcPr/>
                </a:tc>
              </a:tr>
              <a:tr h="502305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Stationery</a:t>
                      </a:r>
                      <a:endParaRPr lang="en-ZA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r>
                        <a:rPr lang="en-US" baseline="0" dirty="0" smtClean="0"/>
                        <a:t>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  <a:tr h="502305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Bank</a:t>
                      </a:r>
                      <a:endParaRPr lang="en-ZA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1 000</a:t>
                      </a:r>
                      <a:endParaRPr lang="en-ZA" dirty="0"/>
                    </a:p>
                  </a:txBody>
                  <a:tcPr/>
                </a:tc>
              </a:tr>
              <a:tr h="502305"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Bank</a:t>
                      </a:r>
                      <a:endParaRPr lang="en-ZA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  <a:tr h="502305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Services rendered</a:t>
                      </a:r>
                      <a:endParaRPr lang="en-ZA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3 000</a:t>
                      </a:r>
                      <a:endParaRPr lang="en-ZA" dirty="0"/>
                    </a:p>
                  </a:txBody>
                  <a:tcPr/>
                </a:tc>
              </a:tr>
              <a:tr h="502305"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Debtors</a:t>
                      </a:r>
                      <a:endParaRPr lang="en-ZA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</a:tr>
              <a:tr h="502305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Services rendered</a:t>
                      </a:r>
                      <a:endParaRPr lang="en-ZA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2 000</a:t>
                      </a:r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136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275" y="180304"/>
            <a:ext cx="11436439" cy="5996659"/>
          </a:xfrm>
        </p:spPr>
        <p:txBody>
          <a:bodyPr/>
          <a:lstStyle/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37281"/>
            <a:ext cx="10515600" cy="1860331"/>
          </a:xfrm>
        </p:spPr>
        <p:txBody>
          <a:bodyPr>
            <a:normAutofit fontScale="90000"/>
          </a:bodyPr>
          <a:lstStyle/>
          <a:p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4000" b="1" dirty="0" smtClean="0">
                <a:solidFill>
                  <a:srgbClr val="0070C0"/>
                </a:solidFill>
              </a:rPr>
              <a:t>GENERAL LEDGER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>4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KPS purchased pruning equipment for R10 000 </a:t>
            </a:r>
            <a:r>
              <a:rPr lang="en-US" sz="1800" b="1" dirty="0" smtClean="0">
                <a:solidFill>
                  <a:srgbClr val="FF0000"/>
                </a:solidFill>
              </a:rPr>
              <a:t>on credit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>8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paid R1 000 cash for stationery</a:t>
            </a:r>
            <a:br>
              <a:rPr lang="en-US" sz="1800" b="1" dirty="0" smtClean="0"/>
            </a:br>
            <a:r>
              <a:rPr lang="en-US" sz="1800" b="1" dirty="0" smtClean="0"/>
              <a:t>11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rendered services for R3 000 cash</a:t>
            </a:r>
            <a:br>
              <a:rPr lang="en-US" sz="1800" b="1" dirty="0" smtClean="0"/>
            </a:br>
            <a:r>
              <a:rPr lang="en-US" sz="1800" b="1" dirty="0" smtClean="0"/>
              <a:t>12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KPS rendered services to A Adam for R2 000 </a:t>
            </a:r>
            <a:r>
              <a:rPr lang="en-US" sz="1800" b="1" dirty="0" smtClean="0">
                <a:solidFill>
                  <a:srgbClr val="FF0000"/>
                </a:solidFill>
              </a:rPr>
              <a:t>on credit</a:t>
            </a:r>
            <a:endParaRPr lang="en-ZA" sz="18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131666" y="2239758"/>
          <a:ext cx="3412198" cy="1246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06099"/>
                <a:gridCol w="1706099"/>
              </a:tblGrid>
              <a:tr h="242100">
                <a:tc gridSpan="2"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Dt +                Equipment            -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88032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131666" y="3727984"/>
          <a:ext cx="3412198" cy="12487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06099"/>
                <a:gridCol w="1706099"/>
              </a:tblGrid>
              <a:tr h="242847">
                <a:tc gridSpan="2"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Dt -                Creditors               +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883037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7127239" y="144726"/>
          <a:ext cx="3412198" cy="12487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06099"/>
                <a:gridCol w="1706099"/>
              </a:tblGrid>
              <a:tr h="242847">
                <a:tc gridSpan="2"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Dt -                Stationery             +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883037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6696221" y="1487004"/>
          <a:ext cx="4274234" cy="22705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117"/>
                <a:gridCol w="2137117"/>
              </a:tblGrid>
              <a:tr h="383999">
                <a:tc gridSpan="2"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Dt +                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          Bank           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                -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1886511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6696221" y="4424714"/>
          <a:ext cx="4274234" cy="17928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117"/>
                <a:gridCol w="2137117"/>
              </a:tblGrid>
              <a:tr h="414572">
                <a:tc gridSpan="2"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Dt -                 Services rendered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             +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1378296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1131664" y="5100034"/>
          <a:ext cx="3453214" cy="12666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6607"/>
                <a:gridCol w="1726607"/>
              </a:tblGrid>
              <a:tr h="371808">
                <a:tc gridSpan="2"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Dt +              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 Debtors     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           -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894878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095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275" y="180304"/>
            <a:ext cx="11436439" cy="5996659"/>
          </a:xfrm>
        </p:spPr>
        <p:txBody>
          <a:bodyPr/>
          <a:lstStyle/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37281"/>
            <a:ext cx="10515600" cy="1860331"/>
          </a:xfrm>
        </p:spPr>
        <p:txBody>
          <a:bodyPr>
            <a:normAutofit fontScale="90000"/>
          </a:bodyPr>
          <a:lstStyle/>
          <a:p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4000" b="1" dirty="0" smtClean="0">
                <a:solidFill>
                  <a:srgbClr val="0070C0"/>
                </a:solidFill>
              </a:rPr>
              <a:t>GENERAL LEDGER (MEMO)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>4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KPS purchased pruning equipment for R10 000 </a:t>
            </a:r>
            <a:r>
              <a:rPr lang="en-US" sz="1800" b="1" dirty="0" smtClean="0">
                <a:solidFill>
                  <a:srgbClr val="FF0000"/>
                </a:solidFill>
              </a:rPr>
              <a:t>on credit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>8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paid R1 000 cash for stationery</a:t>
            </a:r>
            <a:br>
              <a:rPr lang="en-US" sz="1800" b="1" dirty="0" smtClean="0"/>
            </a:br>
            <a:r>
              <a:rPr lang="en-US" sz="1800" b="1" dirty="0" smtClean="0"/>
              <a:t>11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Koala Pruning Services rendered services for R3 000 cash</a:t>
            </a:r>
            <a:br>
              <a:rPr lang="en-US" sz="1800" b="1" dirty="0" smtClean="0"/>
            </a:br>
            <a:r>
              <a:rPr lang="en-US" sz="1800" b="1" dirty="0" smtClean="0"/>
              <a:t>12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 : KPS rendered services to A Adam for R2 000 </a:t>
            </a:r>
            <a:r>
              <a:rPr lang="en-US" sz="1800" b="1" dirty="0" smtClean="0">
                <a:solidFill>
                  <a:srgbClr val="FF0000"/>
                </a:solidFill>
              </a:rPr>
              <a:t>on credit</a:t>
            </a:r>
            <a:endParaRPr lang="en-ZA" sz="18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131666" y="2239758"/>
          <a:ext cx="3412198" cy="1246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06099"/>
                <a:gridCol w="1706099"/>
              </a:tblGrid>
              <a:tr h="242100">
                <a:tc gridSpan="2"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Dt +                Equipment            -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88032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Creditors    </a:t>
                      </a:r>
                      <a:r>
                        <a:rPr lang="en-US" sz="1400" baseline="0" dirty="0" smtClean="0"/>
                        <a:t>  </a:t>
                      </a:r>
                      <a:r>
                        <a:rPr lang="en-US" sz="1400" dirty="0" smtClean="0"/>
                        <a:t>   10 000</a:t>
                      </a:r>
                      <a:endParaRPr lang="en-ZA" sz="1400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131666" y="3727984"/>
          <a:ext cx="3412198" cy="12487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06099"/>
                <a:gridCol w="1706099"/>
              </a:tblGrid>
              <a:tr h="242847">
                <a:tc gridSpan="2"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Dt -                Creditors               +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883037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Equipment      10 000</a:t>
                      </a:r>
                      <a:endParaRPr lang="en-ZA" sz="1400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7127239" y="144726"/>
          <a:ext cx="3412198" cy="21318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06099"/>
                <a:gridCol w="1706099"/>
              </a:tblGrid>
              <a:tr h="242847">
                <a:tc gridSpan="2"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Dt -                Stationery             +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176607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Bank                   1 000</a:t>
                      </a:r>
                      <a:endParaRPr lang="en-ZA" sz="1400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6696221" y="1727543"/>
          <a:ext cx="4274234" cy="22705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117"/>
                <a:gridCol w="2137117"/>
              </a:tblGrid>
              <a:tr h="383999">
                <a:tc gridSpan="2"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Dt +                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          Bank           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                -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188651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Services rendered  </a:t>
                      </a:r>
                      <a:r>
                        <a:rPr lang="en-US" sz="1400" baseline="0" dirty="0" smtClean="0"/>
                        <a:t>    </a:t>
                      </a:r>
                      <a:r>
                        <a:rPr lang="en-US" sz="1400" dirty="0" smtClean="0"/>
                        <a:t>3 000</a:t>
                      </a:r>
                    </a:p>
                    <a:p>
                      <a:endParaRPr lang="en-US" sz="1400" dirty="0" smtClean="0"/>
                    </a:p>
                    <a:p>
                      <a:endParaRPr lang="en-US" sz="1400" dirty="0" smtClean="0"/>
                    </a:p>
                    <a:p>
                      <a:r>
                        <a:rPr lang="en-US" sz="1400" b="1" dirty="0" smtClean="0"/>
                        <a:t>                                       3 000</a:t>
                      </a:r>
                    </a:p>
                    <a:p>
                      <a:r>
                        <a:rPr lang="en-US" sz="1400" b="1" dirty="0" smtClean="0">
                          <a:solidFill>
                            <a:srgbClr val="C00000"/>
                          </a:solidFill>
                        </a:rPr>
                        <a:t>Balance                        2 000</a:t>
                      </a:r>
                      <a:endParaRPr lang="en-ZA" sz="1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Stationery                    1 000</a:t>
                      </a:r>
                    </a:p>
                    <a:p>
                      <a:endParaRPr lang="en-US" sz="1400" dirty="0" smtClean="0"/>
                    </a:p>
                    <a:p>
                      <a:r>
                        <a:rPr lang="en-US" sz="1400" b="1" dirty="0" smtClean="0">
                          <a:solidFill>
                            <a:srgbClr val="C00000"/>
                          </a:solidFill>
                        </a:rPr>
                        <a:t>Balance                        2 000</a:t>
                      </a:r>
                    </a:p>
                    <a:p>
                      <a:r>
                        <a:rPr lang="en-US" sz="1400" b="1" dirty="0" smtClean="0"/>
                        <a:t>                                       3 000</a:t>
                      </a:r>
                      <a:endParaRPr lang="en-ZA" sz="1400" b="1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6696221" y="4424714"/>
          <a:ext cx="4274234" cy="17928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117"/>
                <a:gridCol w="2137117"/>
              </a:tblGrid>
              <a:tr h="414572">
                <a:tc gridSpan="2"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Dt -                 Services rendered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             +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1378296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Bank</a:t>
                      </a:r>
                      <a:r>
                        <a:rPr lang="en-US" sz="1400" baseline="0" dirty="0" smtClean="0"/>
                        <a:t>                              3 000</a:t>
                      </a:r>
                    </a:p>
                    <a:p>
                      <a:r>
                        <a:rPr lang="en-US" sz="1400" baseline="0" dirty="0" smtClean="0"/>
                        <a:t>Debtors                        2 000</a:t>
                      </a:r>
                      <a:endParaRPr lang="en-ZA" sz="1400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1131664" y="5100034"/>
          <a:ext cx="3453214" cy="12666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6607"/>
                <a:gridCol w="1726607"/>
              </a:tblGrid>
              <a:tr h="371808">
                <a:tc gridSpan="2"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Dt +              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 Debtors     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           -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Ct</a:t>
                      </a:r>
                      <a:endParaRPr lang="en-ZA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89487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Services rendered 2 000</a:t>
                      </a:r>
                      <a:endParaRPr lang="en-ZA" sz="1200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367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b="1" dirty="0" smtClean="0"/>
              <a:t>STUDY GUIDE: STUDY UNIT 3 AND </a:t>
            </a:r>
            <a:r>
              <a:rPr lang="en-US" altLang="en-US" b="1" dirty="0"/>
              <a:t>4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400" b="1" dirty="0" smtClean="0">
                <a:solidFill>
                  <a:srgbClr val="008000"/>
                </a:solidFill>
              </a:rPr>
              <a:t>LESSON 2</a:t>
            </a:r>
            <a:r>
              <a:rPr lang="en-US" altLang="en-US" sz="2400" b="1" dirty="0" smtClean="0">
                <a:solidFill>
                  <a:srgbClr val="008000"/>
                </a:solidFill>
              </a:rPr>
              <a:t> </a:t>
            </a:r>
            <a:r>
              <a:rPr lang="en-US" altLang="en-US" sz="2400" b="1" dirty="0">
                <a:solidFill>
                  <a:srgbClr val="008000"/>
                </a:solidFill>
              </a:rPr>
              <a:t>CONSISTS OF:</a:t>
            </a:r>
          </a:p>
          <a:p>
            <a:r>
              <a:rPr lang="en-US" altLang="en-US" sz="2400" b="1" dirty="0"/>
              <a:t>Chapter 3 </a:t>
            </a:r>
            <a:r>
              <a:rPr lang="en-US" altLang="en-US" sz="2400" dirty="0"/>
              <a:t>(p 29 in textbook)</a:t>
            </a:r>
          </a:p>
          <a:p>
            <a:r>
              <a:rPr lang="en-US" altLang="en-US" sz="2400" b="1" dirty="0"/>
              <a:t>Chapter 4 </a:t>
            </a:r>
            <a:r>
              <a:rPr lang="en-US" altLang="en-US" sz="2400" dirty="0"/>
              <a:t>(p 47 in textbook)</a:t>
            </a:r>
          </a:p>
          <a:p>
            <a:endParaRPr lang="en-US" altLang="en-US" sz="2400" dirty="0"/>
          </a:p>
          <a:p>
            <a:r>
              <a:rPr lang="en-US" altLang="en-US" sz="2400" b="1" dirty="0"/>
              <a:t>SU 3: The general journal</a:t>
            </a:r>
            <a:endParaRPr lang="en-US" altLang="en-US" sz="2400" b="1" dirty="0">
              <a:solidFill>
                <a:srgbClr val="FF0000"/>
              </a:solidFill>
            </a:endParaRPr>
          </a:p>
          <a:p>
            <a:r>
              <a:rPr lang="en-US" altLang="en-US" sz="2400" b="1" dirty="0"/>
              <a:t>SU 4: The general ledger and pre-adjustment trial </a:t>
            </a:r>
            <a:r>
              <a:rPr lang="en-US" altLang="en-US" sz="2400" b="1" dirty="0" smtClean="0"/>
              <a:t>balance</a:t>
            </a:r>
            <a:endParaRPr lang="en-US" altLang="en-US" sz="2400" b="1" dirty="0"/>
          </a:p>
          <a:p>
            <a:endParaRPr lang="en-US" altLang="en-US" sz="2400" b="1" dirty="0">
              <a:solidFill>
                <a:srgbClr val="FF0000"/>
              </a:solidFill>
            </a:endParaRPr>
          </a:p>
          <a:p>
            <a:pPr lvl="1"/>
            <a:r>
              <a:rPr lang="en-US" altLang="en-US" sz="2200" b="1" dirty="0">
                <a:solidFill>
                  <a:srgbClr val="FF0000"/>
                </a:solidFill>
              </a:rPr>
              <a:t>Open on p 29 in textbook and p 14 in study guide</a:t>
            </a:r>
          </a:p>
          <a:p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2495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275" y="180304"/>
            <a:ext cx="11436439" cy="5996659"/>
          </a:xfrm>
        </p:spPr>
        <p:txBody>
          <a:bodyPr/>
          <a:lstStyle/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</a:rPr>
              <a:t>Trial balance of Koala Pruning Services</a:t>
            </a:r>
            <a:endParaRPr 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37282"/>
            <a:ext cx="10515600" cy="1205864"/>
          </a:xfrm>
        </p:spPr>
        <p:txBody>
          <a:bodyPr>
            <a:normAutofit fontScale="90000"/>
          </a:bodyPr>
          <a:lstStyle/>
          <a:p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4000" b="1" dirty="0" smtClean="0">
                <a:solidFill>
                  <a:srgbClr val="0070C0"/>
                </a:solidFill>
              </a:rPr>
              <a:t>TRIAL BALANCE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endParaRPr lang="en-ZA" sz="1800" b="1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613117" y="1535592"/>
          <a:ext cx="8671560" cy="453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1671"/>
                <a:gridCol w="503649"/>
                <a:gridCol w="2124222"/>
                <a:gridCol w="2082018"/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2060"/>
                          </a:solidFill>
                        </a:rPr>
                        <a:t>DESCRIPTION (account)</a:t>
                      </a:r>
                      <a:endParaRPr lang="en-ZA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</a:rPr>
                        <a:t>Fol</a:t>
                      </a:r>
                      <a:endParaRPr lang="en-ZA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2060"/>
                          </a:solidFill>
                        </a:rPr>
                        <a:t>DEBIT</a:t>
                      </a:r>
                      <a:endParaRPr lang="en-ZA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2060"/>
                          </a:solidFill>
                        </a:rPr>
                        <a:t>CREDIT</a:t>
                      </a:r>
                      <a:endParaRPr lang="en-ZA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287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275" y="180304"/>
            <a:ext cx="11436439" cy="5996659"/>
          </a:xfrm>
        </p:spPr>
        <p:txBody>
          <a:bodyPr/>
          <a:lstStyle/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</a:rPr>
              <a:t>Trial balance of Koala Pruning Services</a:t>
            </a:r>
            <a:endParaRPr 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37282"/>
            <a:ext cx="10515600" cy="1205864"/>
          </a:xfrm>
        </p:spPr>
        <p:txBody>
          <a:bodyPr>
            <a:normAutofit fontScale="90000"/>
          </a:bodyPr>
          <a:lstStyle/>
          <a:p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4000" b="1" dirty="0" smtClean="0">
                <a:solidFill>
                  <a:srgbClr val="0070C0"/>
                </a:solidFill>
              </a:rPr>
              <a:t>TRIAL BALANCE (MEMO)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endParaRPr lang="en-ZA" sz="1800" b="1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613117" y="1535592"/>
          <a:ext cx="8671560" cy="453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1671"/>
                <a:gridCol w="503649"/>
                <a:gridCol w="2124222"/>
                <a:gridCol w="2082018"/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2060"/>
                          </a:solidFill>
                        </a:rPr>
                        <a:t>DESCRIPTION (account)</a:t>
                      </a:r>
                      <a:endParaRPr lang="en-ZA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</a:rPr>
                        <a:t>Fol</a:t>
                      </a:r>
                      <a:endParaRPr lang="en-ZA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2060"/>
                          </a:solidFill>
                        </a:rPr>
                        <a:t>DEBIT</a:t>
                      </a:r>
                      <a:endParaRPr lang="en-ZA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2060"/>
                          </a:solidFill>
                        </a:rPr>
                        <a:t>CREDIT</a:t>
                      </a:r>
                      <a:endParaRPr lang="en-ZA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Equipment</a:t>
                      </a:r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10 000</a:t>
                      </a:r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Debtors</a:t>
                      </a:r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2 000</a:t>
                      </a:r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Creditors</a:t>
                      </a:r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10 000</a:t>
                      </a:r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Bank</a:t>
                      </a:r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2 000</a:t>
                      </a:r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Services rendered</a:t>
                      </a:r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5 000</a:t>
                      </a:r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Stationery</a:t>
                      </a:r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1 000</a:t>
                      </a:r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2000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2000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15 000</a:t>
                      </a:r>
                      <a:endParaRPr lang="en-ZA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15 000</a:t>
                      </a:r>
                      <a:endParaRPr lang="en-ZA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08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b="1" dirty="0" smtClean="0"/>
              <a:t>SU 4: OUTCOMES (</a:t>
            </a:r>
            <a:r>
              <a:rPr lang="en-US" altLang="en-US" b="1" dirty="0"/>
              <a:t>P</a:t>
            </a:r>
            <a:r>
              <a:rPr lang="en-US" altLang="en-US" b="1" dirty="0" smtClean="0"/>
              <a:t> 47)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chemeClr val="accent6"/>
                </a:solidFill>
              </a:rPr>
              <a:t>CHAPTER 4 (The general ledger and </a:t>
            </a:r>
            <a:r>
              <a:rPr lang="en-US" altLang="en-US" sz="2400" b="1" dirty="0" smtClean="0">
                <a:solidFill>
                  <a:schemeClr val="accent6"/>
                </a:solidFill>
              </a:rPr>
              <a:t>TB) - [Trial balance = TB]</a:t>
            </a: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r>
              <a:rPr lang="en-US" altLang="en-US" sz="2400" b="1" dirty="0">
                <a:solidFill>
                  <a:schemeClr val="accent6"/>
                </a:solidFill>
              </a:rPr>
              <a:t>explain what the general ledger is</a:t>
            </a:r>
          </a:p>
          <a:p>
            <a:r>
              <a:rPr lang="en-US" altLang="en-US" sz="2400" b="1" dirty="0">
                <a:solidFill>
                  <a:schemeClr val="accent6"/>
                </a:solidFill>
              </a:rPr>
              <a:t>explain how and why ledger accounts must be balanced</a:t>
            </a:r>
          </a:p>
          <a:p>
            <a:r>
              <a:rPr lang="en-US" altLang="en-US" sz="2400" b="1" dirty="0">
                <a:solidFill>
                  <a:srgbClr val="FF0000"/>
                </a:solidFill>
              </a:rPr>
              <a:t>post different transactions from the general journal to the general ledger and balance the accounts</a:t>
            </a:r>
          </a:p>
          <a:p>
            <a:r>
              <a:rPr lang="en-US" altLang="en-US" sz="2400" b="1" dirty="0">
                <a:solidFill>
                  <a:srgbClr val="FF0000"/>
                </a:solidFill>
              </a:rPr>
              <a:t>record transactions when the periodic inventory system is in use</a:t>
            </a:r>
          </a:p>
          <a:p>
            <a:r>
              <a:rPr lang="en-US" altLang="en-US" sz="2400" b="1" dirty="0">
                <a:solidFill>
                  <a:srgbClr val="FF0000"/>
                </a:solidFill>
              </a:rPr>
              <a:t>prepare a pre-adjustment trail balance</a:t>
            </a:r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4524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b="1" dirty="0" smtClean="0"/>
              <a:t>THE GENERAL LEDGER (p 49)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en-US" sz="2400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ZA" alt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631505" y="1430780"/>
          <a:ext cx="8928990" cy="3798420"/>
        </p:xfrm>
        <a:graphic>
          <a:graphicData uri="http://schemas.openxmlformats.org/drawingml/2006/table">
            <a:tbl>
              <a:tblPr/>
              <a:tblGrid>
                <a:gridCol w="6960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55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126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0004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0001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2116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8697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9190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0001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160004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00013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677467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86975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</a:tblGrid>
              <a:tr h="373544">
                <a:tc gridSpan="1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400" b="1" cap="all" dirty="0" smtClean="0">
                          <a:latin typeface="Arial"/>
                          <a:ea typeface="Times New Roman"/>
                          <a:cs typeface="Arial"/>
                        </a:rPr>
                        <a:t>ABC dealers</a:t>
                      </a:r>
                      <a:endParaRPr lang="en-US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3544">
                <a:tc gridSpan="1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400" b="1" cap="all" dirty="0" smtClean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Arial"/>
                        </a:rPr>
                        <a:t>General</a:t>
                      </a:r>
                      <a:r>
                        <a:rPr lang="nl-NL" sz="1400" b="1" cap="all" baseline="0" dirty="0" smtClean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Arial"/>
                        </a:rPr>
                        <a:t> ledger</a:t>
                      </a:r>
                      <a:endParaRPr lang="en-US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51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400" b="1" dirty="0">
                          <a:latin typeface="Arial"/>
                          <a:ea typeface="Times New Roman"/>
                          <a:cs typeface="Times New Roman"/>
                        </a:rPr>
                        <a:t>DT</a:t>
                      </a:r>
                      <a:endParaRPr lang="en-US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7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7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       BANK</a:t>
                      </a:r>
                      <a:endParaRPr lang="en-US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100" b="1" dirty="0" smtClean="0">
                          <a:latin typeface="Arial"/>
                          <a:ea typeface="Times New Roman"/>
                          <a:cs typeface="Times New Roman"/>
                        </a:rPr>
                        <a:t>B5</a:t>
                      </a: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400" b="1" dirty="0"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r>
                        <a:rPr lang="nl-NL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T</a:t>
                      </a:r>
                      <a:endParaRPr lang="en-US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7352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Datum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Besonderhede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Fol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R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Datum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Besonderhede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Fol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R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4705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b="1" dirty="0" smtClean="0">
                          <a:latin typeface="Arial"/>
                          <a:ea typeface="Times New Roman"/>
                          <a:cs typeface="Times New Roman"/>
                        </a:rPr>
                        <a:t>2012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b="1" dirty="0" smtClean="0">
                          <a:latin typeface="Arial"/>
                          <a:ea typeface="Times New Roman"/>
                          <a:cs typeface="Times New Roman"/>
                        </a:rPr>
                        <a:t>Feb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nl-NL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CAPITAL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J1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b="1" dirty="0" smtClean="0">
                          <a:latin typeface="Arial"/>
                          <a:ea typeface="Times New Roman"/>
                          <a:cs typeface="Times New Roman"/>
                        </a:rPr>
                        <a:t>2012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b="1" dirty="0" smtClean="0">
                          <a:latin typeface="Arial"/>
                          <a:ea typeface="Times New Roman"/>
                          <a:cs typeface="Times New Roman"/>
                        </a:rPr>
                        <a:t>Feb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nl-NL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b="1" dirty="0" smtClean="0">
                          <a:latin typeface="Arial"/>
                          <a:ea typeface="Times New Roman"/>
                          <a:cs typeface="Times New Roman"/>
                        </a:rPr>
                        <a:t>25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SALARIES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J3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50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94705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28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Balance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c/f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50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94705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94705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2012 </a:t>
                      </a:r>
                      <a:r>
                        <a:rPr lang="en-US" sz="900" b="1" dirty="0" err="1" smtClean="0">
                          <a:latin typeface="Arial"/>
                          <a:ea typeface="Times New Roman"/>
                          <a:cs typeface="Times New Roman"/>
                        </a:rPr>
                        <a:t>Mrt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Balance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err="1" smtClean="0">
                          <a:latin typeface="Arial"/>
                          <a:ea typeface="Times New Roman"/>
                          <a:cs typeface="Times New Roman"/>
                        </a:rPr>
                        <a:t>b/f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50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587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b="1" dirty="0" smtClean="0"/>
              <a:t>GENERAL LEDGER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 b="1" dirty="0">
                <a:solidFill>
                  <a:srgbClr val="9900CC"/>
                </a:solidFill>
              </a:rPr>
              <a:t>POSTING (p 49)</a:t>
            </a:r>
          </a:p>
          <a:p>
            <a:r>
              <a:rPr lang="en-US" altLang="en-US" sz="2400" b="1" dirty="0">
                <a:solidFill>
                  <a:srgbClr val="9900CC"/>
                </a:solidFill>
              </a:rPr>
              <a:t>BALANCING AN ACCOUNT (p 50)</a:t>
            </a:r>
          </a:p>
          <a:p>
            <a:endParaRPr lang="en-US" altLang="en-US" sz="2400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Pay attention to page 48 – 50 </a:t>
            </a:r>
            <a:r>
              <a:rPr lang="en-US" altLang="en-US" sz="2400" dirty="0" smtClean="0">
                <a:solidFill>
                  <a:srgbClr val="008000"/>
                </a:solidFill>
              </a:rPr>
              <a:t>(Go through practical </a:t>
            </a:r>
            <a:r>
              <a:rPr lang="en-US" altLang="en-US" sz="2400" dirty="0">
                <a:solidFill>
                  <a:srgbClr val="008000"/>
                </a:solidFill>
              </a:rPr>
              <a:t>example 4.1 and 4.2 in the </a:t>
            </a:r>
            <a:r>
              <a:rPr lang="en-US" altLang="en-US" sz="2400" dirty="0" smtClean="0">
                <a:solidFill>
                  <a:srgbClr val="008000"/>
                </a:solidFill>
              </a:rPr>
              <a:t>					  textbook</a:t>
            </a:r>
            <a:r>
              <a:rPr lang="en-US" altLang="en-US" sz="2400" dirty="0">
                <a:solidFill>
                  <a:srgbClr val="008000"/>
                </a:solidFill>
              </a:rPr>
              <a:t>)</a:t>
            </a:r>
          </a:p>
          <a:p>
            <a:pPr marL="0" indent="0">
              <a:buNone/>
            </a:pPr>
            <a:endParaRPr lang="en-US" altLang="en-US" sz="2400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400" b="1" i="1" dirty="0">
                <a:solidFill>
                  <a:srgbClr val="FF0000"/>
                </a:solidFill>
              </a:rPr>
              <a:t>SELF-STUDY: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Do 4.4 PRACTICAL EXAMPLE 1 (p 51 – 53 in textbook)</a:t>
            </a:r>
          </a:p>
          <a:p>
            <a:pPr marL="0" indent="0">
              <a:buNone/>
            </a:pPr>
            <a:endParaRPr lang="en-US" altLang="en-US" sz="2400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7638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b="1" dirty="0" smtClean="0"/>
              <a:t>SU 4.2: INVENTORY / STOCK (p 53)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EF05BD"/>
                </a:solidFill>
              </a:rPr>
              <a:t>SERVICE ENTITIES</a:t>
            </a:r>
          </a:p>
          <a:p>
            <a:r>
              <a:rPr lang="en-US" altLang="en-US" sz="2400" dirty="0">
                <a:solidFill>
                  <a:srgbClr val="008000"/>
                </a:solidFill>
              </a:rPr>
              <a:t>Earn income through rendering a service</a:t>
            </a:r>
          </a:p>
          <a:p>
            <a:pPr marL="0" indent="0">
              <a:buNone/>
            </a:pPr>
            <a:endParaRPr lang="en-US" altLang="en-US" sz="2400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EF05BD"/>
                </a:solidFill>
              </a:rPr>
              <a:t>TRADING ENTITIES</a:t>
            </a:r>
          </a:p>
          <a:p>
            <a:r>
              <a:rPr lang="en-US" altLang="en-US" sz="2300" dirty="0">
                <a:solidFill>
                  <a:srgbClr val="008000"/>
                </a:solidFill>
              </a:rPr>
              <a:t>Earns income by buying goods (stock/inventory) and selling them at a profit</a:t>
            </a:r>
          </a:p>
          <a:p>
            <a:r>
              <a:rPr lang="en-US" altLang="en-US" sz="2300" dirty="0">
                <a:solidFill>
                  <a:srgbClr val="008000"/>
                </a:solidFill>
              </a:rPr>
              <a:t>This profit = </a:t>
            </a:r>
            <a:r>
              <a:rPr lang="en-US" altLang="en-US" sz="2300" b="1" dirty="0">
                <a:solidFill>
                  <a:srgbClr val="0070C0"/>
                </a:solidFill>
              </a:rPr>
              <a:t>gross profit </a:t>
            </a:r>
            <a:r>
              <a:rPr lang="en-US" altLang="en-US" sz="2300" b="1" dirty="0">
                <a:solidFill>
                  <a:srgbClr val="FF0000"/>
                </a:solidFill>
              </a:rPr>
              <a:t>(Sales – cost of sales)</a:t>
            </a:r>
          </a:p>
          <a:p>
            <a:r>
              <a:rPr lang="en-US" altLang="en-US" sz="2300" dirty="0">
                <a:solidFill>
                  <a:srgbClr val="008000"/>
                </a:solidFill>
              </a:rPr>
              <a:t>The cost of sales includes the purchase price as well as other costs such as delivery costs (freight on purchases), import duties and custom duties</a:t>
            </a:r>
          </a:p>
          <a:p>
            <a:r>
              <a:rPr lang="en-US" altLang="en-US" sz="2300" b="1" dirty="0">
                <a:solidFill>
                  <a:srgbClr val="008000"/>
                </a:solidFill>
              </a:rPr>
              <a:t>Cost price + mark-up = Selling price</a:t>
            </a:r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7352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056" y="184218"/>
            <a:ext cx="7779159" cy="93583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>Methods for recording (accounting) for stock (inventory)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0725" y="1319348"/>
            <a:ext cx="8229600" cy="491796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PERPETUAL METHOD (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</a:rPr>
              <a:t>Deurlopende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</a:rPr>
              <a:t>voorraadstelsel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endParaRPr lang="en-US" b="1" dirty="0"/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selling price and cost price are known </a:t>
            </a:r>
            <a:r>
              <a:rPr lang="en-US" dirty="0" smtClean="0"/>
              <a:t>for each item sold</a:t>
            </a:r>
          </a:p>
          <a:p>
            <a:r>
              <a:rPr lang="en-US" dirty="0" smtClean="0"/>
              <a:t>Easy to work out how </a:t>
            </a:r>
            <a:r>
              <a:rPr lang="en-US" dirty="0" smtClean="0">
                <a:solidFill>
                  <a:srgbClr val="FF0000"/>
                </a:solidFill>
              </a:rPr>
              <a:t>profitable</a:t>
            </a:r>
            <a:r>
              <a:rPr lang="en-US" dirty="0" smtClean="0"/>
              <a:t> an item is – </a:t>
            </a:r>
            <a:r>
              <a:rPr lang="en-US" dirty="0" smtClean="0">
                <a:solidFill>
                  <a:srgbClr val="FF0000"/>
                </a:solidFill>
              </a:rPr>
              <a:t>Why?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Selling price – Cost price = Gross profit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For example: </a:t>
            </a:r>
            <a:r>
              <a:rPr lang="en-US" dirty="0" smtClean="0"/>
              <a:t>A car dealership would keep record of the cost price of each car and subtract this form the selling price of each car to determine the profit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Implementing this method in an organisation </a:t>
            </a:r>
            <a:r>
              <a:rPr lang="en-US" dirty="0" smtClean="0">
                <a:solidFill>
                  <a:srgbClr val="FF0000"/>
                </a:solidFill>
              </a:rPr>
              <a:t>with a large turnover of items</a:t>
            </a:r>
            <a:r>
              <a:rPr lang="en-US" dirty="0" smtClean="0"/>
              <a:t> like a </a:t>
            </a:r>
            <a:r>
              <a:rPr lang="en-US" dirty="0" smtClean="0">
                <a:solidFill>
                  <a:srgbClr val="FF0000"/>
                </a:solidFill>
              </a:rPr>
              <a:t>supermarket</a:t>
            </a:r>
            <a:r>
              <a:rPr lang="en-US" dirty="0" smtClean="0"/>
              <a:t>, can be difficult</a:t>
            </a:r>
          </a:p>
          <a:p>
            <a:endParaRPr lang="en-US" dirty="0" smtClean="0"/>
          </a:p>
          <a:p>
            <a:endParaRPr lang="en-US" b="1" dirty="0" smtClean="0"/>
          </a:p>
          <a:p>
            <a:pPr marL="457200" indent="-457200">
              <a:buFont typeface="+mj-lt"/>
              <a:buAutoNum type="arabicPeriod"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9064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2313" y="188911"/>
            <a:ext cx="8229600" cy="960619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>Methods for recording (accounting) for stock (inventory)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0725" y="1267096"/>
            <a:ext cx="8231188" cy="4970215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PERIODIC METHOD</a:t>
            </a:r>
          </a:p>
          <a:p>
            <a:r>
              <a:rPr lang="en-US" dirty="0" smtClean="0"/>
              <a:t>Cost of sales has to be calculated at the </a:t>
            </a:r>
            <a:r>
              <a:rPr lang="en-US" dirty="0" smtClean="0">
                <a:solidFill>
                  <a:srgbClr val="FF0000"/>
                </a:solidFill>
              </a:rPr>
              <a:t>end of the period</a:t>
            </a:r>
          </a:p>
          <a:p>
            <a:r>
              <a:rPr lang="en-US" dirty="0" smtClean="0"/>
              <a:t>Cost price of the items affects the </a:t>
            </a:r>
            <a:r>
              <a:rPr lang="en-US" dirty="0" smtClean="0">
                <a:solidFill>
                  <a:srgbClr val="FF0000"/>
                </a:solidFill>
              </a:rPr>
              <a:t>purchases account</a:t>
            </a:r>
          </a:p>
          <a:p>
            <a:r>
              <a:rPr lang="en-US" dirty="0" smtClean="0"/>
              <a:t>If a retailer sells </a:t>
            </a:r>
            <a:r>
              <a:rPr lang="en-US" dirty="0" smtClean="0">
                <a:solidFill>
                  <a:srgbClr val="FF0000"/>
                </a:solidFill>
              </a:rPr>
              <a:t>all his stock</a:t>
            </a:r>
            <a:r>
              <a:rPr lang="en-US" dirty="0" smtClean="0"/>
              <a:t>, the calculation of gross profit will be </a:t>
            </a:r>
            <a:r>
              <a:rPr lang="en-US" dirty="0" smtClean="0">
                <a:solidFill>
                  <a:srgbClr val="FF0000"/>
                </a:solidFill>
              </a:rPr>
              <a:t>the same </a:t>
            </a:r>
            <a:r>
              <a:rPr lang="en-US" dirty="0" smtClean="0"/>
              <a:t>as the perpetual method: cost of sales = purchases, </a:t>
            </a:r>
            <a:r>
              <a:rPr lang="en-US" b="1" dirty="0" smtClean="0">
                <a:solidFill>
                  <a:schemeClr val="accent6"/>
                </a:solidFill>
              </a:rPr>
              <a:t>BUT</a:t>
            </a:r>
          </a:p>
          <a:p>
            <a:r>
              <a:rPr lang="en-US" dirty="0" smtClean="0"/>
              <a:t>This seldom happens because a retailer </a:t>
            </a:r>
            <a:r>
              <a:rPr lang="en-US" dirty="0" smtClean="0">
                <a:solidFill>
                  <a:srgbClr val="FF0000"/>
                </a:solidFill>
              </a:rPr>
              <a:t>needs stock on the shelves!</a:t>
            </a:r>
          </a:p>
          <a:p>
            <a:r>
              <a:rPr lang="en-US" dirty="0" smtClean="0"/>
              <a:t>BUT we can still work out the cost of sales by using this formula: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Cost of sales = Opening stock + Purchases – Closing stock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Retailer must determine the amount of closing stock, </a:t>
            </a:r>
            <a:r>
              <a:rPr lang="en-US" b="1" dirty="0" smtClean="0">
                <a:solidFill>
                  <a:srgbClr val="EF05BD"/>
                </a:solidFill>
              </a:rPr>
              <a:t>HOW?</a:t>
            </a:r>
          </a:p>
          <a:p>
            <a:r>
              <a:rPr lang="en-US" dirty="0" smtClean="0"/>
              <a:t>Do a </a:t>
            </a:r>
            <a:r>
              <a:rPr lang="en-US" dirty="0" smtClean="0">
                <a:solidFill>
                  <a:srgbClr val="FF0000"/>
                </a:solidFill>
              </a:rPr>
              <a:t>physical stock count </a:t>
            </a:r>
            <a:r>
              <a:rPr lang="en-US" dirty="0" smtClean="0"/>
              <a:t>of stock not sold </a:t>
            </a:r>
            <a:r>
              <a:rPr lang="en-US" b="1" dirty="0" smtClean="0">
                <a:solidFill>
                  <a:srgbClr val="006600"/>
                </a:solidFill>
              </a:rPr>
              <a:t>to determine cost of sales</a:t>
            </a:r>
            <a:r>
              <a:rPr lang="en-US" dirty="0" smtClean="0"/>
              <a:t>, to then work out the gross profit</a:t>
            </a:r>
          </a:p>
          <a:p>
            <a:r>
              <a:rPr lang="en-US" dirty="0" smtClean="0"/>
              <a:t>Stocktaking is usually done on the </a:t>
            </a:r>
            <a:r>
              <a:rPr lang="en-US" dirty="0" smtClean="0">
                <a:solidFill>
                  <a:srgbClr val="FF0000"/>
                </a:solidFill>
              </a:rPr>
              <a:t>last day of the financial period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b="1" dirty="0" smtClean="0"/>
          </a:p>
          <a:p>
            <a:pPr marL="457200" indent="-457200">
              <a:buFont typeface="+mj-lt"/>
              <a:buAutoNum type="arabicPeriod"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3172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2313" y="188912"/>
            <a:ext cx="8229600" cy="1052058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>Methods for recording (accounting) for stock (inventory)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0725" y="1449977"/>
            <a:ext cx="8229600" cy="4787334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PERIODIC METHOD</a:t>
            </a:r>
          </a:p>
          <a:p>
            <a:r>
              <a:rPr lang="en-US" dirty="0" smtClean="0"/>
              <a:t>When using the periodic method, there are various items that affect the </a:t>
            </a:r>
            <a:r>
              <a:rPr lang="en-US" dirty="0" smtClean="0">
                <a:solidFill>
                  <a:srgbClr val="C00000"/>
                </a:solidFill>
              </a:rPr>
              <a:t>purchases and sales accounts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006600"/>
                </a:solidFill>
              </a:rPr>
              <a:t>ITEMS AFFECTING THE PURCHASES ACCOUNT</a:t>
            </a:r>
          </a:p>
          <a:p>
            <a:r>
              <a:rPr lang="en-US" dirty="0" smtClean="0"/>
              <a:t>Carriage on purchases (increases purchases)</a:t>
            </a:r>
          </a:p>
          <a:p>
            <a:r>
              <a:rPr lang="en-US" dirty="0" smtClean="0"/>
              <a:t>Import/Custom duties (increases purchases)</a:t>
            </a:r>
          </a:p>
          <a:p>
            <a:r>
              <a:rPr lang="en-US" dirty="0" smtClean="0"/>
              <a:t>Purchases returns (decreases purchases)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006600"/>
                </a:solidFill>
              </a:rPr>
              <a:t>ITEMS AFFECTING THE SALES ACCOUNT</a:t>
            </a:r>
          </a:p>
          <a:p>
            <a:r>
              <a:rPr lang="en-US" dirty="0" smtClean="0"/>
              <a:t>Sales returns = customers returning goods sold (decrease sales)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FF0000"/>
                </a:solidFill>
              </a:rPr>
              <a:t>Carriage on sales = DOES NOT AFFECT THE SALES ACCOUNT </a:t>
            </a:r>
            <a:r>
              <a:rPr lang="en-US" dirty="0" smtClean="0"/>
              <a:t>= It is a normal </a:t>
            </a:r>
            <a:r>
              <a:rPr lang="en-US" b="1" dirty="0" smtClean="0">
                <a:solidFill>
                  <a:srgbClr val="FF0000"/>
                </a:solidFill>
              </a:rPr>
              <a:t>operating expense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b="1" dirty="0" smtClean="0"/>
          </a:p>
          <a:p>
            <a:pPr marL="457200" indent="-457200">
              <a:buFont typeface="+mj-lt"/>
              <a:buAutoNum type="arabicPeriod"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46797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188911"/>
            <a:ext cx="8231188" cy="1130437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>Methods for recording (accounting) for stock (inventory) EXAMPLE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0725" y="1920240"/>
            <a:ext cx="8229600" cy="4317072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006600"/>
                </a:solidFill>
              </a:rPr>
              <a:t>DETERMINE THE CLOSING STOCK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/>
              <a:t>Opening stock		 </a:t>
            </a:r>
            <a:r>
              <a:rPr lang="en-US" sz="2400" dirty="0" smtClean="0"/>
              <a:t>             10           Sales </a:t>
            </a:r>
            <a:r>
              <a:rPr lang="en-US" sz="2400" dirty="0"/>
              <a:t>		12</a:t>
            </a:r>
          </a:p>
          <a:p>
            <a:pPr marL="0" indent="0">
              <a:buNone/>
            </a:pPr>
            <a:r>
              <a:rPr lang="en-US" sz="2400" dirty="0"/>
              <a:t>+ Purchases	            	   </a:t>
            </a:r>
            <a:r>
              <a:rPr lang="en-US" sz="2400" dirty="0" smtClean="0"/>
              <a:t>             8</a:t>
            </a:r>
            <a:endParaRPr lang="en-US" sz="2400" u="sng" dirty="0"/>
          </a:p>
          <a:p>
            <a:pPr marL="0" indent="0">
              <a:buNone/>
            </a:pPr>
            <a:r>
              <a:rPr lang="en-US" sz="2400" dirty="0"/>
              <a:t>= Good available for sale	 18</a:t>
            </a:r>
          </a:p>
          <a:p>
            <a:pPr marL="0" indent="0">
              <a:buNone/>
            </a:pPr>
            <a:r>
              <a:rPr lang="en-US" sz="2400" dirty="0"/>
              <a:t>- Closing stock	 </a:t>
            </a:r>
            <a:r>
              <a:rPr lang="en-US" sz="2400" dirty="0" smtClean="0"/>
              <a:t>     </a:t>
            </a:r>
            <a:r>
              <a:rPr lang="en-US" sz="2400" b="1" dirty="0" smtClean="0">
                <a:solidFill>
                  <a:srgbClr val="FF0000"/>
                </a:solidFill>
              </a:rPr>
              <a:t>?</a:t>
            </a:r>
            <a:r>
              <a:rPr lang="en-US" sz="2400" dirty="0"/>
              <a:t>	</a:t>
            </a:r>
            <a:r>
              <a:rPr lang="en-US" sz="2400" dirty="0" smtClean="0"/>
              <a:t>               </a:t>
            </a:r>
            <a:r>
              <a:rPr lang="en-US" sz="2400" dirty="0"/>
              <a:t>(6)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b="1" dirty="0" smtClean="0"/>
          </a:p>
          <a:p>
            <a:pPr marL="457200" indent="-457200">
              <a:buFont typeface="+mj-lt"/>
              <a:buAutoNum type="arabicPeriod"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410105" y="3747579"/>
            <a:ext cx="86409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3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ZA" altLang="en-US" b="1" dirty="0" smtClean="0"/>
              <a:t>WHAT YOU MUST ALREADY KNOW….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002060"/>
                </a:solidFill>
              </a:rPr>
              <a:t>DOUBLE ENTRY PRINCIPLE (DUALITY CONCEPT)</a:t>
            </a:r>
          </a:p>
          <a:p>
            <a:r>
              <a:rPr lang="en-US" altLang="en-US" sz="2400" b="1" dirty="0">
                <a:solidFill>
                  <a:srgbClr val="008000"/>
                </a:solidFill>
              </a:rPr>
              <a:t>Each transaction has at least two accounts that are involved</a:t>
            </a:r>
          </a:p>
          <a:p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2060"/>
                </a:solidFill>
              </a:rPr>
              <a:t>ACCOUNTS ARE CLASSIFIED IN THREE ELEMENTS</a:t>
            </a:r>
          </a:p>
          <a:p>
            <a:r>
              <a:rPr lang="en-US" altLang="en-US" sz="2400" b="1" dirty="0">
                <a:solidFill>
                  <a:srgbClr val="008000"/>
                </a:solidFill>
              </a:rPr>
              <a:t>Assets</a:t>
            </a:r>
          </a:p>
          <a:p>
            <a:r>
              <a:rPr lang="en-US" altLang="en-US" sz="2400" b="1" dirty="0">
                <a:solidFill>
                  <a:srgbClr val="008000"/>
                </a:solidFill>
              </a:rPr>
              <a:t>Liabilities</a:t>
            </a:r>
          </a:p>
          <a:p>
            <a:r>
              <a:rPr lang="en-US" altLang="en-US" sz="2400" b="1" dirty="0">
                <a:solidFill>
                  <a:srgbClr val="008000"/>
                </a:solidFill>
              </a:rPr>
              <a:t>Equity (Capital, drawings, income and expenses)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9964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b="1" dirty="0" smtClean="0"/>
              <a:t>INVENTORY / STOCK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LET’S LOOK AT THE FOLLOWING VIDEO’S: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9900CC"/>
                </a:solidFill>
              </a:rPr>
              <a:t>PERIODIC VS PERPETUAL INVENTORY SYSTEMS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2060"/>
                </a:solidFill>
              </a:rPr>
              <a:t>Link: </a:t>
            </a:r>
            <a:r>
              <a:rPr lang="en-US" altLang="en-US" sz="2400" b="1" dirty="0">
                <a:solidFill>
                  <a:srgbClr val="002060"/>
                </a:solidFill>
                <a:hlinkClick r:id="rId2"/>
              </a:rPr>
              <a:t>https://youtu.be/UtLd8H_qz7I</a:t>
            </a:r>
            <a:r>
              <a:rPr lang="en-US" altLang="en-US" sz="2400" b="1" dirty="0">
                <a:solidFill>
                  <a:srgbClr val="002060"/>
                </a:solidFill>
              </a:rPr>
              <a:t>  (4years ago, 3min)</a:t>
            </a:r>
            <a:endParaRPr lang="en-US" altLang="en-US" sz="2400" b="1" dirty="0">
              <a:solidFill>
                <a:srgbClr val="9900CC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2060"/>
                </a:solidFill>
              </a:rPr>
              <a:t>Link: </a:t>
            </a:r>
            <a:r>
              <a:rPr lang="en-US" altLang="en-US" sz="2400" b="1" dirty="0">
                <a:solidFill>
                  <a:srgbClr val="002060"/>
                </a:solidFill>
                <a:hlinkClick r:id="rId3"/>
              </a:rPr>
              <a:t>https://youtu.be/yv4E_d5atd4</a:t>
            </a:r>
            <a:r>
              <a:rPr lang="en-US" altLang="en-US" sz="2400" b="1" dirty="0">
                <a:solidFill>
                  <a:srgbClr val="002060"/>
                </a:solidFill>
              </a:rPr>
              <a:t>  (2 years ago, 8min)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2060"/>
                </a:solidFill>
              </a:rPr>
              <a:t>Periodic = not all the time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2060"/>
                </a:solidFill>
              </a:rPr>
              <a:t>Perpetual = all the time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86112B"/>
                </a:solidFill>
              </a:rPr>
              <a:t>Questions??</a:t>
            </a:r>
            <a:endParaRPr lang="en-US" altLang="en-US" sz="2400" dirty="0">
              <a:solidFill>
                <a:srgbClr val="86112B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2811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b="1" dirty="0" smtClean="0"/>
              <a:t>INVENTORY / STOCK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TWO METHODS ARE USED TO ACCOUNT FOR STOCK</a:t>
            </a: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PERPETUAL (CONTINUES) INVENTORY SYSTEM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chemeClr val="accent6"/>
                </a:solidFill>
              </a:rPr>
              <a:t>(P 18 – Study guide) Look at 4.2.2</a:t>
            </a: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PERIODIC and PERPETURAL INVENTORY SYSTEM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chemeClr val="accent6"/>
                </a:solidFill>
              </a:rPr>
              <a:t>(P 53 – 61 in the textbook) </a:t>
            </a: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CLASS WORK / SELF-STUDY: NB!!!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chemeClr val="accent6"/>
                </a:solidFill>
              </a:rPr>
              <a:t>4.6: PRACTICAL EXAMPLE 2 and 3 (p 61 - 64</a:t>
            </a:r>
            <a:r>
              <a:rPr lang="en-US" altLang="en-US" sz="2400" b="1" dirty="0" smtClean="0">
                <a:solidFill>
                  <a:schemeClr val="accent6"/>
                </a:solidFill>
              </a:rPr>
              <a:t>) – DO THIS!!</a:t>
            </a: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1597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2" y="188913"/>
            <a:ext cx="8706167" cy="854075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altLang="en-US" b="1" dirty="0"/>
              <a:t>SU </a:t>
            </a:r>
            <a:r>
              <a:rPr lang="en-US" altLang="en-US" b="1" dirty="0" smtClean="0"/>
              <a:t>4.3: PRE-ADJUSTMENT TRIAL BALANCE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CHAPTER 4: SECTIONS 4.8 AND 4.9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We know that for every transaction there is a DEBIT and a CREDIT entry!!</a:t>
            </a:r>
          </a:p>
          <a:p>
            <a:r>
              <a:rPr lang="en-US" altLang="en-US" sz="2400" b="1" dirty="0">
                <a:solidFill>
                  <a:schemeClr val="accent6"/>
                </a:solidFill>
              </a:rPr>
              <a:t>The TRAIL BALANCE is compiled to test this principle</a:t>
            </a:r>
          </a:p>
          <a:p>
            <a:r>
              <a:rPr lang="en-US" altLang="en-US" sz="2400" b="1" dirty="0">
                <a:solidFill>
                  <a:schemeClr val="accent6"/>
                </a:solidFill>
              </a:rPr>
              <a:t>The BALANCES (debit or credit) from the general ledger is written in the debit or credit column of the TB</a:t>
            </a:r>
          </a:p>
          <a:p>
            <a:r>
              <a:rPr lang="en-US" altLang="en-US" sz="2400" b="1" dirty="0">
                <a:solidFill>
                  <a:schemeClr val="accent6"/>
                </a:solidFill>
              </a:rPr>
              <a:t>The TB should always balance!! </a:t>
            </a: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US" altLang="en-US" sz="2400" b="1" dirty="0" smtClean="0">
                <a:solidFill>
                  <a:srgbClr val="FF0000"/>
                </a:solidFill>
              </a:rPr>
              <a:t>SELF STUDY</a:t>
            </a:r>
            <a:endParaRPr lang="en-US" altLang="en-US" sz="2400" b="1" dirty="0">
              <a:solidFill>
                <a:srgbClr val="FF0000"/>
              </a:solidFill>
            </a:endParaRPr>
          </a:p>
          <a:p>
            <a:r>
              <a:rPr lang="en-US" altLang="en-US" sz="2400" b="1" dirty="0">
                <a:solidFill>
                  <a:srgbClr val="FF0000"/>
                </a:solidFill>
              </a:rPr>
              <a:t>Do practical example 4 in class (Koala Pruning Services) p 65</a:t>
            </a: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56120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SELF-STUDY AND HOMEWORK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200" b="1" dirty="0">
                <a:solidFill>
                  <a:srgbClr val="002060"/>
                </a:solidFill>
              </a:rPr>
              <a:t>MAKE SURE THAT YOU HAVE DONE THE FOLLOWING EXERCISES:</a:t>
            </a:r>
          </a:p>
          <a:p>
            <a:pPr marL="0" indent="0">
              <a:buNone/>
            </a:pPr>
            <a:endParaRPr lang="en-US" altLang="en-US" sz="22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FF0000"/>
                </a:solidFill>
              </a:rPr>
              <a:t>HOMEWORK</a:t>
            </a: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008000"/>
                </a:solidFill>
              </a:rPr>
              <a:t>Practical example 1: chapter 3, p 33 </a:t>
            </a: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008000"/>
                </a:solidFill>
              </a:rPr>
              <a:t>Practical example 1: chapter 4, p 51-53 </a:t>
            </a: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008000"/>
                </a:solidFill>
              </a:rPr>
              <a:t>Practical example 2: chapter 4, p 61-62</a:t>
            </a: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008000"/>
                </a:solidFill>
              </a:rPr>
              <a:t>Practical example 3: chapter 4, p 63-64</a:t>
            </a: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008000"/>
                </a:solidFill>
              </a:rPr>
              <a:t>Assignment 4: chapter 4 (Xavier Dealers) p 73-74</a:t>
            </a: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8033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7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2313" y="188913"/>
            <a:ext cx="8229600" cy="719807"/>
          </a:xfrm>
          <a:solidFill>
            <a:schemeClr val="accent1"/>
          </a:solidFill>
        </p:spPr>
        <p:txBody>
          <a:bodyPr/>
          <a:lstStyle/>
          <a:p>
            <a:r>
              <a:rPr lang="en-US" sz="2750" b="1" dirty="0"/>
              <a:t>MAKE SURE YOU UNDERSTAND THIS….</a:t>
            </a:r>
            <a:endParaRPr lang="en-ZA" sz="275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>
                <a:solidFill>
                  <a:srgbClr val="FF0000"/>
                </a:solidFill>
              </a:rPr>
              <a:t>Each transaction has a dual effect on the accounting equation (double entry principle)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There will be a debit and a credit entry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                       ASSETS        </a:t>
            </a:r>
            <a:r>
              <a:rPr lang="en-US" b="1" dirty="0">
                <a:solidFill>
                  <a:srgbClr val="002060"/>
                </a:solidFill>
              </a:rPr>
              <a:t>=       EQUITY       +       LIABILITIES</a:t>
            </a:r>
          </a:p>
          <a:p>
            <a:pPr marL="0" indent="0">
              <a:buNone/>
            </a:pPr>
            <a:endParaRPr lang="en-Z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000" y="4167516"/>
            <a:ext cx="1743607" cy="20423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5819" y="4167516"/>
            <a:ext cx="1524132" cy="20667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7015" y="4167515"/>
            <a:ext cx="1524132" cy="20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95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SU 3: OUTCOMES (p 29)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700" b="1" dirty="0">
                <a:solidFill>
                  <a:srgbClr val="002060"/>
                </a:solidFill>
              </a:rPr>
              <a:t>CHAPTER 3 (The general journal)</a:t>
            </a:r>
          </a:p>
          <a:p>
            <a:pPr marL="0" indent="0">
              <a:buNone/>
            </a:pPr>
            <a:endParaRPr lang="en-US" altLang="en-US" sz="2700" b="1" dirty="0">
              <a:solidFill>
                <a:srgbClr val="002060"/>
              </a:solidFill>
            </a:endParaRPr>
          </a:p>
          <a:p>
            <a:r>
              <a:rPr lang="en-US" altLang="en-US" sz="2700" b="1" dirty="0">
                <a:solidFill>
                  <a:srgbClr val="002060"/>
                </a:solidFill>
              </a:rPr>
              <a:t>explain what a “book of prime entry” is</a:t>
            </a:r>
          </a:p>
          <a:p>
            <a:r>
              <a:rPr lang="en-US" altLang="en-US" sz="2700" b="1" dirty="0">
                <a:solidFill>
                  <a:srgbClr val="002060"/>
                </a:solidFill>
              </a:rPr>
              <a:t>define the term journal</a:t>
            </a:r>
          </a:p>
          <a:p>
            <a:r>
              <a:rPr lang="en-US" altLang="en-US" sz="2700" b="1" dirty="0">
                <a:solidFill>
                  <a:srgbClr val="002060"/>
                </a:solidFill>
              </a:rPr>
              <a:t>name the different types of transactions(E Green)</a:t>
            </a:r>
          </a:p>
          <a:p>
            <a:r>
              <a:rPr lang="en-US" altLang="en-US" sz="2700" b="1" dirty="0">
                <a:solidFill>
                  <a:srgbClr val="002060"/>
                </a:solidFill>
              </a:rPr>
              <a:t>name and describe the different types of journals</a:t>
            </a:r>
          </a:p>
          <a:p>
            <a:r>
              <a:rPr lang="en-US" altLang="en-US" sz="2700" b="1" dirty="0">
                <a:solidFill>
                  <a:srgbClr val="FF0000"/>
                </a:solidFill>
              </a:rPr>
              <a:t>record different transactions in the general journal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3416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6370" y="46323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JOURNALS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 dirty="0">
                <a:solidFill>
                  <a:srgbClr val="008000"/>
                </a:solidFill>
              </a:rPr>
              <a:t>Transactions takes place</a:t>
            </a:r>
          </a:p>
          <a:p>
            <a:r>
              <a:rPr lang="en-US" altLang="en-US" sz="2400" dirty="0">
                <a:solidFill>
                  <a:srgbClr val="008000"/>
                </a:solidFill>
              </a:rPr>
              <a:t>Record transaction </a:t>
            </a:r>
            <a:r>
              <a:rPr lang="en-US" altLang="en-US" sz="2400" dirty="0" smtClean="0">
                <a:solidFill>
                  <a:srgbClr val="008000"/>
                </a:solidFill>
              </a:rPr>
              <a:t>FROM </a:t>
            </a:r>
            <a:r>
              <a:rPr lang="en-US" altLang="en-US" sz="2400" dirty="0">
                <a:solidFill>
                  <a:srgbClr val="008000"/>
                </a:solidFill>
              </a:rPr>
              <a:t>source document</a:t>
            </a:r>
          </a:p>
          <a:p>
            <a:r>
              <a:rPr lang="en-US" altLang="en-US" sz="2400" dirty="0">
                <a:solidFill>
                  <a:srgbClr val="008000"/>
                </a:solidFill>
              </a:rPr>
              <a:t>Record (enter) information </a:t>
            </a:r>
            <a:r>
              <a:rPr lang="en-US" altLang="en-US" sz="2400" dirty="0" smtClean="0">
                <a:solidFill>
                  <a:srgbClr val="008000"/>
                </a:solidFill>
              </a:rPr>
              <a:t>FROM </a:t>
            </a:r>
            <a:r>
              <a:rPr lang="en-US" altLang="en-US" sz="2400" dirty="0">
                <a:solidFill>
                  <a:srgbClr val="008000"/>
                </a:solidFill>
              </a:rPr>
              <a:t>source document in the accounting records, HOW???</a:t>
            </a:r>
          </a:p>
          <a:p>
            <a:r>
              <a:rPr lang="en-US" altLang="en-US" sz="2400" b="1" dirty="0">
                <a:solidFill>
                  <a:srgbClr val="008000"/>
                </a:solidFill>
              </a:rPr>
              <a:t>Through journals (books of prime entry)</a:t>
            </a:r>
          </a:p>
          <a:p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2060"/>
                </a:solidFill>
              </a:rPr>
              <a:t>Look at page 30 and 31 in the textbook (different journals)</a:t>
            </a:r>
          </a:p>
          <a:p>
            <a:r>
              <a:rPr lang="en-US" altLang="en-US" sz="2400" b="1" dirty="0">
                <a:solidFill>
                  <a:srgbClr val="FF0000"/>
                </a:solidFill>
              </a:rPr>
              <a:t>WE ARE ONLY GOING TO USE THE GENERAL JOURNAL!!</a:t>
            </a: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9780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THE GENERAL JOURNAL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227909"/>
            <a:ext cx="10515600" cy="4949054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9900CC"/>
                </a:solidFill>
              </a:rPr>
              <a:t>IMPORTANT: THE FORMAT ON PAGE 32</a:t>
            </a:r>
            <a:r>
              <a:rPr lang="en-US" altLang="en-US" sz="2400" b="1" dirty="0" smtClean="0">
                <a:solidFill>
                  <a:srgbClr val="9900CC"/>
                </a:solidFill>
              </a:rPr>
              <a:t>!!!!! (Example 3.1)</a:t>
            </a:r>
            <a:endParaRPr lang="en-US" altLang="en-US" sz="2400" b="1" dirty="0">
              <a:solidFill>
                <a:srgbClr val="9900CC"/>
              </a:solidFill>
            </a:endParaRPr>
          </a:p>
          <a:p>
            <a:pPr marL="0" indent="0">
              <a:buNone/>
            </a:pPr>
            <a:r>
              <a:rPr lang="en-US" altLang="en-US" sz="2400" b="1" i="1" dirty="0">
                <a:solidFill>
                  <a:srgbClr val="008000"/>
                </a:solidFill>
              </a:rPr>
              <a:t>CLASS WORK OR SELF-STUDY:</a:t>
            </a:r>
          </a:p>
          <a:p>
            <a:pPr marL="0" indent="0">
              <a:buNone/>
            </a:pPr>
            <a:r>
              <a:rPr lang="en-US" altLang="en-US" sz="2400" b="1" dirty="0" smtClean="0">
                <a:solidFill>
                  <a:srgbClr val="FF0000"/>
                </a:solidFill>
              </a:rPr>
              <a:t>DO </a:t>
            </a:r>
            <a:r>
              <a:rPr lang="en-US" altLang="en-US" sz="2400" b="1" dirty="0">
                <a:solidFill>
                  <a:srgbClr val="FF0000"/>
                </a:solidFill>
              </a:rPr>
              <a:t>3.4 (Practical example 1) p </a:t>
            </a:r>
            <a:r>
              <a:rPr lang="en-US" altLang="en-US" sz="2400" b="1" dirty="0" smtClean="0">
                <a:solidFill>
                  <a:srgbClr val="FF0000"/>
                </a:solidFill>
              </a:rPr>
              <a:t>33 - Before looking at the answer below!! </a:t>
            </a:r>
            <a:r>
              <a:rPr lang="en-US" altLang="en-US" sz="24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endParaRPr lang="en-US" altLang="en-US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en-US" sz="2400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609613"/>
              </p:ext>
            </p:extLst>
          </p:nvPr>
        </p:nvGraphicFramePr>
        <p:xfrm>
          <a:off x="838200" y="2604093"/>
          <a:ext cx="8261219" cy="39534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24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328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3362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r>
                        <a:rPr lang="en-ZA" b="1" dirty="0" smtClean="0"/>
                        <a:t>KOALA PRUNING</a:t>
                      </a:r>
                      <a:r>
                        <a:rPr lang="en-ZA" b="1" baseline="0" dirty="0" smtClean="0"/>
                        <a:t> SERVICES </a:t>
                      </a:r>
                      <a:endParaRPr lang="en-ZA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39422">
                <a:tc gridSpan="5">
                  <a:txBody>
                    <a:bodyPr/>
                    <a:lstStyle/>
                    <a:p>
                      <a:r>
                        <a:rPr lang="en-ZA" b="1" dirty="0" smtClean="0"/>
                        <a:t>GENERAL</a:t>
                      </a:r>
                      <a:r>
                        <a:rPr lang="en-ZA" b="1" baseline="0" dirty="0" smtClean="0"/>
                        <a:t> JOURNAL</a:t>
                      </a:r>
                      <a:endParaRPr lang="en-ZA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b="1" dirty="0" smtClean="0"/>
                        <a:t>Date</a:t>
                      </a:r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="1" dirty="0" smtClean="0"/>
                        <a:t>Details</a:t>
                      </a:r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 err="1" smtClean="0"/>
                        <a:t>Fol</a:t>
                      </a:r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 smtClean="0"/>
                        <a:t>DT</a:t>
                      </a:r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 smtClean="0"/>
                        <a:t>CT</a:t>
                      </a:r>
                      <a:endParaRPr lang="en-ZA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7640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Jan 200x</a:t>
                      </a:r>
                    </a:p>
                    <a:p>
                      <a:r>
                        <a:rPr lang="en-ZA" sz="1600" dirty="0" smtClean="0"/>
                        <a:t>2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Bank 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dirty="0" smtClean="0"/>
                        <a:t>100 000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ZA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    Capital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dirty="0" smtClean="0"/>
                        <a:t>100 000</a:t>
                      </a:r>
                      <a:endParaRPr lang="en-ZA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i="1" dirty="0" smtClean="0"/>
                        <a:t>Capital</a:t>
                      </a:r>
                      <a:r>
                        <a:rPr lang="en-ZA" i="1" baseline="0" dirty="0" smtClean="0"/>
                        <a:t> contribution by owner</a:t>
                      </a:r>
                      <a:endParaRPr lang="en-ZA" i="1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dirty="0"/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dirty="0"/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3</a:t>
                      </a:r>
                      <a:endParaRPr lang="en-ZA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Furniture</a:t>
                      </a:r>
                      <a:endParaRPr lang="en-ZA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</a:t>
                      </a:r>
                      <a:endParaRPr lang="en-ZA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dirty="0" smtClean="0"/>
                        <a:t>30 000</a:t>
                      </a:r>
                      <a:endParaRPr lang="en-ZA" dirty="0"/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dirty="0"/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     Bank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dirty="0" smtClean="0"/>
                        <a:t>30 000</a:t>
                      </a:r>
                      <a:endParaRPr lang="en-ZA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i="1" dirty="0" smtClean="0"/>
                        <a:t>Purchased</a:t>
                      </a:r>
                      <a:r>
                        <a:rPr lang="en-ZA" i="1" baseline="0" dirty="0" smtClean="0"/>
                        <a:t> furniture cash</a:t>
                      </a:r>
                      <a:endParaRPr lang="en-ZA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176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00" b="1" dirty="0"/>
              <a:t>3.4 PRACTICAL EXAMPLE 1 (answer continue)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en-US" sz="2400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altLang="en-US" sz="2400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990726" y="1124744"/>
          <a:ext cx="8261219" cy="5059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24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328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3362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33976">
                <a:tc gridSpan="5">
                  <a:txBody>
                    <a:bodyPr/>
                    <a:lstStyle/>
                    <a:p>
                      <a:r>
                        <a:rPr lang="en-ZA" sz="1600" b="1" dirty="0" smtClean="0"/>
                        <a:t>KOALA PRUNING</a:t>
                      </a:r>
                      <a:r>
                        <a:rPr lang="en-ZA" sz="1600" b="1" baseline="0" dirty="0" smtClean="0"/>
                        <a:t> SERVICES</a:t>
                      </a:r>
                      <a:endParaRPr lang="en-ZA" sz="1600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3976">
                <a:tc gridSpan="5">
                  <a:txBody>
                    <a:bodyPr/>
                    <a:lstStyle/>
                    <a:p>
                      <a:r>
                        <a:rPr lang="en-ZA" sz="1600" b="1" dirty="0" smtClean="0"/>
                        <a:t>GENERAL</a:t>
                      </a:r>
                      <a:r>
                        <a:rPr lang="en-ZA" sz="1600" b="1" baseline="0" dirty="0" smtClean="0"/>
                        <a:t> JOURNAL</a:t>
                      </a:r>
                      <a:endParaRPr lang="en-ZA" sz="1600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pPr algn="ctr"/>
                      <a:r>
                        <a:rPr lang="en-ZA" sz="1600" b="1" dirty="0" smtClean="0"/>
                        <a:t>Date</a:t>
                      </a:r>
                      <a:endParaRPr lang="en-Z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600" b="1" dirty="0" smtClean="0"/>
                        <a:t>Details</a:t>
                      </a:r>
                      <a:endParaRPr lang="en-Z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b="1" dirty="0" err="1" smtClean="0"/>
                        <a:t>Fol</a:t>
                      </a:r>
                      <a:endParaRPr lang="en-Z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b="1" dirty="0" smtClean="0"/>
                        <a:t>DT</a:t>
                      </a:r>
                      <a:endParaRPr lang="en-Z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b="1" dirty="0" smtClean="0"/>
                        <a:t>CT</a:t>
                      </a:r>
                      <a:endParaRPr lang="en-ZA" sz="16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Equipment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600" dirty="0" smtClean="0"/>
                        <a:t>10 000</a:t>
                      </a:r>
                      <a:endParaRPr lang="en-Z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baseline="0" dirty="0" smtClean="0"/>
                        <a:t>     Creditors control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600" dirty="0" smtClean="0"/>
                        <a:t>10 000</a:t>
                      </a:r>
                      <a:endParaRPr lang="en-ZA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i="1" dirty="0" smtClean="0"/>
                        <a:t>Purchased</a:t>
                      </a:r>
                      <a:r>
                        <a:rPr lang="en-ZA" sz="1600" i="1" baseline="0" dirty="0" smtClean="0"/>
                        <a:t> equipment on credit</a:t>
                      </a:r>
                      <a:endParaRPr lang="en-ZA" sz="1600" i="1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8</a:t>
                      </a:r>
                      <a:endParaRPr lang="en-ZA" sz="16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Stationery</a:t>
                      </a:r>
                      <a:endParaRPr lang="en-ZA" sz="16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 </a:t>
                      </a:r>
                      <a:endParaRPr lang="en-ZA" sz="16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600" dirty="0" smtClean="0"/>
                        <a:t>1 000</a:t>
                      </a:r>
                      <a:endParaRPr lang="en-ZA" sz="1600" dirty="0"/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     Bank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600" dirty="0" smtClean="0"/>
                        <a:t>1 000</a:t>
                      </a:r>
                      <a:endParaRPr lang="en-ZA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i="1" dirty="0" smtClean="0"/>
                        <a:t>Purchased</a:t>
                      </a:r>
                      <a:r>
                        <a:rPr lang="en-ZA" sz="1600" i="1" baseline="0" dirty="0" smtClean="0"/>
                        <a:t> stationery cash</a:t>
                      </a:r>
                      <a:endParaRPr lang="en-ZA" sz="1600" i="1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11</a:t>
                      </a:r>
                      <a:endParaRPr lang="en-ZA" sz="16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i="0" dirty="0" smtClean="0"/>
                        <a:t>Bank</a:t>
                      </a:r>
                      <a:endParaRPr lang="en-ZA" sz="1600" i="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600" dirty="0" smtClean="0"/>
                        <a:t>3 000</a:t>
                      </a:r>
                      <a:endParaRPr lang="en-ZA" sz="1600" dirty="0"/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i="0" dirty="0" smtClean="0"/>
                        <a:t>     Services</a:t>
                      </a:r>
                      <a:r>
                        <a:rPr lang="en-ZA" sz="1600" i="0" baseline="0" dirty="0" smtClean="0"/>
                        <a:t> rendered</a:t>
                      </a:r>
                      <a:endParaRPr lang="en-ZA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600" dirty="0" smtClean="0"/>
                        <a:t>3 000</a:t>
                      </a:r>
                      <a:endParaRPr lang="en-ZA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64337">
                <a:tc>
                  <a:txBody>
                    <a:bodyPr/>
                    <a:lstStyle/>
                    <a:p>
                      <a:endParaRPr lang="en-ZA" sz="1600" i="1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i="1" dirty="0" smtClean="0"/>
                        <a:t>Services</a:t>
                      </a:r>
                      <a:r>
                        <a:rPr lang="en-ZA" sz="1600" i="1" baseline="0" dirty="0" smtClean="0"/>
                        <a:t> rendered for cash</a:t>
                      </a:r>
                      <a:endParaRPr lang="en-ZA" sz="1600" i="1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dirty="0"/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dirty="0"/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12</a:t>
                      </a:r>
                      <a:endParaRPr lang="en-ZA" sz="16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i="0" dirty="0" smtClean="0"/>
                        <a:t>Debtors</a:t>
                      </a:r>
                      <a:r>
                        <a:rPr lang="en-ZA" sz="1600" i="0" baseline="0" dirty="0" smtClean="0"/>
                        <a:t> control</a:t>
                      </a:r>
                      <a:endParaRPr lang="en-ZA" sz="1600" i="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600" dirty="0" smtClean="0"/>
                        <a:t>2 000</a:t>
                      </a:r>
                      <a:endParaRPr lang="en-ZA" sz="1600" dirty="0"/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i="0" dirty="0" smtClean="0"/>
                        <a:t>     Services</a:t>
                      </a:r>
                      <a:r>
                        <a:rPr lang="en-ZA" sz="1600" i="0" baseline="0" dirty="0" smtClean="0"/>
                        <a:t> rendered</a:t>
                      </a:r>
                      <a:endParaRPr lang="en-ZA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600" dirty="0" smtClean="0"/>
                        <a:t>2 000</a:t>
                      </a:r>
                      <a:endParaRPr lang="en-ZA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endParaRPr lang="en-ZA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i="1" dirty="0" smtClean="0"/>
                        <a:t>Services</a:t>
                      </a:r>
                      <a:r>
                        <a:rPr lang="en-ZA" sz="1600" i="1" baseline="0" dirty="0" smtClean="0"/>
                        <a:t> rendered on credit</a:t>
                      </a:r>
                      <a:endParaRPr lang="en-ZA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ZA" sz="1600" i="1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136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00" b="1" dirty="0"/>
              <a:t>3.4 PRACTICAL EXAMPLE 1 (answer continue)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en-US" sz="2400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altLang="en-US" sz="2400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990726" y="1124744"/>
          <a:ext cx="8261219" cy="5059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24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328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3362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33976">
                <a:tc gridSpan="5">
                  <a:txBody>
                    <a:bodyPr/>
                    <a:lstStyle/>
                    <a:p>
                      <a:r>
                        <a:rPr lang="en-ZA" sz="1600" b="1" dirty="0" smtClean="0"/>
                        <a:t>KOALA PRUNING</a:t>
                      </a:r>
                      <a:r>
                        <a:rPr lang="en-ZA" sz="1600" b="1" baseline="0" dirty="0" smtClean="0"/>
                        <a:t> SERVICES</a:t>
                      </a:r>
                      <a:endParaRPr lang="en-ZA" sz="1600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3976">
                <a:tc gridSpan="5">
                  <a:txBody>
                    <a:bodyPr/>
                    <a:lstStyle/>
                    <a:p>
                      <a:r>
                        <a:rPr lang="en-ZA" sz="1600" b="1" dirty="0" smtClean="0"/>
                        <a:t>GENERAL</a:t>
                      </a:r>
                      <a:r>
                        <a:rPr lang="en-ZA" sz="1600" b="1" baseline="0" dirty="0" smtClean="0"/>
                        <a:t> JOURNAL</a:t>
                      </a:r>
                      <a:endParaRPr lang="en-ZA" sz="1600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pPr algn="ctr"/>
                      <a:r>
                        <a:rPr lang="en-ZA" sz="1600" b="1" dirty="0" smtClean="0"/>
                        <a:t>Date</a:t>
                      </a:r>
                      <a:endParaRPr lang="en-Z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600" b="1" dirty="0" smtClean="0"/>
                        <a:t>Details</a:t>
                      </a:r>
                      <a:endParaRPr lang="en-Z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b="1" dirty="0" err="1" smtClean="0"/>
                        <a:t>Fol</a:t>
                      </a:r>
                      <a:endParaRPr lang="en-Z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b="1" dirty="0" smtClean="0"/>
                        <a:t>DT</a:t>
                      </a:r>
                      <a:endParaRPr lang="en-Z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b="1" dirty="0" smtClean="0"/>
                        <a:t>CT</a:t>
                      </a:r>
                      <a:endParaRPr lang="en-ZA" sz="16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Drawings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600" dirty="0" smtClean="0"/>
                        <a:t>500</a:t>
                      </a:r>
                      <a:endParaRPr lang="en-Z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     Bank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600" dirty="0" smtClean="0"/>
                        <a:t>500</a:t>
                      </a:r>
                      <a:endParaRPr lang="en-ZA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1300" i="1" dirty="0" smtClean="0"/>
                        <a:t>Owner</a:t>
                      </a:r>
                      <a:r>
                        <a:rPr lang="en-ZA" sz="1300" i="1" baseline="0" dirty="0" smtClean="0"/>
                        <a:t> withdrew cash for personal use</a:t>
                      </a:r>
                      <a:endParaRPr lang="en-ZA" sz="1300" i="1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22</a:t>
                      </a:r>
                      <a:endParaRPr lang="en-ZA" sz="16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Water and</a:t>
                      </a:r>
                      <a:r>
                        <a:rPr lang="en-ZA" sz="1600" baseline="0" dirty="0" smtClean="0"/>
                        <a:t> electricity</a:t>
                      </a:r>
                      <a:endParaRPr lang="en-ZA" sz="16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600" dirty="0" smtClean="0"/>
                        <a:t>2 000</a:t>
                      </a:r>
                      <a:endParaRPr lang="en-ZA" sz="1600" dirty="0"/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     Creditors</a:t>
                      </a:r>
                      <a:r>
                        <a:rPr lang="en-ZA" sz="1600" baseline="0" dirty="0" smtClean="0"/>
                        <a:t> control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600" dirty="0" smtClean="0"/>
                        <a:t>2 000</a:t>
                      </a:r>
                      <a:endParaRPr lang="en-ZA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1500" i="1" dirty="0" smtClean="0"/>
                        <a:t>Received</a:t>
                      </a:r>
                      <a:r>
                        <a:rPr lang="en-ZA" sz="1500" i="1" baseline="0" dirty="0" smtClean="0"/>
                        <a:t> water and electricity account</a:t>
                      </a:r>
                      <a:endParaRPr lang="en-ZA" sz="1500" i="1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25</a:t>
                      </a:r>
                      <a:endParaRPr lang="en-ZA" sz="16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i="0" dirty="0" smtClean="0"/>
                        <a:t>Bank</a:t>
                      </a:r>
                      <a:endParaRPr lang="en-ZA" sz="1600" i="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600" dirty="0" smtClean="0"/>
                        <a:t>2 000</a:t>
                      </a:r>
                      <a:endParaRPr lang="en-ZA" sz="1600" dirty="0"/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i="0" dirty="0" smtClean="0"/>
                        <a:t>     Debtors</a:t>
                      </a:r>
                      <a:r>
                        <a:rPr lang="en-ZA" sz="1600" i="0" baseline="0" dirty="0" smtClean="0"/>
                        <a:t> control</a:t>
                      </a:r>
                      <a:endParaRPr lang="en-ZA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600" dirty="0" smtClean="0"/>
                        <a:t>2 000</a:t>
                      </a:r>
                      <a:endParaRPr lang="en-ZA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64337">
                <a:tc>
                  <a:txBody>
                    <a:bodyPr/>
                    <a:lstStyle/>
                    <a:p>
                      <a:endParaRPr lang="en-ZA" sz="1600" i="1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i="1" dirty="0" smtClean="0"/>
                        <a:t>A Adam</a:t>
                      </a:r>
                      <a:r>
                        <a:rPr lang="en-ZA" sz="1600" i="1" baseline="0" dirty="0" smtClean="0"/>
                        <a:t> settled his account</a:t>
                      </a:r>
                      <a:endParaRPr lang="en-ZA" sz="1600" i="1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dirty="0"/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dirty="0"/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26</a:t>
                      </a:r>
                      <a:endParaRPr lang="en-ZA" sz="16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i="0" dirty="0" smtClean="0"/>
                        <a:t>Creditors</a:t>
                      </a:r>
                      <a:r>
                        <a:rPr lang="en-ZA" sz="1600" i="0" baseline="0" dirty="0" smtClean="0"/>
                        <a:t> control</a:t>
                      </a:r>
                      <a:endParaRPr lang="en-ZA" sz="1600" i="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600" dirty="0" smtClean="0"/>
                        <a:t>10 000</a:t>
                      </a:r>
                      <a:endParaRPr lang="en-ZA" sz="1600" dirty="0"/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i="0" dirty="0" smtClean="0"/>
                        <a:t>     Bank</a:t>
                      </a:r>
                      <a:endParaRPr lang="en-ZA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Z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600" dirty="0" smtClean="0"/>
                        <a:t>10 000</a:t>
                      </a:r>
                      <a:endParaRPr lang="en-ZA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endParaRPr lang="en-ZA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i="1" dirty="0" smtClean="0"/>
                        <a:t>Settled</a:t>
                      </a:r>
                      <a:r>
                        <a:rPr lang="en-ZA" sz="1400" i="1" baseline="0" dirty="0" smtClean="0"/>
                        <a:t> account of Sand Pruning Equipment</a:t>
                      </a:r>
                      <a:endParaRPr lang="en-ZA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ZA" sz="16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ZA" sz="1600" i="1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699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WU_Medium_StudentLife.potx" id="{843E0AF2-A6B8-4275-BB52-C8D27E375720}" vid="{CA1B3E53-A2C7-483F-AEA7-FDAB9DB00CF4}"/>
    </a:ext>
  </a:extLst>
</a:theme>
</file>

<file path=ppt/theme/theme2.xml><?xml version="1.0" encoding="utf-8"?>
<a:theme xmlns:a="http://schemas.openxmlformats.org/drawingml/2006/main" name="1_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NWU_Medium_StudentLife</Template>
  <TotalTime>108</TotalTime>
  <Words>1697</Words>
  <Application>Microsoft Office PowerPoint</Application>
  <PresentationFormat>Widescreen</PresentationFormat>
  <Paragraphs>548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Trebuchet MS</vt:lpstr>
      <vt:lpstr>Wingdings</vt:lpstr>
      <vt:lpstr>Office Theme</vt:lpstr>
      <vt:lpstr>1_Office Theme</vt:lpstr>
      <vt:lpstr>2_Office Theme</vt:lpstr>
      <vt:lpstr>FINANCIAL REPORTING</vt:lpstr>
      <vt:lpstr>STUDY GUIDE: STUDY UNIT 3 AND 4</vt:lpstr>
      <vt:lpstr>WHAT YOU MUST ALREADY KNOW….</vt:lpstr>
      <vt:lpstr>MAKE SURE YOU UNDERSTAND THIS….</vt:lpstr>
      <vt:lpstr>SU 3: OUTCOMES (p 29)</vt:lpstr>
      <vt:lpstr>JOURNALS</vt:lpstr>
      <vt:lpstr>THE GENERAL JOURNAL</vt:lpstr>
      <vt:lpstr>3.4 PRACTICAL EXAMPLE 1 (answer continue)</vt:lpstr>
      <vt:lpstr>3.4 PRACTICAL EXAMPLE 1 (answer continue)</vt:lpstr>
      <vt:lpstr>WITH WHAT ARE WE BUSY WITH???</vt:lpstr>
      <vt:lpstr>ENTER TRANSACTIONS IN THE ACCOUNTING EQUATION</vt:lpstr>
      <vt:lpstr>4th : Koala Pruning Services purchased pruning equipment for R10 000 on credit from Sand Pruning Equipment 8th : Koala Pruning Services paid R1 000 cash for stationery 11th : Koala Pruning Services rendered services for R3 000 cash 12th : Koala Pruning Services rendered services to A Adam for R2 000 on credit</vt:lpstr>
      <vt:lpstr>4th : Koala Pruning Services purchased pruning equipment for R10 000 on credit from Sand Pruning Equipment 8th : Koala Pruning Services paid R1 000 cash for stationery 11th : Koala Pruning Services rendered services for R3 000 cash 12th : Koala Pruning Services rendered services to A Adam for R2 000 on credit</vt:lpstr>
      <vt:lpstr>DOUBLE ENTRY PRINCIPLE (DEBITS/CREDITS)</vt:lpstr>
      <vt:lpstr> THE ACCOUNTING CYCLE </vt:lpstr>
      <vt:lpstr> GENERAL JOURNAL 4th : Koala Pruning Services purchased pruning equipment for R10 000 on credit from Sand Pruning Equipment 8th : Koala Pruning Services paid R1 000 cash for stationery 11th : Koala Pruning Services rendered services for R3 000 cash 12th : Koala Pruning Services rendered services to A Adam for R2 000 on credit</vt:lpstr>
      <vt:lpstr> GENERAL JOURNAL (MEMO) 4th : Koala Pruning Services purchased pruning equipment for R10 000 on credit from Sand Pruning Equipment 8th : Koala Pruning Services paid R1 000 cash for stationery 11th : Koala Pruning Services rendered services for R3 000 cash 12th : Koala Pruning Services rendered services to A Adam for R2 000 on credit</vt:lpstr>
      <vt:lpstr> GENERAL LEDGER 4th : KPS purchased pruning equipment for R10 000 on credit 8th : Koala Pruning Services paid R1 000 cash for stationery 11th : Koala Pruning Services rendered services for R3 000 cash 12th : KPS rendered services to A Adam for R2 000 on credit</vt:lpstr>
      <vt:lpstr> GENERAL LEDGER (MEMO) 4th : KPS purchased pruning equipment for R10 000 on credit 8th : Koala Pruning Services paid R1 000 cash for stationery 11th : Koala Pruning Services rendered services for R3 000 cash 12th : KPS rendered services to A Adam for R2 000 on credit</vt:lpstr>
      <vt:lpstr> TRIAL BALANCE  </vt:lpstr>
      <vt:lpstr> TRIAL BALANCE (MEMO)  </vt:lpstr>
      <vt:lpstr>SU 4: OUTCOMES (P 47)</vt:lpstr>
      <vt:lpstr>THE GENERAL LEDGER (p 49)</vt:lpstr>
      <vt:lpstr>GENERAL LEDGER</vt:lpstr>
      <vt:lpstr>SU 4.2: INVENTORY / STOCK (p 53)</vt:lpstr>
      <vt:lpstr>Methods for recording (accounting) for stock (inventory)</vt:lpstr>
      <vt:lpstr>Methods for recording (accounting) for stock (inventory)</vt:lpstr>
      <vt:lpstr>Methods for recording (accounting) for stock (inventory)</vt:lpstr>
      <vt:lpstr>Methods for recording (accounting) for stock (inventory) EXAMPLE</vt:lpstr>
      <vt:lpstr>INVENTORY / STOCK</vt:lpstr>
      <vt:lpstr>INVENTORY / STOCK</vt:lpstr>
      <vt:lpstr>SU 4.3: PRE-ADJUSTMENT TRIAL BALANCE</vt:lpstr>
      <vt:lpstr>SELF-STUDY AND HOMEWORK</vt:lpstr>
      <vt:lpstr>PowerPoint Presentation</vt:lpstr>
    </vt:vector>
  </TitlesOfParts>
  <Company>North-West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20275617</dc:creator>
  <cp:lastModifiedBy>Review</cp:lastModifiedBy>
  <cp:revision>17</cp:revision>
  <dcterms:created xsi:type="dcterms:W3CDTF">2019-01-22T10:14:56Z</dcterms:created>
  <dcterms:modified xsi:type="dcterms:W3CDTF">2021-02-14T12:40:06Z</dcterms:modified>
</cp:coreProperties>
</file>