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5" r:id="rId2"/>
    <p:sldMasterId id="2147483692" r:id="rId3"/>
  </p:sldMasterIdLst>
  <p:notesMasterIdLst>
    <p:notesMasterId r:id="rId28"/>
  </p:notesMasterIdLst>
  <p:handoutMasterIdLst>
    <p:handoutMasterId r:id="rId29"/>
  </p:handoutMasterIdLst>
  <p:sldIdLst>
    <p:sldId id="283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707"/>
  </p:normalViewPr>
  <p:slideViewPr>
    <p:cSldViewPr snapToGrid="0" snapToObject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5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404AE-F67C-E54E-88C1-BB60AD1050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27140-CBFB-714B-A4E1-023AD3D13926}" type="datetimeFigureOut">
              <a:rPr lang="en-US" smtClean="0"/>
              <a:t>2/14/2021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16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781-C774-354D-A82E-25D0CDEA6942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5650-CA33-A740-ADD5-EB46FA1DD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90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776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72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67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90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88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82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0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07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80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19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69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5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88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9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s45Fz0JCydM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REPORTING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5094" y="1459111"/>
            <a:ext cx="9778207" cy="6339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CCMM 517 (Lesson 3: SU 5 + 6)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8515" y="5351622"/>
            <a:ext cx="353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ZA" sz="2400" dirty="0">
                <a:solidFill>
                  <a:srgbClr val="000000"/>
                </a:solidFill>
              </a:rPr>
              <a:t>Dr MJ Botha</a:t>
            </a:r>
          </a:p>
        </p:txBody>
      </p:sp>
    </p:spTree>
    <p:extLst>
      <p:ext uri="{BB962C8B-B14F-4D97-AF65-F5344CB8AC3E}">
        <p14:creationId xmlns:p14="http://schemas.microsoft.com/office/powerpoint/2010/main" val="3516798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EQUITY OF COMPANIES (SU 5.2)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altLang="en-US" b="1" dirty="0">
                <a:solidFill>
                  <a:srgbClr val="008000"/>
                </a:solidFill>
              </a:rPr>
              <a:t>Study guide p. 26</a:t>
            </a:r>
            <a:endParaRPr lang="en-ZA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dirty="0">
                <a:solidFill>
                  <a:srgbClr val="008000"/>
                </a:solidFill>
              </a:rPr>
              <a:t>The equity of companies are different because of the reason that shares are issued</a:t>
            </a:r>
          </a:p>
          <a:p>
            <a:pPr marL="0" indent="0">
              <a:buNone/>
            </a:pPr>
            <a:endParaRPr lang="en-ZA" alt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700" b="1" dirty="0">
                <a:solidFill>
                  <a:srgbClr val="AF21AF"/>
                </a:solidFill>
              </a:rPr>
              <a:t>CHARACTERISTICTS OF </a:t>
            </a:r>
            <a:r>
              <a:rPr lang="en-ZA" altLang="en-US" sz="2700" b="1" dirty="0" smtClean="0">
                <a:solidFill>
                  <a:srgbClr val="AF21AF"/>
                </a:solidFill>
              </a:rPr>
              <a:t>LIMITED (Ltd) </a:t>
            </a:r>
            <a:r>
              <a:rPr lang="en-ZA" altLang="en-US" sz="2700" b="1" dirty="0">
                <a:solidFill>
                  <a:srgbClr val="AF21AF"/>
                </a:solidFill>
              </a:rPr>
              <a:t>COMPANIES??</a:t>
            </a:r>
            <a:endParaRPr lang="en-ZA" altLang="en-US" sz="2400" b="1" dirty="0">
              <a:solidFill>
                <a:srgbClr val="AF21AF"/>
              </a:solidFill>
            </a:endParaRPr>
          </a:p>
          <a:p>
            <a:r>
              <a:rPr lang="en-ZA" altLang="en-US" sz="2400" b="1" dirty="0">
                <a:solidFill>
                  <a:schemeClr val="accent6"/>
                </a:solidFill>
              </a:rPr>
              <a:t>Limited liability (legal entity on its own)</a:t>
            </a:r>
          </a:p>
          <a:p>
            <a:r>
              <a:rPr lang="en-ZA" altLang="en-US" sz="2400" b="1" dirty="0">
                <a:solidFill>
                  <a:schemeClr val="accent6"/>
                </a:solidFill>
              </a:rPr>
              <a:t>Must provide AFS to its shareholders and to the public</a:t>
            </a:r>
          </a:p>
          <a:p>
            <a:r>
              <a:rPr lang="en-ZA" altLang="en-US" sz="2400" b="1" dirty="0">
                <a:solidFill>
                  <a:schemeClr val="accent6"/>
                </a:solidFill>
              </a:rPr>
              <a:t>AFS must comply to IFRS and an auditor must be appointed</a:t>
            </a:r>
          </a:p>
          <a:p>
            <a:r>
              <a:rPr lang="en-ZA" altLang="en-US" sz="2400" b="1" dirty="0">
                <a:solidFill>
                  <a:schemeClr val="accent6"/>
                </a:solidFill>
              </a:rPr>
              <a:t>Companies lifetime is not bound to its shareholders</a:t>
            </a:r>
          </a:p>
          <a:p>
            <a:endParaRPr lang="en-ZA" altLang="en-US" sz="2700" b="1" dirty="0">
              <a:solidFill>
                <a:schemeClr val="accent6"/>
              </a:solidFill>
            </a:endParaRPr>
          </a:p>
          <a:p>
            <a:endParaRPr lang="en-ZA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ZA" alt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65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SU 6: OUTCOMES (</a:t>
            </a:r>
            <a:r>
              <a:rPr lang="en-ZA" altLang="en-US" b="1" dirty="0"/>
              <a:t>p</a:t>
            </a:r>
            <a:r>
              <a:rPr lang="en-ZA" altLang="en-US" b="1" dirty="0" smtClean="0"/>
              <a:t> 99)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042988"/>
            <a:ext cx="8229600" cy="505030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C00000"/>
                </a:solidFill>
              </a:rPr>
              <a:t>SU 6: CHAPTER 6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define and discuss the following concepts: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500" b="1" dirty="0">
                <a:solidFill>
                  <a:srgbClr val="002060"/>
                </a:solidFill>
              </a:rPr>
              <a:t>assets, non-current assets, depreciation etc.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name and calculate the two depreciation methods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identify and discuss the steps to be followed when alienating (selling) non-current assets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journal entries to the general ledger = compile trial balance</a:t>
            </a:r>
          </a:p>
          <a:p>
            <a:r>
              <a:rPr lang="en-US" altLang="en-US" sz="2700" b="1" dirty="0">
                <a:solidFill>
                  <a:srgbClr val="FF0000"/>
                </a:solidFill>
              </a:rPr>
              <a:t>identify the relevant accounts in the financial statements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8216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NON-CURRENT ASSETS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WHAT ARE NON-CURRENT ASSETS?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Non-current assets are assets with a long life expectancy (more than one year)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Non-current assets are purchased for purposes other than trade or resale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EXAMPLES??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Land and buildings, vehicles, office equipment, furniture, machinery etc.</a:t>
            </a:r>
          </a:p>
          <a:p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5175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11369" y="188912"/>
            <a:ext cx="9410544" cy="854076"/>
          </a:xfrm>
          <a:solidFill>
            <a:schemeClr val="accent5"/>
          </a:solidFill>
        </p:spPr>
        <p:txBody>
          <a:bodyPr/>
          <a:lstStyle/>
          <a:p>
            <a:r>
              <a:rPr lang="en-ZA" altLang="en-US" b="1" dirty="0"/>
              <a:t>NON-CURRENT ASSETS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073" y="1210413"/>
            <a:ext cx="9177136" cy="512231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7030A0"/>
                </a:solidFill>
              </a:rPr>
              <a:t>SOME OF THE MOST IMPORTANT QUESTIONS MANAGERS HAVE TO ANSWER WITH REGARDS TO NON-CURRENT ASSETS ARE????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What is the amount that should be </a:t>
            </a:r>
            <a:r>
              <a:rPr lang="en-US" altLang="en-US" sz="2400" b="1" dirty="0">
                <a:solidFill>
                  <a:srgbClr val="FF0000"/>
                </a:solidFill>
              </a:rPr>
              <a:t>invested</a:t>
            </a:r>
            <a:r>
              <a:rPr lang="en-US" altLang="en-US" sz="2400" b="1" dirty="0">
                <a:solidFill>
                  <a:srgbClr val="008000"/>
                </a:solidFill>
              </a:rPr>
              <a:t> into non-current assets??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How will the non-current assets be financed??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7030A0"/>
                </a:solidFill>
              </a:rPr>
              <a:t>DECISIONS WITH REGARDS TO FINANCING????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This means what is the composition of the </a:t>
            </a:r>
            <a:r>
              <a:rPr lang="en-US" altLang="en-US" sz="2400" b="1" dirty="0">
                <a:solidFill>
                  <a:srgbClr val="FF0000"/>
                </a:solidFill>
              </a:rPr>
              <a:t>capital structure</a:t>
            </a:r>
          </a:p>
          <a:p>
            <a:r>
              <a:rPr lang="en-US" altLang="en-US" sz="2400" b="1" dirty="0">
                <a:solidFill>
                  <a:srgbClr val="AF21AF"/>
                </a:solidFill>
              </a:rPr>
              <a:t>How much own capital and how much foreign capital??</a:t>
            </a:r>
          </a:p>
          <a:p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19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r>
              <a:rPr lang="en-ZA" altLang="en-US" b="1" dirty="0"/>
              <a:t>NON-CURRENT ASSETS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</a:rPr>
              <a:t>NON-CURRENT ASSETS ARE SHOWN IN THE STATEMENT OF FINANCIAL POSITION AS:</a:t>
            </a:r>
            <a:endParaRPr lang="en-US" altLang="en-US" sz="2400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en-US" sz="3000" b="1" i="1" dirty="0">
                <a:solidFill>
                  <a:srgbClr val="008000"/>
                </a:solidFill>
              </a:rPr>
              <a:t>Property, plant and equipment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86112B"/>
                </a:solidFill>
              </a:rPr>
              <a:t>AND ALWAYS HAS A NOTE THAT INDICATES THE CALCULATIONS!!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WHICH CALCULATIONS CAN YOU THINK OF IN TERMS OF NON-CURRENT ASSETS??</a:t>
            </a:r>
          </a:p>
          <a:p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562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r>
              <a:rPr lang="en-ZA" altLang="en-US" b="1" dirty="0" smtClean="0"/>
              <a:t>NON-CURRENT </a:t>
            </a:r>
            <a:r>
              <a:rPr lang="en-ZA" altLang="en-US" b="1" dirty="0"/>
              <a:t>ASSETS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rgbClr val="002060"/>
                </a:solidFill>
              </a:rPr>
              <a:t>DEPRECIATION</a:t>
            </a:r>
            <a:endParaRPr lang="en-US" altLang="en-US" sz="2400" b="1" dirty="0">
              <a:solidFill>
                <a:srgbClr val="002060"/>
              </a:solidFill>
            </a:endParaRPr>
          </a:p>
          <a:p>
            <a:r>
              <a:rPr lang="en-US" altLang="en-US" sz="2400" b="1" dirty="0">
                <a:solidFill>
                  <a:srgbClr val="008000"/>
                </a:solidFill>
              </a:rPr>
              <a:t>With use, non-current assets lose 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    their value through “wear and tear”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Because non-current assets lose 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    their value they are depreciated, 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    </a:t>
            </a:r>
            <a:r>
              <a:rPr lang="en-US" altLang="en-US" sz="2400" b="1" dirty="0">
                <a:solidFill>
                  <a:srgbClr val="FF0000"/>
                </a:solidFill>
              </a:rPr>
              <a:t>BUT WHY??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To report on the true value of the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     assets in the financial statements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    </a:t>
            </a:r>
            <a:r>
              <a:rPr lang="en-US" altLang="en-US" sz="2400" b="1" dirty="0">
                <a:solidFill>
                  <a:srgbClr val="7030A0"/>
                </a:solidFill>
              </a:rPr>
              <a:t>(BOOKVALUE OR CARRYING 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7030A0"/>
                </a:solidFill>
              </a:rPr>
              <a:t>    VALUE)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3" y="1187672"/>
            <a:ext cx="3116213" cy="23042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3" y="3619874"/>
            <a:ext cx="3116213" cy="224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6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ZA" altLang="en-US" b="1" dirty="0"/>
              <a:t>NON-CURRENT ASSETS </a:t>
            </a:r>
            <a:r>
              <a:rPr lang="en-ZA" altLang="en-US" b="1" dirty="0" smtClean="0"/>
              <a:t>(DEPRECIATION)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7030A0"/>
                </a:solidFill>
              </a:rPr>
              <a:t>DEPRECIATION IS RECORDED AS FOLLOWS: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					DT		CT	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Depreciation	</a:t>
            </a:r>
            <a:r>
              <a:rPr lang="en-US" altLang="en-US" sz="2400" b="1" dirty="0">
                <a:solidFill>
                  <a:srgbClr val="0070C0"/>
                </a:solidFill>
              </a:rPr>
              <a:t>(expense)</a:t>
            </a:r>
            <a:r>
              <a:rPr lang="en-US" altLang="en-US" sz="2400" b="1" dirty="0">
                <a:solidFill>
                  <a:srgbClr val="008000"/>
                </a:solidFill>
              </a:rPr>
              <a:t>		xxx	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     Accumulated depreciation on …..    		xxx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008000"/>
                </a:solidFill>
              </a:rPr>
              <a:t>     </a:t>
            </a:r>
            <a:r>
              <a:rPr lang="en-ZA" altLang="en-US" sz="2400" b="1" dirty="0">
                <a:solidFill>
                  <a:srgbClr val="0070C0"/>
                </a:solidFill>
              </a:rPr>
              <a:t>(negative asset account)</a:t>
            </a:r>
          </a:p>
          <a:p>
            <a:pPr marL="0" indent="0">
              <a:buNone/>
            </a:pPr>
            <a:endParaRPr lang="en-ZA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008000"/>
                </a:solidFill>
              </a:rPr>
              <a:t>BOOKVALUE OR CARRYING VALUE = ??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FF0000"/>
                </a:solidFill>
              </a:rPr>
              <a:t>Cost price – accumulated depreciation</a:t>
            </a:r>
          </a:p>
          <a:p>
            <a:pPr marL="0" indent="0">
              <a:buNone/>
            </a:pPr>
            <a:endParaRPr lang="en-ZA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THERE ARE DIFFERENT METHODS TO CALCULATE DEPRECIATION!!!</a:t>
            </a:r>
          </a:p>
        </p:txBody>
      </p:sp>
    </p:spTree>
    <p:extLst>
      <p:ext uri="{BB962C8B-B14F-4D97-AF65-F5344CB8AC3E}">
        <p14:creationId xmlns:p14="http://schemas.microsoft.com/office/powerpoint/2010/main" val="391906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88911"/>
            <a:ext cx="9383713" cy="986745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eaLnBrk="1" hangingPunct="1"/>
            <a:r>
              <a:rPr lang="en-ZA" altLang="en-US" b="1" dirty="0" smtClean="0"/>
              <a:t>METHODS TO CALCULATE DEPRECIATION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ZA" altLang="en-US" sz="2400" b="1" dirty="0">
                <a:solidFill>
                  <a:schemeClr val="accent1">
                    <a:lumMod val="75000"/>
                  </a:schemeClr>
                </a:solidFill>
              </a:rPr>
              <a:t>STRAIGHT-LINE METHOD (p. 101)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A fixed amount is written off each year, calculated as: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a fixed % or fixed amount over useful life of the asset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Keep the </a:t>
            </a:r>
            <a:r>
              <a:rPr lang="en-ZA" altLang="en-US" sz="2400" b="1" dirty="0">
                <a:solidFill>
                  <a:srgbClr val="002060"/>
                </a:solidFill>
              </a:rPr>
              <a:t>residual value </a:t>
            </a:r>
            <a:r>
              <a:rPr lang="en-ZA" altLang="en-US" sz="2400" b="1" dirty="0">
                <a:solidFill>
                  <a:srgbClr val="008000"/>
                </a:solidFill>
              </a:rPr>
              <a:t>in mind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Residual value = The value of the asset at the end of its useful life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FORMULA: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Depreciation amount / year =  Cost price – residual value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                                                          </a:t>
            </a:r>
            <a:r>
              <a:rPr lang="en-ZA" altLang="en-US" sz="2400" b="1" dirty="0" smtClean="0">
                <a:solidFill>
                  <a:srgbClr val="C00000"/>
                </a:solidFill>
              </a:rPr>
              <a:t>           </a:t>
            </a:r>
            <a:r>
              <a:rPr lang="en-ZA" altLang="en-US" sz="2400" b="1" dirty="0">
                <a:solidFill>
                  <a:srgbClr val="C00000"/>
                </a:solidFill>
              </a:rPr>
              <a:t>Useful life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OR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Cost price – residual value     % depreciation / annum</a:t>
            </a: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815840" y="4678937"/>
            <a:ext cx="3672408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Multiply 6"/>
          <p:cNvSpPr/>
          <p:nvPr/>
        </p:nvSpPr>
        <p:spPr>
          <a:xfrm flipV="1">
            <a:off x="4214955" y="5595255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515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85109" y="188912"/>
            <a:ext cx="8536804" cy="854076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ZA" altLang="en-US" b="1" dirty="0"/>
              <a:t>METHODS TO CALCULATE DEPRECIATION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5109" y="1240970"/>
            <a:ext cx="8535216" cy="4924333"/>
          </a:xfrm>
        </p:spPr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en-ZA" altLang="en-US" sz="2400" b="1" dirty="0">
                <a:solidFill>
                  <a:schemeClr val="accent1">
                    <a:lumMod val="75000"/>
                  </a:schemeClr>
                </a:solidFill>
              </a:rPr>
              <a:t>REDUCING BALANCE METHOD (p. 101)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A decreasing amount is written off </a:t>
            </a:r>
            <a:r>
              <a:rPr lang="en-ZA" altLang="en-US" sz="2400" b="1" dirty="0" smtClean="0">
                <a:solidFill>
                  <a:srgbClr val="008000"/>
                </a:solidFill>
              </a:rPr>
              <a:t>also </a:t>
            </a:r>
            <a:r>
              <a:rPr lang="en-ZA" altLang="en-US" sz="2400" b="1" dirty="0">
                <a:solidFill>
                  <a:srgbClr val="008000"/>
                </a:solidFill>
              </a:rPr>
              <a:t>calculated as a fixed %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Depreciation is calculated as a fixed % of the carrying value or book value of the asset</a:t>
            </a:r>
          </a:p>
          <a:p>
            <a:r>
              <a:rPr lang="en-ZA" altLang="en-US" sz="2300" b="1" dirty="0">
                <a:solidFill>
                  <a:srgbClr val="FF0000"/>
                </a:solidFill>
              </a:rPr>
              <a:t>CARRYING VALUE = COST PRICE – ACCUMULATED DEPRECIATION</a:t>
            </a:r>
          </a:p>
          <a:p>
            <a:pPr marL="0" indent="0">
              <a:buNone/>
            </a:pPr>
            <a:endParaRPr lang="en-ZA" altLang="en-US" sz="23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FORMULA:</a:t>
            </a:r>
          </a:p>
          <a:p>
            <a:pPr marL="0" indent="0">
              <a:buNone/>
            </a:pPr>
            <a:r>
              <a:rPr lang="en-ZA" altLang="en-US" sz="2350" b="1" dirty="0">
                <a:solidFill>
                  <a:srgbClr val="C00000"/>
                </a:solidFill>
              </a:rPr>
              <a:t>Depreciation amount / year = Carrying value     fixed %</a:t>
            </a:r>
          </a:p>
          <a:p>
            <a:pPr marL="0" indent="0">
              <a:buNone/>
            </a:pPr>
            <a:endParaRPr lang="en-ZA" altLang="en-US" sz="235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Multiply 6"/>
          <p:cNvSpPr/>
          <p:nvPr/>
        </p:nvSpPr>
        <p:spPr>
          <a:xfrm flipV="1">
            <a:off x="7249751" y="4254940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731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PRO-RATA DEPRECIATION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042988"/>
            <a:ext cx="8229600" cy="51223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altLang="en-US" sz="2400" b="1" dirty="0">
                <a:solidFill>
                  <a:schemeClr val="accent5">
                    <a:lumMod val="50000"/>
                  </a:schemeClr>
                </a:solidFill>
              </a:rPr>
              <a:t>WHAT IS PRO-RATA DEPRECIATION???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The FINANCIAL YEAR is very important!!!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Most businesses financial year is from the 1 March – 28 February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Depreciation is only written off for the portion of the year that the asset was </a:t>
            </a:r>
            <a:r>
              <a:rPr lang="en-ZA" altLang="en-US" sz="2400" b="1" dirty="0">
                <a:solidFill>
                  <a:srgbClr val="FF0000"/>
                </a:solidFill>
              </a:rPr>
              <a:t>AVAILABLE FOR USE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FORMULA: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Depreciation amount / year     </a:t>
            </a:r>
            <a:r>
              <a:rPr lang="en-ZA" altLang="en-US" sz="2400" b="1" dirty="0" smtClean="0">
                <a:solidFill>
                  <a:srgbClr val="C00000"/>
                </a:solidFill>
              </a:rPr>
              <a:t>   </a:t>
            </a:r>
            <a:r>
              <a:rPr lang="en-ZA" altLang="en-US" sz="2400" b="1" dirty="0">
                <a:solidFill>
                  <a:srgbClr val="C00000"/>
                </a:solidFill>
              </a:rPr>
              <a:t>n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				     12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n = number of months available for use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0070C0"/>
                </a:solidFill>
              </a:rPr>
              <a:t>SELF-STUDY:</a:t>
            </a:r>
          </a:p>
          <a:p>
            <a:pPr marL="0" indent="0">
              <a:buNone/>
            </a:pPr>
            <a:r>
              <a:rPr lang="en-ZA" altLang="en-US" sz="2400" b="1" dirty="0" smtClean="0">
                <a:solidFill>
                  <a:srgbClr val="0070C0"/>
                </a:solidFill>
              </a:rPr>
              <a:t>Go through examples </a:t>
            </a:r>
            <a:r>
              <a:rPr lang="en-ZA" altLang="en-US" sz="2400" b="1" dirty="0">
                <a:solidFill>
                  <a:srgbClr val="0070C0"/>
                </a:solidFill>
              </a:rPr>
              <a:t>6.1 – 6.3  (p. 101 – 103</a:t>
            </a:r>
            <a:r>
              <a:rPr lang="en-ZA" altLang="en-US" sz="2400" b="1" dirty="0" smtClean="0">
                <a:solidFill>
                  <a:srgbClr val="0070C0"/>
                </a:solidFill>
              </a:rPr>
              <a:t>) NB!!</a:t>
            </a:r>
            <a:endParaRPr lang="en-ZA" altLang="en-US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Multiply 6"/>
          <p:cNvSpPr/>
          <p:nvPr/>
        </p:nvSpPr>
        <p:spPr>
          <a:xfrm flipV="1">
            <a:off x="5608261" y="3669461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/>
          <p:nvPr/>
        </p:nvCxnSpPr>
        <p:spPr>
          <a:xfrm>
            <a:off x="6001023" y="4070320"/>
            <a:ext cx="523743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38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STUDY GUIDE: STUDY UNIT 5 </a:t>
            </a:r>
            <a:r>
              <a:rPr lang="en-US" altLang="en-US" b="1" dirty="0"/>
              <a:t>+</a:t>
            </a:r>
            <a:r>
              <a:rPr lang="en-US" altLang="en-US" b="1" dirty="0" smtClean="0"/>
              <a:t> 6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600" b="1" dirty="0" smtClean="0">
                <a:solidFill>
                  <a:srgbClr val="008000"/>
                </a:solidFill>
              </a:rPr>
              <a:t>LESSON</a:t>
            </a:r>
            <a:r>
              <a:rPr lang="en-US" altLang="en-US" sz="2600" b="1" dirty="0" smtClean="0">
                <a:solidFill>
                  <a:srgbClr val="008000"/>
                </a:solidFill>
              </a:rPr>
              <a:t> </a:t>
            </a:r>
            <a:r>
              <a:rPr lang="en-US" altLang="en-US" sz="2600" b="1" dirty="0">
                <a:solidFill>
                  <a:srgbClr val="008000"/>
                </a:solidFill>
              </a:rPr>
              <a:t>3 CONSISTS OF:</a:t>
            </a:r>
          </a:p>
          <a:p>
            <a:r>
              <a:rPr lang="en-US" altLang="en-US" sz="2600" b="1" dirty="0"/>
              <a:t>Chapter 5: Study guide p. 23, Textbook p. 87</a:t>
            </a:r>
            <a:endParaRPr lang="en-US" altLang="en-US" sz="2600" dirty="0"/>
          </a:p>
          <a:p>
            <a:r>
              <a:rPr lang="en-US" altLang="en-US" sz="2600" b="1" dirty="0"/>
              <a:t>Chapter 6: Study guide p. 29, Textbook p. 99</a:t>
            </a:r>
            <a:endParaRPr lang="en-US" altLang="en-US" sz="2600" dirty="0"/>
          </a:p>
          <a:p>
            <a:endParaRPr lang="en-US" altLang="en-US" sz="2400" dirty="0"/>
          </a:p>
          <a:p>
            <a:r>
              <a:rPr lang="en-US" altLang="en-US" b="1" dirty="0">
                <a:solidFill>
                  <a:srgbClr val="7030A0"/>
                </a:solidFill>
              </a:rPr>
              <a:t>SU 5: Owner’s equity (Equity / Capital)</a:t>
            </a:r>
          </a:p>
          <a:p>
            <a:r>
              <a:rPr lang="en-US" altLang="en-US" b="1" dirty="0">
                <a:solidFill>
                  <a:srgbClr val="7030A0"/>
                </a:solidFill>
              </a:rPr>
              <a:t>SU 6: Non-current assets</a:t>
            </a:r>
          </a:p>
          <a:p>
            <a:endParaRPr lang="en-US" altLang="en-US" sz="2400" b="1" dirty="0">
              <a:solidFill>
                <a:srgbClr val="FF0000"/>
              </a:solidFill>
            </a:endParaRPr>
          </a:p>
          <a:p>
            <a:pPr lvl="1"/>
            <a:r>
              <a:rPr lang="en-US" altLang="en-US" sz="2600" b="1" dirty="0">
                <a:solidFill>
                  <a:srgbClr val="FF0000"/>
                </a:solidFill>
              </a:rPr>
              <a:t>Open on p 23 in the study guide and p 87 in textbook</a:t>
            </a:r>
          </a:p>
          <a:p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4872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102593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SALE (ALIENATION) OF NON-CURRENT ASSETS (p. 103)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2046" y="1214846"/>
            <a:ext cx="8548279" cy="4950458"/>
          </a:xfrm>
        </p:spPr>
        <p:txBody>
          <a:bodyPr/>
          <a:lstStyle/>
          <a:p>
            <a:r>
              <a:rPr lang="en-ZA" altLang="en-US" sz="2400" b="1" dirty="0">
                <a:solidFill>
                  <a:schemeClr val="accent6"/>
                </a:solidFill>
              </a:rPr>
              <a:t>Non-current assets become obsolete or out-dated and entities can decide to get rid of the asset by selling it</a:t>
            </a:r>
          </a:p>
          <a:p>
            <a:r>
              <a:rPr lang="en-ZA" altLang="en-US" sz="2400" b="1" dirty="0">
                <a:solidFill>
                  <a:schemeClr val="accent6"/>
                </a:solidFill>
              </a:rPr>
              <a:t>The sale must be recorded in the books and are simplified by using???</a:t>
            </a:r>
          </a:p>
          <a:p>
            <a:pPr marL="0" indent="0">
              <a:buNone/>
            </a:pPr>
            <a:endParaRPr lang="en-ZA" altLang="en-US" sz="2400" b="1" dirty="0">
              <a:solidFill>
                <a:srgbClr val="008000"/>
              </a:solidFill>
            </a:endParaRPr>
          </a:p>
          <a:p>
            <a:pPr marL="0" indent="0" algn="ctr">
              <a:buNone/>
            </a:pPr>
            <a:r>
              <a:rPr lang="en-ZA" altLang="en-US" sz="2400" b="1" dirty="0">
                <a:solidFill>
                  <a:srgbClr val="008000"/>
                </a:solidFill>
              </a:rPr>
              <a:t>REALISATION ACCOUNT and PROFIT/LOSS ON SALE OF ASSET </a:t>
            </a:r>
          </a:p>
          <a:p>
            <a:pPr marL="0" indent="0" algn="ctr">
              <a:buNone/>
            </a:pPr>
            <a:endParaRPr lang="en-ZA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ZA" altLang="en-US" b="1" dirty="0">
                <a:solidFill>
                  <a:srgbClr val="C00000"/>
                </a:solidFill>
              </a:rPr>
              <a:t>FOLLOW THESE STEPS WHEN RECORDING THE SALE OF A NON-CURRENT ASSET </a:t>
            </a:r>
            <a:r>
              <a:rPr lang="en-ZA" altLang="en-US" b="1" dirty="0">
                <a:solidFill>
                  <a:srgbClr val="FF0000"/>
                </a:solidFill>
              </a:rPr>
              <a:t>(NB!!!!!) (p 104!!!)</a:t>
            </a: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C00000"/>
                </a:solidFill>
              </a:rPr>
              <a:t>Go through page 104 in the textbook AND examples 6.4 and 6.5 </a:t>
            </a:r>
            <a:r>
              <a:rPr lang="en-ZA" altLang="en-US" sz="2400" b="1" dirty="0">
                <a:solidFill>
                  <a:srgbClr val="7030A0"/>
                </a:solidFill>
              </a:rPr>
              <a:t>(NB!!!) </a:t>
            </a:r>
            <a:r>
              <a:rPr lang="en-ZA" altLang="en-US" sz="2400" b="1" dirty="0">
                <a:solidFill>
                  <a:srgbClr val="C00000"/>
                </a:solidFill>
              </a:rPr>
              <a:t>and </a:t>
            </a:r>
            <a:r>
              <a:rPr lang="en-ZA" altLang="en-US" sz="2400" b="1" dirty="0" smtClean="0">
                <a:solidFill>
                  <a:srgbClr val="C00000"/>
                </a:solidFill>
              </a:rPr>
              <a:t>PRACTICAL EXAMPLE 6.4 </a:t>
            </a:r>
            <a:r>
              <a:rPr lang="en-ZA" altLang="en-US" sz="2400" b="1" dirty="0">
                <a:solidFill>
                  <a:srgbClr val="C00000"/>
                </a:solidFill>
              </a:rPr>
              <a:t>(p 110-114)</a:t>
            </a: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51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6549" y="188912"/>
            <a:ext cx="8445364" cy="126106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SALE (ALIENATION) OF NON-CURRENT ASSETS (p. 104)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6549" y="1449976"/>
            <a:ext cx="8443776" cy="471532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FOLLOW THESE STEPS: 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en-US" sz="2400" b="1" dirty="0">
                <a:solidFill>
                  <a:srgbClr val="008000"/>
                </a:solidFill>
              </a:rPr>
              <a:t>Calculate the depreciation on the asset </a:t>
            </a:r>
            <a:r>
              <a:rPr lang="en-US" altLang="en-US" sz="2400" b="1" dirty="0">
                <a:solidFill>
                  <a:srgbClr val="FF0000"/>
                </a:solidFill>
              </a:rPr>
              <a:t>for the current </a:t>
            </a:r>
            <a:r>
              <a:rPr lang="en-US" altLang="en-US" sz="2400" b="1" dirty="0">
                <a:solidFill>
                  <a:srgbClr val="008000"/>
                </a:solidFill>
              </a:rPr>
              <a:t>financial period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b="1" dirty="0">
                <a:solidFill>
                  <a:srgbClr val="008000"/>
                </a:solidFill>
              </a:rPr>
              <a:t>Transfer the cost price of the asset to the realisation account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b="1" dirty="0">
                <a:solidFill>
                  <a:srgbClr val="008000"/>
                </a:solidFill>
              </a:rPr>
              <a:t>Transfer the accumulated depreciation on the asset to the realisation account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b="1" dirty="0">
                <a:solidFill>
                  <a:srgbClr val="008000"/>
                </a:solidFill>
              </a:rPr>
              <a:t>Record the proceeds (selling price) on the asset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b="1" dirty="0">
                <a:solidFill>
                  <a:srgbClr val="008000"/>
                </a:solidFill>
              </a:rPr>
              <a:t>Calculate the profit/loss on the sale of the asset</a:t>
            </a:r>
          </a:p>
          <a:p>
            <a:pPr marL="457200" indent="-457200">
              <a:buFont typeface="+mj-lt"/>
              <a:buAutoNum type="arabicPeriod"/>
            </a:pPr>
            <a:endParaRPr lang="en-ZA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4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0725" y="188911"/>
            <a:ext cx="8231188" cy="1143499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SALE (ALIENATION) OF NON-CURRENT ASSETS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449976"/>
            <a:ext cx="8229600" cy="471532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C00000"/>
                </a:solidFill>
              </a:rPr>
              <a:t>Let’s watch this video together…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Link: </a:t>
            </a:r>
            <a:r>
              <a:rPr lang="en-US" altLang="en-US" sz="2400" b="1" dirty="0">
                <a:solidFill>
                  <a:srgbClr val="0070C0"/>
                </a:solidFill>
                <a:hlinkClick r:id="rId2"/>
              </a:rPr>
              <a:t>https://youtu.be/s45Fz0JCydM</a:t>
            </a:r>
            <a:endParaRPr lang="en-ZA" altLang="en-US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ZA" alt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74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SELF STUDY AND HOMEWORK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042988"/>
            <a:ext cx="8229600" cy="5122316"/>
          </a:xfrm>
        </p:spPr>
        <p:txBody>
          <a:bodyPr/>
          <a:lstStyle/>
          <a:p>
            <a:pPr marL="0" indent="0">
              <a:buNone/>
            </a:pPr>
            <a:r>
              <a:rPr lang="en-ZA" altLang="en-US" sz="2400" b="1" dirty="0">
                <a:solidFill>
                  <a:srgbClr val="FF0000"/>
                </a:solidFill>
              </a:rPr>
              <a:t>SELF-STUDY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Go through all the practical examples in the textbook!!</a:t>
            </a:r>
          </a:p>
          <a:p>
            <a:endParaRPr lang="en-ZA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FF0000"/>
                </a:solidFill>
              </a:rPr>
              <a:t>HOMEWORK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Chapter 5: Assignment 1 (p. 97) = Ulandi dealers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Chapter 6: Assignment 1 </a:t>
            </a:r>
            <a:r>
              <a:rPr lang="en-ZA" altLang="en-US" sz="2400" b="1" dirty="0">
                <a:solidFill>
                  <a:srgbClr val="FF0000"/>
                </a:solidFill>
              </a:rPr>
              <a:t>(NB!!!!!) </a:t>
            </a:r>
            <a:r>
              <a:rPr lang="en-ZA" altLang="en-US" sz="2400" b="1" dirty="0">
                <a:solidFill>
                  <a:srgbClr val="008000"/>
                </a:solidFill>
              </a:rPr>
              <a:t>(p. 115-116) = Umfula Lodge</a:t>
            </a:r>
          </a:p>
          <a:p>
            <a:pPr marL="0" indent="0">
              <a:buNone/>
            </a:pPr>
            <a:endParaRPr lang="en-ZA" altLang="en-US" sz="2400" b="1" dirty="0">
              <a:solidFill>
                <a:srgbClr val="C00000"/>
              </a:solidFill>
            </a:endParaRPr>
          </a:p>
          <a:p>
            <a:endParaRPr lang="en-ZA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3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229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WHAT MUST YOU KNOW ALREADY???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3000" b="1" dirty="0">
                <a:solidFill>
                  <a:srgbClr val="002060"/>
                </a:solidFill>
              </a:rPr>
              <a:t>SU 1 – 4 (NB!!)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DUALITY CONCEPT </a:t>
            </a:r>
            <a:r>
              <a:rPr lang="en-US" altLang="en-US" sz="2400" b="1" dirty="0">
                <a:solidFill>
                  <a:srgbClr val="FF0000"/>
                </a:solidFill>
              </a:rPr>
              <a:t>(Double entry principle)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Each transaction has at least two accounts that are involved (One account will be debited and the other credited)</a:t>
            </a: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ACCOUNTS ARE CLASSIFIED IN THREE ELEMENTS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Assets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Liabilities</a:t>
            </a:r>
          </a:p>
          <a:p>
            <a:r>
              <a:rPr lang="en-US" altLang="en-US" sz="2400" b="1" dirty="0">
                <a:solidFill>
                  <a:srgbClr val="008000"/>
                </a:solidFill>
              </a:rPr>
              <a:t>Equity (Capital, drawings, income and expenses)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2505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88913"/>
            <a:ext cx="8229600" cy="719807"/>
          </a:xfrm>
          <a:solidFill>
            <a:schemeClr val="accent1"/>
          </a:solidFill>
        </p:spPr>
        <p:txBody>
          <a:bodyPr/>
          <a:lstStyle/>
          <a:p>
            <a:r>
              <a:rPr lang="en-US" sz="2750" b="1" dirty="0"/>
              <a:t>MAKE SURE YOU UNDERSTAND THIS….</a:t>
            </a:r>
            <a:endParaRPr lang="en-ZA" sz="275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FF0000"/>
                </a:solidFill>
              </a:rPr>
              <a:t>Each transaction has a dual effect on the accounting equation (double entry principle)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There will be a debit and a credit entry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6"/>
                </a:solidFill>
              </a:rPr>
              <a:t>                     ASSETS         </a:t>
            </a:r>
            <a:r>
              <a:rPr lang="en-US" b="1" dirty="0">
                <a:solidFill>
                  <a:schemeClr val="accent6"/>
                </a:solidFill>
              </a:rPr>
              <a:t>=       EQUITY       +       LIABILITIES</a:t>
            </a:r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515" y="3973446"/>
            <a:ext cx="1743607" cy="2042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626" y="3973694"/>
            <a:ext cx="1524132" cy="20667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720" y="3949060"/>
            <a:ext cx="152413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SU 5: OUTCOMES (</a:t>
            </a:r>
            <a:r>
              <a:rPr lang="en-ZA" altLang="en-US" b="1" dirty="0"/>
              <a:t>p</a:t>
            </a:r>
            <a:r>
              <a:rPr lang="en-ZA" altLang="en-US" b="1" dirty="0" smtClean="0"/>
              <a:t> </a:t>
            </a:r>
            <a:r>
              <a:rPr lang="en-ZA" altLang="en-US" b="1" dirty="0"/>
              <a:t>8</a:t>
            </a:r>
            <a:r>
              <a:rPr lang="en-ZA" altLang="en-US" b="1" dirty="0" smtClean="0"/>
              <a:t>7)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C00000"/>
                </a:solidFill>
              </a:rPr>
              <a:t>SU 5: CHAPTER 5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Define and discuss the following concepts: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500" b="1" dirty="0">
                <a:solidFill>
                  <a:srgbClr val="002060"/>
                </a:solidFill>
              </a:rPr>
              <a:t>duality concept (E = B </a:t>
            </a:r>
            <a:r>
              <a:rPr lang="en-US" altLang="en-US" sz="2500" b="1" dirty="0" smtClean="0">
                <a:solidFill>
                  <a:srgbClr val="002060"/>
                </a:solidFill>
              </a:rPr>
              <a:t>- </a:t>
            </a:r>
            <a:r>
              <a:rPr lang="en-US" altLang="en-US" sz="2500" b="1" dirty="0">
                <a:solidFill>
                  <a:srgbClr val="002060"/>
                </a:solidFill>
              </a:rPr>
              <a:t>L)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500" b="1" dirty="0">
                <a:solidFill>
                  <a:srgbClr val="002060"/>
                </a:solidFill>
              </a:rPr>
              <a:t>capital (equity) and drawings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identify the relevant source documents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record the relevant transactions in the general journal and then post to the general ledger followed by the trial balance</a:t>
            </a:r>
          </a:p>
          <a:p>
            <a:r>
              <a:rPr lang="en-US" altLang="en-US" sz="2700" b="1" dirty="0">
                <a:solidFill>
                  <a:srgbClr val="FF0000"/>
                </a:solidFill>
              </a:rPr>
              <a:t>identify the relevant accounts in the financial statements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879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b="1" dirty="0" smtClean="0"/>
              <a:t>EQUITY (OWNER’S EQUITY)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EQUITY (OWNER’S EQUITY)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Claim that the owner/s have on the assets of the business, after the liabilities have been payed. Equity consists of: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CAPITAL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DRAWINGS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INCOME</a:t>
            </a:r>
          </a:p>
          <a:p>
            <a:r>
              <a:rPr lang="en-US" altLang="en-US" b="1" dirty="0" smtClean="0">
                <a:solidFill>
                  <a:srgbClr val="7030A0"/>
                </a:solidFill>
              </a:rPr>
              <a:t>Increases equity:</a:t>
            </a:r>
            <a:endParaRPr lang="en-US" altLang="en-US" b="1" dirty="0">
              <a:solidFill>
                <a:srgbClr val="7030A0"/>
              </a:solidFill>
            </a:endParaRPr>
          </a:p>
          <a:p>
            <a:r>
              <a:rPr lang="en-US" altLang="en-US" b="1" dirty="0" smtClean="0">
                <a:solidFill>
                  <a:srgbClr val="7030A0"/>
                </a:solidFill>
              </a:rPr>
              <a:t>Sales, services rendered, rent income, interest income, commission income</a:t>
            </a:r>
            <a:endParaRPr lang="en-US" alt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EXPENSES</a:t>
            </a:r>
          </a:p>
          <a:p>
            <a:r>
              <a:rPr lang="en-US" altLang="en-US" b="1" dirty="0" smtClean="0">
                <a:solidFill>
                  <a:srgbClr val="7030A0"/>
                </a:solidFill>
              </a:rPr>
              <a:t>Decreases equity:</a:t>
            </a:r>
            <a:endParaRPr lang="en-US" altLang="en-US" b="1" dirty="0">
              <a:solidFill>
                <a:srgbClr val="7030A0"/>
              </a:solidFill>
            </a:endParaRPr>
          </a:p>
          <a:p>
            <a:r>
              <a:rPr lang="en-US" altLang="en-US" b="1" dirty="0">
                <a:solidFill>
                  <a:srgbClr val="7030A0"/>
                </a:solidFill>
              </a:rPr>
              <a:t>Water </a:t>
            </a:r>
            <a:r>
              <a:rPr lang="en-US" altLang="en-US" b="1" dirty="0" smtClean="0">
                <a:solidFill>
                  <a:srgbClr val="7030A0"/>
                </a:solidFill>
              </a:rPr>
              <a:t>and electricity, salaries and wages, telephone, rent expense, stationary etc.</a:t>
            </a:r>
            <a:endParaRPr lang="en-US" alt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6639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b="1" dirty="0"/>
              <a:t>EQUITY (OWNER’S EQUITY)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81250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dirty="0"/>
              <a:t>Income     expenses       </a:t>
            </a:r>
            <a:r>
              <a:rPr lang="en-US" altLang="en-US" sz="3200" b="1" dirty="0">
                <a:solidFill>
                  <a:schemeClr val="accent2"/>
                </a:solidFill>
              </a:rPr>
              <a:t>net profit</a:t>
            </a:r>
          </a:p>
          <a:p>
            <a:pPr marL="0" indent="0">
              <a:buNone/>
            </a:pPr>
            <a:r>
              <a:rPr lang="en-US" altLang="en-US" sz="3200" b="1" dirty="0"/>
              <a:t>Expenses    income        </a:t>
            </a:r>
            <a:r>
              <a:rPr lang="en-US" altLang="en-US" sz="3200" b="1" dirty="0">
                <a:solidFill>
                  <a:srgbClr val="FF0000"/>
                </a:solidFill>
              </a:rPr>
              <a:t>net loss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THE REASON FOR COMPILING A STATEMENT OF PROFIT AND LOSS AND OTHER COMPREHENSIVE INCOME (INCOME STATEMENT) IS TO……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IS TO DERERMINE THE PROFIT / LOSS </a:t>
            </a:r>
            <a:r>
              <a:rPr lang="en-US" altLang="en-US" b="1" dirty="0">
                <a:solidFill>
                  <a:srgbClr val="008000"/>
                </a:solidFill>
              </a:rPr>
              <a:t>BECAUSE</a:t>
            </a:r>
            <a:r>
              <a:rPr lang="en-US" altLang="en-US" sz="3000" b="1" dirty="0">
                <a:solidFill>
                  <a:srgbClr val="008000"/>
                </a:solidFill>
              </a:rPr>
              <a:t>: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r>
              <a:rPr lang="en-US" altLang="en-US" sz="2700" b="1" dirty="0">
                <a:solidFill>
                  <a:schemeClr val="accent2"/>
                </a:solidFill>
              </a:rPr>
              <a:t>PROFIT</a:t>
            </a:r>
            <a:r>
              <a:rPr lang="en-US" altLang="en-US" sz="2400" b="1" dirty="0"/>
              <a:t>= INCREASES EQUITY!!!</a:t>
            </a:r>
          </a:p>
          <a:p>
            <a:pPr marL="0" indent="0">
              <a:buNone/>
            </a:pPr>
            <a:r>
              <a:rPr lang="en-US" altLang="en-US" sz="2700" b="1" dirty="0">
                <a:solidFill>
                  <a:srgbClr val="FF0000"/>
                </a:solidFill>
              </a:rPr>
              <a:t>LOSS</a:t>
            </a:r>
            <a:r>
              <a:rPr lang="en-US" altLang="en-US" sz="2400" b="1" dirty="0"/>
              <a:t> = DECREASES EQUITY!!!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sp>
        <p:nvSpPr>
          <p:cNvPr id="2" name="Chevron 1"/>
          <p:cNvSpPr/>
          <p:nvPr/>
        </p:nvSpPr>
        <p:spPr>
          <a:xfrm>
            <a:off x="3432027" y="1221841"/>
            <a:ext cx="216024" cy="36004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3" name="Equal 2"/>
          <p:cNvSpPr/>
          <p:nvPr/>
        </p:nvSpPr>
        <p:spPr>
          <a:xfrm>
            <a:off x="5348214" y="1124744"/>
            <a:ext cx="504874" cy="421196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715319" y="1809605"/>
            <a:ext cx="216024" cy="36004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8" name="Equal 7"/>
          <p:cNvSpPr/>
          <p:nvPr/>
        </p:nvSpPr>
        <p:spPr>
          <a:xfrm>
            <a:off x="5343637" y="1770367"/>
            <a:ext cx="504874" cy="421196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94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16632"/>
            <a:ext cx="8229600" cy="864096"/>
          </a:xfrm>
          <a:solidFill>
            <a:schemeClr val="accent5"/>
          </a:solidFill>
        </p:spPr>
        <p:txBody>
          <a:bodyPr/>
          <a:lstStyle/>
          <a:p>
            <a:r>
              <a:rPr lang="en-US" b="1" dirty="0" smtClean="0"/>
              <a:t>CHANGES IN OWNER’S EQUITY</a:t>
            </a:r>
            <a:endParaRPr lang="en-ZA" b="1" dirty="0"/>
          </a:p>
        </p:txBody>
      </p:sp>
      <p:sp>
        <p:nvSpPr>
          <p:cNvPr id="5" name="Text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1990725" y="1042989"/>
            <a:ext cx="8229600" cy="479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is the 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OWNER’S CLAIM ON ASSETS</a:t>
            </a:r>
          </a:p>
          <a:p>
            <a:pPr marL="0" indent="0" algn="ctr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 a business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is composed of four parts that either increase or decrease equity:</a:t>
            </a: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-                           +                       -</a:t>
            </a: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INCREASE	         DECREASE	                 INCREASE	      DECREASE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2896" y="2276628"/>
            <a:ext cx="8181056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EQUITY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92896" y="2730649"/>
            <a:ext cx="1502208" cy="1508105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latin typeface="+mj-lt"/>
              </a:rPr>
              <a:t>CAPITAL:</a:t>
            </a:r>
          </a:p>
          <a:p>
            <a:pPr algn="ctr">
              <a:defRPr/>
            </a:pPr>
            <a:r>
              <a:rPr lang="en-US" b="1" dirty="0">
                <a:latin typeface="+mj-lt"/>
              </a:rPr>
              <a:t>What the owner puts into the business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2304" y="2730649"/>
            <a:ext cx="2001688" cy="1200329"/>
          </a:xfrm>
          <a:prstGeom prst="rect">
            <a:avLst/>
          </a:prstGeom>
          <a:solidFill>
            <a:srgbClr val="114FFB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</a:rPr>
              <a:t>WITHDRAWALS:</a:t>
            </a: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</a:rPr>
              <a:t>What the owner takes out of the </a:t>
            </a:r>
            <a:r>
              <a:rPr lang="en-US" b="1" dirty="0">
                <a:solidFill>
                  <a:schemeClr val="bg1"/>
                </a:solidFill>
              </a:rPr>
              <a:t>business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54552" y="2730648"/>
            <a:ext cx="1585664" cy="1477328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latin typeface="+mj-lt"/>
              </a:rPr>
              <a:t>REVENUES:</a:t>
            </a:r>
          </a:p>
          <a:p>
            <a:pPr algn="ctr">
              <a:defRPr/>
            </a:pPr>
            <a:r>
              <a:rPr lang="en-US" b="1" dirty="0">
                <a:latin typeface="+mj-lt"/>
              </a:rPr>
              <a:t>What the company receives for sales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44273" y="2730649"/>
            <a:ext cx="1676053" cy="1400383"/>
          </a:xfrm>
          <a:prstGeom prst="rect">
            <a:avLst/>
          </a:prstGeom>
          <a:solidFill>
            <a:srgbClr val="114FFB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700" b="1" dirty="0">
                <a:solidFill>
                  <a:schemeClr val="bg1"/>
                </a:solidFill>
                <a:latin typeface="+mj-lt"/>
              </a:rPr>
              <a:t>EXPENSES:</a:t>
            </a:r>
          </a:p>
          <a:p>
            <a:pPr algn="ctr">
              <a:defRPr/>
            </a:pPr>
            <a:r>
              <a:rPr lang="en-US" sz="1700" b="1" dirty="0">
                <a:solidFill>
                  <a:schemeClr val="bg1"/>
                </a:solidFill>
                <a:latin typeface="+mj-lt"/>
              </a:rPr>
              <a:t>What the company pays to operate the business</a:t>
            </a:r>
          </a:p>
        </p:txBody>
      </p:sp>
      <p:sp>
        <p:nvSpPr>
          <p:cNvPr id="11" name="Up Arrow 10"/>
          <p:cNvSpPr/>
          <p:nvPr/>
        </p:nvSpPr>
        <p:spPr>
          <a:xfrm>
            <a:off x="2579024" y="4464634"/>
            <a:ext cx="529952" cy="81376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3" name="Down Arrow 12"/>
          <p:cNvSpPr/>
          <p:nvPr/>
        </p:nvSpPr>
        <p:spPr>
          <a:xfrm>
            <a:off x="4747404" y="4464635"/>
            <a:ext cx="551488" cy="8699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5" name="Up Arrow 14"/>
          <p:cNvSpPr/>
          <p:nvPr/>
        </p:nvSpPr>
        <p:spPr>
          <a:xfrm>
            <a:off x="6982408" y="4464634"/>
            <a:ext cx="529952" cy="81376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6" name="Down Arrow 15"/>
          <p:cNvSpPr/>
          <p:nvPr/>
        </p:nvSpPr>
        <p:spPr>
          <a:xfrm>
            <a:off x="9133368" y="4464634"/>
            <a:ext cx="551488" cy="8699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1207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EQUITY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ZA" altLang="en-US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ZA" altLang="en-US" b="1" dirty="0">
                <a:solidFill>
                  <a:schemeClr val="accent6"/>
                </a:solidFill>
              </a:rPr>
              <a:t>SELF STUDY</a:t>
            </a:r>
            <a:endParaRPr lang="en-ZA" alt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b="1" dirty="0">
                <a:solidFill>
                  <a:srgbClr val="008000"/>
                </a:solidFill>
              </a:rPr>
              <a:t>Go through practical example 5.1 (p. 89)</a:t>
            </a:r>
          </a:p>
          <a:p>
            <a:pPr marL="0" indent="0">
              <a:buNone/>
            </a:pPr>
            <a:endParaRPr lang="en-ZA" alt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b="1" dirty="0">
                <a:solidFill>
                  <a:schemeClr val="accent6"/>
                </a:solidFill>
              </a:rPr>
              <a:t>HOMEWORK</a:t>
            </a:r>
          </a:p>
          <a:p>
            <a:r>
              <a:rPr lang="en-ZA" altLang="en-US" b="1" dirty="0">
                <a:solidFill>
                  <a:srgbClr val="008000"/>
                </a:solidFill>
              </a:rPr>
              <a:t>Do practical example 5.5 on p. 93</a:t>
            </a:r>
          </a:p>
          <a:p>
            <a:endParaRPr lang="en-ZA" alt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1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Medium_StudentLife.potx" id="{843E0AF2-A6B8-4275-BB52-C8D27E375720}" vid="{CA1B3E53-A2C7-483F-AEA7-FDAB9DB00CF4}"/>
    </a:ext>
  </a:extLst>
</a:theme>
</file>

<file path=ppt/theme/theme2.xml><?xml version="1.0" encoding="utf-8"?>
<a:theme xmlns:a="http://schemas.openxmlformats.org/drawingml/2006/main" name="1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NWU_Medium_StudentLife</Template>
  <TotalTime>78</TotalTime>
  <Words>1242</Words>
  <Application>Microsoft Office PowerPoint</Application>
  <PresentationFormat>Widescreen</PresentationFormat>
  <Paragraphs>218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Trebuchet MS</vt:lpstr>
      <vt:lpstr>Wingdings</vt:lpstr>
      <vt:lpstr>Office Theme</vt:lpstr>
      <vt:lpstr>1_Office Theme</vt:lpstr>
      <vt:lpstr>2_Office Theme</vt:lpstr>
      <vt:lpstr>FINANCIAL REPORTING</vt:lpstr>
      <vt:lpstr>STUDY GUIDE: STUDY UNIT 5 + 6</vt:lpstr>
      <vt:lpstr>WHAT MUST YOU KNOW ALREADY???</vt:lpstr>
      <vt:lpstr>MAKE SURE YOU UNDERSTAND THIS….</vt:lpstr>
      <vt:lpstr>SU 5: OUTCOMES (p 87)</vt:lpstr>
      <vt:lpstr>EQUITY (OWNER’S EQUITY)</vt:lpstr>
      <vt:lpstr>EQUITY (OWNER’S EQUITY)</vt:lpstr>
      <vt:lpstr>CHANGES IN OWNER’S EQUITY</vt:lpstr>
      <vt:lpstr>EQUITY</vt:lpstr>
      <vt:lpstr>EQUITY OF COMPANIES (SU 5.2)</vt:lpstr>
      <vt:lpstr>SU 6: OUTCOMES (p 99)</vt:lpstr>
      <vt:lpstr>NON-CURRENT ASSETS</vt:lpstr>
      <vt:lpstr>NON-CURRENT ASSETS</vt:lpstr>
      <vt:lpstr>NON-CURRENT ASSETS</vt:lpstr>
      <vt:lpstr>NON-CURRENT ASSETS</vt:lpstr>
      <vt:lpstr>NON-CURRENT ASSETS (DEPRECIATION)</vt:lpstr>
      <vt:lpstr>METHODS TO CALCULATE DEPRECIATION</vt:lpstr>
      <vt:lpstr>METHODS TO CALCULATE DEPRECIATION</vt:lpstr>
      <vt:lpstr>PRO-RATA DEPRECIATION</vt:lpstr>
      <vt:lpstr>SALE (ALIENATION) OF NON-CURRENT ASSETS (p. 103)</vt:lpstr>
      <vt:lpstr>SALE (ALIENATION) OF NON-CURRENT ASSETS (p. 104)</vt:lpstr>
      <vt:lpstr>SALE (ALIENATION) OF NON-CURRENT ASSETS</vt:lpstr>
      <vt:lpstr>SELF STUDY AND HOMEWORK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20275617</dc:creator>
  <cp:lastModifiedBy>Review</cp:lastModifiedBy>
  <cp:revision>15</cp:revision>
  <dcterms:created xsi:type="dcterms:W3CDTF">2019-01-22T10:14:56Z</dcterms:created>
  <dcterms:modified xsi:type="dcterms:W3CDTF">2021-02-14T12:39:48Z</dcterms:modified>
</cp:coreProperties>
</file>