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  <p:sldMasterId id="2147483692" r:id="rId3"/>
  </p:sldMasterIdLst>
  <p:notesMasterIdLst>
    <p:notesMasterId r:id="rId26"/>
  </p:notesMasterIdLst>
  <p:handoutMasterIdLst>
    <p:handoutMasterId r:id="rId27"/>
  </p:handoutMasterIdLst>
  <p:sldIdLst>
    <p:sldId id="281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707"/>
  </p:normalViewPr>
  <p:slideViewPr>
    <p:cSldViewPr snapToGrid="0" snapToObject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5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404AE-F67C-E54E-88C1-BB60AD1050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7140-CBFB-714B-A4E1-023AD3D13926}" type="datetimeFigureOut">
              <a:rPr lang="en-US" smtClean="0"/>
              <a:t>2/14/2021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6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79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95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7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86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70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02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06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86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43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68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9689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5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4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3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094" y="1459111"/>
            <a:ext cx="9778207" cy="6339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CCMM 517 (Lesson 4: SU 7, 8 + 9)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8515" y="5351622"/>
            <a:ext cx="353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ZA" sz="2400" dirty="0">
                <a:solidFill>
                  <a:srgbClr val="000000"/>
                </a:solidFill>
              </a:rPr>
              <a:t>Dr MJ Botha</a:t>
            </a:r>
          </a:p>
        </p:txBody>
      </p:sp>
    </p:spTree>
    <p:extLst>
      <p:ext uri="{BB962C8B-B14F-4D97-AF65-F5344CB8AC3E}">
        <p14:creationId xmlns:p14="http://schemas.microsoft.com/office/powerpoint/2010/main" val="546609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INVENTORY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FF0000"/>
                </a:solidFill>
              </a:rPr>
              <a:t>REFER BACK TO SU 4     (Chapter 4: p 53-64)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FF0000"/>
                </a:solidFill>
              </a:rPr>
              <a:t>			</a:t>
            </a:r>
            <a:r>
              <a:rPr lang="en-US" altLang="en-US" sz="2500" b="1" dirty="0" smtClean="0">
                <a:solidFill>
                  <a:srgbClr val="FF0000"/>
                </a:solidFill>
              </a:rPr>
              <a:t>    </a:t>
            </a:r>
            <a:r>
              <a:rPr lang="en-US" altLang="en-US" sz="2500" b="1" dirty="0">
                <a:solidFill>
                  <a:srgbClr val="FF0000"/>
                </a:solidFill>
              </a:rPr>
              <a:t>(Study guide: p 18-20)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chemeClr val="accent6"/>
                </a:solidFill>
              </a:rPr>
              <a:t>TRADING ENTITIES</a:t>
            </a:r>
          </a:p>
          <a:p>
            <a:r>
              <a:rPr lang="en-US" altLang="en-US" sz="2200" dirty="0">
                <a:solidFill>
                  <a:srgbClr val="008000"/>
                </a:solidFill>
              </a:rPr>
              <a:t>Earns income by buying goods </a:t>
            </a:r>
            <a:r>
              <a:rPr lang="en-US" altLang="en-US" sz="2200" b="1" dirty="0">
                <a:solidFill>
                  <a:srgbClr val="7030A0"/>
                </a:solidFill>
              </a:rPr>
              <a:t>(stock/inventory)</a:t>
            </a:r>
            <a:r>
              <a:rPr lang="en-US" altLang="en-US" sz="2200" dirty="0">
                <a:solidFill>
                  <a:srgbClr val="008000"/>
                </a:solidFill>
              </a:rPr>
              <a:t> and selling them at a profit: </a:t>
            </a:r>
            <a:r>
              <a:rPr lang="en-US" altLang="en-US" sz="2200" b="1" dirty="0">
                <a:solidFill>
                  <a:srgbClr val="7030A0"/>
                </a:solidFill>
              </a:rPr>
              <a:t>Sales – cost of sales = gross profit</a:t>
            </a:r>
          </a:p>
          <a:p>
            <a:r>
              <a:rPr lang="en-US" altLang="en-US" sz="2200" dirty="0">
                <a:solidFill>
                  <a:srgbClr val="008000"/>
                </a:solidFill>
              </a:rPr>
              <a:t>The cost of sales includes the purchase price as well as other costs such as delivery costs (freight on purchases), import duties and custom duties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86112B"/>
                </a:solidFill>
              </a:rPr>
              <a:t>REVISION: </a:t>
            </a:r>
            <a:r>
              <a:rPr lang="en-ZA" altLang="en-US" sz="2300" b="1" i="1" dirty="0">
                <a:solidFill>
                  <a:srgbClr val="86112B"/>
                </a:solidFill>
              </a:rPr>
              <a:t>Do you still remember the two inventory systems?</a:t>
            </a:r>
          </a:p>
          <a:p>
            <a:r>
              <a:rPr lang="en-US" altLang="en-US" sz="2350" b="1" dirty="0">
                <a:solidFill>
                  <a:srgbClr val="008000"/>
                </a:solidFill>
              </a:rPr>
              <a:t>CONTINUES AND PERIODIC INVENTORY SYSTEM</a:t>
            </a:r>
            <a:endParaRPr lang="en-US" altLang="en-US" sz="235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chemeClr val="accent6"/>
                </a:solidFill>
              </a:rPr>
              <a:t>SELF-STUDY: Go through PRACTICAL EXAMPLE 2 and 3 (4.6 and 4.7) AGAIN (p 61 – 64)</a:t>
            </a: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ZA" altLang="en-US" sz="2400" b="1" i="1" dirty="0">
              <a:solidFill>
                <a:srgbClr val="861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7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INVENTORY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PERIODIC INVENTORY SYSTEM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Purchases of stock are allocated against the purchases account (debit)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Inventory is calculated at the end of the financial period (physical stock take)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Opening stock is cancelled and closing stock brought into account</a:t>
            </a:r>
          </a:p>
          <a:p>
            <a:pPr marL="0" indent="0">
              <a:buNone/>
            </a:pPr>
            <a:endParaRPr lang="en-US" altLang="en-US" sz="25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C00000"/>
                </a:solidFill>
              </a:rPr>
              <a:t>SELF-STUDY:</a:t>
            </a:r>
          </a:p>
          <a:p>
            <a:r>
              <a:rPr lang="en-US" altLang="en-US" sz="2500" b="1" dirty="0">
                <a:solidFill>
                  <a:srgbClr val="C00000"/>
                </a:solidFill>
              </a:rPr>
              <a:t>Go through p 40 – 41 (study guide)</a:t>
            </a:r>
          </a:p>
          <a:p>
            <a:r>
              <a:rPr lang="en-US" altLang="en-US" sz="2500" b="1" dirty="0">
                <a:solidFill>
                  <a:srgbClr val="C00000"/>
                </a:solidFill>
              </a:rPr>
              <a:t>Example 7.6 (textbook p. </a:t>
            </a:r>
            <a:r>
              <a:rPr lang="en-US" altLang="en-US" sz="2500" b="1" dirty="0" smtClean="0">
                <a:solidFill>
                  <a:srgbClr val="C00000"/>
                </a:solidFill>
              </a:rPr>
              <a:t>125 - 128)</a:t>
            </a:r>
            <a:endParaRPr lang="en-US" altLang="en-US" sz="2500" b="1" dirty="0">
              <a:solidFill>
                <a:srgbClr val="C00000"/>
              </a:solidFill>
            </a:endParaRPr>
          </a:p>
          <a:p>
            <a:endParaRPr lang="en-US" altLang="en-US" sz="2500" b="1" dirty="0">
              <a:solidFill>
                <a:srgbClr val="FF0000"/>
              </a:solidFill>
            </a:endParaRPr>
          </a:p>
          <a:p>
            <a:endParaRPr lang="en-US" altLang="en-US" sz="2500" b="1" dirty="0">
              <a:solidFill>
                <a:srgbClr val="FF0000"/>
              </a:solidFill>
            </a:endParaRPr>
          </a:p>
          <a:p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ZA" altLang="en-US" sz="2400" b="1" i="1" dirty="0">
              <a:solidFill>
                <a:srgbClr val="861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88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INVENTORY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VALUATION OF INVENTORY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When you purchase inventory during the year, prices fluctuate!!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SO THE QUESTION ARISES???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Which price should be used to determine the cost of sales and inventory on hand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FOR THIS REASON WE HAVE 3 COST FORMULAS FOR THE VALUATION ON INVENTORY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500" b="1" dirty="0">
                <a:solidFill>
                  <a:srgbClr val="002060"/>
                </a:solidFill>
              </a:rPr>
              <a:t>First-In First-Out method	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500" b="1" dirty="0">
                <a:solidFill>
                  <a:srgbClr val="002060"/>
                </a:solidFill>
              </a:rPr>
              <a:t>Weighted average method           </a:t>
            </a:r>
            <a:r>
              <a:rPr lang="en-US" altLang="en-US" sz="2500" b="1" dirty="0">
                <a:solidFill>
                  <a:srgbClr val="FF0000"/>
                </a:solidFill>
              </a:rPr>
              <a:t>Study guide p 40-43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500" b="1" dirty="0">
                <a:solidFill>
                  <a:srgbClr val="002060"/>
                </a:solidFill>
              </a:rPr>
              <a:t>Specific identification method</a:t>
            </a:r>
          </a:p>
          <a:p>
            <a:endParaRPr lang="en-US" altLang="en-US" sz="2500" b="1" dirty="0">
              <a:solidFill>
                <a:srgbClr val="FF0000"/>
              </a:solidFill>
            </a:endParaRPr>
          </a:p>
          <a:p>
            <a:endParaRPr lang="en-US" altLang="en-US" sz="2500" b="1" dirty="0">
              <a:solidFill>
                <a:srgbClr val="FF0000"/>
              </a:solidFill>
            </a:endParaRPr>
          </a:p>
          <a:p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ZA" altLang="en-US" sz="2400" b="1" i="1" dirty="0">
              <a:solidFill>
                <a:srgbClr val="86112B"/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6640218" y="4653136"/>
            <a:ext cx="72008" cy="1224136"/>
          </a:xfrm>
          <a:prstGeom prst="righ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416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CASH AND CASH EQUIVALENTS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BANK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Debit balance = money in the bank (the bank owe us)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Credit balance = bank overdraft (we owe the bank)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PETTY CASH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Used on a regular basis to pay small amounts of cash regularly for example: milk, postage, stationery </a:t>
            </a:r>
            <a:r>
              <a:rPr lang="en-US" altLang="en-US" sz="2500" b="1" dirty="0" err="1">
                <a:solidFill>
                  <a:srgbClr val="002060"/>
                </a:solidFill>
              </a:rPr>
              <a:t>etc</a:t>
            </a:r>
            <a:r>
              <a:rPr lang="en-US" altLang="en-US" sz="2500" b="1" dirty="0">
                <a:solidFill>
                  <a:srgbClr val="002060"/>
                </a:solidFill>
              </a:rPr>
              <a:t>…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How do we get money in the petty cash?? From the bank, through a </a:t>
            </a:r>
            <a:r>
              <a:rPr lang="en-US" altLang="en-US" sz="2500" b="1" dirty="0" err="1">
                <a:solidFill>
                  <a:srgbClr val="002060"/>
                </a:solidFill>
              </a:rPr>
              <a:t>cheque</a:t>
            </a:r>
            <a:r>
              <a:rPr lang="en-US" altLang="en-US" sz="2500" b="1" dirty="0">
                <a:solidFill>
                  <a:srgbClr val="002060"/>
                </a:solidFill>
              </a:rPr>
              <a:t> or deposit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A certain amount (float) is kept in the petty cash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The float is restored so that there will be money in the petty cash again (restoring the </a:t>
            </a:r>
            <a:r>
              <a:rPr lang="en-US" altLang="en-US" sz="2500" b="1" dirty="0" err="1">
                <a:solidFill>
                  <a:srgbClr val="002060"/>
                </a:solidFill>
              </a:rPr>
              <a:t>imprest</a:t>
            </a:r>
            <a:r>
              <a:rPr lang="en-US" altLang="en-US" sz="2500" b="1" dirty="0">
                <a:solidFill>
                  <a:srgbClr val="002060"/>
                </a:solidFill>
              </a:rPr>
              <a:t>)</a:t>
            </a:r>
          </a:p>
          <a:p>
            <a:endParaRPr lang="en-US" altLang="en-US" sz="25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altLang="en-US" sz="2500" b="1" dirty="0">
              <a:solidFill>
                <a:srgbClr val="FF0000"/>
              </a:solidFill>
            </a:endParaRPr>
          </a:p>
          <a:p>
            <a:endParaRPr lang="en-US" altLang="en-US" sz="2500" b="1" dirty="0">
              <a:solidFill>
                <a:srgbClr val="FF0000"/>
              </a:solidFill>
            </a:endParaRPr>
          </a:p>
          <a:p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ZA" altLang="en-US" sz="2400" b="1" i="1" dirty="0">
              <a:solidFill>
                <a:srgbClr val="861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0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SU 8: (LIABILITIES) OUTCOMES (p 137)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2" y="1632857"/>
            <a:ext cx="9361487" cy="45441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8: CHAPTER 8</a:t>
            </a:r>
          </a:p>
          <a:p>
            <a:r>
              <a:rPr lang="en-US" altLang="en-US" sz="2700" b="1" dirty="0">
                <a:solidFill>
                  <a:srgbClr val="002060"/>
                </a:solidFill>
              </a:rPr>
              <a:t>define and discuss the following concepts: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500" b="1" dirty="0">
                <a:solidFill>
                  <a:srgbClr val="002060"/>
                </a:solidFill>
              </a:rPr>
              <a:t>non-current liabilities, current liabilities, creditors, and bank overdraft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identify the relevant source documents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record the relevant transactions in the general journal and then post to the general ledger followed by the trial balance</a:t>
            </a:r>
          </a:p>
          <a:p>
            <a:r>
              <a:rPr lang="en-US" altLang="en-US" sz="2500" b="1" dirty="0">
                <a:solidFill>
                  <a:srgbClr val="FF0000"/>
                </a:solidFill>
              </a:rPr>
              <a:t>identify the relevant accounts in the financial statements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7562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LIABILITIES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500" b="1" dirty="0">
                <a:solidFill>
                  <a:srgbClr val="008000"/>
                </a:solidFill>
              </a:rPr>
              <a:t>BORROWED FUNDS ARE PART OF TODAY’S FINANCING STRUCTURE!!!</a:t>
            </a:r>
          </a:p>
          <a:p>
            <a:pPr marL="0" indent="0">
              <a:buNone/>
            </a:pPr>
            <a:endParaRPr lang="en-US" altLang="en-US" sz="25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altLang="en-US" sz="2500" b="1" dirty="0">
                <a:solidFill>
                  <a:srgbClr val="002060"/>
                </a:solidFill>
              </a:rPr>
              <a:t>WHY IS THE INFORMATION AROUND LIABILITIES IMPORTANT TO YOU AS A MANAGER??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C00000"/>
                </a:solidFill>
              </a:rPr>
              <a:t>WHEN IS IT GOOD BUSINESS TO MAKE USE OF BORROWED FUNDS???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when there is sufficient security to cover the debt;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interest and redemption can be payed on time; and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when the cost of debt (interest) is lower than the return that can be earned by the business</a:t>
            </a:r>
          </a:p>
          <a:p>
            <a:pPr marL="0" indent="0">
              <a:buNone/>
            </a:pPr>
            <a:endParaRPr lang="en-US" altLang="en-US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altLang="en-US" sz="25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6714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88912"/>
            <a:ext cx="9383713" cy="1248002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eaLnBrk="1" hangingPunct="1"/>
            <a:r>
              <a:rPr lang="en-ZA" altLang="en-US" b="1" dirty="0" smtClean="0"/>
              <a:t>NON-CURRENT AND CURRENT LIABILITIES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008000"/>
                </a:solidFill>
              </a:rPr>
              <a:t>NON-CURRENT LIABILITIES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Are payable over a period of more than 12 months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 portion of the loan that is repayable within 12 months after the end of the financial year = current liability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Examples are long term loans (mortgage bond)</a:t>
            </a:r>
          </a:p>
          <a:p>
            <a:pPr marL="0" indent="0">
              <a:buNone/>
            </a:pPr>
            <a:r>
              <a:rPr lang="en-US" altLang="en-US" sz="2700" b="1" dirty="0">
                <a:solidFill>
                  <a:srgbClr val="008000"/>
                </a:solidFill>
              </a:rPr>
              <a:t>CURRENT LIABILITIES</a:t>
            </a:r>
            <a:endParaRPr lang="en-US" altLang="en-US" sz="2400" b="1" dirty="0">
              <a:solidFill>
                <a:srgbClr val="008000"/>
              </a:solidFill>
            </a:endParaRP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This debt is payable within 12 months for example: creditors, bank overdraft (</a:t>
            </a:r>
            <a:r>
              <a:rPr lang="en-US" altLang="en-US" sz="2400" b="1" dirty="0" err="1">
                <a:solidFill>
                  <a:srgbClr val="002060"/>
                </a:solidFill>
              </a:rPr>
              <a:t>ct</a:t>
            </a:r>
            <a:r>
              <a:rPr lang="en-US" altLang="en-US" sz="2400" b="1" dirty="0">
                <a:solidFill>
                  <a:srgbClr val="002060"/>
                </a:solidFill>
              </a:rPr>
              <a:t>), tax payable, accrued expenses</a:t>
            </a:r>
          </a:p>
          <a:p>
            <a:pPr marL="0" indent="0">
              <a:buNone/>
            </a:pPr>
            <a:r>
              <a:rPr lang="en-ZA" altLang="en-US" sz="2400" b="1" i="1" dirty="0">
                <a:solidFill>
                  <a:srgbClr val="FF0000"/>
                </a:solidFill>
              </a:rPr>
              <a:t>CLASS ACTIVITY: Excel amortization schedule</a:t>
            </a:r>
          </a:p>
        </p:txBody>
      </p:sp>
    </p:spTree>
    <p:extLst>
      <p:ext uri="{BB962C8B-B14F-4D97-AF65-F5344CB8AC3E}">
        <p14:creationId xmlns:p14="http://schemas.microsoft.com/office/powerpoint/2010/main" val="92841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88911"/>
            <a:ext cx="9383713" cy="1221877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ZA" altLang="en-US" b="1" dirty="0" smtClean="0"/>
              <a:t>SU 9: (INCOME AND EXPENSES) OUTCOMES (</a:t>
            </a:r>
            <a:r>
              <a:rPr lang="en-ZA" altLang="en-US" b="1" dirty="0"/>
              <a:t>p</a:t>
            </a:r>
            <a:r>
              <a:rPr lang="en-ZA" altLang="en-US" b="1" dirty="0" smtClean="0"/>
              <a:t> 147)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9: CHAPTER 9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Define and discuss the following concepts: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500" b="1" dirty="0">
                <a:solidFill>
                  <a:srgbClr val="002060"/>
                </a:solidFill>
              </a:rPr>
              <a:t>sales, cost of sales, income and expenses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identify the relevant source documents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record the relevant transactions in the general journal and then post to the general ledger followed by the trial balance</a:t>
            </a:r>
          </a:p>
          <a:p>
            <a:r>
              <a:rPr lang="en-US" altLang="en-US" sz="2500" b="1" dirty="0">
                <a:solidFill>
                  <a:srgbClr val="FF0000"/>
                </a:solidFill>
              </a:rPr>
              <a:t>identify the relevant accounts in the financial statements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1231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88911"/>
            <a:ext cx="9383713" cy="1038997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b="1" dirty="0" smtClean="0"/>
              <a:t>INCOME AND EXPENSES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INCOME 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Inflow of economic benefits during financial period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Increase owner’s equity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Examples: Sales, services rendered, rent received, interest received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EXPENSES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Outflow of economic benefits during financial period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Decrease in owner’s equity</a:t>
            </a:r>
          </a:p>
          <a:p>
            <a:r>
              <a:rPr lang="en-US" altLang="en-US" sz="2400" b="1" dirty="0">
                <a:solidFill>
                  <a:srgbClr val="7030A0"/>
                </a:solidFill>
              </a:rPr>
              <a:t>Examples: Salaries and wages, rent expense, interest expense, telephone etc.</a:t>
            </a: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6664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810670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r>
              <a:rPr lang="en-US" altLang="en-US" b="1" dirty="0" smtClean="0"/>
              <a:t>INCOME AND EXPENSES AFFECTS EQUITY!!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812506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dirty="0"/>
              <a:t>Income     expenses       </a:t>
            </a:r>
            <a:r>
              <a:rPr lang="en-US" altLang="en-US" sz="3200" b="1" dirty="0">
                <a:solidFill>
                  <a:schemeClr val="accent2"/>
                </a:solidFill>
              </a:rPr>
              <a:t>net profit</a:t>
            </a:r>
          </a:p>
          <a:p>
            <a:pPr marL="0" indent="0">
              <a:buNone/>
            </a:pPr>
            <a:r>
              <a:rPr lang="en-US" altLang="en-US" sz="3200" b="1" dirty="0"/>
              <a:t>Expenses    income        </a:t>
            </a:r>
            <a:r>
              <a:rPr lang="en-US" altLang="en-US" sz="3200" b="1" dirty="0">
                <a:solidFill>
                  <a:srgbClr val="FF0000"/>
                </a:solidFill>
              </a:rPr>
              <a:t>net loss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altLang="en-US" sz="2400" b="1" dirty="0">
                <a:solidFill>
                  <a:srgbClr val="0070C0"/>
                </a:solidFill>
              </a:rPr>
              <a:t>THE REASON FOR COMPILING A STATEMENT OF PROFIT AND LOSS AND OTHER COMPREHENSIVE INCOME (INCOME STATEMENT) IS TO……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IS TO DERERMINE THE PROFIT / LOSS </a:t>
            </a:r>
            <a:r>
              <a:rPr lang="en-US" altLang="en-US" b="1" dirty="0">
                <a:solidFill>
                  <a:srgbClr val="008000"/>
                </a:solidFill>
              </a:rPr>
              <a:t>BECAUSE</a:t>
            </a:r>
            <a:r>
              <a:rPr lang="en-US" altLang="en-US" sz="3000" b="1" dirty="0">
                <a:solidFill>
                  <a:srgbClr val="008000"/>
                </a:solidFill>
              </a:rPr>
              <a:t>: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r>
              <a:rPr lang="en-US" altLang="en-US" sz="2700" b="1" dirty="0">
                <a:solidFill>
                  <a:schemeClr val="accent2"/>
                </a:solidFill>
              </a:rPr>
              <a:t>PROFIT</a:t>
            </a:r>
            <a:r>
              <a:rPr lang="en-US" altLang="en-US" sz="2400" b="1" dirty="0"/>
              <a:t>= INCREASES EQUITY!!!</a:t>
            </a:r>
          </a:p>
          <a:p>
            <a:pPr marL="0" indent="0">
              <a:buNone/>
            </a:pPr>
            <a:r>
              <a:rPr lang="en-US" altLang="en-US" sz="2700" b="1" dirty="0">
                <a:solidFill>
                  <a:srgbClr val="FF0000"/>
                </a:solidFill>
              </a:rPr>
              <a:t>LOSS</a:t>
            </a:r>
            <a:r>
              <a:rPr lang="en-US" altLang="en-US" sz="2400" b="1" dirty="0"/>
              <a:t> = DECREASES EQUITY!!!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  <p:sp>
        <p:nvSpPr>
          <p:cNvPr id="2" name="Chevron 1"/>
          <p:cNvSpPr/>
          <p:nvPr/>
        </p:nvSpPr>
        <p:spPr>
          <a:xfrm>
            <a:off x="3467708" y="1177360"/>
            <a:ext cx="216024" cy="36004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3" name="Equal 2"/>
          <p:cNvSpPr/>
          <p:nvPr/>
        </p:nvSpPr>
        <p:spPr>
          <a:xfrm>
            <a:off x="5376739" y="1124744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760555" y="1781751"/>
            <a:ext cx="216024" cy="360040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5348214" y="1751173"/>
            <a:ext cx="504874" cy="421196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dirty="0" smtClean="0"/>
              <a:t>STUDY GUIDE: STUDY UNIT 7, 8 AND 9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19432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600" b="1" dirty="0" smtClean="0">
                <a:solidFill>
                  <a:srgbClr val="008000"/>
                </a:solidFill>
              </a:rPr>
              <a:t>LESSON </a:t>
            </a:r>
            <a:r>
              <a:rPr lang="en-US" altLang="en-US" sz="2600" b="1" dirty="0">
                <a:solidFill>
                  <a:srgbClr val="008000"/>
                </a:solidFill>
              </a:rPr>
              <a:t>4 CONSISTS OF:</a:t>
            </a:r>
          </a:p>
          <a:p>
            <a:r>
              <a:rPr lang="en-US" altLang="en-US" sz="2600" b="1" dirty="0"/>
              <a:t>Chapter 7: Textbook p. 117 (Study guide p. 36)</a:t>
            </a:r>
            <a:endParaRPr lang="en-US" altLang="en-US" sz="2600" dirty="0"/>
          </a:p>
          <a:p>
            <a:r>
              <a:rPr lang="en-US" altLang="en-US" sz="2600" b="1" dirty="0"/>
              <a:t>Chapter 8: Textbook p. 137 (Study guide p. 46)</a:t>
            </a:r>
          </a:p>
          <a:p>
            <a:r>
              <a:rPr lang="en-US" altLang="en-US" sz="2600" b="1" dirty="0"/>
              <a:t>Chapter 9: Textbook p. 147 (Study guide p. 48)</a:t>
            </a:r>
            <a:endParaRPr lang="en-US" altLang="en-US" sz="2600" dirty="0"/>
          </a:p>
          <a:p>
            <a:endParaRPr lang="en-US" altLang="en-US" sz="2400" dirty="0"/>
          </a:p>
          <a:p>
            <a:r>
              <a:rPr lang="en-US" altLang="en-US" b="1" dirty="0">
                <a:solidFill>
                  <a:srgbClr val="7030A0"/>
                </a:solidFill>
              </a:rPr>
              <a:t>SU 7: Current assets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SU 8: Liabilities</a:t>
            </a:r>
          </a:p>
          <a:p>
            <a:r>
              <a:rPr lang="en-US" altLang="en-US" b="1" dirty="0">
                <a:solidFill>
                  <a:srgbClr val="7030A0"/>
                </a:solidFill>
              </a:rPr>
              <a:t>SU 9: Income and expenses</a:t>
            </a:r>
          </a:p>
          <a:p>
            <a:endParaRPr lang="en-US" altLang="en-US" sz="2400" b="1" dirty="0">
              <a:solidFill>
                <a:srgbClr val="FF0000"/>
              </a:solidFill>
            </a:endParaRPr>
          </a:p>
          <a:p>
            <a:pPr lvl="1"/>
            <a:r>
              <a:rPr lang="en-US" altLang="en-US" sz="2600" b="1" dirty="0">
                <a:solidFill>
                  <a:srgbClr val="FF0000"/>
                </a:solidFill>
              </a:rPr>
              <a:t>Open on page 36 in the study guide and 117 in textbook </a:t>
            </a:r>
          </a:p>
          <a:p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65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b="1" dirty="0" smtClean="0"/>
              <a:t>DETERMINE COST OF SALES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8125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008000"/>
                </a:solidFill>
              </a:rPr>
              <a:t>COST OF SALES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Opening inventory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+ Net purchases (total purchases – purchase returns)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+ Freight on purchases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+ Import duties / Custom duties</a:t>
            </a:r>
          </a:p>
          <a:p>
            <a:pPr>
              <a:buFontTx/>
              <a:buChar char="-"/>
            </a:pPr>
            <a:r>
              <a:rPr lang="en-US" altLang="en-US" sz="2400" b="1" dirty="0">
                <a:solidFill>
                  <a:srgbClr val="FF0000"/>
                </a:solidFill>
              </a:rPr>
              <a:t>Closing inventory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86112B"/>
                </a:solidFill>
              </a:rPr>
              <a:t>Study the format of the Statement of profit or loss and other comprehensive income on p 153 (NB!!!)</a:t>
            </a: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86112B"/>
                </a:solidFill>
              </a:rPr>
              <a:t>SELF-STUDY: (NB!!) Practical example 9.1 (p 149-153)</a:t>
            </a: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0626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r>
              <a:rPr lang="en-ZA" altLang="en-US" b="1" dirty="0"/>
              <a:t>SELF STUDY AND HOMEWORK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338340"/>
          </a:xfrm>
        </p:spPr>
        <p:txBody>
          <a:bodyPr/>
          <a:lstStyle/>
          <a:p>
            <a:pPr marL="0" indent="0">
              <a:buNone/>
            </a:pPr>
            <a:r>
              <a:rPr lang="en-ZA" altLang="en-US" sz="2400" b="1" dirty="0">
                <a:solidFill>
                  <a:schemeClr val="accent6"/>
                </a:solidFill>
              </a:rPr>
              <a:t>SELF-STUDY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All the practical examples of chapter 7, 8 and 9</a:t>
            </a:r>
          </a:p>
          <a:p>
            <a:endParaRPr lang="en-ZA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en-ZA" altLang="en-US" sz="2400" b="1" dirty="0" smtClean="0">
                <a:solidFill>
                  <a:schemeClr val="accent6"/>
                </a:solidFill>
              </a:rPr>
              <a:t>HOMEWORK </a:t>
            </a:r>
            <a:r>
              <a:rPr lang="en-ZA" altLang="en-US" sz="2400" b="1" dirty="0" smtClean="0">
                <a:solidFill>
                  <a:srgbClr val="FF0000"/>
                </a:solidFill>
              </a:rPr>
              <a:t>(NB!!)</a:t>
            </a:r>
            <a:endParaRPr lang="en-ZA" altLang="en-US" sz="2400" b="1" dirty="0">
              <a:solidFill>
                <a:srgbClr val="FF0000"/>
              </a:solidFill>
            </a:endParaRPr>
          </a:p>
          <a:p>
            <a:r>
              <a:rPr lang="en-ZA" altLang="en-US" sz="2400" b="1" dirty="0">
                <a:solidFill>
                  <a:srgbClr val="008000"/>
                </a:solidFill>
              </a:rPr>
              <a:t>Chapter 7: Assignment 1 (p. 136) = Wilde-side</a:t>
            </a:r>
          </a:p>
          <a:p>
            <a:r>
              <a:rPr lang="en-ZA" altLang="en-US" sz="2400" b="1" dirty="0">
                <a:solidFill>
                  <a:srgbClr val="008000"/>
                </a:solidFill>
              </a:rPr>
              <a:t>Chapter 8: Assignment 1 (p. 146) = Dr </a:t>
            </a:r>
            <a:r>
              <a:rPr lang="en-ZA" altLang="en-US" sz="2400" b="1" dirty="0" err="1">
                <a:solidFill>
                  <a:srgbClr val="008000"/>
                </a:solidFill>
              </a:rPr>
              <a:t>Landikos</a:t>
            </a:r>
            <a:endParaRPr lang="en-ZA" altLang="en-US" sz="2400" b="1" dirty="0">
              <a:solidFill>
                <a:srgbClr val="008000"/>
              </a:solidFill>
            </a:endParaRPr>
          </a:p>
          <a:p>
            <a:r>
              <a:rPr lang="en-ZA" altLang="en-US" sz="2400" b="1" dirty="0">
                <a:solidFill>
                  <a:srgbClr val="008000"/>
                </a:solidFill>
              </a:rPr>
              <a:t>Chapter 9: Assignment 1 (p. 159) = Dirk’s steelworks</a:t>
            </a:r>
          </a:p>
          <a:p>
            <a:endParaRPr lang="en-ZA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ZA" altLang="en-US" sz="2400" b="1" dirty="0">
              <a:solidFill>
                <a:srgbClr val="008000"/>
              </a:solidFill>
            </a:endParaRPr>
          </a:p>
          <a:p>
            <a:endParaRPr lang="en-ZA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81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3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SU 7: (CURRENT ASSETS) OUTCOMES (p 117)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332411"/>
            <a:ext cx="8229600" cy="4844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7: CHAPTER 7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Define and discuss the following concepts: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dirty="0">
                <a:solidFill>
                  <a:srgbClr val="002060"/>
                </a:solidFill>
              </a:rPr>
              <a:t>current assets, inventory (stock), debtors, credit losses (bad </a:t>
            </a:r>
            <a:r>
              <a:rPr lang="en-US" altLang="en-US" b="1" dirty="0" err="1">
                <a:solidFill>
                  <a:srgbClr val="002060"/>
                </a:solidFill>
              </a:rPr>
              <a:t>depts</a:t>
            </a:r>
            <a:r>
              <a:rPr lang="en-US" altLang="en-US" b="1" dirty="0">
                <a:solidFill>
                  <a:srgbClr val="002060"/>
                </a:solidFill>
              </a:rPr>
              <a:t>), allowance for credit losses, bank and petty cash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calculate discount and calculate/adjust credit losses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identify the relevant source documents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record the relevant transactions in the general journal and then post to the general ledger followed by the trial balance</a:t>
            </a:r>
          </a:p>
          <a:p>
            <a:r>
              <a:rPr lang="en-US" altLang="en-US" sz="2400" b="1" dirty="0">
                <a:solidFill>
                  <a:srgbClr val="FF0000"/>
                </a:solidFill>
              </a:rPr>
              <a:t>identify the relevant accounts in the financial statements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7559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WHAT ARE CURRENT ASSETS???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Current assets are assets in which a business trades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 value of current assets are constantly changing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Current assets can easily be transformed into cash</a:t>
            </a:r>
          </a:p>
          <a:p>
            <a:pPr marL="0" indent="0">
              <a:buNone/>
            </a:pPr>
            <a:endParaRPr lang="en-US" altLang="en-US" sz="22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EXAMPLES???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ALREADY IN CASH: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 </a:t>
            </a:r>
            <a:r>
              <a:rPr lang="en-US" altLang="en-US" sz="2400" b="1" dirty="0">
                <a:solidFill>
                  <a:srgbClr val="008000"/>
                </a:solidFill>
              </a:rPr>
              <a:t>Bank, petty cash, short term investments, cash on hand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2060"/>
                </a:solidFill>
              </a:rPr>
              <a:t>CAN BE CONVERTED INTO CASH: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Inventory (stock), debtors, prepaid income, and accrued income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>
              <a:solidFill>
                <a:schemeClr val="accent6"/>
              </a:solidFill>
            </a:endParaRPr>
          </a:p>
          <a:p>
            <a:pPr marL="0" indent="0">
              <a:buNone/>
            </a:pPr>
            <a:endParaRPr lang="en-US" altLang="en-US" sz="2400" b="1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4489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WHY IS THE INFORMATION WITH REGARDS TO CURRENT ASSETS IMPORTANT TO YOU AS A MANAGER??</a:t>
            </a:r>
          </a:p>
          <a:p>
            <a:pPr marL="0" indent="0">
              <a:buNone/>
            </a:pPr>
            <a:endParaRPr lang="en-US" altLang="en-US" sz="2200" b="1" dirty="0">
              <a:solidFill>
                <a:srgbClr val="008000"/>
              </a:solidFill>
            </a:endParaRPr>
          </a:p>
          <a:p>
            <a:r>
              <a:rPr lang="en-US" altLang="en-US" sz="2400" b="1" dirty="0">
                <a:solidFill>
                  <a:schemeClr val="accent2"/>
                </a:solidFill>
              </a:rPr>
              <a:t>Current assets must undergo </a:t>
            </a:r>
            <a:r>
              <a:rPr lang="en-US" altLang="en-US" sz="2400" b="1" dirty="0">
                <a:solidFill>
                  <a:srgbClr val="FF0000"/>
                </a:solidFill>
              </a:rPr>
              <a:t>“movement”, </a:t>
            </a:r>
            <a:r>
              <a:rPr lang="en-US" altLang="en-US" sz="2400" b="1" dirty="0">
                <a:solidFill>
                  <a:schemeClr val="accent2"/>
                </a:solidFill>
              </a:rPr>
              <a:t>WHY??</a:t>
            </a:r>
          </a:p>
          <a:p>
            <a:r>
              <a:rPr lang="en-US" altLang="en-US" sz="2400" b="1" dirty="0">
                <a:solidFill>
                  <a:schemeClr val="accent2"/>
                </a:solidFill>
              </a:rPr>
              <a:t>otherwise it stagnates and delivers no return on the funds invested in </a:t>
            </a:r>
            <a:r>
              <a:rPr lang="en-US" altLang="en-US" sz="2400" b="1" dirty="0" smtClean="0">
                <a:solidFill>
                  <a:schemeClr val="accent2"/>
                </a:solidFill>
              </a:rPr>
              <a:t>it!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r>
              <a:rPr lang="en-US" altLang="en-US" sz="2400" b="1" dirty="0">
                <a:solidFill>
                  <a:schemeClr val="accent2"/>
                </a:solidFill>
              </a:rPr>
              <a:t>As a manager you should carry out control over these assets in order to ensure that the business is productive</a:t>
            </a:r>
          </a:p>
          <a:p>
            <a:endParaRPr lang="en-US" altLang="en-US" sz="22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008000"/>
                </a:solidFill>
              </a:rPr>
              <a:t>FOR EXAMPLE:</a:t>
            </a:r>
          </a:p>
          <a:p>
            <a:pPr marL="0" indent="0">
              <a:buNone/>
            </a:pPr>
            <a:r>
              <a:rPr lang="en-US" altLang="en-US" sz="2200" b="1" dirty="0">
                <a:solidFill>
                  <a:srgbClr val="86112B"/>
                </a:solidFill>
              </a:rPr>
              <a:t>LIQUIDITY = ability to convert it to cash</a:t>
            </a:r>
          </a:p>
          <a:p>
            <a:endParaRPr lang="en-US" altLang="en-US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493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DEBTORS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WHAT ARE DEBTORS??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Customers who purchase goods on credit from the entity (Owe the business money)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Debtors only have value if the amounts owed can be collected</a:t>
            </a:r>
          </a:p>
          <a:p>
            <a:endParaRPr lang="en-US" altLang="en-US" sz="2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A MANAGERS RESPONSIBILITIES AROUD DEBTORS??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Must insure and enforce a correct debtors payment period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Ensure complete and correct recording of debtors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Determine the fair value of debtors</a:t>
            </a:r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6027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DEBTORS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DISCOUNT</a:t>
            </a:r>
            <a:endParaRPr lang="en-US" altLang="en-US" sz="25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en-US" sz="2500" b="1" i="1" dirty="0">
                <a:solidFill>
                  <a:srgbClr val="008000"/>
                </a:solidFill>
              </a:rPr>
              <a:t>It is important to distinguish between: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Trade discount;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Cash discount; and</a:t>
            </a:r>
          </a:p>
          <a:p>
            <a:r>
              <a:rPr lang="en-US" altLang="en-US" sz="2500" b="1" dirty="0">
                <a:solidFill>
                  <a:srgbClr val="002060"/>
                </a:solidFill>
              </a:rPr>
              <a:t>Settlement discount</a:t>
            </a:r>
          </a:p>
          <a:p>
            <a:endParaRPr lang="en-US" altLang="en-US" sz="25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86112B"/>
                </a:solidFill>
              </a:rPr>
              <a:t>SELF-STUDY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86112B"/>
                </a:solidFill>
              </a:rPr>
              <a:t>Go through examples 7.1 – 7.3 in the textbook (p 119)</a:t>
            </a:r>
            <a:endParaRPr lang="en-US" altLang="en-US" sz="2400" dirty="0">
              <a:solidFill>
                <a:srgbClr val="86112B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1159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DEBTORS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CREDIT LOSSES (BAD DEBTS)</a:t>
            </a:r>
          </a:p>
          <a:p>
            <a:r>
              <a:rPr lang="en-US" altLang="en-US" sz="2500" b="1" dirty="0">
                <a:solidFill>
                  <a:srgbClr val="008000"/>
                </a:solidFill>
              </a:rPr>
              <a:t>When a debtor cannot settle their account, the amount owed is written off as credit losses (expense) as they occur (smaller entities)</a:t>
            </a:r>
          </a:p>
          <a:p>
            <a:pPr marL="0" indent="0">
              <a:buNone/>
            </a:pPr>
            <a:endParaRPr lang="en-US" altLang="en-US" sz="25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0070C0"/>
                </a:solidFill>
              </a:rPr>
              <a:t>Transaction:					DT		CT</a:t>
            </a: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C00000"/>
                </a:solidFill>
              </a:rPr>
              <a:t>Credit losses (bad debts)             	</a:t>
            </a:r>
            <a:r>
              <a:rPr lang="en-US" altLang="en-US" sz="2500" b="1" dirty="0" smtClean="0">
                <a:solidFill>
                  <a:srgbClr val="C00000"/>
                </a:solidFill>
              </a:rPr>
              <a:t>            xxx</a:t>
            </a:r>
            <a:endParaRPr lang="en-US" altLang="en-US" sz="25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en-US" sz="2500" b="1" dirty="0">
                <a:solidFill>
                  <a:srgbClr val="C00000"/>
                </a:solidFill>
              </a:rPr>
              <a:t>     Debtors     						</a:t>
            </a:r>
            <a:r>
              <a:rPr lang="en-US" altLang="en-US" sz="2500" b="1" dirty="0" smtClean="0">
                <a:solidFill>
                  <a:srgbClr val="C00000"/>
                </a:solidFill>
              </a:rPr>
              <a:t>           xxx</a:t>
            </a:r>
            <a:endParaRPr lang="en-ZA" altLang="en-US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5799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3200" b="1" dirty="0"/>
              <a:t>CURRENT ASSETS: DEBTORS</a:t>
            </a:r>
            <a:endParaRPr lang="en-ZA" altLang="en-US" sz="320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500" b="1" dirty="0">
                <a:solidFill>
                  <a:srgbClr val="008000"/>
                </a:solidFill>
              </a:rPr>
              <a:t>ALLOWANCE FOR CREDIT LOSSES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Larger entities (with many debtors) make provision for debtors possibly not paying their accounts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In this case an allowance for credit losses (bad debts) is created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A percentage of outstanding debtors is created as an allowance for credit losses </a:t>
            </a:r>
            <a:r>
              <a:rPr lang="en-US" altLang="en-US" sz="2400" b="1" dirty="0">
                <a:solidFill>
                  <a:srgbClr val="FF0000"/>
                </a:solidFill>
              </a:rPr>
              <a:t>(representing debtors at fair value in the statements)</a:t>
            </a:r>
            <a:endParaRPr lang="en-US" altLang="en-US" sz="2200" b="1" dirty="0">
              <a:solidFill>
                <a:srgbClr val="FF0000"/>
              </a:solidFill>
            </a:endParaRP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 amount of allowance is deducted from debtors</a:t>
            </a:r>
            <a:endParaRPr lang="en-ZA" altLang="en-US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86112B"/>
                </a:solidFill>
              </a:rPr>
              <a:t>SELF-STUDY:</a:t>
            </a: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86112B"/>
                </a:solidFill>
              </a:rPr>
              <a:t>(NB!!) Example 7.4 – 7.5 in textbook (p. 120-124)</a:t>
            </a: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084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Medium_StudentLife.potx" id="{843E0AF2-A6B8-4275-BB52-C8D27E375720}" vid="{CA1B3E53-A2C7-483F-AEA7-FDAB9DB00CF4}"/>
    </a:ext>
  </a:extLst>
</a:theme>
</file>

<file path=ppt/theme/theme2.xml><?xml version="1.0" encoding="utf-8"?>
<a:theme xmlns:a="http://schemas.openxmlformats.org/drawingml/2006/main" name="1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NWU_Medium_StudentLife</Template>
  <TotalTime>13</TotalTime>
  <Words>1307</Words>
  <Application>Microsoft Office PowerPoint</Application>
  <PresentationFormat>Widescreen</PresentationFormat>
  <Paragraphs>205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Trebuchet MS</vt:lpstr>
      <vt:lpstr>Wingdings</vt:lpstr>
      <vt:lpstr>Office Theme</vt:lpstr>
      <vt:lpstr>1_Office Theme</vt:lpstr>
      <vt:lpstr>2_Office Theme</vt:lpstr>
      <vt:lpstr>FINANCIAL REPORTING</vt:lpstr>
      <vt:lpstr>STUDY GUIDE: STUDY UNIT 7, 8 AND 9</vt:lpstr>
      <vt:lpstr>SU 7: (CURRENT ASSETS) OUTCOMES (p 117)</vt:lpstr>
      <vt:lpstr>CURRENT ASSETS</vt:lpstr>
      <vt:lpstr>CURRENT ASSETS</vt:lpstr>
      <vt:lpstr>CURRENT ASSETS: DEBTORS</vt:lpstr>
      <vt:lpstr>CURRENT ASSETS: DEBTORS</vt:lpstr>
      <vt:lpstr>CURRENT ASSETS: DEBTORS</vt:lpstr>
      <vt:lpstr>CURRENT ASSETS: DEBTORS</vt:lpstr>
      <vt:lpstr>CURRENT ASSETS: INVENTORY</vt:lpstr>
      <vt:lpstr>CURRENT ASSETS: INVENTORY</vt:lpstr>
      <vt:lpstr>CURRENT ASSETS: INVENTORY</vt:lpstr>
      <vt:lpstr>CURRENT ASSETS: CASH AND CASH EQUIVALENTS</vt:lpstr>
      <vt:lpstr>SU 8: (LIABILITIES) OUTCOMES (p 137)</vt:lpstr>
      <vt:lpstr>LIABILITIES</vt:lpstr>
      <vt:lpstr>NON-CURRENT AND CURRENT LIABILITIES</vt:lpstr>
      <vt:lpstr>SU 9: (INCOME AND EXPENSES) OUTCOMES (p 147)</vt:lpstr>
      <vt:lpstr>INCOME AND EXPENSES</vt:lpstr>
      <vt:lpstr>INCOME AND EXPENSES AFFECTS EQUITY!!</vt:lpstr>
      <vt:lpstr>DETERMINE COST OF SALES</vt:lpstr>
      <vt:lpstr>SELF STUDY AND HOMEWORK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20275617</dc:creator>
  <cp:lastModifiedBy>Review</cp:lastModifiedBy>
  <cp:revision>6</cp:revision>
  <dcterms:created xsi:type="dcterms:W3CDTF">2019-01-22T10:14:56Z</dcterms:created>
  <dcterms:modified xsi:type="dcterms:W3CDTF">2021-02-14T12:39:25Z</dcterms:modified>
</cp:coreProperties>
</file>