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5" r:id="rId2"/>
    <p:sldMasterId id="2147483692" r:id="rId3"/>
  </p:sldMasterIdLst>
  <p:notesMasterIdLst>
    <p:notesMasterId r:id="rId15"/>
  </p:notesMasterIdLst>
  <p:handoutMasterIdLst>
    <p:handoutMasterId r:id="rId16"/>
  </p:handoutMasterIdLst>
  <p:sldIdLst>
    <p:sldId id="271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707"/>
  </p:normalViewPr>
  <p:slideViewPr>
    <p:cSldViewPr snapToGrid="0" snapToObject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5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404AE-F67C-E54E-88C1-BB60AD1050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27140-CBFB-714B-A4E1-023AD3D13926}" type="datetimeFigureOut">
              <a:rPr lang="en-US" smtClean="0"/>
              <a:t>2/14/2021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16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F781-C774-354D-A82E-25D0CDEA6942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5650-CA33-A740-ADD5-EB46FA1DD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30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518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95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51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97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51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47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77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9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647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587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0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5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4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4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REPORTING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5094" y="1459111"/>
            <a:ext cx="9778207" cy="63399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CCMM 517 (Lesson 6: SU 12)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8515" y="5351622"/>
            <a:ext cx="353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ZA" sz="2400" dirty="0">
                <a:solidFill>
                  <a:srgbClr val="000000"/>
                </a:solidFill>
              </a:rPr>
              <a:t>Dr MJ Botha</a:t>
            </a:r>
          </a:p>
        </p:txBody>
      </p:sp>
    </p:spTree>
    <p:extLst>
      <p:ext uri="{BB962C8B-B14F-4D97-AF65-F5344CB8AC3E}">
        <p14:creationId xmlns:p14="http://schemas.microsoft.com/office/powerpoint/2010/main" val="224949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CASH FLOW STATEMENT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600" b="1" dirty="0">
                <a:solidFill>
                  <a:srgbClr val="008000"/>
                </a:solidFill>
              </a:rPr>
              <a:t>IN CLASS EXERCISE!!</a:t>
            </a:r>
          </a:p>
          <a:p>
            <a:r>
              <a:rPr lang="en-US" altLang="en-US" sz="2300" b="1" dirty="0">
                <a:solidFill>
                  <a:srgbClr val="002060"/>
                </a:solidFill>
              </a:rPr>
              <a:t>LET’S GO THROUGH THE PRACTICAL EXAMPLE (14.5) (</a:t>
            </a:r>
            <a:r>
              <a:rPr lang="en-US" altLang="en-US" sz="2300" b="1" dirty="0" err="1">
                <a:solidFill>
                  <a:srgbClr val="002060"/>
                </a:solidFill>
              </a:rPr>
              <a:t>Dwergma</a:t>
            </a:r>
            <a:r>
              <a:rPr lang="en-US" altLang="en-US" sz="2300" b="1" dirty="0">
                <a:solidFill>
                  <a:srgbClr val="002060"/>
                </a:solidFill>
              </a:rPr>
              <a:t> Traders) Page 253 -257 IN THE TEXTBOOK (NB!!!)</a:t>
            </a:r>
          </a:p>
          <a:p>
            <a:pPr marL="0" indent="0">
              <a:buNone/>
            </a:pPr>
            <a:endParaRPr lang="en-US" altLang="en-US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600" b="1" dirty="0">
                <a:solidFill>
                  <a:srgbClr val="C00000"/>
                </a:solidFill>
              </a:rPr>
              <a:t>SELF-STUDY and HOMEWORK </a:t>
            </a:r>
            <a:r>
              <a:rPr lang="en-US" altLang="en-US" sz="2600" b="1" dirty="0">
                <a:solidFill>
                  <a:srgbClr val="7030A0"/>
                </a:solidFill>
              </a:rPr>
              <a:t>(Must DO!!) Exam!!</a:t>
            </a:r>
          </a:p>
          <a:p>
            <a:r>
              <a:rPr lang="en-US" altLang="en-US" sz="2300" b="1" dirty="0">
                <a:solidFill>
                  <a:srgbClr val="C00000"/>
                </a:solidFill>
              </a:rPr>
              <a:t>Study guide page 62 – 64 (Elsa’s Boutique) answer will be provided on </a:t>
            </a:r>
            <a:r>
              <a:rPr lang="en-US" altLang="en-US" sz="2300" b="1" dirty="0" err="1">
                <a:solidFill>
                  <a:srgbClr val="C00000"/>
                </a:solidFill>
              </a:rPr>
              <a:t>eFundi</a:t>
            </a:r>
            <a:endParaRPr lang="en-US" altLang="en-US" sz="2300" b="1" dirty="0">
              <a:solidFill>
                <a:srgbClr val="C00000"/>
              </a:solidFill>
            </a:endParaRPr>
          </a:p>
          <a:p>
            <a:r>
              <a:rPr lang="en-US" altLang="en-US" sz="2300" b="1" dirty="0">
                <a:solidFill>
                  <a:srgbClr val="C00000"/>
                </a:solidFill>
              </a:rPr>
              <a:t>Assignment 1 page 258 – 259 (</a:t>
            </a:r>
            <a:r>
              <a:rPr lang="en-US" altLang="en-US" sz="2300" b="1" dirty="0" err="1">
                <a:solidFill>
                  <a:srgbClr val="C00000"/>
                </a:solidFill>
              </a:rPr>
              <a:t>Postma</a:t>
            </a:r>
            <a:r>
              <a:rPr lang="en-US" altLang="en-US" sz="2300" b="1" dirty="0">
                <a:solidFill>
                  <a:srgbClr val="C00000"/>
                </a:solidFill>
              </a:rPr>
              <a:t> Traders</a:t>
            </a:r>
            <a:r>
              <a:rPr lang="en-US" altLang="en-US" sz="2300" b="1" dirty="0" smtClean="0">
                <a:solidFill>
                  <a:srgbClr val="C00000"/>
                </a:solidFill>
              </a:rPr>
              <a:t>)</a:t>
            </a:r>
          </a:p>
          <a:p>
            <a:r>
              <a:rPr lang="en-US" altLang="en-US" sz="2300" b="1" dirty="0" smtClean="0">
                <a:solidFill>
                  <a:srgbClr val="C00000"/>
                </a:solidFill>
              </a:rPr>
              <a:t>Assignment 3 page 262 – 263 (</a:t>
            </a:r>
            <a:r>
              <a:rPr lang="en-US" altLang="en-US" sz="2300" b="1" smtClean="0">
                <a:solidFill>
                  <a:srgbClr val="C00000"/>
                </a:solidFill>
              </a:rPr>
              <a:t>Elsa fashions)</a:t>
            </a:r>
            <a:endParaRPr lang="en-US" altLang="en-US" sz="2400" dirty="0">
              <a:solidFill>
                <a:srgbClr val="86112B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915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82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STUDY GUIDE: STUDY UNIT 12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042988"/>
            <a:ext cx="8229600" cy="519432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600" b="1" dirty="0" smtClean="0">
                <a:solidFill>
                  <a:srgbClr val="008000"/>
                </a:solidFill>
              </a:rPr>
              <a:t>LESSON</a:t>
            </a:r>
            <a:r>
              <a:rPr lang="en-US" altLang="en-US" sz="2600" b="1" dirty="0" smtClean="0">
                <a:solidFill>
                  <a:srgbClr val="008000"/>
                </a:solidFill>
              </a:rPr>
              <a:t> </a:t>
            </a:r>
            <a:r>
              <a:rPr lang="en-US" altLang="en-US" sz="2600" b="1" dirty="0">
                <a:solidFill>
                  <a:srgbClr val="008000"/>
                </a:solidFill>
              </a:rPr>
              <a:t>6 CONSISTS OF:</a:t>
            </a:r>
          </a:p>
          <a:p>
            <a:r>
              <a:rPr lang="en-US" altLang="en-US" sz="2600" b="1" dirty="0"/>
              <a:t>Chapter 14: Textbook p. 249 (Study guide p 60)</a:t>
            </a:r>
            <a:endParaRPr lang="en-US" altLang="en-US" sz="2600" dirty="0"/>
          </a:p>
          <a:p>
            <a:endParaRPr lang="en-US" altLang="en-US" sz="2400" dirty="0"/>
          </a:p>
          <a:p>
            <a:r>
              <a:rPr lang="en-US" altLang="en-US" b="1" dirty="0">
                <a:solidFill>
                  <a:srgbClr val="7030A0"/>
                </a:solidFill>
              </a:rPr>
              <a:t>SU 12: Cash Flow Statement</a:t>
            </a:r>
          </a:p>
          <a:p>
            <a:endParaRPr lang="en-US" altLang="en-US" sz="2400" b="1" dirty="0">
              <a:solidFill>
                <a:srgbClr val="FF0000"/>
              </a:solidFill>
            </a:endParaRPr>
          </a:p>
          <a:p>
            <a:pPr lvl="1"/>
            <a:r>
              <a:rPr lang="en-US" altLang="en-US" sz="2600" b="1" dirty="0">
                <a:solidFill>
                  <a:srgbClr val="FF0000"/>
                </a:solidFill>
              </a:rPr>
              <a:t>Open on page 60 in the study guide and 249 in the textbook </a:t>
            </a:r>
          </a:p>
          <a:p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0607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SU 12: CASH FLOW STATEMENT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2" y="1332411"/>
            <a:ext cx="9361487" cy="4844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C00000"/>
                </a:solidFill>
              </a:rPr>
              <a:t>SU 12: CHAPTER 14 (OUTCOMES) p 249</a:t>
            </a:r>
            <a:endParaRPr lang="en-US" altLang="en-US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rgbClr val="C00000"/>
              </a:solidFill>
            </a:endParaRPr>
          </a:p>
          <a:p>
            <a:r>
              <a:rPr lang="en-US" altLang="en-US" sz="2400" b="1" dirty="0">
                <a:solidFill>
                  <a:srgbClr val="002060"/>
                </a:solidFill>
              </a:rPr>
              <a:t>Explain what the concept cash flow comprises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Explain why cash flows are important and what conclusions can be drawn from them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Identify the information that is used in cash flows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Prepare a basic statement of cash flow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Make recommendations regarding the cash position of an entity</a:t>
            </a: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9893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CASH FLOW STATEMENT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2" y="1423851"/>
            <a:ext cx="9361487" cy="4753112"/>
          </a:xfrm>
        </p:spPr>
        <p:txBody>
          <a:bodyPr/>
          <a:lstStyle/>
          <a:p>
            <a:pPr marL="0" indent="0">
              <a:buNone/>
            </a:pPr>
            <a:r>
              <a:rPr lang="en-ZA" altLang="en-US" sz="2600" b="1" dirty="0">
                <a:solidFill>
                  <a:srgbClr val="008000"/>
                </a:solidFill>
              </a:rPr>
              <a:t>IN BUSINESS IT HAPPERNS THAT:</a:t>
            </a:r>
          </a:p>
          <a:p>
            <a:pPr marL="0" indent="0">
              <a:buNone/>
            </a:pPr>
            <a:endParaRPr lang="en-ZA" altLang="en-US" sz="2400" b="1" dirty="0">
              <a:solidFill>
                <a:srgbClr val="008000"/>
              </a:solidFill>
            </a:endParaRPr>
          </a:p>
          <a:p>
            <a:r>
              <a:rPr lang="en-ZA" altLang="en-US" sz="2350" b="1" dirty="0">
                <a:solidFill>
                  <a:srgbClr val="0070C0"/>
                </a:solidFill>
              </a:rPr>
              <a:t>EARNING REVENUE AND INCURRING EXPENDITURE DOES NOT ALWAYS TAKE PLACE AT THE SAME TIME</a:t>
            </a:r>
          </a:p>
          <a:p>
            <a:r>
              <a:rPr lang="en-ZA" altLang="en-US" sz="2350" b="1" dirty="0">
                <a:solidFill>
                  <a:srgbClr val="0070C0"/>
                </a:solidFill>
              </a:rPr>
              <a:t>This is referred to as the INFLOW and OUTFLOW of money </a:t>
            </a:r>
            <a:r>
              <a:rPr lang="en-ZA" altLang="en-US" sz="2350" b="1" dirty="0">
                <a:solidFill>
                  <a:srgbClr val="FF0000"/>
                </a:solidFill>
              </a:rPr>
              <a:t>(CASH)</a:t>
            </a:r>
          </a:p>
          <a:p>
            <a:r>
              <a:rPr lang="en-ZA" altLang="en-US" sz="2350" b="1" dirty="0">
                <a:solidFill>
                  <a:srgbClr val="0070C0"/>
                </a:solidFill>
              </a:rPr>
              <a:t>Cash control by MANAGEMENT is of the utmost importance</a:t>
            </a:r>
          </a:p>
          <a:p>
            <a:r>
              <a:rPr lang="en-ZA" altLang="en-US" sz="2350" b="1" dirty="0">
                <a:solidFill>
                  <a:srgbClr val="0070C0"/>
                </a:solidFill>
              </a:rPr>
              <a:t>This is why cash flow statements are so important</a:t>
            </a:r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1381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CASH FLOW STATEMENT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600" b="1" dirty="0">
                <a:solidFill>
                  <a:srgbClr val="002060"/>
                </a:solidFill>
              </a:rPr>
              <a:t>WHY IS THE CASH FLOW STATEMENT IMPORTANT TO YOU AS A MANAGER??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Management needs information regularly regarding the cash position of the business, </a:t>
            </a:r>
            <a:r>
              <a:rPr lang="en-US" altLang="en-US" sz="2500" b="1" dirty="0">
                <a:solidFill>
                  <a:srgbClr val="FF0000"/>
                </a:solidFill>
              </a:rPr>
              <a:t>WHY???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In order to determine whether the business will be able to </a:t>
            </a:r>
            <a:r>
              <a:rPr lang="en-US" altLang="en-US" sz="2500" b="1" dirty="0">
                <a:solidFill>
                  <a:srgbClr val="FF0000"/>
                </a:solidFill>
              </a:rPr>
              <a:t>meet its financial obligations!!!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This information can not be obtained from the IS or BS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THE CFS shows the business’s ability to generate cash from operating and financing activities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THE CFS indicates the movement of cash (the extent to which the bank balance increased or decreased)</a:t>
            </a:r>
            <a:endParaRPr lang="en-ZA" altLang="en-US" sz="25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98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CASH FLOW STATEMENT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600" b="1" dirty="0">
                <a:solidFill>
                  <a:srgbClr val="002060"/>
                </a:solidFill>
              </a:rPr>
              <a:t>WHAT IS THE PURPOSE OF THE CASH FLOW STATEMENT???</a:t>
            </a:r>
          </a:p>
          <a:p>
            <a:pPr marL="0" indent="0">
              <a:buNone/>
            </a:pPr>
            <a:endParaRPr lang="en-US" altLang="en-US" sz="2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FF0000"/>
                </a:solidFill>
              </a:rPr>
              <a:t>THE PURPOSE IT IS TO ENABLE: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MANAGEMENT, investors, and creditors</a:t>
            </a:r>
          </a:p>
          <a:p>
            <a:pPr marL="0" indent="0">
              <a:buNone/>
            </a:pPr>
            <a:endParaRPr lang="en-US" altLang="en-US" sz="25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of the business to determine how </a:t>
            </a:r>
            <a:r>
              <a:rPr lang="en-US" altLang="en-US" sz="2500" b="1" dirty="0">
                <a:solidFill>
                  <a:srgbClr val="7030A0"/>
                </a:solidFill>
              </a:rPr>
              <a:t>much cash is available</a:t>
            </a:r>
            <a:r>
              <a:rPr lang="en-US" altLang="en-US" sz="2500" b="1" dirty="0">
                <a:solidFill>
                  <a:srgbClr val="008000"/>
                </a:solidFill>
              </a:rPr>
              <a:t> FOR THE PAYMENT OF???</a:t>
            </a:r>
          </a:p>
          <a:p>
            <a:pPr marL="0" indent="0">
              <a:buNone/>
            </a:pPr>
            <a:endParaRPr lang="en-US" altLang="en-US" sz="2500" b="1" dirty="0">
              <a:solidFill>
                <a:srgbClr val="008000"/>
              </a:solidFill>
            </a:endParaRPr>
          </a:p>
          <a:p>
            <a:r>
              <a:rPr lang="en-US" altLang="en-US" sz="2500" b="1" dirty="0">
                <a:solidFill>
                  <a:srgbClr val="008000"/>
                </a:solidFill>
              </a:rPr>
              <a:t>interest, dividends, loans, amounts owed to creditors, and if there is any cash available for new investments</a:t>
            </a:r>
            <a:endParaRPr lang="en-ZA" altLang="en-US" sz="25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5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THE FOUR ELEMENTS OF THE CASH FLOW STATEMENT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1.  </a:t>
            </a:r>
            <a:r>
              <a:rPr lang="en-US" altLang="en-US" sz="2300" b="1" dirty="0">
                <a:solidFill>
                  <a:srgbClr val="008000"/>
                </a:solidFill>
              </a:rPr>
              <a:t>CASH FLOW FROM OPERATING ACTIVITIES</a:t>
            </a:r>
          </a:p>
          <a:p>
            <a:pPr marL="0" indent="0">
              <a:buNone/>
            </a:pPr>
            <a:r>
              <a:rPr lang="en-US" altLang="en-US" sz="2300" b="1" dirty="0">
                <a:solidFill>
                  <a:srgbClr val="C00000"/>
                </a:solidFill>
              </a:rPr>
              <a:t>Shows the cash flows from all operating activities (income and expenses = IS) excluding investment and financing activities</a:t>
            </a:r>
          </a:p>
          <a:p>
            <a:pPr marL="0" indent="0">
              <a:buNone/>
            </a:pPr>
            <a:r>
              <a:rPr lang="en-US" altLang="en-US" sz="2300" b="1" dirty="0">
                <a:solidFill>
                  <a:srgbClr val="008000"/>
                </a:solidFill>
              </a:rPr>
              <a:t>2.  CASH FLOW FROM INVESTMENT ACTIVITIES</a:t>
            </a:r>
          </a:p>
          <a:p>
            <a:pPr marL="0" indent="0">
              <a:buNone/>
            </a:pPr>
            <a:r>
              <a:rPr lang="en-US" altLang="en-US" sz="2300" b="1" dirty="0">
                <a:solidFill>
                  <a:srgbClr val="C00000"/>
                </a:solidFill>
              </a:rPr>
              <a:t>Shows the cash flows from the sale and purchases of non-current assets and other investments</a:t>
            </a:r>
          </a:p>
          <a:p>
            <a:pPr marL="457200" indent="-457200">
              <a:buAutoNum type="arabicPeriod" startAt="3"/>
            </a:pPr>
            <a:r>
              <a:rPr lang="en-US" altLang="en-US" sz="2300" b="1" dirty="0">
                <a:solidFill>
                  <a:srgbClr val="008000"/>
                </a:solidFill>
              </a:rPr>
              <a:t>CASH FLOW FROM FINANCING ACTIVITIES</a:t>
            </a:r>
          </a:p>
          <a:p>
            <a:pPr marL="0" indent="0">
              <a:buNone/>
            </a:pPr>
            <a:r>
              <a:rPr lang="en-US" altLang="en-US" sz="2300" b="1" dirty="0">
                <a:solidFill>
                  <a:srgbClr val="C00000"/>
                </a:solidFill>
              </a:rPr>
              <a:t>Shows the cash flows from financing obtained, loans repaid and capital introduced, minus drawings by the owner</a:t>
            </a:r>
          </a:p>
          <a:p>
            <a:pPr marL="457200" indent="-457200">
              <a:buAutoNum type="arabicPeriod" startAt="4"/>
            </a:pPr>
            <a:r>
              <a:rPr lang="en-US" altLang="en-US" sz="2300" b="1" dirty="0">
                <a:solidFill>
                  <a:srgbClr val="008000"/>
                </a:solidFill>
              </a:rPr>
              <a:t>MOVEMENT OF CASH AND CASH EQUIVALENTS</a:t>
            </a:r>
          </a:p>
          <a:p>
            <a:pPr marL="0" indent="0">
              <a:buNone/>
            </a:pPr>
            <a:r>
              <a:rPr lang="en-US" altLang="en-US" sz="2300" b="1" dirty="0">
                <a:solidFill>
                  <a:srgbClr val="C00000"/>
                </a:solidFill>
              </a:rPr>
              <a:t>The total of the above three elements are net cash inflow (surplus) or outflow (deficit)</a:t>
            </a:r>
          </a:p>
          <a:p>
            <a:pPr marL="0" indent="0">
              <a:buNone/>
            </a:pPr>
            <a:endParaRPr lang="en-US" altLang="en-US" sz="23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04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UNDERSTANDING THE ELEMENTS OF THE CASH FLOW STATEMENT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600" b="1" dirty="0">
                <a:solidFill>
                  <a:srgbClr val="008000"/>
                </a:solidFill>
              </a:rPr>
              <a:t>PAGE 251 in the textbook (NB!!!)</a:t>
            </a:r>
          </a:p>
          <a:p>
            <a:pPr marL="0" indent="0">
              <a:buNone/>
            </a:pPr>
            <a:endParaRPr lang="en-US" altLang="en-US" sz="23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948034"/>
              </p:ext>
            </p:extLst>
          </p:nvPr>
        </p:nvGraphicFramePr>
        <p:xfrm>
          <a:off x="959254" y="2350528"/>
          <a:ext cx="8568952" cy="33015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569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120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99318"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C00000"/>
                          </a:solidFill>
                        </a:rPr>
                        <a:t>A</a:t>
                      </a:r>
                      <a:r>
                        <a:rPr lang="en-ZA" sz="2000" b="1" baseline="0" dirty="0" smtClean="0">
                          <a:solidFill>
                            <a:srgbClr val="C00000"/>
                          </a:solidFill>
                        </a:rPr>
                        <a:t> change in the statement of financial position category…</a:t>
                      </a:r>
                      <a:endParaRPr lang="en-ZA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C00000"/>
                          </a:solidFill>
                        </a:rPr>
                        <a:t>is</a:t>
                      </a:r>
                      <a:r>
                        <a:rPr lang="en-ZA" sz="2000" b="1" baseline="0" dirty="0" smtClean="0">
                          <a:solidFill>
                            <a:srgbClr val="C00000"/>
                          </a:solidFill>
                        </a:rPr>
                        <a:t> reported in the following section of the cash flow statement</a:t>
                      </a:r>
                      <a:endParaRPr lang="en-ZA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9318"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002060"/>
                          </a:solidFill>
                        </a:rPr>
                        <a:t>Current assets (excluding bank</a:t>
                      </a:r>
                      <a:r>
                        <a:rPr lang="en-ZA" sz="2000" b="1" baseline="0" dirty="0" smtClean="0">
                          <a:solidFill>
                            <a:srgbClr val="002060"/>
                          </a:solidFill>
                        </a:rPr>
                        <a:t> and petty cash)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002060"/>
                          </a:solidFill>
                        </a:rPr>
                        <a:t>Operating activities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789"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002060"/>
                          </a:solidFill>
                        </a:rPr>
                        <a:t>Current liabilities and</a:t>
                      </a:r>
                      <a:r>
                        <a:rPr lang="en-ZA" sz="2000" b="1" baseline="0" dirty="0" smtClean="0">
                          <a:solidFill>
                            <a:srgbClr val="002060"/>
                          </a:solidFill>
                        </a:rPr>
                        <a:t> expenses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002060"/>
                          </a:solidFill>
                        </a:rPr>
                        <a:t>Operating</a:t>
                      </a:r>
                      <a:r>
                        <a:rPr lang="en-ZA" sz="2000" b="1" baseline="0" dirty="0" smtClean="0">
                          <a:solidFill>
                            <a:srgbClr val="002060"/>
                          </a:solidFill>
                        </a:rPr>
                        <a:t> activities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1789"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002060"/>
                          </a:solidFill>
                        </a:rPr>
                        <a:t>Non-current assets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002060"/>
                          </a:solidFill>
                        </a:rPr>
                        <a:t>Investment activities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9318"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002060"/>
                          </a:solidFill>
                        </a:rPr>
                        <a:t>Non-current liabilities, short term loans and equity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2000" b="1" dirty="0" smtClean="0">
                          <a:solidFill>
                            <a:srgbClr val="002060"/>
                          </a:solidFill>
                        </a:rPr>
                        <a:t>Financing activities</a:t>
                      </a:r>
                      <a:endParaRPr lang="en-ZA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44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UNDERSTANDING THE ELEMENTS OF THE CASH FLOW STATEMENT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sz="2600" b="1" dirty="0">
                <a:solidFill>
                  <a:srgbClr val="008000"/>
                </a:solidFill>
              </a:rPr>
              <a:t>Interpret the following example: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JC DEALERS disclosed the following information in the statement of financial position: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Year		2016		2015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Inventory	R220 000	R260 000</a:t>
            </a:r>
          </a:p>
          <a:p>
            <a:pPr marL="0" indent="0">
              <a:buNone/>
            </a:pPr>
            <a:endParaRPr lang="en-ZA" altLang="en-US" sz="23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408AE"/>
                </a:solidFill>
              </a:rPr>
              <a:t>The abovementioned information represents the following effect in the cash flow statement:???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a)	Cash inflow from investment activities of R40 000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b)	Cash outflow from investment activities of R40 000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c)	Cash outflow from operating activities R40 000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d)	Cash inflow from operating activities of R40 000	</a:t>
            </a:r>
          </a:p>
          <a:p>
            <a:pPr marL="0" indent="0">
              <a:buNone/>
            </a:pPr>
            <a:endParaRPr lang="en-US" altLang="en-US" sz="23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8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U_Medium_StudentLife.potx" id="{843E0AF2-A6B8-4275-BB52-C8D27E375720}" vid="{CA1B3E53-A2C7-483F-AEA7-FDAB9DB00CF4}"/>
    </a:ext>
  </a:extLst>
</a:theme>
</file>

<file path=ppt/theme/theme2.xml><?xml version="1.0" encoding="utf-8"?>
<a:theme xmlns:a="http://schemas.openxmlformats.org/drawingml/2006/main" name="1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NWU_Medium_StudentLife</Template>
  <TotalTime>6</TotalTime>
  <Words>602</Words>
  <Application>Microsoft Office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Trebuchet MS</vt:lpstr>
      <vt:lpstr>Office Theme</vt:lpstr>
      <vt:lpstr>1_Office Theme</vt:lpstr>
      <vt:lpstr>2_Office Theme</vt:lpstr>
      <vt:lpstr>FINANCIAL REPORTING</vt:lpstr>
      <vt:lpstr>STUDY GUIDE: STUDY UNIT 12</vt:lpstr>
      <vt:lpstr>SU 12: CASH FLOW STATEMENT</vt:lpstr>
      <vt:lpstr>CASH FLOW STATEMENT</vt:lpstr>
      <vt:lpstr>CASH FLOW STATEMENT</vt:lpstr>
      <vt:lpstr>CASH FLOW STATEMENT</vt:lpstr>
      <vt:lpstr>THE FOUR ELEMENTS OF THE CASH FLOW STATEMENT</vt:lpstr>
      <vt:lpstr>UNDERSTANDING THE ELEMENTS OF THE CASH FLOW STATEMENT</vt:lpstr>
      <vt:lpstr>UNDERSTANDING THE ELEMENTS OF THE CASH FLOW STATEMENT</vt:lpstr>
      <vt:lpstr>CASH FLOW STATEMENT</vt:lpstr>
      <vt:lpstr>PowerPoint Presentation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20275617</dc:creator>
  <cp:lastModifiedBy>Review</cp:lastModifiedBy>
  <cp:revision>7</cp:revision>
  <dcterms:created xsi:type="dcterms:W3CDTF">2019-01-22T10:14:56Z</dcterms:created>
  <dcterms:modified xsi:type="dcterms:W3CDTF">2021-02-14T12:39:01Z</dcterms:modified>
</cp:coreProperties>
</file>