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85" r:id="rId2"/>
    <p:sldMasterId id="2147483692" r:id="rId3"/>
  </p:sldMasterIdLst>
  <p:notesMasterIdLst>
    <p:notesMasterId r:id="rId29"/>
  </p:notesMasterIdLst>
  <p:handoutMasterIdLst>
    <p:handoutMasterId r:id="rId30"/>
  </p:handoutMasterIdLst>
  <p:sldIdLst>
    <p:sldId id="284" r:id="rId4"/>
    <p:sldId id="260" r:id="rId5"/>
    <p:sldId id="261" r:id="rId6"/>
    <p:sldId id="262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63" r:id="rId17"/>
    <p:sldId id="264" r:id="rId18"/>
    <p:sldId id="27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8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707"/>
  </p:normalViewPr>
  <p:slideViewPr>
    <p:cSldViewPr snapToGrid="0" snapToObjects="1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5" d="100"/>
          <a:sy n="115" d="100"/>
        </p:scale>
        <p:origin x="521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A404AE-F67C-E54E-88C1-BB60AD10503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027140-CBFB-714B-A4E1-023AD3D13926}" type="datetimeFigureOut">
              <a:rPr lang="en-US" smtClean="0"/>
              <a:t>2/14/2021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616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6F781-C774-354D-A82E-25D0CDEA6942}" type="datetimeFigureOut">
              <a:rPr lang="en-US" smtClean="0"/>
              <a:t>2/14/2021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15650-CA33-A740-ADD5-EB46FA1DD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711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05094" y="425362"/>
            <a:ext cx="9778207" cy="711349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05092" y="1142112"/>
            <a:ext cx="9778207" cy="6339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4" name="Picture 3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407" y="2623974"/>
            <a:ext cx="6952269" cy="270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336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ok 2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" y="0"/>
            <a:ext cx="4880139" cy="65091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04791" y="1502515"/>
            <a:ext cx="5377608" cy="4525963"/>
          </a:xfrm>
        </p:spPr>
        <p:txBody>
          <a:bodyPr>
            <a:normAutofit/>
          </a:bodyPr>
          <a:lstStyle>
            <a:lvl1pPr marL="685783" indent="-685783">
              <a:lnSpc>
                <a:spcPct val="150000"/>
              </a:lnSpc>
              <a:buAutoNum type="arabicPeriod"/>
              <a:defRPr sz="32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014172" y="355221"/>
            <a:ext cx="7258657" cy="1062416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14170" y="532834"/>
            <a:ext cx="7258657" cy="763727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617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532834"/>
            <a:ext cx="12192000" cy="7637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1" name="Picture 10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282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3956" y="178609"/>
            <a:ext cx="103632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1840627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1500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7293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3189" y="891977"/>
            <a:ext cx="8330479" cy="11430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6" y="2726703"/>
            <a:ext cx="7482149" cy="290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72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05094" y="425362"/>
            <a:ext cx="9778207" cy="711349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05092" y="1142112"/>
            <a:ext cx="9778207" cy="6339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4" name="Picture 3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407" y="2623974"/>
            <a:ext cx="6952269" cy="270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603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ok 2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" y="0"/>
            <a:ext cx="4880139" cy="65091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04791" y="1502515"/>
            <a:ext cx="5377608" cy="4525963"/>
          </a:xfrm>
        </p:spPr>
        <p:txBody>
          <a:bodyPr>
            <a:normAutofit/>
          </a:bodyPr>
          <a:lstStyle>
            <a:lvl1pPr marL="685783" indent="-685783">
              <a:lnSpc>
                <a:spcPct val="150000"/>
              </a:lnSpc>
              <a:buAutoNum type="arabicPeriod"/>
              <a:defRPr sz="32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014172" y="355221"/>
            <a:ext cx="7258657" cy="1062416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14170" y="532834"/>
            <a:ext cx="7258657" cy="763727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622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532834"/>
            <a:ext cx="12192000" cy="76372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6" name="Picture 5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1" name="Picture 10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68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3956" y="178609"/>
            <a:ext cx="103632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1840627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6983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9" name="Picture 8" descr="africa-06.png"/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28" y="-186492"/>
            <a:ext cx="4596384" cy="3624072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" y="6142252"/>
            <a:ext cx="549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A5DA6BA6-C6AB-9149-8AE6-858FB7C85058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609585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0" name="Picture 9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211" y="5890823"/>
            <a:ext cx="1585789" cy="6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995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3189" y="891977"/>
            <a:ext cx="8330479" cy="11430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7" name="Picture 6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59021" cy="68580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946" y="2726703"/>
            <a:ext cx="7482149" cy="290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463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852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34847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05838"/>
            <a:ext cx="12215683" cy="26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298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</p:sldLayoutIdLst>
  <p:hf hdr="0" dt="0"/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34847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505838"/>
            <a:ext cx="12215683" cy="26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961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</p:sldLayoutIdLst>
  <p:hf hdr="0" dt="0"/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countingcoach.com/financial-ratios/quiz" TargetMode="External"/><Relationship Id="rId2" Type="http://schemas.openxmlformats.org/officeDocument/2006/relationships/hyperlink" Target="http://www.zenwealth.com/businessfinanceonline/RA/RatioCalc.html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FINANCIAL REPORTING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5094" y="1459111"/>
            <a:ext cx="9778207" cy="63399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CCMM 517 (Lesson 7: SU 13)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8515" y="5351622"/>
            <a:ext cx="3535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en-ZA" sz="2400" dirty="0">
                <a:solidFill>
                  <a:srgbClr val="000000"/>
                </a:solidFill>
              </a:rPr>
              <a:t>Dr MJ Botha</a:t>
            </a:r>
          </a:p>
        </p:txBody>
      </p:sp>
    </p:spTree>
    <p:extLst>
      <p:ext uri="{BB962C8B-B14F-4D97-AF65-F5344CB8AC3E}">
        <p14:creationId xmlns:p14="http://schemas.microsoft.com/office/powerpoint/2010/main" val="2241047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US" altLang="en-US" sz="2650" b="1" dirty="0" smtClean="0"/>
              <a:t>COMPANIES: BACKGROUND</a:t>
            </a:r>
            <a:endParaRPr lang="en-ZA" altLang="en-US" sz="265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SHARE CAPITAL</a:t>
            </a:r>
          </a:p>
          <a:p>
            <a:r>
              <a:rPr lang="en-US" altLang="en-US" sz="2200" b="1" dirty="0">
                <a:solidFill>
                  <a:srgbClr val="C00000"/>
                </a:solidFill>
              </a:rPr>
              <a:t>A company raises CAPITAL by issuing SHARES</a:t>
            </a:r>
          </a:p>
          <a:p>
            <a:r>
              <a:rPr lang="en-US" altLang="en-US" sz="2200" b="1" dirty="0">
                <a:solidFill>
                  <a:srgbClr val="C00000"/>
                </a:solidFill>
              </a:rPr>
              <a:t>This is known as share capital and we have </a:t>
            </a:r>
            <a:r>
              <a:rPr lang="en-US" altLang="en-US" sz="2200" b="1" dirty="0" err="1">
                <a:solidFill>
                  <a:srgbClr val="C00000"/>
                </a:solidFill>
              </a:rPr>
              <a:t>authorised</a:t>
            </a:r>
            <a:r>
              <a:rPr lang="en-US" altLang="en-US" sz="2200" b="1" dirty="0">
                <a:solidFill>
                  <a:srgbClr val="C00000"/>
                </a:solidFill>
              </a:rPr>
              <a:t> and issued share capital</a:t>
            </a:r>
          </a:p>
          <a:p>
            <a:pPr marL="0" indent="0">
              <a:buNone/>
            </a:pPr>
            <a:r>
              <a:rPr lang="en-US" altLang="en-US" sz="2400" b="1" i="1" dirty="0">
                <a:solidFill>
                  <a:srgbClr val="008000"/>
                </a:solidFill>
              </a:rPr>
              <a:t>AUTHORISED SHARE CAPITAL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This is the amount of share capital the company is </a:t>
            </a:r>
            <a:r>
              <a:rPr lang="en-US" altLang="en-US" sz="2400" b="1" dirty="0" err="1">
                <a:solidFill>
                  <a:srgbClr val="002060"/>
                </a:solidFill>
              </a:rPr>
              <a:t>authorised</a:t>
            </a:r>
            <a:r>
              <a:rPr lang="en-US" altLang="en-US" sz="2400" b="1" dirty="0">
                <a:solidFill>
                  <a:srgbClr val="002060"/>
                </a:solidFill>
              </a:rPr>
              <a:t> to </a:t>
            </a:r>
            <a:r>
              <a:rPr lang="en-US" altLang="en-US" sz="2400" b="1" dirty="0" smtClean="0">
                <a:solidFill>
                  <a:srgbClr val="002060"/>
                </a:solidFill>
              </a:rPr>
              <a:t>issue</a:t>
            </a:r>
            <a:endParaRPr lang="en-US" altLang="en-US" sz="2400" b="1" dirty="0">
              <a:solidFill>
                <a:srgbClr val="002060"/>
              </a:solidFill>
            </a:endParaRPr>
          </a:p>
          <a:p>
            <a:r>
              <a:rPr lang="en-US" altLang="en-US" sz="2400" b="1" dirty="0">
                <a:solidFill>
                  <a:srgbClr val="002060"/>
                </a:solidFill>
              </a:rPr>
              <a:t>The </a:t>
            </a:r>
            <a:r>
              <a:rPr lang="en-US" altLang="en-US" sz="2400" b="1" dirty="0" err="1">
                <a:solidFill>
                  <a:srgbClr val="002060"/>
                </a:solidFill>
              </a:rPr>
              <a:t>authorised</a:t>
            </a:r>
            <a:r>
              <a:rPr lang="en-US" altLang="en-US" sz="2400" b="1" dirty="0">
                <a:solidFill>
                  <a:srgbClr val="002060"/>
                </a:solidFill>
              </a:rPr>
              <a:t> share capital must state: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2200" b="1" dirty="0">
                <a:solidFill>
                  <a:srgbClr val="002060"/>
                </a:solidFill>
              </a:rPr>
              <a:t>the types of shares (preference or ordinary);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2200" b="1" dirty="0">
                <a:solidFill>
                  <a:srgbClr val="002060"/>
                </a:solidFill>
              </a:rPr>
              <a:t>the number of shares; and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2200" b="1" dirty="0">
                <a:solidFill>
                  <a:srgbClr val="002060"/>
                </a:solidFill>
              </a:rPr>
              <a:t>the par or nominal value of the shares.</a:t>
            </a:r>
          </a:p>
          <a:p>
            <a:pPr marL="400050"/>
            <a:r>
              <a:rPr lang="en-US" altLang="en-US" sz="2400" b="1" dirty="0">
                <a:solidFill>
                  <a:srgbClr val="FF0000"/>
                </a:solidFill>
              </a:rPr>
              <a:t>The company can issue all or part of this capital</a:t>
            </a:r>
          </a:p>
          <a:p>
            <a:pPr marL="0" indent="0">
              <a:buNone/>
            </a:pPr>
            <a:endParaRPr lang="en-ZA" alt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58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US" altLang="en-US" sz="2650" b="1" dirty="0" smtClean="0"/>
              <a:t>COMPANIES: BACKGROUND</a:t>
            </a:r>
            <a:endParaRPr lang="en-ZA" altLang="en-US" sz="265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sz="2400" b="1" i="1" dirty="0">
                <a:solidFill>
                  <a:srgbClr val="008000"/>
                </a:solidFill>
              </a:rPr>
              <a:t>ISSUED SHARE CAPITAL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This is the amount of the authorized capital that the company has </a:t>
            </a:r>
            <a:r>
              <a:rPr lang="en-US" altLang="en-US" sz="2400" b="1" dirty="0">
                <a:solidFill>
                  <a:srgbClr val="FF0000"/>
                </a:solidFill>
              </a:rPr>
              <a:t>ACTUALLY</a:t>
            </a:r>
            <a:r>
              <a:rPr lang="en-US" altLang="en-US" sz="2400" b="1" dirty="0">
                <a:solidFill>
                  <a:srgbClr val="002060"/>
                </a:solidFill>
              </a:rPr>
              <a:t> issued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SHARE PREMIUM</a:t>
            </a:r>
          </a:p>
          <a:p>
            <a:r>
              <a:rPr lang="en-US" altLang="en-US" sz="2400" b="1" dirty="0">
                <a:solidFill>
                  <a:srgbClr val="C00000"/>
                </a:solidFill>
              </a:rPr>
              <a:t>A company can issue shares for more than the NOMIMAL value (original price for the shares)</a:t>
            </a:r>
          </a:p>
          <a:p>
            <a:r>
              <a:rPr lang="en-US" altLang="en-US" sz="2400" b="1" dirty="0">
                <a:solidFill>
                  <a:srgbClr val="C00000"/>
                </a:solidFill>
              </a:rPr>
              <a:t>This extra money generated is known as the share premium</a:t>
            </a:r>
          </a:p>
          <a:p>
            <a:r>
              <a:rPr lang="en-US" altLang="en-US" sz="2400" b="1" dirty="0">
                <a:solidFill>
                  <a:srgbClr val="C00000"/>
                </a:solidFill>
              </a:rPr>
              <a:t>Example: nominal value R1,00 and now issues for R1,50</a:t>
            </a:r>
          </a:p>
          <a:p>
            <a:r>
              <a:rPr lang="en-US" altLang="en-US" sz="2400" b="1" dirty="0">
                <a:solidFill>
                  <a:srgbClr val="C00000"/>
                </a:solidFill>
              </a:rPr>
              <a:t>The 50 cents is the share premium </a:t>
            </a:r>
          </a:p>
          <a:p>
            <a:r>
              <a:rPr lang="en-US" altLang="en-US" sz="2400" b="1" dirty="0">
                <a:solidFill>
                  <a:srgbClr val="C00000"/>
                </a:solidFill>
              </a:rPr>
              <a:t>This is seen as a capital profit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91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US" altLang="en-US" sz="2650" b="1" dirty="0" smtClean="0"/>
              <a:t>COMPANIES: BACKGROUND</a:t>
            </a:r>
            <a:endParaRPr lang="en-ZA" altLang="en-US" sz="265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TYPES OF SHARES</a:t>
            </a:r>
          </a:p>
          <a:p>
            <a:r>
              <a:rPr lang="en-US" altLang="en-US" sz="2400" b="1" dirty="0">
                <a:solidFill>
                  <a:srgbClr val="C00000"/>
                </a:solidFill>
              </a:rPr>
              <a:t>Shareholders receive a share of profits in the form of </a:t>
            </a:r>
            <a:r>
              <a:rPr lang="en-US" altLang="en-US" sz="2400" b="1" dirty="0">
                <a:solidFill>
                  <a:srgbClr val="0070C0"/>
                </a:solidFill>
              </a:rPr>
              <a:t>dividends</a:t>
            </a:r>
          </a:p>
          <a:p>
            <a:r>
              <a:rPr lang="en-US" altLang="en-US" sz="2400" b="1" dirty="0">
                <a:solidFill>
                  <a:srgbClr val="C00000"/>
                </a:solidFill>
              </a:rPr>
              <a:t>Dividends received are dependent on the type of shares!!!</a:t>
            </a:r>
          </a:p>
          <a:p>
            <a:pPr marL="0" indent="0">
              <a:buNone/>
            </a:pPr>
            <a:r>
              <a:rPr lang="en-US" altLang="en-US" sz="2400" b="1" i="1" dirty="0">
                <a:solidFill>
                  <a:srgbClr val="008000"/>
                </a:solidFill>
              </a:rPr>
              <a:t>PREFERENCE SHARES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These shareholders receive a fixed rate dividend every year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They have preferential rights = Must be paid their dividend first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These shareholders do not have voting rights</a:t>
            </a:r>
            <a:endParaRPr lang="en-US" altLang="en-US" sz="2400" b="1" i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altLang="en-US" sz="2400" b="1" i="1" dirty="0">
                <a:solidFill>
                  <a:srgbClr val="008000"/>
                </a:solidFill>
              </a:rPr>
              <a:t>ORDINARY SHARES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These shareholders do not receive a fixed dividend each year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The dividend fluctuates according to prosperity and policy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They have voting rights and rank after preference shareholders for certain rights (payout on liquidation)</a:t>
            </a:r>
            <a:endParaRPr lang="en-ZA" alt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altLang="en-US" sz="2400" b="1" i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43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US" altLang="en-US" sz="2650" b="1" dirty="0" smtClean="0"/>
              <a:t>COMPANIES: BACKGROUND</a:t>
            </a:r>
            <a:endParaRPr lang="en-ZA" altLang="en-US" sz="265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en-US" sz="2400" b="1" dirty="0">
                <a:solidFill>
                  <a:srgbClr val="008000"/>
                </a:solidFill>
              </a:rPr>
              <a:t>RESERVES</a:t>
            </a:r>
          </a:p>
          <a:p>
            <a:r>
              <a:rPr lang="en-US" altLang="en-US" sz="2400" b="1" dirty="0">
                <a:solidFill>
                  <a:srgbClr val="C00000"/>
                </a:solidFill>
              </a:rPr>
              <a:t>The equity of a company = share capital and reserves</a:t>
            </a:r>
          </a:p>
          <a:p>
            <a:r>
              <a:rPr lang="en-US" altLang="en-US" sz="2400" b="1" dirty="0">
                <a:solidFill>
                  <a:srgbClr val="C00000"/>
                </a:solidFill>
              </a:rPr>
              <a:t>Reserves are profits that are retained within the business</a:t>
            </a:r>
          </a:p>
          <a:p>
            <a:r>
              <a:rPr lang="en-US" altLang="en-US" sz="2400" b="1" dirty="0">
                <a:solidFill>
                  <a:srgbClr val="C00000"/>
                </a:solidFill>
              </a:rPr>
              <a:t>There are two types of reserves:</a:t>
            </a:r>
          </a:p>
          <a:p>
            <a:pPr marL="0" indent="0">
              <a:buNone/>
            </a:pPr>
            <a:r>
              <a:rPr lang="en-US" altLang="en-US" sz="2400" b="1" i="1" dirty="0">
                <a:solidFill>
                  <a:srgbClr val="008000"/>
                </a:solidFill>
              </a:rPr>
              <a:t>NON-DISTRIBUTABLE RESERVES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These reserves are the non-trading profits and not distributed to shareholders as a dividend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Recorded as share premium and share capital</a:t>
            </a:r>
          </a:p>
          <a:p>
            <a:pPr marL="0" indent="0">
              <a:buNone/>
            </a:pPr>
            <a:r>
              <a:rPr lang="en-US" altLang="en-US" sz="2400" b="1" i="1" dirty="0">
                <a:solidFill>
                  <a:srgbClr val="008000"/>
                </a:solidFill>
              </a:rPr>
              <a:t>DISTRIBUTABLE RESERVES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This is predominantly the retained earnings</a:t>
            </a:r>
          </a:p>
          <a:p>
            <a:r>
              <a:rPr lang="en-US" altLang="en-US" sz="2400" b="1" dirty="0">
                <a:solidFill>
                  <a:srgbClr val="002060"/>
                </a:solidFill>
              </a:rPr>
              <a:t>This figure is adjusted with the amount in the IS not spent on expenses and dividends</a:t>
            </a:r>
          </a:p>
          <a:p>
            <a:pPr marL="0" indent="0">
              <a:buNone/>
            </a:pPr>
            <a:endParaRPr lang="en-US" altLang="en-US" sz="2400" b="1" i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03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WE ARE GOING TO DEVIDE THE ANALYSIS AND INTERPRETATION OF AFS INTO THREE PARTS!!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ZA" altLang="en-US" sz="2300" b="1" dirty="0">
                <a:solidFill>
                  <a:srgbClr val="008000"/>
                </a:solidFill>
              </a:rPr>
              <a:t>LIQUIDITY RATIOS</a:t>
            </a:r>
          </a:p>
          <a:p>
            <a:r>
              <a:rPr lang="en-ZA" altLang="en-US" sz="2300" b="1" dirty="0">
                <a:solidFill>
                  <a:srgbClr val="002060"/>
                </a:solidFill>
              </a:rPr>
              <a:t>Liquidity determines the ability of the business to pay its short-term obligations (debts) by comparing current assets and current liabilities (working capital)</a:t>
            </a:r>
          </a:p>
          <a:p>
            <a:r>
              <a:rPr lang="en-ZA" altLang="en-US" sz="2300" b="1" dirty="0">
                <a:solidFill>
                  <a:srgbClr val="002060"/>
                </a:solidFill>
              </a:rPr>
              <a:t>Working capital = operating activities of the business</a:t>
            </a:r>
          </a:p>
          <a:p>
            <a:pPr marL="457200" indent="-457200">
              <a:buAutoNum type="arabicPeriod" startAt="2"/>
            </a:pPr>
            <a:r>
              <a:rPr lang="en-ZA" altLang="en-US" sz="2300" b="1" dirty="0">
                <a:solidFill>
                  <a:srgbClr val="008000"/>
                </a:solidFill>
              </a:rPr>
              <a:t>PROFITABILITY RATIOS</a:t>
            </a:r>
          </a:p>
          <a:p>
            <a:r>
              <a:rPr lang="en-ZA" altLang="en-US" sz="2300" b="1" dirty="0">
                <a:solidFill>
                  <a:srgbClr val="002060"/>
                </a:solidFill>
              </a:rPr>
              <a:t>A business needs profit to survive to ensure continued support and funding from equity and debt providers</a:t>
            </a:r>
          </a:p>
          <a:p>
            <a:r>
              <a:rPr lang="en-ZA" altLang="en-US" sz="2300" b="1" dirty="0">
                <a:solidFill>
                  <a:srgbClr val="002060"/>
                </a:solidFill>
              </a:rPr>
              <a:t>Profitability ratios deal with the return of profit on the capital invested in a company</a:t>
            </a:r>
          </a:p>
          <a:p>
            <a:pPr marL="457200" indent="-457200">
              <a:buAutoNum type="arabicPeriod" startAt="3"/>
            </a:pPr>
            <a:r>
              <a:rPr lang="en-ZA" altLang="en-US" sz="2300" b="1" dirty="0">
                <a:solidFill>
                  <a:srgbClr val="008000"/>
                </a:solidFill>
              </a:rPr>
              <a:t>EFFICIENCY RATIOS</a:t>
            </a:r>
          </a:p>
          <a:p>
            <a:r>
              <a:rPr lang="en-ZA" altLang="en-US" sz="2300" b="1" dirty="0">
                <a:solidFill>
                  <a:srgbClr val="002060"/>
                </a:solidFill>
              </a:rPr>
              <a:t>These ratios measure how efficiently assets and liabilities have been utilised within the business</a:t>
            </a:r>
          </a:p>
          <a:p>
            <a:pPr marL="0" indent="0">
              <a:buNone/>
            </a:pPr>
            <a:endParaRPr lang="en-ZA" altLang="en-US" sz="26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ZA" altLang="en-US" sz="26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18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LIQUIDITY RATIOS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ZA" altLang="en-US" sz="2300" b="1" dirty="0">
                <a:solidFill>
                  <a:srgbClr val="008000"/>
                </a:solidFill>
              </a:rPr>
              <a:t>1.  CURRENT RATIO</a:t>
            </a: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002060"/>
                </a:solidFill>
              </a:rPr>
              <a:t>Indicates the business’ ability to settle short-term obligations (current liabilities) using short-term assets (current assets)</a:t>
            </a:r>
          </a:p>
          <a:p>
            <a:r>
              <a:rPr lang="en-ZA" altLang="en-US" sz="2300" b="1" dirty="0">
                <a:solidFill>
                  <a:srgbClr val="C00000"/>
                </a:solidFill>
              </a:rPr>
              <a:t>FORMULA:     Current assets              </a:t>
            </a:r>
            <a:r>
              <a:rPr lang="en-ZA" altLang="en-US" sz="2300" b="1" dirty="0">
                <a:solidFill>
                  <a:srgbClr val="FF0000"/>
                </a:solidFill>
              </a:rPr>
              <a:t>The general norm is</a:t>
            </a:r>
            <a:r>
              <a:rPr lang="en-ZA" altLang="en-US" sz="2300" b="1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C00000"/>
                </a:solidFill>
              </a:rPr>
              <a:t>                          Current liabilities              </a:t>
            </a:r>
            <a:r>
              <a:rPr lang="en-ZA" altLang="en-US" sz="2300" b="1" dirty="0">
                <a:solidFill>
                  <a:srgbClr val="FF0000"/>
                </a:solidFill>
              </a:rPr>
              <a:t>2 : 1</a:t>
            </a:r>
          </a:p>
          <a:p>
            <a:pPr marL="0" indent="0">
              <a:buNone/>
            </a:pPr>
            <a:endParaRPr lang="en-ZA" altLang="en-US" sz="23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008000"/>
                </a:solidFill>
              </a:rPr>
              <a:t>2.  ACID TEST RATIO</a:t>
            </a:r>
            <a:endParaRPr lang="en-ZA" altLang="en-US" sz="26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002060"/>
                </a:solidFill>
              </a:rPr>
              <a:t>Current assets mainly consists out of inventory (stock), and this is the hardest current asset to convert into quick cash in the short-term (so this ratio excludes inventory)</a:t>
            </a:r>
          </a:p>
          <a:p>
            <a:r>
              <a:rPr lang="en-ZA" altLang="en-US" sz="2300" b="1" dirty="0">
                <a:solidFill>
                  <a:srgbClr val="C00000"/>
                </a:solidFill>
              </a:rPr>
              <a:t>FORMULA:   Current assets – inventory         </a:t>
            </a:r>
            <a:r>
              <a:rPr lang="en-ZA" altLang="en-US" b="1" dirty="0" smtClean="0">
                <a:solidFill>
                  <a:srgbClr val="FF0000"/>
                </a:solidFill>
              </a:rPr>
              <a:t>The minimum</a:t>
            </a: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C00000"/>
                </a:solidFill>
              </a:rPr>
              <a:t>                                Current liabilities                  </a:t>
            </a:r>
            <a:r>
              <a:rPr lang="en-ZA" altLang="en-US" b="1" dirty="0" smtClean="0">
                <a:solidFill>
                  <a:srgbClr val="FF0000"/>
                </a:solidFill>
              </a:rPr>
              <a:t>standard is </a:t>
            </a:r>
            <a:r>
              <a:rPr lang="en-ZA" altLang="en-US" sz="2200" b="1" dirty="0">
                <a:solidFill>
                  <a:srgbClr val="FF0000"/>
                </a:solidFill>
              </a:rPr>
              <a:t>1:1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597304" y="3309811"/>
            <a:ext cx="223224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597304" y="5673986"/>
            <a:ext cx="338437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408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LIQUIDITY RATIOS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ZA" altLang="en-US" sz="2000" b="1" dirty="0">
                <a:solidFill>
                  <a:srgbClr val="008000"/>
                </a:solidFill>
              </a:rPr>
              <a:t>3.  DEBT TO EQUITY RATIO (Financial leverage)</a:t>
            </a:r>
          </a:p>
          <a:p>
            <a:r>
              <a:rPr lang="en-US" altLang="en-US" sz="2000" b="1" dirty="0">
                <a:solidFill>
                  <a:srgbClr val="002060"/>
                </a:solidFill>
              </a:rPr>
              <a:t>Shows % of company financing from creditors or investors</a:t>
            </a:r>
            <a:endParaRPr lang="en-ZA" altLang="en-US" sz="2000" b="1" dirty="0">
              <a:solidFill>
                <a:srgbClr val="002060"/>
              </a:solidFill>
            </a:endParaRPr>
          </a:p>
          <a:p>
            <a:r>
              <a:rPr lang="en-US" altLang="en-US" sz="2000" b="1" dirty="0">
                <a:solidFill>
                  <a:srgbClr val="002060"/>
                </a:solidFill>
              </a:rPr>
              <a:t>A HIGHER ratio indicates more creditor financing </a:t>
            </a:r>
            <a:r>
              <a:rPr lang="en-US" altLang="en-US" sz="2000" b="1" dirty="0">
                <a:solidFill>
                  <a:srgbClr val="FF0000"/>
                </a:solidFill>
              </a:rPr>
              <a:t>(loans) </a:t>
            </a:r>
            <a:r>
              <a:rPr lang="en-US" altLang="en-US" sz="2000" b="1" dirty="0">
                <a:solidFill>
                  <a:srgbClr val="002060"/>
                </a:solidFill>
              </a:rPr>
              <a:t>than investor financing </a:t>
            </a:r>
            <a:r>
              <a:rPr lang="en-US" altLang="en-US" sz="2000" b="1" dirty="0">
                <a:solidFill>
                  <a:srgbClr val="FF0000"/>
                </a:solidFill>
              </a:rPr>
              <a:t>(shareholders)</a:t>
            </a:r>
            <a:endParaRPr lang="en-ZA" altLang="en-US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ZA" altLang="en-US" sz="2000" b="1" dirty="0">
                <a:solidFill>
                  <a:srgbClr val="C00000"/>
                </a:solidFill>
              </a:rPr>
              <a:t>FORMULA:   Total liabilities                  </a:t>
            </a:r>
            <a:endParaRPr lang="en-ZA" altLang="en-US" sz="20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ZA" altLang="en-US" sz="2000" b="1" dirty="0">
                <a:solidFill>
                  <a:srgbClr val="C00000"/>
                </a:solidFill>
              </a:rPr>
              <a:t>	         </a:t>
            </a:r>
            <a:r>
              <a:rPr lang="en-ZA" altLang="en-US" sz="1600" b="1" dirty="0">
                <a:solidFill>
                  <a:srgbClr val="C00000"/>
                </a:solidFill>
              </a:rPr>
              <a:t>   </a:t>
            </a:r>
            <a:r>
              <a:rPr lang="en-ZA" altLang="en-US" sz="2000" b="1" dirty="0">
                <a:solidFill>
                  <a:srgbClr val="C00000"/>
                </a:solidFill>
              </a:rPr>
              <a:t>Total equity        </a:t>
            </a:r>
          </a:p>
          <a:p>
            <a:r>
              <a:rPr lang="en-ZA" altLang="en-US" sz="2000" b="1" dirty="0">
                <a:solidFill>
                  <a:srgbClr val="008000"/>
                </a:solidFill>
              </a:rPr>
              <a:t>Each industry has different benchmarks </a:t>
            </a:r>
          </a:p>
          <a:p>
            <a:r>
              <a:rPr lang="en-ZA" altLang="en-US" sz="2000" b="1" dirty="0">
                <a:solidFill>
                  <a:srgbClr val="008000"/>
                </a:solidFill>
              </a:rPr>
              <a:t>Some industries </a:t>
            </a:r>
            <a:r>
              <a:rPr lang="en-ZA" altLang="en-US" sz="2000" b="1" dirty="0">
                <a:solidFill>
                  <a:srgbClr val="002060"/>
                </a:solidFill>
              </a:rPr>
              <a:t>use more debt financing </a:t>
            </a:r>
            <a:r>
              <a:rPr lang="en-ZA" altLang="en-US" sz="2000" b="1" dirty="0">
                <a:solidFill>
                  <a:srgbClr val="008000"/>
                </a:solidFill>
              </a:rPr>
              <a:t>than others (capital intensive </a:t>
            </a:r>
            <a:r>
              <a:rPr lang="en-ZA" altLang="en-US" sz="2000" b="1" dirty="0" smtClean="0">
                <a:solidFill>
                  <a:srgbClr val="008000"/>
                </a:solidFill>
              </a:rPr>
              <a:t>industries, for example the mining industry! </a:t>
            </a:r>
            <a:r>
              <a:rPr lang="en-ZA" altLang="en-US" sz="2000" b="1" dirty="0">
                <a:solidFill>
                  <a:srgbClr val="008000"/>
                </a:solidFill>
              </a:rPr>
              <a:t>- current </a:t>
            </a:r>
            <a:r>
              <a:rPr lang="en-ZA" altLang="en-US" sz="2000" b="1" dirty="0">
                <a:solidFill>
                  <a:srgbClr val="002060"/>
                </a:solidFill>
              </a:rPr>
              <a:t>vs</a:t>
            </a:r>
            <a:r>
              <a:rPr lang="en-ZA" altLang="en-US" sz="2000" b="1" dirty="0">
                <a:solidFill>
                  <a:srgbClr val="008000"/>
                </a:solidFill>
              </a:rPr>
              <a:t> non-current assets</a:t>
            </a:r>
            <a:r>
              <a:rPr lang="en-ZA" altLang="en-US" sz="2000" b="1" dirty="0" smtClean="0">
                <a:solidFill>
                  <a:srgbClr val="008000"/>
                </a:solidFill>
              </a:rPr>
              <a:t>) </a:t>
            </a:r>
            <a:endParaRPr lang="en-ZA" altLang="en-US" sz="2000" b="1" dirty="0">
              <a:solidFill>
                <a:srgbClr val="008000"/>
              </a:solidFill>
            </a:endParaRPr>
          </a:p>
          <a:p>
            <a:r>
              <a:rPr lang="en-US" altLang="en-US" sz="2000" b="1" dirty="0">
                <a:solidFill>
                  <a:srgbClr val="008000"/>
                </a:solidFill>
              </a:rPr>
              <a:t>Optimal ratio is considered to be 1 (liabilities = equity)</a:t>
            </a:r>
          </a:p>
          <a:p>
            <a:r>
              <a:rPr lang="en-US" altLang="en-US" sz="2000" b="1" dirty="0">
                <a:solidFill>
                  <a:srgbClr val="008000"/>
                </a:solidFill>
              </a:rPr>
              <a:t>HIGH ratio indicates that a company may not be able to generate enough cash to satisfy its debt obligations</a:t>
            </a:r>
          </a:p>
          <a:p>
            <a:pPr marL="0" indent="0">
              <a:buNone/>
            </a:pPr>
            <a:endParaRPr lang="en-ZA" altLang="en-US" sz="2200" b="1" dirty="0">
              <a:solidFill>
                <a:srgbClr val="FF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240924" y="3412842"/>
            <a:ext cx="168710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293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PROFITABILITY RATIOS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ZA" altLang="en-US" sz="2300" b="1" dirty="0">
                <a:solidFill>
                  <a:srgbClr val="008000"/>
                </a:solidFill>
              </a:rPr>
              <a:t>1.  GROSS PROFIT PERCENTAGE</a:t>
            </a: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002060"/>
                </a:solidFill>
              </a:rPr>
              <a:t>Compare it with similar entities and determine if its acceptable for the type of business. It indicates whether the selling price asked and price payed for inventory is correct!!</a:t>
            </a:r>
          </a:p>
          <a:p>
            <a:r>
              <a:rPr lang="en-ZA" altLang="en-US" sz="2300" b="1" dirty="0">
                <a:solidFill>
                  <a:srgbClr val="C00000"/>
                </a:solidFill>
              </a:rPr>
              <a:t>FORMULA:   Gross profit          </a:t>
            </a:r>
            <a:r>
              <a:rPr lang="en-ZA" altLang="en-US" sz="2300" b="1" dirty="0" smtClean="0">
                <a:solidFill>
                  <a:srgbClr val="C00000"/>
                </a:solidFill>
              </a:rPr>
              <a:t>    100</a:t>
            </a:r>
            <a:endParaRPr lang="en-ZA" altLang="en-US" sz="23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C00000"/>
                </a:solidFill>
              </a:rPr>
              <a:t>                            Net sales              </a:t>
            </a:r>
            <a:r>
              <a:rPr lang="en-ZA" altLang="en-US" sz="2300" b="1" dirty="0" smtClean="0">
                <a:solidFill>
                  <a:srgbClr val="C00000"/>
                </a:solidFill>
              </a:rPr>
              <a:t>      1  </a:t>
            </a:r>
            <a:endParaRPr lang="en-ZA" altLang="en-US" sz="23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ZA" altLang="en-US" sz="23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008000"/>
                </a:solidFill>
              </a:rPr>
              <a:t>2.  NET PROFIT PERCENTAGE</a:t>
            </a:r>
            <a:endParaRPr lang="en-ZA" altLang="en-US" sz="26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002060"/>
                </a:solidFill>
              </a:rPr>
              <a:t>Compare the net profit % with similar entities and determine if its acceptable for the type of business.</a:t>
            </a:r>
          </a:p>
          <a:p>
            <a:r>
              <a:rPr lang="en-ZA" altLang="en-US" sz="2300" b="1" dirty="0">
                <a:solidFill>
                  <a:srgbClr val="C00000"/>
                </a:solidFill>
              </a:rPr>
              <a:t>FORMULA:   Net profit after interest and tax        </a:t>
            </a:r>
            <a:r>
              <a:rPr lang="en-ZA" altLang="en-US" sz="2300" b="1" dirty="0" smtClean="0">
                <a:solidFill>
                  <a:srgbClr val="C00000"/>
                </a:solidFill>
              </a:rPr>
              <a:t>     100</a:t>
            </a:r>
            <a:endParaRPr lang="en-ZA" altLang="en-US" sz="23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C00000"/>
                </a:solidFill>
              </a:rPr>
              <a:t>		                   Net sales                          </a:t>
            </a:r>
            <a:r>
              <a:rPr lang="en-ZA" altLang="en-US" sz="2300" b="1" dirty="0" smtClean="0">
                <a:solidFill>
                  <a:srgbClr val="C00000"/>
                </a:solidFill>
              </a:rPr>
              <a:t>       </a:t>
            </a:r>
            <a:r>
              <a:rPr lang="en-ZA" altLang="en-US" sz="2300" b="1" dirty="0">
                <a:solidFill>
                  <a:srgbClr val="C00000"/>
                </a:solidFill>
              </a:rPr>
              <a:t>1</a:t>
            </a:r>
            <a:endParaRPr lang="en-ZA" altLang="en-US" sz="2200" b="1" dirty="0">
              <a:solidFill>
                <a:srgbClr val="FF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309920" y="3317152"/>
            <a:ext cx="151216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113976" y="5687051"/>
            <a:ext cx="388843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Multiply 7"/>
          <p:cNvSpPr/>
          <p:nvPr/>
        </p:nvSpPr>
        <p:spPr>
          <a:xfrm flipV="1">
            <a:off x="4002108" y="3095113"/>
            <a:ext cx="360040" cy="444078"/>
          </a:xfrm>
          <a:prstGeom prst="mathMultiply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9" name="Straight Connector 8"/>
          <p:cNvCxnSpPr/>
          <p:nvPr/>
        </p:nvCxnSpPr>
        <p:spPr>
          <a:xfrm>
            <a:off x="4614176" y="3317152"/>
            <a:ext cx="64807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Multiply 11"/>
          <p:cNvSpPr/>
          <p:nvPr/>
        </p:nvSpPr>
        <p:spPr>
          <a:xfrm flipV="1">
            <a:off x="6146424" y="5465012"/>
            <a:ext cx="360040" cy="444078"/>
          </a:xfrm>
          <a:prstGeom prst="mathMultiply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3" name="Straight Connector 12"/>
          <p:cNvCxnSpPr/>
          <p:nvPr/>
        </p:nvCxnSpPr>
        <p:spPr>
          <a:xfrm>
            <a:off x="6722488" y="5687051"/>
            <a:ext cx="5760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57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PROFITABILITY RATIOS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altLang="en-US" sz="2300" b="1" dirty="0">
                <a:solidFill>
                  <a:srgbClr val="008000"/>
                </a:solidFill>
              </a:rPr>
              <a:t>3.  RETURN ON CAPITAL (EQUITY)</a:t>
            </a: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002060"/>
                </a:solidFill>
              </a:rPr>
              <a:t>This ratio allows the owner/s of a business to determine how profitable his capital investment is!! This ratio also indicates possible problems or shortcomings</a:t>
            </a:r>
          </a:p>
          <a:p>
            <a:r>
              <a:rPr lang="en-ZA" altLang="en-US" sz="2300" b="1" dirty="0">
                <a:solidFill>
                  <a:srgbClr val="C00000"/>
                </a:solidFill>
              </a:rPr>
              <a:t>FORMULA:   Net profit after interest and tax        </a:t>
            </a:r>
            <a:r>
              <a:rPr lang="en-ZA" altLang="en-US" sz="2300" b="1" dirty="0" smtClean="0">
                <a:solidFill>
                  <a:srgbClr val="C00000"/>
                </a:solidFill>
              </a:rPr>
              <a:t>   100</a:t>
            </a:r>
            <a:endParaRPr lang="en-ZA" altLang="en-US" sz="23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C00000"/>
                </a:solidFill>
              </a:rPr>
              <a:t>                                      Total capital                           </a:t>
            </a:r>
            <a:r>
              <a:rPr lang="en-ZA" altLang="en-US" sz="2300" b="1" dirty="0" smtClean="0">
                <a:solidFill>
                  <a:srgbClr val="C00000"/>
                </a:solidFill>
              </a:rPr>
              <a:t>          1  </a:t>
            </a:r>
            <a:endParaRPr lang="en-ZA" altLang="en-US" sz="23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ZA" altLang="en-US" sz="2300" b="1" dirty="0">
              <a:solidFill>
                <a:srgbClr val="002060"/>
              </a:solidFill>
            </a:endParaRPr>
          </a:p>
          <a:p>
            <a:r>
              <a:rPr lang="en-ZA" altLang="en-US" sz="2300" b="1" dirty="0">
                <a:solidFill>
                  <a:srgbClr val="FF0000"/>
                </a:solidFill>
              </a:rPr>
              <a:t>The percentage of profit a owner earns on his capital investment should be more than what could be earned at a bank or financial institution!!!</a:t>
            </a:r>
          </a:p>
          <a:p>
            <a:r>
              <a:rPr lang="en-ZA" altLang="en-US" sz="2300" b="1" dirty="0">
                <a:solidFill>
                  <a:srgbClr val="FF0000"/>
                </a:solidFill>
              </a:rPr>
              <a:t>If the return is lower the reason must be determined</a:t>
            </a:r>
          </a:p>
          <a:p>
            <a:pPr lvl="1"/>
            <a:r>
              <a:rPr lang="en-ZA" altLang="en-US" sz="2100" b="1" dirty="0">
                <a:solidFill>
                  <a:srgbClr val="FF0000"/>
                </a:solidFill>
              </a:rPr>
              <a:t>expenses may be too high or selling prises too low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597305" y="3421659"/>
            <a:ext cx="388843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Multiply 7"/>
          <p:cNvSpPr/>
          <p:nvPr/>
        </p:nvSpPr>
        <p:spPr>
          <a:xfrm flipV="1">
            <a:off x="6629753" y="3188731"/>
            <a:ext cx="360040" cy="444078"/>
          </a:xfrm>
          <a:prstGeom prst="mathMultiply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9" name="Straight Connector 8"/>
          <p:cNvCxnSpPr/>
          <p:nvPr/>
        </p:nvCxnSpPr>
        <p:spPr>
          <a:xfrm>
            <a:off x="7133809" y="3433520"/>
            <a:ext cx="64807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59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EFFICIENCY RATIOS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altLang="en-US" sz="2200" b="1" dirty="0">
                <a:solidFill>
                  <a:srgbClr val="008000"/>
                </a:solidFill>
              </a:rPr>
              <a:t>1.1  INVENTORY TURNOVER RATE (number of times per year)</a:t>
            </a:r>
          </a:p>
          <a:p>
            <a:r>
              <a:rPr lang="en-ZA" altLang="en-US" sz="2300" b="1" dirty="0">
                <a:solidFill>
                  <a:srgbClr val="002060"/>
                </a:solidFill>
              </a:rPr>
              <a:t>It is not advisable for a business to keep slow-moving inventory because of costs such as interest, insurance, labour an the use of excessive floor space!!</a:t>
            </a:r>
          </a:p>
          <a:p>
            <a:r>
              <a:rPr lang="en-ZA" altLang="en-US" sz="2300" b="1" dirty="0">
                <a:solidFill>
                  <a:srgbClr val="002060"/>
                </a:solidFill>
              </a:rPr>
              <a:t>This ratio indicates the rate of movement of inventory (how quickly stock is sold once it has been purchased)</a:t>
            </a:r>
          </a:p>
          <a:p>
            <a:r>
              <a:rPr lang="en-ZA" altLang="en-US" sz="2300" b="1" dirty="0">
                <a:solidFill>
                  <a:srgbClr val="C00000"/>
                </a:solidFill>
              </a:rPr>
              <a:t>FORMULA:      </a:t>
            </a:r>
            <a:r>
              <a:rPr lang="en-ZA" altLang="en-US" sz="2300" b="1" dirty="0" smtClean="0">
                <a:solidFill>
                  <a:srgbClr val="C00000"/>
                </a:solidFill>
              </a:rPr>
              <a:t>     </a:t>
            </a:r>
            <a:r>
              <a:rPr lang="en-ZA" altLang="en-US" sz="2300" b="1" dirty="0">
                <a:solidFill>
                  <a:srgbClr val="C00000"/>
                </a:solidFill>
              </a:rPr>
              <a:t>Cost of sales               </a:t>
            </a:r>
            <a:r>
              <a:rPr lang="en-ZA" altLang="en-US" sz="2300" b="1" dirty="0" smtClean="0">
                <a:solidFill>
                  <a:srgbClr val="C00000"/>
                </a:solidFill>
              </a:rPr>
              <a:t>         </a:t>
            </a:r>
            <a:r>
              <a:rPr lang="en-ZA" altLang="en-US" sz="2300" b="1" dirty="0">
                <a:solidFill>
                  <a:srgbClr val="C00000"/>
                </a:solidFill>
              </a:rPr>
              <a:t>number of </a:t>
            </a:r>
            <a:r>
              <a:rPr lang="en-ZA" altLang="en-US" sz="2300" b="1" dirty="0" smtClean="0">
                <a:solidFill>
                  <a:srgbClr val="C00000"/>
                </a:solidFill>
              </a:rPr>
              <a:t>times per year</a:t>
            </a:r>
            <a:endParaRPr lang="en-ZA" altLang="en-US" sz="23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C00000"/>
                </a:solidFill>
              </a:rPr>
              <a:t>		   Average inventory                 			      </a:t>
            </a:r>
            <a:r>
              <a:rPr lang="en-ZA" altLang="en-US" sz="2300" b="1" dirty="0">
                <a:solidFill>
                  <a:srgbClr val="0070C0"/>
                </a:solidFill>
              </a:rPr>
              <a:t>  </a:t>
            </a:r>
          </a:p>
          <a:p>
            <a:r>
              <a:rPr lang="en-ZA" altLang="en-US" sz="2300" b="1" dirty="0">
                <a:solidFill>
                  <a:srgbClr val="C00000"/>
                </a:solidFill>
              </a:rPr>
              <a:t>Average inventory = (opening + closing inventory)      </a:t>
            </a:r>
            <a:r>
              <a:rPr lang="en-ZA" altLang="en-US" sz="2300" b="1" dirty="0" smtClean="0">
                <a:solidFill>
                  <a:srgbClr val="C00000"/>
                </a:solidFill>
              </a:rPr>
              <a:t> 2   </a:t>
            </a:r>
            <a:endParaRPr lang="en-ZA" altLang="en-US" sz="2300" b="1" dirty="0">
              <a:solidFill>
                <a:srgbClr val="C00000"/>
              </a:solidFill>
            </a:endParaRPr>
          </a:p>
          <a:p>
            <a:r>
              <a:rPr lang="en-ZA" altLang="en-US" sz="2300" b="1" dirty="0">
                <a:solidFill>
                  <a:srgbClr val="C00000"/>
                </a:solidFill>
              </a:rPr>
              <a:t>A LOW turnover rate indicates </a:t>
            </a:r>
            <a:r>
              <a:rPr lang="en-ZA" altLang="en-US" sz="2150" b="1" dirty="0">
                <a:solidFill>
                  <a:srgbClr val="C00000"/>
                </a:solidFill>
              </a:rPr>
              <a:t>SLOW MOVING INVENTORY</a:t>
            </a:r>
            <a:r>
              <a:rPr lang="en-ZA" altLang="en-US" sz="2300" b="1" dirty="0">
                <a:solidFill>
                  <a:srgbClr val="C00000"/>
                </a:solidFill>
              </a:rPr>
              <a:t>                                         </a:t>
            </a:r>
          </a:p>
          <a:p>
            <a:r>
              <a:rPr lang="en-ZA" altLang="en-US" sz="2300" b="1" dirty="0">
                <a:solidFill>
                  <a:srgbClr val="FF0000"/>
                </a:solidFill>
              </a:rPr>
              <a:t>The HIGHER the turnover rate the better for the business!!</a:t>
            </a:r>
          </a:p>
          <a:p>
            <a:endParaRPr lang="en-ZA" altLang="en-US" sz="2300" b="1" dirty="0">
              <a:solidFill>
                <a:srgbClr val="FF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668988" y="4220116"/>
            <a:ext cx="25922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Division 3"/>
          <p:cNvSpPr/>
          <p:nvPr/>
        </p:nvSpPr>
        <p:spPr>
          <a:xfrm>
            <a:off x="7186384" y="4670909"/>
            <a:ext cx="432048" cy="356833"/>
          </a:xfrm>
          <a:prstGeom prst="mathDivid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Equal 1"/>
          <p:cNvSpPr/>
          <p:nvPr/>
        </p:nvSpPr>
        <p:spPr>
          <a:xfrm>
            <a:off x="5503101" y="4022094"/>
            <a:ext cx="482352" cy="396044"/>
          </a:xfrm>
          <a:prstGeom prst="mathEqua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50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US" altLang="en-US" b="1" dirty="0" smtClean="0"/>
              <a:t>STUDY GUIDE: STUDY UNIT 13</a:t>
            </a:r>
            <a:endParaRPr lang="en-ZA" altLang="en-US" b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042988"/>
            <a:ext cx="8229600" cy="5194324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600" b="1" dirty="0" smtClean="0">
                <a:solidFill>
                  <a:srgbClr val="008000"/>
                </a:solidFill>
              </a:rPr>
              <a:t>LESSON </a:t>
            </a:r>
            <a:r>
              <a:rPr lang="en-US" altLang="en-US" sz="2600" b="1" dirty="0">
                <a:solidFill>
                  <a:srgbClr val="008000"/>
                </a:solidFill>
              </a:rPr>
              <a:t>7 CONSISTS OF:</a:t>
            </a:r>
          </a:p>
          <a:p>
            <a:r>
              <a:rPr lang="en-US" altLang="en-US" sz="2600" b="1" dirty="0"/>
              <a:t>Chapter 15: Textbook p. 271 (Study guide p 66)</a:t>
            </a:r>
            <a:endParaRPr lang="en-US" altLang="en-US" sz="2600" dirty="0"/>
          </a:p>
          <a:p>
            <a:endParaRPr lang="en-US" altLang="en-US" sz="2400" dirty="0"/>
          </a:p>
          <a:p>
            <a:r>
              <a:rPr lang="en-US" altLang="en-US" b="1" dirty="0">
                <a:solidFill>
                  <a:srgbClr val="7030A0"/>
                </a:solidFill>
              </a:rPr>
              <a:t>SU 13: Analysis and interpretation of financial statements</a:t>
            </a:r>
          </a:p>
          <a:p>
            <a:endParaRPr lang="en-US" altLang="en-US" sz="2400" b="1" dirty="0">
              <a:solidFill>
                <a:srgbClr val="FF0000"/>
              </a:solidFill>
            </a:endParaRPr>
          </a:p>
          <a:p>
            <a:pPr lvl="1"/>
            <a:r>
              <a:rPr lang="en-US" altLang="en-US" sz="2600" b="1" dirty="0">
                <a:solidFill>
                  <a:srgbClr val="FF0000"/>
                </a:solidFill>
              </a:rPr>
              <a:t>Open on page 66 in the study guide and 271 in the textbook </a:t>
            </a:r>
          </a:p>
          <a:p>
            <a:endParaRPr lang="en-US" altLang="en-US" sz="2400" dirty="0"/>
          </a:p>
          <a:p>
            <a:pPr marL="0" indent="0">
              <a:buNone/>
            </a:pPr>
            <a:endParaRPr lang="en-US" altLang="en-US" sz="2400" dirty="0"/>
          </a:p>
          <a:p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3341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EFFICIENCY RATIOS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altLang="en-US" sz="2300" b="1" dirty="0">
                <a:solidFill>
                  <a:srgbClr val="008000"/>
                </a:solidFill>
              </a:rPr>
              <a:t>1.2 Months / weeks / DAYS of INVENTORY ON HAND</a:t>
            </a:r>
          </a:p>
          <a:p>
            <a:r>
              <a:rPr lang="en-ZA" altLang="en-US" sz="2300" b="1" dirty="0">
                <a:solidFill>
                  <a:srgbClr val="002060"/>
                </a:solidFill>
              </a:rPr>
              <a:t>This ratio indicates the number of months, weeks or DAYS the business has inventory available for the FUTURE</a:t>
            </a:r>
          </a:p>
          <a:p>
            <a:pPr marL="0" indent="0">
              <a:buNone/>
            </a:pPr>
            <a:endParaRPr lang="en-ZA" altLang="en-US" sz="2300" b="1" dirty="0">
              <a:solidFill>
                <a:srgbClr val="002060"/>
              </a:solidFill>
            </a:endParaRPr>
          </a:p>
          <a:p>
            <a:r>
              <a:rPr lang="en-ZA" altLang="en-US" sz="2300" b="1" dirty="0">
                <a:solidFill>
                  <a:srgbClr val="C00000"/>
                </a:solidFill>
              </a:rPr>
              <a:t>FORMULA:    Average inventory         </a:t>
            </a:r>
            <a:r>
              <a:rPr lang="en-ZA" altLang="en-US" sz="2300" dirty="0">
                <a:solidFill>
                  <a:srgbClr val="C00000"/>
                </a:solidFill>
              </a:rPr>
              <a:t>12 = MONTHS</a:t>
            </a: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C00000"/>
                </a:solidFill>
              </a:rPr>
              <a:t>		        Cost of sales            </a:t>
            </a:r>
            <a:r>
              <a:rPr lang="en-ZA" altLang="en-US" sz="2300" b="1" dirty="0" smtClean="0">
                <a:solidFill>
                  <a:srgbClr val="C00000"/>
                </a:solidFill>
              </a:rPr>
              <a:t> </a:t>
            </a:r>
            <a:r>
              <a:rPr lang="en-ZA" altLang="en-US" sz="2300" dirty="0">
                <a:solidFill>
                  <a:srgbClr val="C00000"/>
                </a:solidFill>
              </a:rPr>
              <a:t>52 = WEEKS</a:t>
            </a: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C00000"/>
                </a:solidFill>
              </a:rPr>
              <a:t>					  </a:t>
            </a:r>
            <a:r>
              <a:rPr lang="en-ZA" altLang="en-US" sz="2300" b="1" dirty="0" smtClean="0">
                <a:solidFill>
                  <a:srgbClr val="C00000"/>
                </a:solidFill>
              </a:rPr>
              <a:t> </a:t>
            </a:r>
            <a:r>
              <a:rPr lang="en-ZA" altLang="en-US" sz="2300" b="1" dirty="0">
                <a:solidFill>
                  <a:srgbClr val="0070C0"/>
                </a:solidFill>
              </a:rPr>
              <a:t>365 = </a:t>
            </a:r>
            <a:r>
              <a:rPr lang="en-ZA" altLang="en-US" sz="2300" b="1" dirty="0" smtClean="0">
                <a:solidFill>
                  <a:srgbClr val="0070C0"/>
                </a:solidFill>
              </a:rPr>
              <a:t>DAYS (we always use days)</a:t>
            </a:r>
            <a:endParaRPr lang="en-ZA" altLang="en-US" sz="2300" b="1" dirty="0">
              <a:solidFill>
                <a:srgbClr val="0070C0"/>
              </a:solidFill>
            </a:endParaRPr>
          </a:p>
          <a:p>
            <a:r>
              <a:rPr lang="en-ZA" altLang="en-US" sz="2300" b="1" dirty="0">
                <a:solidFill>
                  <a:srgbClr val="C00000"/>
                </a:solidFill>
              </a:rPr>
              <a:t>Average inventory = (opening + closing inventory)      </a:t>
            </a:r>
            <a:r>
              <a:rPr lang="en-ZA" altLang="en-US" sz="2300" b="1" dirty="0" smtClean="0">
                <a:solidFill>
                  <a:srgbClr val="C00000"/>
                </a:solidFill>
              </a:rPr>
              <a:t>  2                                            </a:t>
            </a:r>
            <a:endParaRPr lang="en-ZA" altLang="en-US" sz="2300" b="1" dirty="0">
              <a:solidFill>
                <a:srgbClr val="C00000"/>
              </a:solidFill>
            </a:endParaRPr>
          </a:p>
          <a:p>
            <a:r>
              <a:rPr lang="en-ZA" altLang="en-US" sz="2300" b="1" dirty="0">
                <a:solidFill>
                  <a:srgbClr val="FF0000"/>
                </a:solidFill>
              </a:rPr>
              <a:t>This ratio indicates how many months/weeks/DAYS of inventory is available for the future</a:t>
            </a:r>
          </a:p>
          <a:p>
            <a:endParaRPr lang="en-ZA" altLang="en-US" sz="2300" b="1" dirty="0">
              <a:solidFill>
                <a:srgbClr val="FF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459979" y="3911677"/>
            <a:ext cx="25922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Multiply 7"/>
          <p:cNvSpPr/>
          <p:nvPr/>
        </p:nvSpPr>
        <p:spPr>
          <a:xfrm flipV="1">
            <a:off x="5076798" y="3506786"/>
            <a:ext cx="360040" cy="444078"/>
          </a:xfrm>
          <a:prstGeom prst="mathMultiply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Multiply 9"/>
          <p:cNvSpPr/>
          <p:nvPr/>
        </p:nvSpPr>
        <p:spPr>
          <a:xfrm flipV="1">
            <a:off x="5076798" y="3856110"/>
            <a:ext cx="360040" cy="444078"/>
          </a:xfrm>
          <a:prstGeom prst="mathMultiply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Multiply 10"/>
          <p:cNvSpPr/>
          <p:nvPr/>
        </p:nvSpPr>
        <p:spPr>
          <a:xfrm flipV="1">
            <a:off x="5076798" y="4300015"/>
            <a:ext cx="360040" cy="444078"/>
          </a:xfrm>
          <a:prstGeom prst="mathMultiply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Division 3"/>
          <p:cNvSpPr/>
          <p:nvPr/>
        </p:nvSpPr>
        <p:spPr>
          <a:xfrm>
            <a:off x="7173321" y="4814961"/>
            <a:ext cx="432048" cy="356833"/>
          </a:xfrm>
          <a:prstGeom prst="mathDivid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1833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EFFICIENCY RATIOS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0632" y="18256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ZA" altLang="en-US" sz="2300" b="1" dirty="0">
                <a:solidFill>
                  <a:srgbClr val="008000"/>
                </a:solidFill>
              </a:rPr>
              <a:t>2.  DEBTORS COLLECTION PERIOD</a:t>
            </a:r>
          </a:p>
          <a:p>
            <a:r>
              <a:rPr lang="en-ZA" altLang="en-US" sz="2300" b="1" dirty="0">
                <a:solidFill>
                  <a:srgbClr val="002060"/>
                </a:solidFill>
              </a:rPr>
              <a:t>This ratio indicates the average period that a business waits to receive payment for goods sold on CREDIT</a:t>
            </a:r>
          </a:p>
          <a:p>
            <a:r>
              <a:rPr lang="en-ZA" altLang="en-US" sz="2300" b="1" dirty="0">
                <a:solidFill>
                  <a:srgbClr val="002060"/>
                </a:solidFill>
              </a:rPr>
              <a:t>The SHORTER the period, the better the CASH FLOW!!</a:t>
            </a:r>
          </a:p>
          <a:p>
            <a:r>
              <a:rPr lang="en-ZA" altLang="en-US" sz="2300" b="1" dirty="0">
                <a:solidFill>
                  <a:srgbClr val="C00000"/>
                </a:solidFill>
              </a:rPr>
              <a:t>FORMULA:   Average debtors        </a:t>
            </a:r>
            <a:r>
              <a:rPr lang="en-ZA" altLang="en-US" sz="2300" dirty="0">
                <a:solidFill>
                  <a:srgbClr val="C00000"/>
                </a:solidFill>
              </a:rPr>
              <a:t>12 = MONTHS</a:t>
            </a: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C00000"/>
                </a:solidFill>
              </a:rPr>
              <a:t>		       Credit sales          </a:t>
            </a:r>
            <a:r>
              <a:rPr lang="en-ZA" altLang="en-US" sz="2300" b="1" dirty="0" smtClean="0">
                <a:solidFill>
                  <a:srgbClr val="C00000"/>
                </a:solidFill>
              </a:rPr>
              <a:t> </a:t>
            </a:r>
            <a:r>
              <a:rPr lang="en-ZA" altLang="en-US" sz="2300" dirty="0">
                <a:solidFill>
                  <a:srgbClr val="C00000"/>
                </a:solidFill>
              </a:rPr>
              <a:t>52 = WEEKS</a:t>
            </a: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C00000"/>
                </a:solidFill>
              </a:rPr>
              <a:t>				         </a:t>
            </a:r>
            <a:r>
              <a:rPr lang="en-ZA" altLang="en-US" sz="2300" b="1" dirty="0" smtClean="0">
                <a:solidFill>
                  <a:srgbClr val="C00000"/>
                </a:solidFill>
              </a:rPr>
              <a:t>   </a:t>
            </a:r>
            <a:r>
              <a:rPr lang="en-ZA" altLang="en-US" sz="2300" b="1" dirty="0">
                <a:solidFill>
                  <a:srgbClr val="0070C0"/>
                </a:solidFill>
              </a:rPr>
              <a:t>365 = DAYS </a:t>
            </a:r>
            <a:r>
              <a:rPr lang="en-ZA" altLang="en-US" sz="2300" b="1" dirty="0" smtClean="0">
                <a:solidFill>
                  <a:srgbClr val="0070C0"/>
                </a:solidFill>
              </a:rPr>
              <a:t>(we always use days)  </a:t>
            </a:r>
            <a:endParaRPr lang="en-ZA" altLang="en-US" sz="23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C00000"/>
                </a:solidFill>
              </a:rPr>
              <a:t>Average debtors = (debtors for </a:t>
            </a:r>
            <a:r>
              <a:rPr lang="en-ZA" altLang="en-US" sz="2300" b="1" dirty="0" err="1">
                <a:solidFill>
                  <a:srgbClr val="C00000"/>
                </a:solidFill>
              </a:rPr>
              <a:t>eg</a:t>
            </a:r>
            <a:r>
              <a:rPr lang="en-ZA" altLang="en-US" sz="2300" b="1" dirty="0">
                <a:solidFill>
                  <a:srgbClr val="C00000"/>
                </a:solidFill>
              </a:rPr>
              <a:t>. year 2013 + 2012)      </a:t>
            </a:r>
            <a:r>
              <a:rPr lang="en-ZA" altLang="en-US" sz="2300" b="1" dirty="0" smtClean="0">
                <a:solidFill>
                  <a:srgbClr val="C00000"/>
                </a:solidFill>
              </a:rPr>
              <a:t> 2                                            </a:t>
            </a:r>
            <a:endParaRPr lang="en-ZA" altLang="en-US" sz="2300" b="1" dirty="0">
              <a:solidFill>
                <a:srgbClr val="C00000"/>
              </a:solidFill>
            </a:endParaRPr>
          </a:p>
          <a:p>
            <a:r>
              <a:rPr lang="en-ZA" altLang="en-US" sz="2300" b="1" dirty="0">
                <a:solidFill>
                  <a:srgbClr val="FF0000"/>
                </a:solidFill>
              </a:rPr>
              <a:t>This ratio shows how long debtors take to pay in months/weeks/DAYS</a:t>
            </a:r>
          </a:p>
          <a:p>
            <a:r>
              <a:rPr lang="en-ZA" altLang="en-US" sz="2300" b="1" dirty="0">
                <a:solidFill>
                  <a:srgbClr val="FF0000"/>
                </a:solidFill>
              </a:rPr>
              <a:t>It is a great advantage for a business if the</a:t>
            </a:r>
            <a:r>
              <a:rPr lang="en-ZA" altLang="en-US" sz="2300" b="1" dirty="0">
                <a:solidFill>
                  <a:srgbClr val="7030A0"/>
                </a:solidFill>
              </a:rPr>
              <a:t> debtors collection period </a:t>
            </a:r>
            <a:r>
              <a:rPr lang="en-ZA" altLang="en-US" sz="2300" b="1" dirty="0">
                <a:solidFill>
                  <a:srgbClr val="FF0000"/>
                </a:solidFill>
              </a:rPr>
              <a:t>is SHORTER than the</a:t>
            </a:r>
            <a:r>
              <a:rPr lang="en-ZA" altLang="en-US" sz="2300" b="1" dirty="0">
                <a:solidFill>
                  <a:srgbClr val="7030A0"/>
                </a:solidFill>
              </a:rPr>
              <a:t> creditors payment period</a:t>
            </a:r>
          </a:p>
          <a:p>
            <a:endParaRPr lang="en-ZA" altLang="en-US" sz="2300" b="1" dirty="0">
              <a:solidFill>
                <a:srgbClr val="FF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250971" y="3702676"/>
            <a:ext cx="230425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Multiply 7"/>
          <p:cNvSpPr/>
          <p:nvPr/>
        </p:nvSpPr>
        <p:spPr>
          <a:xfrm flipV="1">
            <a:off x="4680004" y="3297787"/>
            <a:ext cx="360040" cy="444078"/>
          </a:xfrm>
          <a:prstGeom prst="mathMultiply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Multiply 9"/>
          <p:cNvSpPr/>
          <p:nvPr/>
        </p:nvSpPr>
        <p:spPr>
          <a:xfrm flipV="1">
            <a:off x="4678416" y="3694402"/>
            <a:ext cx="360040" cy="444078"/>
          </a:xfrm>
          <a:prstGeom prst="mathMultiply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Multiply 10"/>
          <p:cNvSpPr/>
          <p:nvPr/>
        </p:nvSpPr>
        <p:spPr>
          <a:xfrm flipV="1">
            <a:off x="4678416" y="4091016"/>
            <a:ext cx="360040" cy="444078"/>
          </a:xfrm>
          <a:prstGeom prst="mathMultiply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Division 3"/>
          <p:cNvSpPr/>
          <p:nvPr/>
        </p:nvSpPr>
        <p:spPr>
          <a:xfrm>
            <a:off x="7147515" y="4561469"/>
            <a:ext cx="432048" cy="356833"/>
          </a:xfrm>
          <a:prstGeom prst="mathDivid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1444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EFFICIENCY RATIOS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ZA" altLang="en-US" sz="2300" b="1" dirty="0">
                <a:solidFill>
                  <a:srgbClr val="008000"/>
                </a:solidFill>
              </a:rPr>
              <a:t>3.  CREDITORS PAYMENT PERIOD</a:t>
            </a:r>
          </a:p>
          <a:p>
            <a:r>
              <a:rPr lang="en-ZA" altLang="en-US" sz="2300" b="1" dirty="0">
                <a:solidFill>
                  <a:srgbClr val="002060"/>
                </a:solidFill>
              </a:rPr>
              <a:t>This ratio indicates the average time the business takes to pay its creditors</a:t>
            </a:r>
          </a:p>
          <a:p>
            <a:r>
              <a:rPr lang="en-ZA" altLang="en-US" sz="2300" b="1" dirty="0">
                <a:solidFill>
                  <a:srgbClr val="002060"/>
                </a:solidFill>
              </a:rPr>
              <a:t>The LONGER the period, the better for the CASH FLOW if interest is not levied on outstanding payments</a:t>
            </a:r>
          </a:p>
          <a:p>
            <a:r>
              <a:rPr lang="en-ZA" altLang="en-US" sz="2300" b="1" dirty="0">
                <a:solidFill>
                  <a:srgbClr val="C00000"/>
                </a:solidFill>
              </a:rPr>
              <a:t>FORMULA:   </a:t>
            </a:r>
            <a:r>
              <a:rPr lang="en-ZA" altLang="en-US" sz="2300" b="1" dirty="0" smtClean="0">
                <a:solidFill>
                  <a:srgbClr val="C00000"/>
                </a:solidFill>
              </a:rPr>
              <a:t>  Average </a:t>
            </a:r>
            <a:r>
              <a:rPr lang="en-ZA" altLang="en-US" sz="2300" b="1" dirty="0">
                <a:solidFill>
                  <a:srgbClr val="C00000"/>
                </a:solidFill>
              </a:rPr>
              <a:t>creditors                    </a:t>
            </a:r>
            <a:r>
              <a:rPr lang="en-ZA" altLang="en-US" sz="2300" dirty="0">
                <a:solidFill>
                  <a:srgbClr val="C00000"/>
                </a:solidFill>
              </a:rPr>
              <a:t>12 = MONTHS</a:t>
            </a: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C00000"/>
                </a:solidFill>
              </a:rPr>
              <a:t>	         </a:t>
            </a:r>
            <a:r>
              <a:rPr lang="en-ZA" altLang="en-US" sz="1800" b="1" dirty="0">
                <a:solidFill>
                  <a:srgbClr val="C00000"/>
                </a:solidFill>
              </a:rPr>
              <a:t>Credit purchases or Cost of sales</a:t>
            </a:r>
            <a:r>
              <a:rPr lang="en-ZA" altLang="en-US" sz="2300" b="1" dirty="0">
                <a:solidFill>
                  <a:srgbClr val="C00000"/>
                </a:solidFill>
              </a:rPr>
              <a:t>             </a:t>
            </a:r>
            <a:r>
              <a:rPr lang="en-ZA" altLang="en-US" sz="2300" dirty="0">
                <a:solidFill>
                  <a:srgbClr val="C00000"/>
                </a:solidFill>
              </a:rPr>
              <a:t>52 = WEEKS</a:t>
            </a: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C00000"/>
                </a:solidFill>
              </a:rPr>
              <a:t>				                          </a:t>
            </a:r>
            <a:r>
              <a:rPr lang="en-ZA" altLang="en-US" sz="2300" b="1" dirty="0" smtClean="0">
                <a:solidFill>
                  <a:srgbClr val="C00000"/>
                </a:solidFill>
              </a:rPr>
              <a:t> </a:t>
            </a:r>
            <a:r>
              <a:rPr lang="en-ZA" altLang="en-US" sz="2300" b="1" dirty="0">
                <a:solidFill>
                  <a:srgbClr val="0070C0"/>
                </a:solidFill>
              </a:rPr>
              <a:t>365 = DAYS  </a:t>
            </a:r>
            <a:r>
              <a:rPr lang="en-ZA" altLang="en-US" sz="2300" b="1" dirty="0" smtClean="0">
                <a:solidFill>
                  <a:srgbClr val="0070C0"/>
                </a:solidFill>
              </a:rPr>
              <a:t>(we always use days) </a:t>
            </a:r>
            <a:endParaRPr lang="en-ZA" altLang="en-US" sz="23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ZA" altLang="en-US" sz="2300" b="1" dirty="0">
                <a:solidFill>
                  <a:srgbClr val="C00000"/>
                </a:solidFill>
              </a:rPr>
              <a:t>Average creditors = (creditors for </a:t>
            </a:r>
            <a:r>
              <a:rPr lang="en-ZA" altLang="en-US" sz="2300" b="1" dirty="0" err="1">
                <a:solidFill>
                  <a:srgbClr val="C00000"/>
                </a:solidFill>
              </a:rPr>
              <a:t>eg</a:t>
            </a:r>
            <a:r>
              <a:rPr lang="en-ZA" altLang="en-US" sz="2300" b="1" dirty="0">
                <a:solidFill>
                  <a:srgbClr val="C00000"/>
                </a:solidFill>
              </a:rPr>
              <a:t>. year 2013 + 2012)      2                                            </a:t>
            </a:r>
          </a:p>
          <a:p>
            <a:r>
              <a:rPr lang="en-ZA" altLang="en-US" sz="2300" b="1" dirty="0">
                <a:solidFill>
                  <a:srgbClr val="FF0000"/>
                </a:solidFill>
              </a:rPr>
              <a:t>This ratio indicates how long in months/weeks/DAYS the business takes to repay the creditors</a:t>
            </a:r>
          </a:p>
          <a:p>
            <a:r>
              <a:rPr lang="en-ZA" altLang="en-US" sz="2300" b="1" dirty="0">
                <a:solidFill>
                  <a:srgbClr val="FF0000"/>
                </a:solidFill>
              </a:rPr>
              <a:t>DRAMATIC INCREASES in this ratio may indicate LIQUIDITY PROBLEMS!!!!</a:t>
            </a:r>
          </a:p>
          <a:p>
            <a:endParaRPr lang="en-ZA" altLang="en-US" sz="2300" b="1" dirty="0">
              <a:solidFill>
                <a:srgbClr val="FF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2211137" y="3747886"/>
            <a:ext cx="3384376" cy="58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Multiply 7"/>
          <p:cNvSpPr/>
          <p:nvPr/>
        </p:nvSpPr>
        <p:spPr>
          <a:xfrm flipV="1">
            <a:off x="5701527" y="3268714"/>
            <a:ext cx="360040" cy="444078"/>
          </a:xfrm>
          <a:prstGeom prst="mathMultiply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Multiply 9"/>
          <p:cNvSpPr/>
          <p:nvPr/>
        </p:nvSpPr>
        <p:spPr>
          <a:xfrm flipV="1">
            <a:off x="5746336" y="3706743"/>
            <a:ext cx="360040" cy="444078"/>
          </a:xfrm>
          <a:prstGeom prst="mathMultiply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Multiply 10"/>
          <p:cNvSpPr/>
          <p:nvPr/>
        </p:nvSpPr>
        <p:spPr>
          <a:xfrm flipV="1">
            <a:off x="5726389" y="4108613"/>
            <a:ext cx="360040" cy="444078"/>
          </a:xfrm>
          <a:prstGeom prst="mathMultiply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Division 3"/>
          <p:cNvSpPr/>
          <p:nvPr/>
        </p:nvSpPr>
        <p:spPr>
          <a:xfrm>
            <a:off x="7520946" y="4552691"/>
            <a:ext cx="432048" cy="356833"/>
          </a:xfrm>
          <a:prstGeom prst="mathDivid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544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COMPARING RATIOS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439259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sz="2600" b="1" dirty="0">
                <a:solidFill>
                  <a:srgbClr val="002060"/>
                </a:solidFill>
              </a:rPr>
              <a:t>Financial statements discloses the financial results for the current financial year as well as the previous year!!</a:t>
            </a:r>
          </a:p>
          <a:p>
            <a:pPr marL="0" indent="0">
              <a:buNone/>
            </a:pPr>
            <a:endParaRPr lang="en-US" altLang="en-US" sz="2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altLang="en-US" sz="2600" b="1" dirty="0">
                <a:solidFill>
                  <a:srgbClr val="FF0000"/>
                </a:solidFill>
              </a:rPr>
              <a:t>AS MANAGER YOU SHOULD ALWAYS COMPARE FROM ONE YEAR TO THE NEXT, WHY???</a:t>
            </a:r>
          </a:p>
          <a:p>
            <a:r>
              <a:rPr lang="en-US" altLang="en-US" sz="2600" b="1" dirty="0">
                <a:solidFill>
                  <a:srgbClr val="008000"/>
                </a:solidFill>
              </a:rPr>
              <a:t>Improvement OR deterioration must be determined</a:t>
            </a:r>
          </a:p>
          <a:p>
            <a:r>
              <a:rPr lang="en-US" altLang="en-US" sz="2600" b="1" dirty="0">
                <a:solidFill>
                  <a:srgbClr val="008000"/>
                </a:solidFill>
              </a:rPr>
              <a:t>This makes it possible to identify problems and seek solutions!!! </a:t>
            </a:r>
          </a:p>
          <a:p>
            <a:r>
              <a:rPr lang="en-US" altLang="en-US" sz="2600" b="1" dirty="0">
                <a:solidFill>
                  <a:srgbClr val="008000"/>
                </a:solidFill>
              </a:rPr>
              <a:t>MAKE INFORMED DECISIONS</a:t>
            </a:r>
            <a:r>
              <a:rPr lang="en-US" altLang="en-US" sz="2600" b="1" dirty="0" smtClean="0">
                <a:solidFill>
                  <a:srgbClr val="008000"/>
                </a:solidFill>
              </a:rPr>
              <a:t>!!</a:t>
            </a:r>
          </a:p>
          <a:p>
            <a:pPr marL="0" indent="0">
              <a:buNone/>
            </a:pPr>
            <a:endParaRPr lang="en-US" altLang="en-US" sz="2600" b="1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600" b="1" dirty="0" smtClean="0">
                <a:solidFill>
                  <a:schemeClr val="tx2">
                    <a:lumMod val="50000"/>
                  </a:schemeClr>
                </a:solidFill>
              </a:rPr>
              <a:t>NOW YOU MUST BE ABLE TO WRITE AN REPORT ABOUT THE COMPANY!!</a:t>
            </a:r>
            <a:endParaRPr lang="en-US" altLang="en-US" sz="26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en-US" altLang="en-US" sz="26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93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3"/>
            <a:ext cx="8229600" cy="854075"/>
          </a:xfrm>
          <a:solidFill>
            <a:schemeClr val="accent5"/>
          </a:solidFill>
        </p:spPr>
        <p:txBody>
          <a:bodyPr/>
          <a:lstStyle/>
          <a:p>
            <a:r>
              <a:rPr lang="en-US" altLang="en-US" sz="2650" b="1" dirty="0"/>
              <a:t>ANALYSIS AND INTERPRETATION OF AFS</a:t>
            </a:r>
            <a:endParaRPr lang="en-ZA" altLang="en-US" sz="265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725" y="1124744"/>
            <a:ext cx="8229600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600" b="1" dirty="0">
                <a:solidFill>
                  <a:srgbClr val="008000"/>
                </a:solidFill>
              </a:rPr>
              <a:t>IN CLASS EXERCISE!!</a:t>
            </a:r>
          </a:p>
          <a:p>
            <a:r>
              <a:rPr lang="en-US" altLang="en-US" sz="2300" b="1" dirty="0">
                <a:solidFill>
                  <a:srgbClr val="002060"/>
                </a:solidFill>
              </a:rPr>
              <a:t>LET’S GO THROUGH THE PRACTICAL EXAMPLE (15.7) (Dynamo Traders) Page 280 – 282 IN THE TEXTBOOK (NB!!!)</a:t>
            </a:r>
          </a:p>
          <a:p>
            <a:pPr marL="0" indent="0">
              <a:buNone/>
            </a:pPr>
            <a:endParaRPr lang="en-US" altLang="en-US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2600" b="1" dirty="0">
                <a:solidFill>
                  <a:srgbClr val="C00000"/>
                </a:solidFill>
              </a:rPr>
              <a:t>SELF-STUDY and HOMEWORK </a:t>
            </a:r>
            <a:r>
              <a:rPr lang="en-US" altLang="en-US" sz="2600" b="1" dirty="0">
                <a:solidFill>
                  <a:srgbClr val="7030A0"/>
                </a:solidFill>
              </a:rPr>
              <a:t>(Must DO!!) Exam!!</a:t>
            </a:r>
          </a:p>
          <a:p>
            <a:r>
              <a:rPr lang="en-US" altLang="en-US" sz="2300" b="1" dirty="0" smtClean="0">
                <a:solidFill>
                  <a:srgbClr val="C00000"/>
                </a:solidFill>
              </a:rPr>
              <a:t>Assignment </a:t>
            </a:r>
            <a:r>
              <a:rPr lang="en-US" altLang="en-US" sz="2300" b="1" dirty="0">
                <a:solidFill>
                  <a:srgbClr val="C00000"/>
                </a:solidFill>
              </a:rPr>
              <a:t>1 page 283 – 284 (Elsa fashions) (NB</a:t>
            </a:r>
            <a:r>
              <a:rPr lang="en-US" altLang="en-US" sz="2300" b="1" dirty="0" smtClean="0">
                <a:solidFill>
                  <a:srgbClr val="C00000"/>
                </a:solidFill>
              </a:rPr>
              <a:t>!!!)</a:t>
            </a:r>
            <a:endParaRPr lang="en-US" altLang="en-US" sz="2300" b="1" dirty="0">
              <a:solidFill>
                <a:srgbClr val="C00000"/>
              </a:solidFill>
            </a:endParaRPr>
          </a:p>
          <a:p>
            <a:r>
              <a:rPr lang="en-US" altLang="en-US" sz="2300" b="1" dirty="0">
                <a:solidFill>
                  <a:srgbClr val="C00000"/>
                </a:solidFill>
              </a:rPr>
              <a:t>Assignment 2 page </a:t>
            </a:r>
            <a:r>
              <a:rPr lang="en-US" altLang="en-US" sz="2300" b="1" dirty="0" smtClean="0">
                <a:solidFill>
                  <a:srgbClr val="C00000"/>
                </a:solidFill>
              </a:rPr>
              <a:t>285 – 286 (OZ </a:t>
            </a:r>
            <a:r>
              <a:rPr lang="en-US" altLang="en-US" sz="2300" b="1" dirty="0">
                <a:solidFill>
                  <a:srgbClr val="C00000"/>
                </a:solidFill>
              </a:rPr>
              <a:t>Traders) (NB</a:t>
            </a:r>
            <a:r>
              <a:rPr lang="en-US" altLang="en-US" sz="2300" b="1" dirty="0" smtClean="0">
                <a:solidFill>
                  <a:srgbClr val="C00000"/>
                </a:solidFill>
              </a:rPr>
              <a:t>!!!)</a:t>
            </a:r>
          </a:p>
          <a:p>
            <a:r>
              <a:rPr lang="en-US" altLang="en-US" sz="2300" b="1" dirty="0" smtClean="0">
                <a:solidFill>
                  <a:srgbClr val="C00000"/>
                </a:solidFill>
              </a:rPr>
              <a:t>Nano Paint on </a:t>
            </a:r>
            <a:r>
              <a:rPr lang="en-US" altLang="en-US" sz="2300" b="1" dirty="0" err="1" smtClean="0">
                <a:solidFill>
                  <a:srgbClr val="C00000"/>
                </a:solidFill>
              </a:rPr>
              <a:t>eFundi</a:t>
            </a:r>
            <a:endParaRPr lang="en-US" altLang="en-US" sz="2300" b="1" dirty="0" smtClean="0">
              <a:solidFill>
                <a:srgbClr val="C00000"/>
              </a:solidFill>
            </a:endParaRPr>
          </a:p>
          <a:p>
            <a:r>
              <a:rPr lang="en-US" altLang="en-US" sz="1800" b="1" dirty="0" smtClean="0">
                <a:solidFill>
                  <a:srgbClr val="C00000"/>
                </a:solidFill>
              </a:rPr>
              <a:t>Look </a:t>
            </a:r>
            <a:r>
              <a:rPr lang="en-US" altLang="en-US" sz="1800" b="1" dirty="0">
                <a:solidFill>
                  <a:srgbClr val="C00000"/>
                </a:solidFill>
              </a:rPr>
              <a:t>at: </a:t>
            </a:r>
            <a:r>
              <a:rPr lang="en-US" altLang="en-US" sz="1800" b="1" dirty="0">
                <a:solidFill>
                  <a:srgbClr val="C00000"/>
                </a:solidFill>
                <a:hlinkClick r:id="rId2"/>
              </a:rPr>
              <a:t>www.zenwealth.com/businessfinanceonline/RA/RatioCalc.html</a:t>
            </a:r>
            <a:endParaRPr lang="en-US" altLang="en-US" sz="1800" b="1" dirty="0">
              <a:solidFill>
                <a:srgbClr val="C00000"/>
              </a:solidFill>
            </a:endParaRPr>
          </a:p>
          <a:p>
            <a:r>
              <a:rPr lang="en-US" altLang="en-US" sz="1800" b="1" dirty="0">
                <a:solidFill>
                  <a:srgbClr val="C00000"/>
                </a:solidFill>
              </a:rPr>
              <a:t>Look at: </a:t>
            </a:r>
            <a:r>
              <a:rPr lang="en-US" altLang="en-US" sz="1800" b="1" dirty="0">
                <a:solidFill>
                  <a:srgbClr val="C00000"/>
                </a:solidFill>
                <a:hlinkClick r:id="rId3"/>
              </a:rPr>
              <a:t>www.accountingcoach.com/financial-ratios/quiz</a:t>
            </a:r>
            <a:endParaRPr lang="en-US" altLang="en-US" sz="1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ZA" altLang="en-US" sz="2400" dirty="0"/>
          </a:p>
          <a:p>
            <a:pPr marL="0" indent="0">
              <a:buNone/>
            </a:pPr>
            <a:endParaRPr lang="en-ZA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0428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301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SU 13: ANALYSIS AND INTERPRETATION OF AFS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700" b="1" dirty="0">
                <a:solidFill>
                  <a:srgbClr val="C00000"/>
                </a:solidFill>
              </a:rPr>
              <a:t>SU 13: CHAPTER 15 (OUTCOMES) p 271</a:t>
            </a:r>
          </a:p>
          <a:p>
            <a:pPr marL="0" indent="0">
              <a:buNone/>
            </a:pPr>
            <a:endParaRPr lang="en-US" altLang="en-US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ZA" altLang="en-US" sz="2400" b="1" dirty="0">
                <a:solidFill>
                  <a:srgbClr val="002060"/>
                </a:solidFill>
              </a:rPr>
              <a:t>DEFINE AND EXPLAIN THE FOLLOWING CONCEPTS:</a:t>
            </a:r>
          </a:p>
          <a:p>
            <a:r>
              <a:rPr lang="en-ZA" altLang="en-US" sz="2500" b="1" dirty="0">
                <a:solidFill>
                  <a:srgbClr val="002060"/>
                </a:solidFill>
              </a:rPr>
              <a:t>Current ratio, acid test ratio, gross profit percentage, net profit percentage, return on capital, inventory turnover rate, debtors collection period and creditors payment period</a:t>
            </a:r>
          </a:p>
          <a:p>
            <a:r>
              <a:rPr lang="en-ZA" altLang="en-US" sz="2500" b="1" dirty="0">
                <a:solidFill>
                  <a:srgbClr val="FF0000"/>
                </a:solidFill>
              </a:rPr>
              <a:t>Calculate the above ratios using information in the financial statements</a:t>
            </a:r>
          </a:p>
          <a:p>
            <a:r>
              <a:rPr lang="en-ZA" altLang="en-US" sz="2500" b="1" dirty="0">
                <a:solidFill>
                  <a:srgbClr val="FF0000"/>
                </a:solidFill>
              </a:rPr>
              <a:t>Offer advice on the results provided by the ratio analysis</a:t>
            </a:r>
          </a:p>
          <a:p>
            <a:endParaRPr lang="en-US" alt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1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ANALYSIS AND INTERPRETATION OF AFS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ZA" altLang="en-US" sz="2600" b="1" dirty="0">
                <a:solidFill>
                  <a:srgbClr val="008000"/>
                </a:solidFill>
              </a:rPr>
              <a:t>THIS IS THE EVENTUAL GOAL OF ACCOUNTING!!</a:t>
            </a:r>
          </a:p>
          <a:p>
            <a:r>
              <a:rPr lang="en-ZA" altLang="en-US" sz="2600" b="1" dirty="0">
                <a:solidFill>
                  <a:srgbClr val="002060"/>
                </a:solidFill>
              </a:rPr>
              <a:t>The purpose of financial statements is to provide </a:t>
            </a:r>
            <a:r>
              <a:rPr lang="en-ZA" altLang="en-US" sz="2600" b="1" dirty="0">
                <a:solidFill>
                  <a:srgbClr val="C00000"/>
                </a:solidFill>
              </a:rPr>
              <a:t>reliable information </a:t>
            </a:r>
            <a:r>
              <a:rPr lang="en-ZA" altLang="en-US" sz="2600" b="1" dirty="0">
                <a:solidFill>
                  <a:srgbClr val="002060"/>
                </a:solidFill>
              </a:rPr>
              <a:t>that is used to</a:t>
            </a:r>
            <a:r>
              <a:rPr lang="en-ZA" altLang="en-US" sz="2600" b="1" dirty="0">
                <a:solidFill>
                  <a:srgbClr val="C00000"/>
                </a:solidFill>
              </a:rPr>
              <a:t> make informed financial decisions</a:t>
            </a:r>
          </a:p>
          <a:p>
            <a:r>
              <a:rPr lang="en-ZA" altLang="en-US" sz="2600" b="1" dirty="0">
                <a:solidFill>
                  <a:srgbClr val="002060"/>
                </a:solidFill>
              </a:rPr>
              <a:t>These decisions can be made once the information in the FS are </a:t>
            </a:r>
            <a:r>
              <a:rPr lang="en-ZA" altLang="en-US" sz="2600" b="1" dirty="0">
                <a:solidFill>
                  <a:srgbClr val="C00000"/>
                </a:solidFill>
              </a:rPr>
              <a:t>measured and analysed!!</a:t>
            </a:r>
          </a:p>
          <a:p>
            <a:r>
              <a:rPr lang="en-ZA" altLang="en-US" sz="2600" b="1" dirty="0">
                <a:solidFill>
                  <a:srgbClr val="002060"/>
                </a:solidFill>
              </a:rPr>
              <a:t>This is know as the analysis and interpretation!!</a:t>
            </a:r>
          </a:p>
          <a:p>
            <a:r>
              <a:rPr lang="en-ZA" altLang="en-US" sz="2600" b="1" dirty="0">
                <a:solidFill>
                  <a:srgbClr val="002060"/>
                </a:solidFill>
              </a:rPr>
              <a:t>The following conclusions may be drawn</a:t>
            </a:r>
          </a:p>
          <a:p>
            <a:pPr lvl="1"/>
            <a:r>
              <a:rPr lang="en-ZA" altLang="en-US" b="1" dirty="0">
                <a:solidFill>
                  <a:srgbClr val="C00000"/>
                </a:solidFill>
              </a:rPr>
              <a:t>performance</a:t>
            </a:r>
          </a:p>
          <a:p>
            <a:pPr lvl="1"/>
            <a:r>
              <a:rPr lang="en-ZA" altLang="en-US" b="1" dirty="0">
                <a:solidFill>
                  <a:srgbClr val="C00000"/>
                </a:solidFill>
              </a:rPr>
              <a:t>financial potential</a:t>
            </a:r>
          </a:p>
          <a:p>
            <a:pPr lvl="1"/>
            <a:r>
              <a:rPr lang="en-ZA" altLang="en-US" b="1" dirty="0">
                <a:solidFill>
                  <a:srgbClr val="C00000"/>
                </a:solidFill>
              </a:rPr>
              <a:t>stability and</a:t>
            </a:r>
          </a:p>
          <a:p>
            <a:pPr lvl="1"/>
            <a:r>
              <a:rPr lang="en-ZA" altLang="en-US" b="1" dirty="0">
                <a:solidFill>
                  <a:srgbClr val="C00000"/>
                </a:solidFill>
              </a:rPr>
              <a:t>growth of the entity</a:t>
            </a:r>
          </a:p>
        </p:txBody>
      </p:sp>
    </p:spTree>
    <p:extLst>
      <p:ext uri="{BB962C8B-B14F-4D97-AF65-F5344CB8AC3E}">
        <p14:creationId xmlns:p14="http://schemas.microsoft.com/office/powerpoint/2010/main" val="64145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ZA" altLang="en-US" sz="2650" b="1" dirty="0"/>
              <a:t>ANALYSIS AND INTERPRETATION OF AFS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altLang="en-US" sz="32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en-US" altLang="en-US" sz="3200" b="1" dirty="0" smtClean="0">
                <a:solidFill>
                  <a:srgbClr val="7030A0"/>
                </a:solidFill>
              </a:rPr>
              <a:t>BUT BEFORE WE CONTINUE… YOU MUST UNDERSTAND A COMPANY’S STRUCTURE AND THE DEBT EQUITY RATIO – THIS IS NOT IN THE TEXTBOOK</a:t>
            </a:r>
            <a:endParaRPr lang="en-ZA" alt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40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US" altLang="en-US" sz="2650" b="1" dirty="0" smtClean="0"/>
              <a:t>COMPANIES: BACKGROUND</a:t>
            </a:r>
            <a:endParaRPr lang="en-ZA" altLang="en-US" sz="265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ZA" altLang="en-US" sz="3200" b="1" dirty="0">
                <a:solidFill>
                  <a:srgbClr val="008000"/>
                </a:solidFill>
              </a:rPr>
              <a:t>THE MAIN DIFFERENCE THAT DISTINGUISHES A COMPANY FROM OTHER FORMS OF OWNERSHIP IS??</a:t>
            </a:r>
          </a:p>
          <a:p>
            <a:pPr algn="just"/>
            <a:r>
              <a:rPr lang="en-US" altLang="en-US" sz="3200" b="1" dirty="0">
                <a:solidFill>
                  <a:srgbClr val="C00000"/>
                </a:solidFill>
              </a:rPr>
              <a:t>Limited liability;</a:t>
            </a:r>
          </a:p>
          <a:p>
            <a:pPr algn="just"/>
            <a:r>
              <a:rPr lang="en-US" altLang="en-US" sz="3200" b="1" dirty="0">
                <a:solidFill>
                  <a:srgbClr val="C00000"/>
                </a:solidFill>
              </a:rPr>
              <a:t>Owners’ (shareholders) personal assets are protected;</a:t>
            </a:r>
          </a:p>
          <a:p>
            <a:pPr algn="just"/>
            <a:r>
              <a:rPr lang="en-US" altLang="en-US" sz="3200" b="1" dirty="0">
                <a:solidFill>
                  <a:srgbClr val="C00000"/>
                </a:solidFill>
              </a:rPr>
              <a:t>This makes it possible to raise large amounts of capital;</a:t>
            </a:r>
          </a:p>
          <a:p>
            <a:pPr algn="just"/>
            <a:r>
              <a:rPr lang="en-US" altLang="en-US" sz="3200" b="1" dirty="0">
                <a:solidFill>
                  <a:srgbClr val="C00000"/>
                </a:solidFill>
              </a:rPr>
              <a:t>Capital is raised by issuing shares;</a:t>
            </a:r>
          </a:p>
          <a:p>
            <a:pPr algn="just"/>
            <a:r>
              <a:rPr lang="en-US" altLang="en-US" sz="3200" b="1" dirty="0">
                <a:solidFill>
                  <a:srgbClr val="C00000"/>
                </a:solidFill>
              </a:rPr>
              <a:t>Shares are transferable; </a:t>
            </a:r>
          </a:p>
          <a:p>
            <a:pPr algn="just"/>
            <a:r>
              <a:rPr lang="en-US" altLang="en-US" sz="3200" b="1" dirty="0">
                <a:solidFill>
                  <a:srgbClr val="C00000"/>
                </a:solidFill>
              </a:rPr>
              <a:t>Continued existence of a company, even with changes in ownership.</a:t>
            </a:r>
          </a:p>
          <a:p>
            <a:pPr marL="0" indent="0" algn="ctr">
              <a:buNone/>
            </a:pPr>
            <a:endParaRPr lang="en-ZA" alt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19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US" altLang="en-US" sz="2650" b="1" dirty="0" smtClean="0"/>
              <a:t>COMPANIES: BACKGROUND</a:t>
            </a:r>
            <a:endParaRPr lang="en-ZA" altLang="en-US" sz="265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ZA" altLang="en-US" sz="3200" b="1" dirty="0">
                <a:solidFill>
                  <a:srgbClr val="008000"/>
                </a:solidFill>
              </a:rPr>
              <a:t>THE COMPANIES ACT OF 2008 PROVIDES FOR THE FORMATION OF TWO TYPES OF COMPANIES:</a:t>
            </a:r>
          </a:p>
          <a:p>
            <a:r>
              <a:rPr lang="en-ZA" altLang="en-US" sz="3200" b="1" dirty="0">
                <a:solidFill>
                  <a:srgbClr val="86112B"/>
                </a:solidFill>
              </a:rPr>
              <a:t>Profit company</a:t>
            </a:r>
          </a:p>
          <a:p>
            <a:r>
              <a:rPr lang="en-ZA" altLang="en-US" sz="3200" b="1" dirty="0">
                <a:solidFill>
                  <a:srgbClr val="86112B"/>
                </a:solidFill>
              </a:rPr>
              <a:t>Non-profit company</a:t>
            </a:r>
          </a:p>
          <a:p>
            <a:pPr marL="0" indent="0">
              <a:buNone/>
            </a:pPr>
            <a:r>
              <a:rPr lang="en-US" altLang="en-US" sz="3200" b="1" dirty="0">
                <a:solidFill>
                  <a:srgbClr val="008000"/>
                </a:solidFill>
              </a:rPr>
              <a:t>PROFIT COMPANIES</a:t>
            </a:r>
          </a:p>
          <a:p>
            <a:pPr marL="0" indent="0">
              <a:buNone/>
            </a:pPr>
            <a:r>
              <a:rPr lang="en-US" altLang="en-US" sz="3200" b="1" dirty="0">
                <a:solidFill>
                  <a:srgbClr val="0070C0"/>
                </a:solidFill>
              </a:rPr>
              <a:t>Incorporated for the purpose of </a:t>
            </a:r>
            <a:r>
              <a:rPr lang="en-US" altLang="en-US" sz="3200" b="1" dirty="0">
                <a:solidFill>
                  <a:srgbClr val="86112B"/>
                </a:solidFill>
              </a:rPr>
              <a:t>financial gain</a:t>
            </a:r>
            <a:r>
              <a:rPr lang="en-US" altLang="en-US" sz="3200" b="1" dirty="0">
                <a:solidFill>
                  <a:srgbClr val="0070C0"/>
                </a:solidFill>
              </a:rPr>
              <a:t> for their shareholders = Divided into 5 types:</a:t>
            </a:r>
          </a:p>
          <a:p>
            <a:r>
              <a:rPr lang="en-US" altLang="en-US" sz="3200" b="1" dirty="0">
                <a:solidFill>
                  <a:srgbClr val="FF0000"/>
                </a:solidFill>
              </a:rPr>
              <a:t>State owned company (SOC)</a:t>
            </a:r>
          </a:p>
          <a:p>
            <a:r>
              <a:rPr lang="en-US" altLang="en-US" sz="3200" b="1" dirty="0">
                <a:solidFill>
                  <a:srgbClr val="FF0000"/>
                </a:solidFill>
              </a:rPr>
              <a:t>Private company (Pty) Ltd</a:t>
            </a:r>
          </a:p>
          <a:p>
            <a:r>
              <a:rPr lang="en-US" altLang="en-US" sz="3200" b="1" dirty="0">
                <a:solidFill>
                  <a:srgbClr val="FF0000"/>
                </a:solidFill>
              </a:rPr>
              <a:t>Public company (Ltd)</a:t>
            </a:r>
          </a:p>
          <a:p>
            <a:r>
              <a:rPr lang="en-US" altLang="en-US" sz="3200" b="1" dirty="0">
                <a:solidFill>
                  <a:srgbClr val="FF0000"/>
                </a:solidFill>
              </a:rPr>
              <a:t>Personal liability company (Inc.)</a:t>
            </a:r>
          </a:p>
          <a:p>
            <a:r>
              <a:rPr lang="en-US" altLang="en-US" sz="3200" b="1" dirty="0">
                <a:solidFill>
                  <a:srgbClr val="FF0000"/>
                </a:solidFill>
              </a:rPr>
              <a:t>External company</a:t>
            </a:r>
          </a:p>
          <a:p>
            <a:pPr marL="0" indent="0" algn="ctr">
              <a:buNone/>
            </a:pPr>
            <a:endParaRPr lang="en-ZA" alt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5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US" altLang="en-US" sz="2650" b="1" dirty="0" smtClean="0"/>
              <a:t>COMPANIES: BACKGROUND</a:t>
            </a:r>
            <a:endParaRPr lang="en-ZA" altLang="en-US" sz="265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en-US" sz="3200" b="1" dirty="0">
                <a:solidFill>
                  <a:srgbClr val="C00000"/>
                </a:solidFill>
              </a:rPr>
              <a:t>We will focus on public companies and private companies!!</a:t>
            </a:r>
          </a:p>
          <a:p>
            <a:pPr marL="0" indent="0">
              <a:buNone/>
            </a:pPr>
            <a:r>
              <a:rPr lang="en-US" altLang="en-US" sz="3200" b="1" dirty="0">
                <a:solidFill>
                  <a:srgbClr val="008000"/>
                </a:solidFill>
              </a:rPr>
              <a:t>THE MAIN DIFFERENCE?? </a:t>
            </a:r>
          </a:p>
          <a:p>
            <a:r>
              <a:rPr lang="en-US" altLang="en-US" sz="3200" b="1" dirty="0">
                <a:solidFill>
                  <a:srgbClr val="FF0000"/>
                </a:solidFill>
              </a:rPr>
              <a:t>Only public companies may apply for a listing of their shares on the JSE and sell their shares to the general public</a:t>
            </a:r>
          </a:p>
          <a:p>
            <a:pPr marL="0" indent="0">
              <a:buNone/>
            </a:pPr>
            <a:endParaRPr lang="en-US" altLang="en-US" sz="32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altLang="en-US" sz="3200" b="1" dirty="0">
                <a:solidFill>
                  <a:srgbClr val="008000"/>
                </a:solidFill>
              </a:rPr>
              <a:t>In Public companies: (management)</a:t>
            </a:r>
          </a:p>
          <a:p>
            <a:r>
              <a:rPr lang="en-US" altLang="en-US" sz="3200" b="1" dirty="0">
                <a:solidFill>
                  <a:srgbClr val="7030A0"/>
                </a:solidFill>
              </a:rPr>
              <a:t>Management does not rest with the shareholders</a:t>
            </a:r>
          </a:p>
          <a:p>
            <a:r>
              <a:rPr lang="en-US" altLang="en-US" sz="3200" b="1" dirty="0">
                <a:solidFill>
                  <a:srgbClr val="7030A0"/>
                </a:solidFill>
              </a:rPr>
              <a:t>Shareholders appoint directors to manage the company</a:t>
            </a:r>
          </a:p>
          <a:p>
            <a:pPr marL="0" indent="0">
              <a:buNone/>
            </a:pPr>
            <a:endParaRPr lang="en-US" altLang="en-US" sz="32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en-US" sz="3200" b="1" dirty="0">
                <a:solidFill>
                  <a:srgbClr val="008000"/>
                </a:solidFill>
              </a:rPr>
              <a:t>In Private companies: (management) </a:t>
            </a:r>
          </a:p>
          <a:p>
            <a:r>
              <a:rPr lang="en-US" altLang="en-US" sz="3200" b="1" dirty="0">
                <a:solidFill>
                  <a:srgbClr val="7030A0"/>
                </a:solidFill>
              </a:rPr>
              <a:t>Owners (shareholders) control the management and are normally the directors as well</a:t>
            </a:r>
          </a:p>
          <a:p>
            <a:pPr marL="0" indent="0" algn="ctr">
              <a:buNone/>
            </a:pPr>
            <a:endParaRPr lang="en-ZA" alt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11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88912"/>
            <a:ext cx="8229600" cy="854076"/>
          </a:xfrm>
          <a:solidFill>
            <a:schemeClr val="accent5"/>
          </a:solidFill>
        </p:spPr>
        <p:txBody>
          <a:bodyPr/>
          <a:lstStyle/>
          <a:p>
            <a:pPr eaLnBrk="1" hangingPunct="1"/>
            <a:r>
              <a:rPr lang="en-US" altLang="en-US" sz="2650" b="1" dirty="0" smtClean="0"/>
              <a:t>COMPANIES: BACKGROUND</a:t>
            </a:r>
            <a:endParaRPr lang="en-ZA" altLang="en-US" sz="2650" b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en-US" sz="3200" b="1" dirty="0">
                <a:solidFill>
                  <a:srgbClr val="008000"/>
                </a:solidFill>
              </a:rPr>
              <a:t>A company is incorporated by the lodging of the Notice of Incorporation and Memorandum of Incorporation (MOI)</a:t>
            </a:r>
          </a:p>
          <a:p>
            <a:pPr marL="0" indent="0">
              <a:buNone/>
            </a:pPr>
            <a:endParaRPr lang="en-US" altLang="en-US" sz="32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altLang="en-US" sz="3200" b="1" dirty="0">
                <a:solidFill>
                  <a:srgbClr val="C00000"/>
                </a:solidFill>
              </a:rPr>
              <a:t>The MOI is a document that sets out???</a:t>
            </a:r>
          </a:p>
          <a:p>
            <a:r>
              <a:rPr lang="en-US" altLang="en-US" sz="3200" b="1" dirty="0">
                <a:solidFill>
                  <a:srgbClr val="002060"/>
                </a:solidFill>
              </a:rPr>
              <a:t>The rights,</a:t>
            </a:r>
          </a:p>
          <a:p>
            <a:r>
              <a:rPr lang="en-US" altLang="en-US" sz="3200" b="1" dirty="0">
                <a:solidFill>
                  <a:srgbClr val="002060"/>
                </a:solidFill>
              </a:rPr>
              <a:t>duties and</a:t>
            </a:r>
          </a:p>
          <a:p>
            <a:r>
              <a:rPr lang="en-US" altLang="en-US" sz="3200" b="1" dirty="0">
                <a:solidFill>
                  <a:srgbClr val="002060"/>
                </a:solidFill>
              </a:rPr>
              <a:t>responsibilities </a:t>
            </a:r>
          </a:p>
          <a:p>
            <a:pPr marL="0" indent="0">
              <a:buNone/>
            </a:pPr>
            <a:r>
              <a:rPr lang="en-US" altLang="en-US" sz="3200" b="1" dirty="0">
                <a:solidFill>
                  <a:srgbClr val="C00000"/>
                </a:solidFill>
              </a:rPr>
              <a:t>of the directors, shareholders and others that have a relationship with the company!</a:t>
            </a:r>
          </a:p>
          <a:p>
            <a:pPr marL="0" indent="0" algn="ctr">
              <a:buNone/>
            </a:pPr>
            <a:endParaRPr lang="en-ZA" alt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15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WU_Medium_StudentLife.potx" id="{843E0AF2-A6B8-4275-BB52-C8D27E375720}" vid="{CA1B3E53-A2C7-483F-AEA7-FDAB9DB00CF4}"/>
    </a:ext>
  </a:extLst>
</a:theme>
</file>

<file path=ppt/theme/theme2.xml><?xml version="1.0" encoding="utf-8"?>
<a:theme xmlns:a="http://schemas.openxmlformats.org/drawingml/2006/main" name="1_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nwu 2">
      <a:dk1>
        <a:srgbClr val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NWU_Medium_StudentLife</Template>
  <TotalTime>26</TotalTime>
  <Words>1578</Words>
  <Application>Microsoft Office PowerPoint</Application>
  <PresentationFormat>Widescreen</PresentationFormat>
  <Paragraphs>218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Trebuchet MS</vt:lpstr>
      <vt:lpstr>Wingdings</vt:lpstr>
      <vt:lpstr>Office Theme</vt:lpstr>
      <vt:lpstr>1_Office Theme</vt:lpstr>
      <vt:lpstr>2_Office Theme</vt:lpstr>
      <vt:lpstr>FINANCIAL REPORTING</vt:lpstr>
      <vt:lpstr>STUDY GUIDE: STUDY UNIT 13</vt:lpstr>
      <vt:lpstr>SU 13: ANALYSIS AND INTERPRETATION OF AFS</vt:lpstr>
      <vt:lpstr>ANALYSIS AND INTERPRETATION OF AFS</vt:lpstr>
      <vt:lpstr>ANALYSIS AND INTERPRETATION OF AFS</vt:lpstr>
      <vt:lpstr>COMPANIES: BACKGROUND</vt:lpstr>
      <vt:lpstr>COMPANIES: BACKGROUND</vt:lpstr>
      <vt:lpstr>COMPANIES: BACKGROUND</vt:lpstr>
      <vt:lpstr>COMPANIES: BACKGROUND</vt:lpstr>
      <vt:lpstr>COMPANIES: BACKGROUND</vt:lpstr>
      <vt:lpstr>COMPANIES: BACKGROUND</vt:lpstr>
      <vt:lpstr>COMPANIES: BACKGROUND</vt:lpstr>
      <vt:lpstr>COMPANIES: BACKGROUND</vt:lpstr>
      <vt:lpstr>WE ARE GOING TO DEVIDE THE ANALYSIS AND INTERPRETATION OF AFS INTO THREE PARTS!!</vt:lpstr>
      <vt:lpstr>LIQUIDITY RATIOS</vt:lpstr>
      <vt:lpstr>LIQUIDITY RATIOS</vt:lpstr>
      <vt:lpstr>PROFITABILITY RATIOS</vt:lpstr>
      <vt:lpstr>PROFITABILITY RATIOS</vt:lpstr>
      <vt:lpstr>EFFICIENCY RATIOS</vt:lpstr>
      <vt:lpstr>EFFICIENCY RATIOS</vt:lpstr>
      <vt:lpstr>EFFICIENCY RATIOS</vt:lpstr>
      <vt:lpstr>EFFICIENCY RATIOS</vt:lpstr>
      <vt:lpstr>COMPARING RATIOS</vt:lpstr>
      <vt:lpstr>ANALYSIS AND INTERPRETATION OF AFS</vt:lpstr>
      <vt:lpstr>PowerPoint Presentation</vt:lpstr>
    </vt:vector>
  </TitlesOfParts>
  <Company>North-West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20275617</dc:creator>
  <cp:lastModifiedBy>Review</cp:lastModifiedBy>
  <cp:revision>9</cp:revision>
  <dcterms:created xsi:type="dcterms:W3CDTF">2019-01-22T10:14:56Z</dcterms:created>
  <dcterms:modified xsi:type="dcterms:W3CDTF">2021-02-14T12:38:30Z</dcterms:modified>
</cp:coreProperties>
</file>