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31" r:id="rId1"/>
  </p:sldMasterIdLst>
  <p:notesMasterIdLst>
    <p:notesMasterId r:id="rId49"/>
  </p:notesMasterIdLst>
  <p:sldIdLst>
    <p:sldId id="256" r:id="rId2"/>
    <p:sldId id="257" r:id="rId3"/>
    <p:sldId id="264" r:id="rId4"/>
    <p:sldId id="259" r:id="rId5"/>
    <p:sldId id="263" r:id="rId6"/>
    <p:sldId id="262" r:id="rId7"/>
    <p:sldId id="261" r:id="rId8"/>
    <p:sldId id="269" r:id="rId9"/>
    <p:sldId id="277" r:id="rId10"/>
    <p:sldId id="260" r:id="rId11"/>
    <p:sldId id="278" r:id="rId12"/>
    <p:sldId id="280" r:id="rId13"/>
    <p:sldId id="281" r:id="rId14"/>
    <p:sldId id="279" r:id="rId15"/>
    <p:sldId id="266" r:id="rId16"/>
    <p:sldId id="267" r:id="rId17"/>
    <p:sldId id="268" r:id="rId18"/>
    <p:sldId id="284" r:id="rId19"/>
    <p:sldId id="282" r:id="rId20"/>
    <p:sldId id="283" r:id="rId21"/>
    <p:sldId id="270" r:id="rId22"/>
    <p:sldId id="285" r:id="rId23"/>
    <p:sldId id="271" r:id="rId24"/>
    <p:sldId id="286" r:id="rId25"/>
    <p:sldId id="272" r:id="rId26"/>
    <p:sldId id="287" r:id="rId27"/>
    <p:sldId id="273" r:id="rId28"/>
    <p:sldId id="292" r:id="rId29"/>
    <p:sldId id="274" r:id="rId30"/>
    <p:sldId id="293" r:id="rId31"/>
    <p:sldId id="294" r:id="rId32"/>
    <p:sldId id="295" r:id="rId33"/>
    <p:sldId id="296" r:id="rId34"/>
    <p:sldId id="275" r:id="rId35"/>
    <p:sldId id="276" r:id="rId36"/>
    <p:sldId id="298" r:id="rId37"/>
    <p:sldId id="299" r:id="rId38"/>
    <p:sldId id="300" r:id="rId39"/>
    <p:sldId id="288" r:id="rId40"/>
    <p:sldId id="289" r:id="rId41"/>
    <p:sldId id="301" r:id="rId42"/>
    <p:sldId id="290" r:id="rId43"/>
    <p:sldId id="291" r:id="rId44"/>
    <p:sldId id="302" r:id="rId45"/>
    <p:sldId id="305" r:id="rId46"/>
    <p:sldId id="303" r:id="rId47"/>
    <p:sldId id="304"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9" d="100"/>
          <a:sy n="79" d="100"/>
        </p:scale>
        <p:origin x="120" y="6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337A4F-5751-4EE6-A749-2A8A3C3AE040}" type="datetimeFigureOut">
              <a:rPr lang="en-ZA" smtClean="0"/>
              <a:t>2019/07/23</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D31C1E-FC6A-4E08-86DA-9F7A2104E5C3}" type="slidenum">
              <a:rPr lang="en-ZA" smtClean="0"/>
              <a:t>‹#›</a:t>
            </a:fld>
            <a:endParaRPr lang="en-ZA"/>
          </a:p>
        </p:txBody>
      </p:sp>
    </p:spTree>
    <p:extLst>
      <p:ext uri="{BB962C8B-B14F-4D97-AF65-F5344CB8AC3E}">
        <p14:creationId xmlns:p14="http://schemas.microsoft.com/office/powerpoint/2010/main" val="17316540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5F0DB5C-0669-4269-8906-4310CADB9823}" type="datetime1">
              <a:rPr lang="en-US" smtClean="0"/>
              <a:t>7/23/2019</a:t>
            </a:fld>
            <a:endParaRPr lang="en-US"/>
          </a:p>
        </p:txBody>
      </p:sp>
      <p:sp>
        <p:nvSpPr>
          <p:cNvPr id="5" name="Footer Placeholder 4"/>
          <p:cNvSpPr>
            <a:spLocks noGrp="1"/>
          </p:cNvSpPr>
          <p:nvPr>
            <p:ph type="ftr" sz="quarter" idx="11"/>
          </p:nvPr>
        </p:nvSpPr>
        <p:spPr>
          <a:xfrm>
            <a:off x="5332412" y="5883275"/>
            <a:ext cx="4324044" cy="365125"/>
          </a:xfrm>
        </p:spPr>
        <p:txBody>
          <a:bodyPr/>
          <a:lstStyle/>
          <a:p>
            <a:r>
              <a:rPr lang="fr-FR"/>
              <a:t>Du Plessis &amp; Associates  – Management Consultants</a:t>
            </a:r>
            <a:endParaRPr lang="en-US"/>
          </a:p>
        </p:txBody>
      </p:sp>
      <p:sp>
        <p:nvSpPr>
          <p:cNvPr id="6" name="Slide Number Placeholder 5"/>
          <p:cNvSpPr>
            <a:spLocks noGrp="1"/>
          </p:cNvSpPr>
          <p:nvPr>
            <p:ph type="sldNum" sz="quarter" idx="12"/>
          </p:nvPr>
        </p:nvSpPr>
        <p:spPr/>
        <p:txBody>
          <a:bodyPr/>
          <a:lstStyle/>
          <a:p>
            <a:fld id="{305E8B2A-A50C-47D6-9FB8-24559E26BDC7}" type="slidenum">
              <a:rPr lang="en-US" smtClean="0"/>
              <a:t>‹#›</a:t>
            </a:fld>
            <a:endParaRPr lang="en-US"/>
          </a:p>
        </p:txBody>
      </p:sp>
    </p:spTree>
    <p:extLst>
      <p:ext uri="{BB962C8B-B14F-4D97-AF65-F5344CB8AC3E}">
        <p14:creationId xmlns:p14="http://schemas.microsoft.com/office/powerpoint/2010/main" val="3736277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78361B4-71C2-423A-992F-858D8B33CDD4}" type="datetime1">
              <a:rPr lang="en-US" smtClean="0"/>
              <a:t>7/23/2019</a:t>
            </a:fld>
            <a:endParaRPr lang="en-US"/>
          </a:p>
        </p:txBody>
      </p:sp>
      <p:sp>
        <p:nvSpPr>
          <p:cNvPr id="6" name="Footer Placeholder 5"/>
          <p:cNvSpPr>
            <a:spLocks noGrp="1"/>
          </p:cNvSpPr>
          <p:nvPr>
            <p:ph type="ftr" sz="quarter" idx="11"/>
          </p:nvPr>
        </p:nvSpPr>
        <p:spPr/>
        <p:txBody>
          <a:bodyPr/>
          <a:lstStyle/>
          <a:p>
            <a:r>
              <a:rPr lang="fr-FR"/>
              <a:t>Du Plessis &amp; Associates  – Management Consultants</a:t>
            </a:r>
            <a:endParaRPr lang="en-US"/>
          </a:p>
        </p:txBody>
      </p:sp>
      <p:sp>
        <p:nvSpPr>
          <p:cNvPr id="7" name="Slide Number Placeholder 6"/>
          <p:cNvSpPr>
            <a:spLocks noGrp="1"/>
          </p:cNvSpPr>
          <p:nvPr>
            <p:ph type="sldNum" sz="quarter" idx="12"/>
          </p:nvPr>
        </p:nvSpPr>
        <p:spPr/>
        <p:txBody>
          <a:bodyPr/>
          <a:lstStyle/>
          <a:p>
            <a:fld id="{305E8B2A-A50C-47D6-9FB8-24559E26BDC7}" type="slidenum">
              <a:rPr lang="en-US" smtClean="0"/>
              <a:t>‹#›</a:t>
            </a:fld>
            <a:endParaRPr lang="en-US"/>
          </a:p>
        </p:txBody>
      </p:sp>
    </p:spTree>
    <p:extLst>
      <p:ext uri="{BB962C8B-B14F-4D97-AF65-F5344CB8AC3E}">
        <p14:creationId xmlns:p14="http://schemas.microsoft.com/office/powerpoint/2010/main" val="20609382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31FB97F-8D62-478E-954E-62654316C487}" type="datetime1">
              <a:rPr lang="en-US" smtClean="0"/>
              <a:t>7/23/2019</a:t>
            </a:fld>
            <a:endParaRPr lang="en-US"/>
          </a:p>
        </p:txBody>
      </p:sp>
      <p:sp>
        <p:nvSpPr>
          <p:cNvPr id="5" name="Footer Placeholder 4"/>
          <p:cNvSpPr>
            <a:spLocks noGrp="1"/>
          </p:cNvSpPr>
          <p:nvPr>
            <p:ph type="ftr" sz="quarter" idx="11"/>
          </p:nvPr>
        </p:nvSpPr>
        <p:spPr/>
        <p:txBody>
          <a:bodyPr/>
          <a:lstStyle/>
          <a:p>
            <a:r>
              <a:rPr lang="fr-FR"/>
              <a:t>Du Plessis &amp; Associates  – Management Consultants</a:t>
            </a:r>
            <a:endParaRPr lang="en-US"/>
          </a:p>
        </p:txBody>
      </p:sp>
      <p:sp>
        <p:nvSpPr>
          <p:cNvPr id="6" name="Slide Number Placeholder 5"/>
          <p:cNvSpPr>
            <a:spLocks noGrp="1"/>
          </p:cNvSpPr>
          <p:nvPr>
            <p:ph type="sldNum" sz="quarter" idx="12"/>
          </p:nvPr>
        </p:nvSpPr>
        <p:spPr/>
        <p:txBody>
          <a:bodyPr/>
          <a:lstStyle/>
          <a:p>
            <a:fld id="{305E8B2A-A50C-47D6-9FB8-24559E26BDC7}" type="slidenum">
              <a:rPr lang="en-US" smtClean="0"/>
              <a:t>‹#›</a:t>
            </a:fld>
            <a:endParaRPr lang="en-US"/>
          </a:p>
        </p:txBody>
      </p:sp>
    </p:spTree>
    <p:extLst>
      <p:ext uri="{BB962C8B-B14F-4D97-AF65-F5344CB8AC3E}">
        <p14:creationId xmlns:p14="http://schemas.microsoft.com/office/powerpoint/2010/main" val="858225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0449A01-B241-4C7D-B4A4-EF8F515BD6F1}" type="datetime1">
              <a:rPr lang="en-US" smtClean="0"/>
              <a:t>7/23/2019</a:t>
            </a:fld>
            <a:endParaRPr lang="en-US"/>
          </a:p>
        </p:txBody>
      </p:sp>
      <p:sp>
        <p:nvSpPr>
          <p:cNvPr id="5" name="Footer Placeholder 4"/>
          <p:cNvSpPr>
            <a:spLocks noGrp="1"/>
          </p:cNvSpPr>
          <p:nvPr>
            <p:ph type="ftr" sz="quarter" idx="11"/>
          </p:nvPr>
        </p:nvSpPr>
        <p:spPr/>
        <p:txBody>
          <a:bodyPr/>
          <a:lstStyle/>
          <a:p>
            <a:r>
              <a:rPr lang="fr-FR"/>
              <a:t>Du Plessis &amp; Associates  – Management Consultants</a:t>
            </a:r>
            <a:endParaRPr lang="en-US"/>
          </a:p>
        </p:txBody>
      </p:sp>
      <p:sp>
        <p:nvSpPr>
          <p:cNvPr id="6" name="Slide Number Placeholder 5"/>
          <p:cNvSpPr>
            <a:spLocks noGrp="1"/>
          </p:cNvSpPr>
          <p:nvPr>
            <p:ph type="sldNum" sz="quarter" idx="12"/>
          </p:nvPr>
        </p:nvSpPr>
        <p:spPr/>
        <p:txBody>
          <a:bodyPr/>
          <a:lstStyle/>
          <a:p>
            <a:fld id="{305E8B2A-A50C-47D6-9FB8-24559E26BDC7}" type="slidenum">
              <a:rPr lang="en-US" smtClean="0"/>
              <a:t>‹#›</a:t>
            </a:fld>
            <a:endParaRPr lang="en-US"/>
          </a:p>
        </p:txBody>
      </p:sp>
    </p:spTree>
    <p:extLst>
      <p:ext uri="{BB962C8B-B14F-4D97-AF65-F5344CB8AC3E}">
        <p14:creationId xmlns:p14="http://schemas.microsoft.com/office/powerpoint/2010/main" val="9367054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2686B4-D749-4490-AC72-7479CADD28E3}" type="datetime1">
              <a:rPr lang="en-US" smtClean="0"/>
              <a:t>7/23/2019</a:t>
            </a:fld>
            <a:endParaRPr lang="en-US"/>
          </a:p>
        </p:txBody>
      </p:sp>
      <p:sp>
        <p:nvSpPr>
          <p:cNvPr id="5" name="Footer Placeholder 4"/>
          <p:cNvSpPr>
            <a:spLocks noGrp="1"/>
          </p:cNvSpPr>
          <p:nvPr>
            <p:ph type="ftr" sz="quarter" idx="11"/>
          </p:nvPr>
        </p:nvSpPr>
        <p:spPr/>
        <p:txBody>
          <a:bodyPr/>
          <a:lstStyle/>
          <a:p>
            <a:r>
              <a:rPr lang="fr-FR"/>
              <a:t>Du Plessis &amp; Associates  – Management Consultants</a:t>
            </a:r>
            <a:endParaRPr lang="en-US"/>
          </a:p>
        </p:txBody>
      </p:sp>
      <p:sp>
        <p:nvSpPr>
          <p:cNvPr id="6" name="Slide Number Placeholder 5"/>
          <p:cNvSpPr>
            <a:spLocks noGrp="1"/>
          </p:cNvSpPr>
          <p:nvPr>
            <p:ph type="sldNum" sz="quarter" idx="12"/>
          </p:nvPr>
        </p:nvSpPr>
        <p:spPr/>
        <p:txBody>
          <a:bodyPr/>
          <a:lstStyle/>
          <a:p>
            <a:fld id="{305E8B2A-A50C-47D6-9FB8-24559E26BDC7}" type="slidenum">
              <a:rPr lang="en-US" smtClean="0"/>
              <a:t>‹#›</a:t>
            </a:fld>
            <a:endParaRPr lang="en-US"/>
          </a:p>
        </p:txBody>
      </p:sp>
    </p:spTree>
    <p:extLst>
      <p:ext uri="{BB962C8B-B14F-4D97-AF65-F5344CB8AC3E}">
        <p14:creationId xmlns:p14="http://schemas.microsoft.com/office/powerpoint/2010/main" val="2084252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A34D73A-EC6F-4438-8AAB-19E0225CEE8D}" type="datetime1">
              <a:rPr lang="en-US" smtClean="0"/>
              <a:t>7/23/2019</a:t>
            </a:fld>
            <a:endParaRPr lang="en-US"/>
          </a:p>
        </p:txBody>
      </p:sp>
      <p:sp>
        <p:nvSpPr>
          <p:cNvPr id="5" name="Footer Placeholder 4"/>
          <p:cNvSpPr>
            <a:spLocks noGrp="1"/>
          </p:cNvSpPr>
          <p:nvPr>
            <p:ph type="ftr" sz="quarter" idx="11"/>
          </p:nvPr>
        </p:nvSpPr>
        <p:spPr/>
        <p:txBody>
          <a:bodyPr/>
          <a:lstStyle/>
          <a:p>
            <a:r>
              <a:rPr lang="fr-FR"/>
              <a:t>Du Plessis &amp; Associates  – Management Consultants</a:t>
            </a:r>
            <a:endParaRPr lang="en-US"/>
          </a:p>
        </p:txBody>
      </p:sp>
      <p:sp>
        <p:nvSpPr>
          <p:cNvPr id="6" name="Slide Number Placeholder 5"/>
          <p:cNvSpPr>
            <a:spLocks noGrp="1"/>
          </p:cNvSpPr>
          <p:nvPr>
            <p:ph type="sldNum" sz="quarter" idx="12"/>
          </p:nvPr>
        </p:nvSpPr>
        <p:spPr/>
        <p:txBody>
          <a:bodyPr/>
          <a:lstStyle/>
          <a:p>
            <a:fld id="{305E8B2A-A50C-47D6-9FB8-24559E26BDC7}" type="slidenum">
              <a:rPr lang="en-US" smtClean="0"/>
              <a:t>‹#›</a:t>
            </a:fld>
            <a:endParaRPr lang="en-US"/>
          </a:p>
        </p:txBody>
      </p:sp>
    </p:spTree>
    <p:extLst>
      <p:ext uri="{BB962C8B-B14F-4D97-AF65-F5344CB8AC3E}">
        <p14:creationId xmlns:p14="http://schemas.microsoft.com/office/powerpoint/2010/main" val="2903935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7FCE987-3235-4E0D-BC02-BF352444DAE4}" type="datetime1">
              <a:rPr lang="en-US" smtClean="0"/>
              <a:t>7/23/2019</a:t>
            </a:fld>
            <a:endParaRPr lang="en-US"/>
          </a:p>
        </p:txBody>
      </p:sp>
      <p:sp>
        <p:nvSpPr>
          <p:cNvPr id="5" name="Footer Placeholder 4"/>
          <p:cNvSpPr>
            <a:spLocks noGrp="1"/>
          </p:cNvSpPr>
          <p:nvPr>
            <p:ph type="ftr" sz="quarter" idx="11"/>
          </p:nvPr>
        </p:nvSpPr>
        <p:spPr/>
        <p:txBody>
          <a:bodyPr/>
          <a:lstStyle/>
          <a:p>
            <a:r>
              <a:rPr lang="fr-FR"/>
              <a:t>Du Plessis &amp; Associates  – Management Consultants</a:t>
            </a:r>
            <a:endParaRPr lang="en-US"/>
          </a:p>
        </p:txBody>
      </p:sp>
      <p:sp>
        <p:nvSpPr>
          <p:cNvPr id="6" name="Slide Number Placeholder 5"/>
          <p:cNvSpPr>
            <a:spLocks noGrp="1"/>
          </p:cNvSpPr>
          <p:nvPr>
            <p:ph type="sldNum" sz="quarter" idx="12"/>
          </p:nvPr>
        </p:nvSpPr>
        <p:spPr/>
        <p:txBody>
          <a:bodyPr/>
          <a:lstStyle/>
          <a:p>
            <a:fld id="{305E8B2A-A50C-47D6-9FB8-24559E26BDC7}" type="slidenum">
              <a:rPr lang="en-US" smtClean="0"/>
              <a:t>‹#›</a:t>
            </a:fld>
            <a:endParaRPr lang="en-US"/>
          </a:p>
        </p:txBody>
      </p:sp>
    </p:spTree>
    <p:extLst>
      <p:ext uri="{BB962C8B-B14F-4D97-AF65-F5344CB8AC3E}">
        <p14:creationId xmlns:p14="http://schemas.microsoft.com/office/powerpoint/2010/main" val="33846841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D44F93-71AB-40A5-8D66-125DA8E85843}" type="datetime1">
              <a:rPr lang="en-US" smtClean="0"/>
              <a:t>7/23/2019</a:t>
            </a:fld>
            <a:endParaRPr lang="en-US"/>
          </a:p>
        </p:txBody>
      </p:sp>
      <p:sp>
        <p:nvSpPr>
          <p:cNvPr id="5" name="Footer Placeholder 4"/>
          <p:cNvSpPr>
            <a:spLocks noGrp="1"/>
          </p:cNvSpPr>
          <p:nvPr>
            <p:ph type="ftr" sz="quarter" idx="11"/>
          </p:nvPr>
        </p:nvSpPr>
        <p:spPr/>
        <p:txBody>
          <a:bodyPr/>
          <a:lstStyle/>
          <a:p>
            <a:r>
              <a:rPr lang="fr-FR"/>
              <a:t>Du Plessis &amp; Associates  – Management Consultants</a:t>
            </a:r>
            <a:endParaRPr lang="en-US"/>
          </a:p>
        </p:txBody>
      </p:sp>
      <p:sp>
        <p:nvSpPr>
          <p:cNvPr id="6" name="Slide Number Placeholder 5"/>
          <p:cNvSpPr>
            <a:spLocks noGrp="1"/>
          </p:cNvSpPr>
          <p:nvPr>
            <p:ph type="sldNum" sz="quarter" idx="12"/>
          </p:nvPr>
        </p:nvSpPr>
        <p:spPr/>
        <p:txBody>
          <a:bodyPr/>
          <a:lstStyle/>
          <a:p>
            <a:fld id="{305E8B2A-A50C-47D6-9FB8-24559E26BDC7}" type="slidenum">
              <a:rPr lang="en-US" smtClean="0"/>
              <a:t>‹#›</a:t>
            </a:fld>
            <a:endParaRPr lang="en-US"/>
          </a:p>
        </p:txBody>
      </p:sp>
    </p:spTree>
    <p:extLst>
      <p:ext uri="{BB962C8B-B14F-4D97-AF65-F5344CB8AC3E}">
        <p14:creationId xmlns:p14="http://schemas.microsoft.com/office/powerpoint/2010/main" val="9573847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062977-4EDE-4A7F-BD52-AEFFCD59C55E}" type="datetime1">
              <a:rPr lang="en-US" smtClean="0"/>
              <a:t>7/23/2019</a:t>
            </a:fld>
            <a:endParaRPr lang="en-US"/>
          </a:p>
        </p:txBody>
      </p:sp>
      <p:sp>
        <p:nvSpPr>
          <p:cNvPr id="5" name="Footer Placeholder 4"/>
          <p:cNvSpPr>
            <a:spLocks noGrp="1"/>
          </p:cNvSpPr>
          <p:nvPr>
            <p:ph type="ftr" sz="quarter" idx="11"/>
          </p:nvPr>
        </p:nvSpPr>
        <p:spPr/>
        <p:txBody>
          <a:bodyPr/>
          <a:lstStyle/>
          <a:p>
            <a:r>
              <a:rPr lang="fr-FR"/>
              <a:t>Du Plessis &amp; Associates  – Management Consultants</a:t>
            </a:r>
            <a:endParaRPr lang="en-US"/>
          </a:p>
        </p:txBody>
      </p:sp>
      <p:sp>
        <p:nvSpPr>
          <p:cNvPr id="6" name="Slide Number Placeholder 5"/>
          <p:cNvSpPr>
            <a:spLocks noGrp="1"/>
          </p:cNvSpPr>
          <p:nvPr>
            <p:ph type="sldNum" sz="quarter" idx="12"/>
          </p:nvPr>
        </p:nvSpPr>
        <p:spPr/>
        <p:txBody>
          <a:bodyPr/>
          <a:lstStyle/>
          <a:p>
            <a:fld id="{305E8B2A-A50C-47D6-9FB8-24559E26BDC7}" type="slidenum">
              <a:rPr lang="en-US" smtClean="0"/>
              <a:t>‹#›</a:t>
            </a:fld>
            <a:endParaRPr lang="en-US"/>
          </a:p>
        </p:txBody>
      </p:sp>
    </p:spTree>
    <p:extLst>
      <p:ext uri="{BB962C8B-B14F-4D97-AF65-F5344CB8AC3E}">
        <p14:creationId xmlns:p14="http://schemas.microsoft.com/office/powerpoint/2010/main" val="1106126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lvl1pPr>
              <a:buClr>
                <a:schemeClr val="accent1">
                  <a:lumMod val="75000"/>
                </a:schemeClr>
              </a:buClr>
              <a:defRPr/>
            </a:lvl1pPr>
            <a:lvl2pPr>
              <a:buClr>
                <a:schemeClr val="accent1">
                  <a:lumMod val="75000"/>
                </a:schemeClr>
              </a:buClr>
              <a:defRPr/>
            </a:lvl2pPr>
            <a:lvl3pPr>
              <a:buClr>
                <a:schemeClr val="accent1">
                  <a:lumMod val="75000"/>
                </a:schemeClr>
              </a:buClr>
              <a:defRPr/>
            </a:lvl3pPr>
            <a:lvl4pPr>
              <a:buClr>
                <a:schemeClr val="accent1">
                  <a:lumMod val="75000"/>
                </a:schemeClr>
              </a:buClr>
              <a:defRPr/>
            </a:lvl4pPr>
            <a:lvl5pPr>
              <a:buClr>
                <a:schemeClr val="accent1">
                  <a:lumMod val="75000"/>
                </a:schemeClr>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2B90E3-319A-4204-B4A6-CED9874CF3E7}" type="datetime1">
              <a:rPr lang="en-US" smtClean="0"/>
              <a:t>7/23/2019</a:t>
            </a:fld>
            <a:endParaRPr lang="en-US"/>
          </a:p>
        </p:txBody>
      </p:sp>
      <p:sp>
        <p:nvSpPr>
          <p:cNvPr id="5" name="Footer Placeholder 4"/>
          <p:cNvSpPr>
            <a:spLocks noGrp="1"/>
          </p:cNvSpPr>
          <p:nvPr>
            <p:ph type="ftr" sz="quarter" idx="11"/>
          </p:nvPr>
        </p:nvSpPr>
        <p:spPr/>
        <p:txBody>
          <a:bodyPr/>
          <a:lstStyle/>
          <a:p>
            <a:r>
              <a:rPr lang="fr-FR"/>
              <a:t>Du Plessis &amp; Associates  – Management Consultants</a:t>
            </a:r>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305E8B2A-A50C-47D6-9FB8-24559E26BDC7}" type="slidenum">
              <a:rPr lang="en-US" smtClean="0"/>
              <a:t>‹#›</a:t>
            </a:fld>
            <a:endParaRPr lang="en-US"/>
          </a:p>
        </p:txBody>
      </p:sp>
    </p:spTree>
    <p:extLst>
      <p:ext uri="{BB962C8B-B14F-4D97-AF65-F5344CB8AC3E}">
        <p14:creationId xmlns:p14="http://schemas.microsoft.com/office/powerpoint/2010/main" val="1757906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8089C2E-BB65-4373-B4B7-6C6306C0D408}" type="datetime1">
              <a:rPr lang="en-US" smtClean="0"/>
              <a:t>7/23/2019</a:t>
            </a:fld>
            <a:endParaRPr lang="en-US"/>
          </a:p>
        </p:txBody>
      </p:sp>
      <p:sp>
        <p:nvSpPr>
          <p:cNvPr id="5" name="Footer Placeholder 4"/>
          <p:cNvSpPr>
            <a:spLocks noGrp="1"/>
          </p:cNvSpPr>
          <p:nvPr>
            <p:ph type="ftr" sz="quarter" idx="11"/>
          </p:nvPr>
        </p:nvSpPr>
        <p:spPr/>
        <p:txBody>
          <a:bodyPr/>
          <a:lstStyle/>
          <a:p>
            <a:r>
              <a:rPr lang="fr-FR"/>
              <a:t>Du Plessis &amp; Associates  – Management Consultants</a:t>
            </a:r>
            <a:endParaRPr lang="en-US"/>
          </a:p>
        </p:txBody>
      </p:sp>
      <p:sp>
        <p:nvSpPr>
          <p:cNvPr id="6" name="Slide Number Placeholder 5"/>
          <p:cNvSpPr>
            <a:spLocks noGrp="1"/>
          </p:cNvSpPr>
          <p:nvPr>
            <p:ph type="sldNum" sz="quarter" idx="12"/>
          </p:nvPr>
        </p:nvSpPr>
        <p:spPr/>
        <p:txBody>
          <a:bodyPr/>
          <a:lstStyle/>
          <a:p>
            <a:fld id="{305E8B2A-A50C-47D6-9FB8-24559E26BDC7}" type="slidenum">
              <a:rPr lang="en-US" smtClean="0"/>
              <a:t>‹#›</a:t>
            </a:fld>
            <a:endParaRPr lang="en-US"/>
          </a:p>
        </p:txBody>
      </p:sp>
    </p:spTree>
    <p:extLst>
      <p:ext uri="{BB962C8B-B14F-4D97-AF65-F5344CB8AC3E}">
        <p14:creationId xmlns:p14="http://schemas.microsoft.com/office/powerpoint/2010/main" val="4103190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726222C-4771-483F-B3B2-B56AC9702DE6}" type="datetime1">
              <a:rPr lang="en-US" smtClean="0"/>
              <a:t>7/23/2019</a:t>
            </a:fld>
            <a:endParaRPr lang="en-US"/>
          </a:p>
        </p:txBody>
      </p:sp>
      <p:sp>
        <p:nvSpPr>
          <p:cNvPr id="6" name="Footer Placeholder 5"/>
          <p:cNvSpPr>
            <a:spLocks noGrp="1"/>
          </p:cNvSpPr>
          <p:nvPr>
            <p:ph type="ftr" sz="quarter" idx="11"/>
          </p:nvPr>
        </p:nvSpPr>
        <p:spPr/>
        <p:txBody>
          <a:bodyPr/>
          <a:lstStyle/>
          <a:p>
            <a:r>
              <a:rPr lang="fr-FR"/>
              <a:t>Du Plessis &amp; Associates  – Management Consultants</a:t>
            </a:r>
            <a:endParaRPr lang="en-US"/>
          </a:p>
        </p:txBody>
      </p:sp>
      <p:sp>
        <p:nvSpPr>
          <p:cNvPr id="7" name="Slide Number Placeholder 6"/>
          <p:cNvSpPr>
            <a:spLocks noGrp="1"/>
          </p:cNvSpPr>
          <p:nvPr>
            <p:ph type="sldNum" sz="quarter" idx="12"/>
          </p:nvPr>
        </p:nvSpPr>
        <p:spPr/>
        <p:txBody>
          <a:bodyPr/>
          <a:lstStyle/>
          <a:p>
            <a:fld id="{305E8B2A-A50C-47D6-9FB8-24559E26BDC7}" type="slidenum">
              <a:rPr lang="en-US" smtClean="0"/>
              <a:t>‹#›</a:t>
            </a:fld>
            <a:endParaRPr lang="en-US"/>
          </a:p>
        </p:txBody>
      </p:sp>
    </p:spTree>
    <p:extLst>
      <p:ext uri="{BB962C8B-B14F-4D97-AF65-F5344CB8AC3E}">
        <p14:creationId xmlns:p14="http://schemas.microsoft.com/office/powerpoint/2010/main" val="2959400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71E65A7-3E99-47D1-B4F0-6083CA134D71}" type="datetime1">
              <a:rPr lang="en-US" smtClean="0"/>
              <a:t>7/23/2019</a:t>
            </a:fld>
            <a:endParaRPr lang="en-US"/>
          </a:p>
        </p:txBody>
      </p:sp>
      <p:sp>
        <p:nvSpPr>
          <p:cNvPr id="8" name="Footer Placeholder 7"/>
          <p:cNvSpPr>
            <a:spLocks noGrp="1"/>
          </p:cNvSpPr>
          <p:nvPr>
            <p:ph type="ftr" sz="quarter" idx="11"/>
          </p:nvPr>
        </p:nvSpPr>
        <p:spPr/>
        <p:txBody>
          <a:bodyPr/>
          <a:lstStyle/>
          <a:p>
            <a:r>
              <a:rPr lang="fr-FR"/>
              <a:t>Du Plessis &amp; Associates  – Management Consultants</a:t>
            </a:r>
            <a:endParaRPr lang="en-US"/>
          </a:p>
        </p:txBody>
      </p:sp>
      <p:sp>
        <p:nvSpPr>
          <p:cNvPr id="9" name="Slide Number Placeholder 8"/>
          <p:cNvSpPr>
            <a:spLocks noGrp="1"/>
          </p:cNvSpPr>
          <p:nvPr>
            <p:ph type="sldNum" sz="quarter" idx="12"/>
          </p:nvPr>
        </p:nvSpPr>
        <p:spPr/>
        <p:txBody>
          <a:bodyPr/>
          <a:lstStyle/>
          <a:p>
            <a:fld id="{305E8B2A-A50C-47D6-9FB8-24559E26BDC7}" type="slidenum">
              <a:rPr lang="en-US" smtClean="0"/>
              <a:t>‹#›</a:t>
            </a:fld>
            <a:endParaRPr lang="en-US"/>
          </a:p>
        </p:txBody>
      </p:sp>
    </p:spTree>
    <p:extLst>
      <p:ext uri="{BB962C8B-B14F-4D97-AF65-F5344CB8AC3E}">
        <p14:creationId xmlns:p14="http://schemas.microsoft.com/office/powerpoint/2010/main" val="1290625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80B31D5-28CD-4136-BD92-FD2C9110886A}" type="datetime1">
              <a:rPr lang="en-US" smtClean="0"/>
              <a:t>7/23/2019</a:t>
            </a:fld>
            <a:endParaRPr lang="en-US"/>
          </a:p>
        </p:txBody>
      </p:sp>
      <p:sp>
        <p:nvSpPr>
          <p:cNvPr id="4" name="Footer Placeholder 3"/>
          <p:cNvSpPr>
            <a:spLocks noGrp="1"/>
          </p:cNvSpPr>
          <p:nvPr>
            <p:ph type="ftr" sz="quarter" idx="11"/>
          </p:nvPr>
        </p:nvSpPr>
        <p:spPr/>
        <p:txBody>
          <a:bodyPr/>
          <a:lstStyle/>
          <a:p>
            <a:r>
              <a:rPr lang="fr-FR"/>
              <a:t>Du Plessis &amp; Associates  – Management Consultants</a:t>
            </a:r>
            <a:endParaRPr lang="en-US"/>
          </a:p>
        </p:txBody>
      </p:sp>
      <p:sp>
        <p:nvSpPr>
          <p:cNvPr id="5" name="Slide Number Placeholder 4"/>
          <p:cNvSpPr>
            <a:spLocks noGrp="1"/>
          </p:cNvSpPr>
          <p:nvPr>
            <p:ph type="sldNum" sz="quarter" idx="12"/>
          </p:nvPr>
        </p:nvSpPr>
        <p:spPr/>
        <p:txBody>
          <a:bodyPr/>
          <a:lstStyle/>
          <a:p>
            <a:fld id="{305E8B2A-A50C-47D6-9FB8-24559E26BDC7}" type="slidenum">
              <a:rPr lang="en-US" smtClean="0"/>
              <a:t>‹#›</a:t>
            </a:fld>
            <a:endParaRPr lang="en-US"/>
          </a:p>
        </p:txBody>
      </p:sp>
    </p:spTree>
    <p:extLst>
      <p:ext uri="{BB962C8B-B14F-4D97-AF65-F5344CB8AC3E}">
        <p14:creationId xmlns:p14="http://schemas.microsoft.com/office/powerpoint/2010/main" val="1933829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539483-77BF-41CD-8258-D604EF84DA0B}" type="datetime1">
              <a:rPr lang="en-US" smtClean="0"/>
              <a:t>7/23/2019</a:t>
            </a:fld>
            <a:endParaRPr lang="en-US"/>
          </a:p>
        </p:txBody>
      </p:sp>
      <p:sp>
        <p:nvSpPr>
          <p:cNvPr id="3" name="Footer Placeholder 2"/>
          <p:cNvSpPr>
            <a:spLocks noGrp="1"/>
          </p:cNvSpPr>
          <p:nvPr>
            <p:ph type="ftr" sz="quarter" idx="11"/>
          </p:nvPr>
        </p:nvSpPr>
        <p:spPr/>
        <p:txBody>
          <a:bodyPr/>
          <a:lstStyle/>
          <a:p>
            <a:r>
              <a:rPr lang="fr-FR"/>
              <a:t>Du Plessis &amp; Associates  – Management Consultants</a:t>
            </a:r>
            <a:endParaRPr lang="en-US"/>
          </a:p>
        </p:txBody>
      </p:sp>
      <p:sp>
        <p:nvSpPr>
          <p:cNvPr id="4" name="Slide Number Placeholder 3"/>
          <p:cNvSpPr>
            <a:spLocks noGrp="1"/>
          </p:cNvSpPr>
          <p:nvPr>
            <p:ph type="sldNum" sz="quarter" idx="12"/>
          </p:nvPr>
        </p:nvSpPr>
        <p:spPr/>
        <p:txBody>
          <a:bodyPr/>
          <a:lstStyle/>
          <a:p>
            <a:fld id="{305E8B2A-A50C-47D6-9FB8-24559E26BDC7}" type="slidenum">
              <a:rPr lang="en-US" smtClean="0"/>
              <a:t>‹#›</a:t>
            </a:fld>
            <a:endParaRPr lang="en-US"/>
          </a:p>
        </p:txBody>
      </p:sp>
    </p:spTree>
    <p:extLst>
      <p:ext uri="{BB962C8B-B14F-4D97-AF65-F5344CB8AC3E}">
        <p14:creationId xmlns:p14="http://schemas.microsoft.com/office/powerpoint/2010/main" val="2587380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1EE2A2A-1492-465D-9A7A-1463DA54E225}" type="datetime1">
              <a:rPr lang="en-US" smtClean="0"/>
              <a:t>7/23/2019</a:t>
            </a:fld>
            <a:endParaRPr lang="en-US"/>
          </a:p>
        </p:txBody>
      </p:sp>
      <p:sp>
        <p:nvSpPr>
          <p:cNvPr id="6" name="Footer Placeholder 5"/>
          <p:cNvSpPr>
            <a:spLocks noGrp="1"/>
          </p:cNvSpPr>
          <p:nvPr>
            <p:ph type="ftr" sz="quarter" idx="11"/>
          </p:nvPr>
        </p:nvSpPr>
        <p:spPr/>
        <p:txBody>
          <a:bodyPr/>
          <a:lstStyle/>
          <a:p>
            <a:r>
              <a:rPr lang="fr-FR"/>
              <a:t>Du Plessis &amp; Associates  – Management Consultants</a:t>
            </a:r>
            <a:endParaRPr lang="en-US"/>
          </a:p>
        </p:txBody>
      </p:sp>
      <p:sp>
        <p:nvSpPr>
          <p:cNvPr id="7" name="Slide Number Placeholder 6"/>
          <p:cNvSpPr>
            <a:spLocks noGrp="1"/>
          </p:cNvSpPr>
          <p:nvPr>
            <p:ph type="sldNum" sz="quarter" idx="12"/>
          </p:nvPr>
        </p:nvSpPr>
        <p:spPr/>
        <p:txBody>
          <a:bodyPr/>
          <a:lstStyle/>
          <a:p>
            <a:fld id="{305E8B2A-A50C-47D6-9FB8-24559E26BDC7}" type="slidenum">
              <a:rPr lang="en-US" smtClean="0"/>
              <a:t>‹#›</a:t>
            </a:fld>
            <a:endParaRPr lang="en-US"/>
          </a:p>
        </p:txBody>
      </p:sp>
    </p:spTree>
    <p:extLst>
      <p:ext uri="{BB962C8B-B14F-4D97-AF65-F5344CB8AC3E}">
        <p14:creationId xmlns:p14="http://schemas.microsoft.com/office/powerpoint/2010/main" val="3842148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E06F04E-C2B8-45B6-934B-A2133F0758E7}" type="datetime1">
              <a:rPr lang="en-US" smtClean="0"/>
              <a:t>7/23/2019</a:t>
            </a:fld>
            <a:endParaRPr lang="en-US"/>
          </a:p>
        </p:txBody>
      </p:sp>
      <p:sp>
        <p:nvSpPr>
          <p:cNvPr id="6" name="Footer Placeholder 5"/>
          <p:cNvSpPr>
            <a:spLocks noGrp="1"/>
          </p:cNvSpPr>
          <p:nvPr>
            <p:ph type="ftr" sz="quarter" idx="11"/>
          </p:nvPr>
        </p:nvSpPr>
        <p:spPr/>
        <p:txBody>
          <a:bodyPr/>
          <a:lstStyle/>
          <a:p>
            <a:r>
              <a:rPr lang="fr-FR"/>
              <a:t>Du Plessis &amp; Associates  – Management Consultants</a:t>
            </a:r>
            <a:endParaRPr lang="en-US"/>
          </a:p>
        </p:txBody>
      </p:sp>
      <p:sp>
        <p:nvSpPr>
          <p:cNvPr id="7" name="Slide Number Placeholder 6"/>
          <p:cNvSpPr>
            <a:spLocks noGrp="1"/>
          </p:cNvSpPr>
          <p:nvPr>
            <p:ph type="sldNum" sz="quarter" idx="12"/>
          </p:nvPr>
        </p:nvSpPr>
        <p:spPr/>
        <p:txBody>
          <a:bodyPr/>
          <a:lstStyle/>
          <a:p>
            <a:fld id="{305E8B2A-A50C-47D6-9FB8-24559E26BDC7}" type="slidenum">
              <a:rPr lang="en-US" smtClean="0"/>
              <a:t>‹#›</a:t>
            </a:fld>
            <a:endParaRPr lang="en-US"/>
          </a:p>
        </p:txBody>
      </p:sp>
    </p:spTree>
    <p:extLst>
      <p:ext uri="{BB962C8B-B14F-4D97-AF65-F5344CB8AC3E}">
        <p14:creationId xmlns:p14="http://schemas.microsoft.com/office/powerpoint/2010/main" val="1876291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9D60C04-04FA-4BA1-BD25-916C00180FA7}" type="datetime1">
              <a:rPr lang="en-US" smtClean="0"/>
              <a:t>7/23/2019</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fr-FR"/>
              <a:t>Du Plessis &amp; Associates  – Management Consultants</a:t>
            </a:r>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05E8B2A-A50C-47D6-9FB8-24559E26BDC7}" type="slidenum">
              <a:rPr lang="en-US" smtClean="0"/>
              <a:t>‹#›</a:t>
            </a:fld>
            <a:endParaRPr lang="en-US"/>
          </a:p>
        </p:txBody>
      </p:sp>
    </p:spTree>
    <p:extLst>
      <p:ext uri="{BB962C8B-B14F-4D97-AF65-F5344CB8AC3E}">
        <p14:creationId xmlns:p14="http://schemas.microsoft.com/office/powerpoint/2010/main" val="434702795"/>
      </p:ext>
    </p:extLst>
  </p:cSld>
  <p:clrMap bg1="lt1" tx1="dk1" bg2="lt2" tx2="dk2" accent1="accent1" accent2="accent2" accent3="accent3" accent4="accent4" accent5="accent5" accent6="accent6" hlink="hlink" folHlink="folHlink"/>
  <p:sldLayoutIdLst>
    <p:sldLayoutId id="2147484032" r:id="rId1"/>
    <p:sldLayoutId id="2147484033" r:id="rId2"/>
    <p:sldLayoutId id="2147484034" r:id="rId3"/>
    <p:sldLayoutId id="2147484035" r:id="rId4"/>
    <p:sldLayoutId id="2147484036" r:id="rId5"/>
    <p:sldLayoutId id="2147484037" r:id="rId6"/>
    <p:sldLayoutId id="2147484038" r:id="rId7"/>
    <p:sldLayoutId id="2147484039" r:id="rId8"/>
    <p:sldLayoutId id="2147484040" r:id="rId9"/>
    <p:sldLayoutId id="2147484041" r:id="rId10"/>
    <p:sldLayoutId id="2147484042" r:id="rId11"/>
    <p:sldLayoutId id="2147484043" r:id="rId12"/>
    <p:sldLayoutId id="2147484044" r:id="rId13"/>
    <p:sldLayoutId id="2147484045" r:id="rId14"/>
    <p:sldLayoutId id="2147484046" r:id="rId15"/>
    <p:sldLayoutId id="2147484047" r:id="rId16"/>
    <p:sldLayoutId id="2147484048" r:id="rId17"/>
  </p:sldLayoutIdLst>
  <p:hf sldNum="0"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file:///C:\Users\Administrator\Desktop\Du%20Plessis%20&amp;%20Associates\Du%20Plessis%20and%20Associates\Du%20Plessis%20en%20Genote%20Waardasies\I-Gift%202019%20Windhoek.doc"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file:///C:\Users\Administrator\Desktop\Du%20Plessis%20&amp;%20Associates\Du%20Plessis%20and%20Associates\Du%20Plessis%20en%20Genote%20Business%20Plans\BUSINESS%20PLAN%20Index.doc" TargetMode="External"/><Relationship Id="rId2" Type="http://schemas.openxmlformats.org/officeDocument/2006/relationships/hyperlink" Target="file:///C:\Users\Administrator\Desktop\Du%20Plessis%20&amp;%20Associates\Du%20Plessis%20and%20Associates\Velodrome%20Business%20Plan\Business%20plan%20Velodrome%20(Nuutste%20gewysig%20deur%20Prof%20Dawie%20Mala_1.doc" TargetMode="External"/><Relationship Id="rId1" Type="http://schemas.openxmlformats.org/officeDocument/2006/relationships/slideLayout" Target="../slideLayouts/slideLayout2.xml"/><Relationship Id="rId4" Type="http://schemas.openxmlformats.org/officeDocument/2006/relationships/hyperlink" Target="file:///C:\Users\Administrator\Desktop\Du%20Plessis%20&amp;%20Associates\Du%20Plessis%20and%20Associates\Gaba%20-%20Sandstone"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file:///C:\Users\Administrator\Desktop\Du%20Plessis%20&amp;%20Associates\Du%20Plessis%20and%20Associates\Du%20Plessis%20en%20Genote%20Business%20Plans\Puk%20Sport\Strategiese%20Beplanning%20Puksport.ppt" TargetMode="External"/><Relationship Id="rId2" Type="http://schemas.openxmlformats.org/officeDocument/2006/relationships/hyperlink" Target="file:///C:\Users\Administrator\Desktop\Du%20Plessis%20&amp;%20Associates\Du%20Plessis%20and%20Associates\Du%20Plessis%20en%20Genote%20Business%20Plans\Henwil\Summit%20Ridge%20Trading%2084%20(Pty)%20Ltd_%20t-a%20HENWIL%20CHICKENS.docx"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file:///C:\Users\Administrator\Desktop\SBAB%20Strategic%20Plan\SBAB%205%20year%20Strategic%20Plan%20Final.docx"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file:///C:\Users\Administrator\Desktop\Du%20Plessis%20&amp;%20Associates\Du%20Plessis%20and%20Associates\Du%20Plessis%20and%20Associates%20Profile%202019.doc"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95500" y="951411"/>
            <a:ext cx="7766936" cy="1815737"/>
          </a:xfrm>
        </p:spPr>
        <p:txBody>
          <a:bodyPr>
            <a:normAutofit fontScale="90000"/>
          </a:bodyPr>
          <a:lstStyle/>
          <a:p>
            <a:r>
              <a:rPr lang="en-US" b="1" dirty="0"/>
              <a:t>METHODOLOGY OF CONSULTATIONS </a:t>
            </a:r>
            <a:endParaRPr lang="en-US" dirty="0"/>
          </a:p>
        </p:txBody>
      </p:sp>
      <p:sp>
        <p:nvSpPr>
          <p:cNvPr id="3" name="Subtitle 2"/>
          <p:cNvSpPr>
            <a:spLocks noGrp="1"/>
          </p:cNvSpPr>
          <p:nvPr>
            <p:ph type="subTitle" idx="1"/>
          </p:nvPr>
        </p:nvSpPr>
        <p:spPr>
          <a:xfrm>
            <a:off x="6096000" y="3950208"/>
            <a:ext cx="4023360" cy="1815736"/>
          </a:xfrm>
        </p:spPr>
        <p:txBody>
          <a:bodyPr>
            <a:normAutofit/>
          </a:bodyPr>
          <a:lstStyle/>
          <a:p>
            <a:r>
              <a:rPr lang="en-GB" sz="2000" b="1" dirty="0"/>
              <a:t>- </a:t>
            </a:r>
            <a:r>
              <a:rPr lang="en-GB" sz="2400" b="1" dirty="0"/>
              <a:t>PROF TOMMY DU PLESSIS</a:t>
            </a:r>
          </a:p>
          <a:p>
            <a:r>
              <a:rPr lang="en-GB" sz="2000" b="1" dirty="0"/>
              <a:t>Du Plessis &amp; Associates</a:t>
            </a:r>
          </a:p>
          <a:p>
            <a:r>
              <a:rPr lang="en-GB" sz="2000" b="1" dirty="0"/>
              <a:t>Management Consultants</a:t>
            </a:r>
            <a:endParaRPr lang="en-US" sz="2000" b="1" dirty="0"/>
          </a:p>
        </p:txBody>
      </p:sp>
    </p:spTree>
    <p:extLst>
      <p:ext uri="{BB962C8B-B14F-4D97-AF65-F5344CB8AC3E}">
        <p14:creationId xmlns:p14="http://schemas.microsoft.com/office/powerpoint/2010/main" val="36769965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731520"/>
          </a:xfrm>
        </p:spPr>
        <p:txBody>
          <a:bodyPr>
            <a:normAutofit fontScale="90000"/>
          </a:bodyPr>
          <a:lstStyle/>
          <a:p>
            <a:br>
              <a:rPr lang="en-GB" dirty="0"/>
            </a:br>
            <a:r>
              <a:rPr lang="en-GB" b="1" dirty="0"/>
              <a:t>THE CONSULTATION EVALUATES</a:t>
            </a:r>
            <a:br>
              <a:rPr lang="en-GB" dirty="0"/>
            </a:br>
            <a:endParaRPr lang="en-US" dirty="0"/>
          </a:p>
        </p:txBody>
      </p:sp>
      <p:sp>
        <p:nvSpPr>
          <p:cNvPr id="3" name="Content Placeholder 2"/>
          <p:cNvSpPr>
            <a:spLocks noGrp="1"/>
          </p:cNvSpPr>
          <p:nvPr>
            <p:ph idx="1"/>
          </p:nvPr>
        </p:nvSpPr>
        <p:spPr>
          <a:xfrm>
            <a:off x="1484310" y="853440"/>
            <a:ext cx="10183434" cy="5620511"/>
          </a:xfrm>
        </p:spPr>
        <p:txBody>
          <a:bodyPr>
            <a:normAutofit fontScale="92500"/>
          </a:bodyPr>
          <a:lstStyle/>
          <a:p>
            <a:pPr>
              <a:buFont typeface="Wingdings" panose="05000000000000000000" pitchFamily="2" charset="2"/>
              <a:buChar char="v"/>
            </a:pPr>
            <a:r>
              <a:rPr lang="en-GB" dirty="0"/>
              <a:t>The consultant </a:t>
            </a:r>
            <a:r>
              <a:rPr lang="en-GB" b="1" dirty="0"/>
              <a:t>continually</a:t>
            </a:r>
            <a:r>
              <a:rPr lang="en-GB" dirty="0"/>
              <a:t> evaluates. He judges the results, compares factual data, collects information, weights up the answers, builds up a picture with the aid of observations and critically regards everything which is being done, said and seen.</a:t>
            </a:r>
            <a:endParaRPr lang="en-ZA" dirty="0"/>
          </a:p>
          <a:p>
            <a:pPr>
              <a:buFont typeface="Wingdings" panose="05000000000000000000" pitchFamily="2" charset="2"/>
              <a:buChar char="v"/>
            </a:pPr>
            <a:r>
              <a:rPr lang="en-GB" dirty="0"/>
              <a:t>Both the </a:t>
            </a:r>
            <a:r>
              <a:rPr lang="en-GB" b="1" dirty="0"/>
              <a:t>business and the business owner </a:t>
            </a:r>
            <a:r>
              <a:rPr lang="en-GB" dirty="0"/>
              <a:t>are evaluated. An attempt should be made to evaluate the characteristics, interests and especially the managerial ability of the entrepreneur. After all he is the person who will be expected to implement any recommendations and adjustments arising from the consultation.</a:t>
            </a:r>
            <a:endParaRPr lang="en-ZA" dirty="0"/>
          </a:p>
          <a:p>
            <a:pPr>
              <a:buFont typeface="Wingdings" panose="05000000000000000000" pitchFamily="2" charset="2"/>
              <a:buChar char="v"/>
            </a:pPr>
            <a:r>
              <a:rPr lang="en-GB" dirty="0"/>
              <a:t>The business </a:t>
            </a:r>
            <a:r>
              <a:rPr lang="en-GB" b="1" dirty="0"/>
              <a:t>potential</a:t>
            </a:r>
            <a:r>
              <a:rPr lang="en-GB" dirty="0"/>
              <a:t> as such is also evaluated during the consultation; partic­ularly in its existing or in adapted form. This entails an evaluation of the market, of external conditions in the market as well as to probe the position of the business in the market - its present position as well as its possible future position.</a:t>
            </a:r>
            <a:endParaRPr lang="en-ZA" dirty="0"/>
          </a:p>
          <a:p>
            <a:pPr>
              <a:buFont typeface="Wingdings" panose="05000000000000000000" pitchFamily="2" charset="2"/>
              <a:buChar char="v"/>
            </a:pPr>
            <a:r>
              <a:rPr lang="en-GB" dirty="0"/>
              <a:t>Among the </a:t>
            </a:r>
            <a:r>
              <a:rPr lang="en-GB" b="1" dirty="0"/>
              <a:t>aspects to be critically examined and evaluated </a:t>
            </a:r>
            <a:r>
              <a:rPr lang="en-GB" dirty="0"/>
              <a:t>are current systems, the managerial set-up, stock and marketing. Many recommen­dations, adaptations and corrective measures may arise from the evalu­ation.</a:t>
            </a:r>
            <a:endParaRPr lang="en-ZA" dirty="0"/>
          </a:p>
          <a:p>
            <a:endParaRPr lang="en-US" dirty="0"/>
          </a:p>
        </p:txBody>
      </p:sp>
    </p:spTree>
    <p:extLst>
      <p:ext uri="{BB962C8B-B14F-4D97-AF65-F5344CB8AC3E}">
        <p14:creationId xmlns:p14="http://schemas.microsoft.com/office/powerpoint/2010/main" val="3015905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1)">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1)">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heel(1)">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743712"/>
          </a:xfrm>
        </p:spPr>
        <p:txBody>
          <a:bodyPr>
            <a:normAutofit/>
          </a:bodyPr>
          <a:lstStyle/>
          <a:p>
            <a:r>
              <a:rPr lang="en-GB" b="1" dirty="0"/>
              <a:t>THE CONSULTATION IDENTIFIES</a:t>
            </a:r>
            <a:endParaRPr lang="en-US" b="1" dirty="0"/>
          </a:p>
        </p:txBody>
      </p:sp>
      <p:sp>
        <p:nvSpPr>
          <p:cNvPr id="3" name="Content Placeholder 2"/>
          <p:cNvSpPr>
            <a:spLocks noGrp="1"/>
          </p:cNvSpPr>
          <p:nvPr>
            <p:ph idx="1"/>
          </p:nvPr>
        </p:nvSpPr>
        <p:spPr>
          <a:xfrm>
            <a:off x="1484310" y="743712"/>
            <a:ext cx="10018713" cy="5657087"/>
          </a:xfrm>
        </p:spPr>
        <p:txBody>
          <a:bodyPr>
            <a:normAutofit lnSpcReduction="10000"/>
          </a:bodyPr>
          <a:lstStyle/>
          <a:p>
            <a:pPr>
              <a:buFont typeface="Wingdings" panose="05000000000000000000" pitchFamily="2" charset="2"/>
              <a:buChar char="§"/>
            </a:pPr>
            <a:r>
              <a:rPr lang="en-GB" dirty="0"/>
              <a:t>One of the most important objectives of the consultation is </a:t>
            </a:r>
            <a:r>
              <a:rPr lang="en-GB" b="1" dirty="0"/>
              <a:t>to identify problems, bottlenecks, deviations and unfavourable trends</a:t>
            </a:r>
            <a:r>
              <a:rPr lang="en-GB" dirty="0"/>
              <a:t>. An essential require­ment for the solution of problems is the identification, delimitation and location of problem areas. It is virtually impossible to solve problems without first identifying them.</a:t>
            </a:r>
            <a:endParaRPr lang="en-ZA" dirty="0"/>
          </a:p>
          <a:p>
            <a:pPr>
              <a:buFont typeface="Wingdings" panose="05000000000000000000" pitchFamily="2" charset="2"/>
              <a:buChar char="§"/>
            </a:pPr>
            <a:r>
              <a:rPr lang="en-GB" dirty="0"/>
              <a:t>The </a:t>
            </a:r>
            <a:r>
              <a:rPr lang="en-GB" b="1" dirty="0"/>
              <a:t>nature and extent of the problems</a:t>
            </a:r>
            <a:r>
              <a:rPr lang="en-GB" dirty="0"/>
              <a:t> and their effect on the business should be determined in order to lay down priorities.</a:t>
            </a:r>
            <a:endParaRPr lang="en-ZA" dirty="0"/>
          </a:p>
          <a:p>
            <a:pPr>
              <a:buFont typeface="Wingdings" panose="05000000000000000000" pitchFamily="2" charset="2"/>
              <a:buChar char="§"/>
            </a:pPr>
            <a:r>
              <a:rPr lang="en-GB" dirty="0"/>
              <a:t>But the identification of bottle-necks is not a one-sided action to be undertaken by the consultant alone during the consultation. It is rather an </a:t>
            </a:r>
            <a:r>
              <a:rPr lang="en-GB" b="1" dirty="0"/>
              <a:t>analysis undertaken jointly by the consultant and the businessman</a:t>
            </a:r>
            <a:r>
              <a:rPr lang="en-GB" dirty="0"/>
              <a:t>. The businessman himself should identify and understand the problem areas and should grasp the consequences of the problem.</a:t>
            </a:r>
            <a:endParaRPr lang="en-ZA" dirty="0"/>
          </a:p>
          <a:p>
            <a:pPr>
              <a:buFont typeface="Wingdings" panose="05000000000000000000" pitchFamily="2" charset="2"/>
              <a:buChar char="§"/>
            </a:pPr>
            <a:r>
              <a:rPr lang="en-GB" dirty="0"/>
              <a:t>The consultant applies certain methods to identify snags, the most common of which are the </a:t>
            </a:r>
            <a:r>
              <a:rPr lang="en-GB" b="1" dirty="0"/>
              <a:t>questionin</a:t>
            </a:r>
            <a:r>
              <a:rPr lang="en-GB" dirty="0"/>
              <a:t>g of the entrepreneur and his staff, the </a:t>
            </a:r>
            <a:r>
              <a:rPr lang="en-GB" b="1" dirty="0"/>
              <a:t>analysis of managerial information</a:t>
            </a:r>
            <a:r>
              <a:rPr lang="en-GB" dirty="0"/>
              <a:t> and </a:t>
            </a:r>
            <a:r>
              <a:rPr lang="en-GB" b="1" dirty="0"/>
              <a:t>personal observation</a:t>
            </a:r>
            <a:r>
              <a:rPr lang="en-GB" dirty="0"/>
              <a:t>.</a:t>
            </a:r>
            <a:endParaRPr lang="en-ZA" dirty="0"/>
          </a:p>
        </p:txBody>
      </p:sp>
    </p:spTree>
    <p:extLst>
      <p:ext uri="{BB962C8B-B14F-4D97-AF65-F5344CB8AC3E}">
        <p14:creationId xmlns:p14="http://schemas.microsoft.com/office/powerpoint/2010/main" val="4983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731520"/>
          </a:xfrm>
        </p:spPr>
        <p:txBody>
          <a:bodyPr>
            <a:normAutofit fontScale="90000"/>
          </a:bodyPr>
          <a:lstStyle/>
          <a:p>
            <a:br>
              <a:rPr lang="en-GB" dirty="0"/>
            </a:br>
            <a:br>
              <a:rPr lang="en-GB" dirty="0"/>
            </a:br>
            <a:r>
              <a:rPr lang="en-GB" b="1" dirty="0"/>
              <a:t>THE CONSULTATION SEEKS SOLUTIONS</a:t>
            </a:r>
            <a:br>
              <a:rPr lang="en-GB" dirty="0"/>
            </a:br>
            <a:br>
              <a:rPr lang="en-GB" dirty="0"/>
            </a:br>
            <a:endParaRPr lang="en-US" dirty="0"/>
          </a:p>
        </p:txBody>
      </p:sp>
      <p:sp>
        <p:nvSpPr>
          <p:cNvPr id="3" name="Content Placeholder 2"/>
          <p:cNvSpPr>
            <a:spLocks noGrp="1"/>
          </p:cNvSpPr>
          <p:nvPr>
            <p:ph idx="1"/>
          </p:nvPr>
        </p:nvSpPr>
        <p:spPr>
          <a:xfrm>
            <a:off x="1484310" y="1316736"/>
            <a:ext cx="10018713" cy="5096255"/>
          </a:xfrm>
        </p:spPr>
        <p:txBody>
          <a:bodyPr>
            <a:normAutofit/>
          </a:bodyPr>
          <a:lstStyle/>
          <a:p>
            <a:pPr>
              <a:buFont typeface="Wingdings" panose="05000000000000000000" pitchFamily="2" charset="2"/>
              <a:buChar char="Ø"/>
            </a:pPr>
            <a:r>
              <a:rPr lang="en-GB" dirty="0"/>
              <a:t>The consultation </a:t>
            </a:r>
            <a:r>
              <a:rPr lang="en-GB" b="1" dirty="0"/>
              <a:t>seeks for the solutions</a:t>
            </a:r>
            <a:r>
              <a:rPr lang="en-GB" dirty="0"/>
              <a:t> to certain snags and problems in the business. As in the case of their identification and evaluation, the </a:t>
            </a:r>
            <a:r>
              <a:rPr lang="en-GB" b="1" dirty="0"/>
              <a:t>solutions and certain alternatives </a:t>
            </a:r>
            <a:r>
              <a:rPr lang="en-GB" dirty="0"/>
              <a:t>should be arrived at in collaboration and in agreement with the entrepreneur.</a:t>
            </a:r>
            <a:endParaRPr lang="en-ZA" dirty="0"/>
          </a:p>
          <a:p>
            <a:pPr>
              <a:buFont typeface="Wingdings" panose="05000000000000000000" pitchFamily="2" charset="2"/>
              <a:buChar char="Ø"/>
            </a:pPr>
            <a:r>
              <a:rPr lang="en-GB" b="1" dirty="0"/>
              <a:t>Priorities</a:t>
            </a:r>
            <a:r>
              <a:rPr lang="en-GB" dirty="0"/>
              <a:t> for the overall solutions to problems are considered, </a:t>
            </a:r>
            <a:r>
              <a:rPr lang="en-GB" b="1" dirty="0"/>
              <a:t>judged and agreed upon</a:t>
            </a:r>
            <a:r>
              <a:rPr lang="en-GB" dirty="0"/>
              <a:t> and corrective measures are designed for the interim alleviation of stress. The entrepreneur is led to take certain decisions and steps in line with these solutions and alternatives.</a:t>
            </a:r>
            <a:endParaRPr lang="en-ZA" dirty="0"/>
          </a:p>
          <a:p>
            <a:pPr>
              <a:buFont typeface="Wingdings" panose="05000000000000000000" pitchFamily="2" charset="2"/>
              <a:buChar char="Ø"/>
            </a:pPr>
            <a:r>
              <a:rPr lang="en-GB" dirty="0"/>
              <a:t>If possible and where necessary, </a:t>
            </a:r>
            <a:r>
              <a:rPr lang="en-GB" b="1" dirty="0"/>
              <a:t>practical assistance </a:t>
            </a:r>
            <a:r>
              <a:rPr lang="en-GB" dirty="0"/>
              <a:t>will be given in </a:t>
            </a:r>
            <a:r>
              <a:rPr lang="en-GB" b="1" dirty="0"/>
              <a:t>applying and implementing </a:t>
            </a:r>
            <a:r>
              <a:rPr lang="en-GB" dirty="0"/>
              <a:t>these decisions and solutions.</a:t>
            </a:r>
            <a:endParaRPr lang="en-ZA" dirty="0"/>
          </a:p>
          <a:p>
            <a:pPr>
              <a:buFont typeface="Wingdings" panose="05000000000000000000" pitchFamily="2" charset="2"/>
              <a:buChar char="Ø"/>
            </a:pPr>
            <a:r>
              <a:rPr lang="en-GB" dirty="0"/>
              <a:t>In the </a:t>
            </a:r>
            <a:r>
              <a:rPr lang="en-GB" b="1" dirty="0"/>
              <a:t>final phase</a:t>
            </a:r>
            <a:r>
              <a:rPr lang="en-GB" dirty="0"/>
              <a:t> of findings, solutions and recommendations </a:t>
            </a:r>
            <a:r>
              <a:rPr lang="en-GB" b="1" dirty="0"/>
              <a:t>a report</a:t>
            </a:r>
            <a:r>
              <a:rPr lang="en-GB" dirty="0"/>
              <a:t> will be issued.</a:t>
            </a:r>
            <a:endParaRPr lang="en-ZA" dirty="0"/>
          </a:p>
          <a:p>
            <a:endParaRPr lang="en-US" dirty="0"/>
          </a:p>
        </p:txBody>
      </p:sp>
    </p:spTree>
    <p:extLst>
      <p:ext uri="{BB962C8B-B14F-4D97-AF65-F5344CB8AC3E}">
        <p14:creationId xmlns:p14="http://schemas.microsoft.com/office/powerpoint/2010/main" val="2760241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34113"/>
            <a:ext cx="10018713" cy="609599"/>
          </a:xfrm>
        </p:spPr>
        <p:txBody>
          <a:bodyPr>
            <a:normAutofit fontScale="90000"/>
          </a:bodyPr>
          <a:lstStyle/>
          <a:p>
            <a:br>
              <a:rPr lang="en-GB" dirty="0"/>
            </a:br>
            <a:r>
              <a:rPr lang="en-GB" b="1" dirty="0"/>
              <a:t>THE CONSULTATION TEACHES</a:t>
            </a:r>
            <a:br>
              <a:rPr lang="en-GB" dirty="0"/>
            </a:br>
            <a:endParaRPr lang="en-US" b="1" dirty="0"/>
          </a:p>
        </p:txBody>
      </p:sp>
      <p:sp>
        <p:nvSpPr>
          <p:cNvPr id="3" name="Content Placeholder 2"/>
          <p:cNvSpPr>
            <a:spLocks noGrp="1"/>
          </p:cNvSpPr>
          <p:nvPr>
            <p:ph idx="1"/>
          </p:nvPr>
        </p:nvSpPr>
        <p:spPr>
          <a:xfrm>
            <a:off x="1484310" y="999745"/>
            <a:ext cx="10018713" cy="4791456"/>
          </a:xfrm>
        </p:spPr>
        <p:txBody>
          <a:bodyPr/>
          <a:lstStyle/>
          <a:p>
            <a:pPr>
              <a:buFont typeface="Wingdings" panose="05000000000000000000" pitchFamily="2" charset="2"/>
              <a:buChar char="Ø"/>
            </a:pPr>
            <a:r>
              <a:rPr lang="en-GB" dirty="0"/>
              <a:t>To the entrepreneur the consultation is an important </a:t>
            </a:r>
            <a:r>
              <a:rPr lang="en-GB" b="1" dirty="0"/>
              <a:t>educational oppor­tunity</a:t>
            </a:r>
            <a:r>
              <a:rPr lang="en-GB" dirty="0"/>
              <a:t> since it brings him into special contact with certain skills which may heretofore have been lacking in his training and background. </a:t>
            </a:r>
          </a:p>
          <a:p>
            <a:pPr>
              <a:buFont typeface="Wingdings" panose="05000000000000000000" pitchFamily="2" charset="2"/>
              <a:buChar char="Ø"/>
            </a:pPr>
            <a:r>
              <a:rPr lang="en-GB" dirty="0"/>
              <a:t>He or she </a:t>
            </a:r>
            <a:r>
              <a:rPr lang="en-GB" b="1" dirty="0"/>
              <a:t>learns new approaches and concepts </a:t>
            </a:r>
            <a:r>
              <a:rPr lang="en-GB" dirty="0"/>
              <a:t>which may have been unknown or vague in the past. </a:t>
            </a:r>
          </a:p>
          <a:p>
            <a:pPr>
              <a:buFont typeface="Wingdings" panose="05000000000000000000" pitchFamily="2" charset="2"/>
              <a:buChar char="Ø"/>
            </a:pPr>
            <a:r>
              <a:rPr lang="en-GB" dirty="0"/>
              <a:t>A favourable climate for </a:t>
            </a:r>
            <a:r>
              <a:rPr lang="en-GB" b="1" dirty="0"/>
              <a:t>discussion, questioning and contact</a:t>
            </a:r>
            <a:r>
              <a:rPr lang="en-GB" dirty="0"/>
              <a:t> is created through the special personal relationship of mutual trust between the consultant and the entrepreneur. </a:t>
            </a:r>
          </a:p>
          <a:p>
            <a:pPr>
              <a:buFont typeface="Wingdings" panose="05000000000000000000" pitchFamily="2" charset="2"/>
              <a:buChar char="Ø"/>
            </a:pPr>
            <a:r>
              <a:rPr lang="en-GB" dirty="0"/>
              <a:t>This climate is conducive to the </a:t>
            </a:r>
            <a:r>
              <a:rPr lang="en-GB" b="1" dirty="0"/>
              <a:t>transmission and reception of kno</a:t>
            </a:r>
            <a:r>
              <a:rPr lang="en-GB" dirty="0"/>
              <a:t>wledge.</a:t>
            </a:r>
            <a:endParaRPr lang="en-US" dirty="0"/>
          </a:p>
        </p:txBody>
      </p:sp>
    </p:spTree>
    <p:extLst>
      <p:ext uri="{BB962C8B-B14F-4D97-AF65-F5344CB8AC3E}">
        <p14:creationId xmlns:p14="http://schemas.microsoft.com/office/powerpoint/2010/main" val="2489374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798576"/>
          </a:xfrm>
        </p:spPr>
        <p:txBody>
          <a:bodyPr>
            <a:normAutofit fontScale="90000"/>
          </a:bodyPr>
          <a:lstStyle/>
          <a:p>
            <a:br>
              <a:rPr lang="en-GB" dirty="0"/>
            </a:br>
            <a:r>
              <a:rPr lang="en-GB" b="1" dirty="0"/>
              <a:t>THE CONSULTATION CREATES CONTACT</a:t>
            </a:r>
            <a:br>
              <a:rPr lang="en-ZA" dirty="0"/>
            </a:br>
            <a:endParaRPr lang="en-US" dirty="0"/>
          </a:p>
        </p:txBody>
      </p:sp>
      <p:sp>
        <p:nvSpPr>
          <p:cNvPr id="3" name="Content Placeholder 2"/>
          <p:cNvSpPr>
            <a:spLocks noGrp="1"/>
          </p:cNvSpPr>
          <p:nvPr>
            <p:ph idx="1"/>
          </p:nvPr>
        </p:nvSpPr>
        <p:spPr>
          <a:xfrm>
            <a:off x="1484310" y="890017"/>
            <a:ext cx="10018713" cy="5169407"/>
          </a:xfrm>
        </p:spPr>
        <p:txBody>
          <a:bodyPr>
            <a:normAutofit fontScale="92500" lnSpcReduction="20000"/>
          </a:bodyPr>
          <a:lstStyle/>
          <a:p>
            <a:pPr>
              <a:buFont typeface="Wingdings" panose="05000000000000000000" pitchFamily="2" charset="2"/>
              <a:buChar char="Ø"/>
            </a:pPr>
            <a:r>
              <a:rPr lang="en-GB" dirty="0"/>
              <a:t>The consultation provides the entrepreneur with an important contact. First of all he/she is put into closer touch with his/her own business because by revealing certain methods and data to they may come to a better understanding of the workings of the business. This may enable him/her to get their finger much nearer to the pulse of the business and to establish closer contact with it.</a:t>
            </a:r>
            <a:endParaRPr lang="en-ZA" dirty="0"/>
          </a:p>
          <a:p>
            <a:pPr>
              <a:buFont typeface="Wingdings" panose="05000000000000000000" pitchFamily="2" charset="2"/>
              <a:buChar char="Ø"/>
            </a:pPr>
            <a:r>
              <a:rPr lang="en-GB" dirty="0"/>
              <a:t>The consultation leads to a personal relationship between the consultant and the entrepreneur. </a:t>
            </a:r>
          </a:p>
          <a:p>
            <a:pPr lvl="1">
              <a:buFont typeface="Wingdings" panose="05000000000000000000" pitchFamily="2" charset="2"/>
              <a:buChar char="v"/>
            </a:pPr>
            <a:r>
              <a:rPr lang="en-GB" dirty="0"/>
              <a:t>It enables the entrepreneur to communicate con­fidentially with the consultant about the business and its problems. </a:t>
            </a:r>
          </a:p>
          <a:p>
            <a:pPr lvl="1">
              <a:buFont typeface="Wingdings" panose="05000000000000000000" pitchFamily="2" charset="2"/>
              <a:buChar char="v"/>
            </a:pPr>
            <a:r>
              <a:rPr lang="en-GB" dirty="0"/>
              <a:t>The self-confidence of the entrepreneur may be greatly boosted by the mere confirmation that the business is being run along the right lines. </a:t>
            </a:r>
          </a:p>
          <a:p>
            <a:pPr lvl="1">
              <a:buFont typeface="Wingdings" panose="05000000000000000000" pitchFamily="2" charset="2"/>
              <a:buChar char="v"/>
            </a:pPr>
            <a:r>
              <a:rPr lang="en-GB" dirty="0"/>
              <a:t>But the consultation also establishes a relationship between the entrepreneur and the assistance agency. And this may be a new driving force to the entrepreneur.</a:t>
            </a:r>
            <a:endParaRPr lang="en-ZA" dirty="0"/>
          </a:p>
          <a:p>
            <a:pPr>
              <a:buFont typeface="Wingdings" panose="05000000000000000000" pitchFamily="2" charset="2"/>
              <a:buChar char="Ø"/>
            </a:pPr>
            <a:r>
              <a:rPr lang="en-GB" dirty="0"/>
              <a:t>Through the assistance agency the entrepreneur is often placed in contact with other businesses in his own or related fields. Such contact may lead to fruitful and advantageous co-operation and the exchange of information and sharing of experiences.</a:t>
            </a:r>
            <a:endParaRPr lang="en-US" dirty="0"/>
          </a:p>
        </p:txBody>
      </p:sp>
    </p:spTree>
    <p:extLst>
      <p:ext uri="{BB962C8B-B14F-4D97-AF65-F5344CB8AC3E}">
        <p14:creationId xmlns:p14="http://schemas.microsoft.com/office/powerpoint/2010/main" val="40136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0" y="1"/>
            <a:ext cx="10018713" cy="890016"/>
          </a:xfrm>
        </p:spPr>
        <p:txBody>
          <a:bodyPr>
            <a:normAutofit fontScale="90000"/>
          </a:bodyPr>
          <a:lstStyle/>
          <a:p>
            <a:r>
              <a:rPr lang="en-GB" b="1" dirty="0"/>
              <a:t>STAGES IN CARRYING OUT THE CONSULTATION</a:t>
            </a:r>
            <a:endParaRPr lang="en-US" b="1" dirty="0"/>
          </a:p>
        </p:txBody>
      </p:sp>
      <p:sp>
        <p:nvSpPr>
          <p:cNvPr id="3" name="Content Placeholder 2"/>
          <p:cNvSpPr>
            <a:spLocks noGrp="1"/>
          </p:cNvSpPr>
          <p:nvPr>
            <p:ph idx="1"/>
          </p:nvPr>
        </p:nvSpPr>
        <p:spPr>
          <a:xfrm>
            <a:off x="1484310" y="2316481"/>
            <a:ext cx="10018713" cy="2962656"/>
          </a:xfrm>
        </p:spPr>
        <p:txBody>
          <a:bodyPr/>
          <a:lstStyle/>
          <a:p>
            <a:pPr>
              <a:buFont typeface="Wingdings" panose="05000000000000000000" pitchFamily="2" charset="2"/>
              <a:buChar char="q"/>
            </a:pPr>
            <a:r>
              <a:rPr lang="en-GB" dirty="0"/>
              <a:t>Arrangements beforehand</a:t>
            </a:r>
          </a:p>
          <a:p>
            <a:pPr>
              <a:buFont typeface="Wingdings" panose="05000000000000000000" pitchFamily="2" charset="2"/>
              <a:buChar char="q"/>
            </a:pPr>
            <a:r>
              <a:rPr lang="en-GB" dirty="0"/>
              <a:t>The on-site Visit</a:t>
            </a:r>
          </a:p>
          <a:p>
            <a:pPr>
              <a:buFont typeface="Wingdings" panose="05000000000000000000" pitchFamily="2" charset="2"/>
              <a:buChar char="q"/>
            </a:pPr>
            <a:r>
              <a:rPr lang="en-GB" dirty="0"/>
              <a:t>Findings and recommendations</a:t>
            </a:r>
          </a:p>
          <a:p>
            <a:pPr>
              <a:buFont typeface="Wingdings" panose="05000000000000000000" pitchFamily="2" charset="2"/>
              <a:buChar char="q"/>
            </a:pPr>
            <a:r>
              <a:rPr lang="en-GB" dirty="0"/>
              <a:t>Report</a:t>
            </a:r>
          </a:p>
          <a:p>
            <a:pPr>
              <a:buFont typeface="Wingdings" panose="05000000000000000000" pitchFamily="2" charset="2"/>
              <a:buChar char="q"/>
            </a:pPr>
            <a:r>
              <a:rPr lang="en-GB" dirty="0"/>
              <a:t>Follow-up</a:t>
            </a:r>
            <a:endParaRPr lang="en-US" dirty="0"/>
          </a:p>
        </p:txBody>
      </p:sp>
    </p:spTree>
    <p:extLst>
      <p:ext uri="{BB962C8B-B14F-4D97-AF65-F5344CB8AC3E}">
        <p14:creationId xmlns:p14="http://schemas.microsoft.com/office/powerpoint/2010/main" val="153422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865632"/>
          </a:xfrm>
        </p:spPr>
        <p:txBody>
          <a:bodyPr>
            <a:normAutofit fontScale="90000"/>
          </a:bodyPr>
          <a:lstStyle/>
          <a:p>
            <a:br>
              <a:rPr lang="en-GB" dirty="0"/>
            </a:br>
            <a:r>
              <a:rPr lang="en-GB" b="1" dirty="0"/>
              <a:t>ARRANGEMENTS BEFOREHAND</a:t>
            </a:r>
            <a:br>
              <a:rPr lang="en-GB" dirty="0"/>
            </a:br>
            <a:endParaRPr lang="en-US" dirty="0"/>
          </a:p>
        </p:txBody>
      </p:sp>
      <p:sp>
        <p:nvSpPr>
          <p:cNvPr id="3" name="Content Placeholder 2"/>
          <p:cNvSpPr>
            <a:spLocks noGrp="1"/>
          </p:cNvSpPr>
          <p:nvPr>
            <p:ph idx="1"/>
          </p:nvPr>
        </p:nvSpPr>
        <p:spPr>
          <a:xfrm>
            <a:off x="1484310" y="865633"/>
            <a:ext cx="10293162" cy="5449824"/>
          </a:xfrm>
        </p:spPr>
        <p:txBody>
          <a:bodyPr>
            <a:normAutofit fontScale="92500" lnSpcReduction="20000"/>
          </a:bodyPr>
          <a:lstStyle/>
          <a:p>
            <a:pPr>
              <a:buFont typeface="Wingdings" panose="05000000000000000000" pitchFamily="2" charset="2"/>
              <a:buChar char="ü"/>
            </a:pPr>
            <a:r>
              <a:rPr lang="en-GB" dirty="0"/>
              <a:t>In order to prevent any misunderstanding and frustration - all arrange­ments for the consultation should be made thoroughly and clearly well in advance and both parties should be familiar with aspects such as the venue and time of the appointment.</a:t>
            </a:r>
            <a:endParaRPr lang="en-ZA" dirty="0"/>
          </a:p>
          <a:p>
            <a:pPr>
              <a:buFont typeface="Wingdings" panose="05000000000000000000" pitchFamily="2" charset="2"/>
              <a:buChar char="ü"/>
            </a:pPr>
            <a:r>
              <a:rPr lang="en-GB" dirty="0"/>
              <a:t>The person in charge of the business, i.e. the owner and the manager should set aside enough time to meet the consultant and to answer his queries. During the consultation, but particularly in the initial and final stages the undivided attention of the owner/manager will be required. So, when the arrangements are made, the entrepreneur should be informed accordingly, either by telephone or in writing.</a:t>
            </a:r>
            <a:endParaRPr lang="en-ZA" dirty="0"/>
          </a:p>
          <a:p>
            <a:pPr>
              <a:buFont typeface="Wingdings" panose="05000000000000000000" pitchFamily="2" charset="2"/>
              <a:buChar char="ü"/>
            </a:pPr>
            <a:r>
              <a:rPr lang="en-GB" dirty="0"/>
              <a:t>Prior information on the nature and size of the business is a further requirement. It is only natural that the consultant should know before­hand what type of business he is expected to deal with during the con­sultation. This is required to facilitate study beforehand and to create the right frame of mind with the consultant. The significance of the latter is that it could help the consultant to determine the proce­dures to be adopted in dealing with the business.</a:t>
            </a:r>
            <a:endParaRPr lang="en-ZA" dirty="0"/>
          </a:p>
          <a:p>
            <a:pPr>
              <a:buFont typeface="Wingdings" panose="05000000000000000000" pitchFamily="2" charset="2"/>
              <a:buChar char="ü"/>
            </a:pPr>
            <a:r>
              <a:rPr lang="en-GB" dirty="0"/>
              <a:t>The financial statements of the business, preferable for the preceding two or three years, contain very important preliminary information. To the consultant a study and analysis of these statements constitute a very useful introduction to the business and this could save very valuable time during the actual visit..</a:t>
            </a:r>
            <a:endParaRPr lang="en-US" dirty="0"/>
          </a:p>
        </p:txBody>
      </p:sp>
    </p:spTree>
    <p:extLst>
      <p:ext uri="{BB962C8B-B14F-4D97-AF65-F5344CB8AC3E}">
        <p14:creationId xmlns:p14="http://schemas.microsoft.com/office/powerpoint/2010/main" val="502798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829056"/>
          </a:xfrm>
        </p:spPr>
        <p:txBody>
          <a:bodyPr/>
          <a:lstStyle/>
          <a:p>
            <a:r>
              <a:rPr lang="en-GB" b="1" dirty="0"/>
              <a:t>THE ON-SITE VISIT (</a:t>
            </a:r>
            <a:r>
              <a:rPr lang="en-GB" b="1" dirty="0" err="1"/>
              <a:t>i</a:t>
            </a:r>
            <a:r>
              <a:rPr lang="en-GB" b="1" dirty="0"/>
              <a:t>)</a:t>
            </a:r>
            <a:endParaRPr lang="en-US" b="1" dirty="0"/>
          </a:p>
        </p:txBody>
      </p:sp>
      <p:sp>
        <p:nvSpPr>
          <p:cNvPr id="3" name="Content Placeholder 2"/>
          <p:cNvSpPr>
            <a:spLocks noGrp="1"/>
          </p:cNvSpPr>
          <p:nvPr>
            <p:ph idx="1"/>
          </p:nvPr>
        </p:nvSpPr>
        <p:spPr>
          <a:xfrm>
            <a:off x="1484310" y="829057"/>
            <a:ext cx="10018713" cy="5779007"/>
          </a:xfrm>
        </p:spPr>
        <p:txBody>
          <a:bodyPr>
            <a:normAutofit/>
          </a:bodyPr>
          <a:lstStyle/>
          <a:p>
            <a:pPr>
              <a:buFont typeface="Wingdings" panose="05000000000000000000" pitchFamily="2" charset="2"/>
              <a:buChar char="Ø"/>
            </a:pPr>
            <a:r>
              <a:rPr lang="en-GB" dirty="0"/>
              <a:t>Now follows the most important part of the consultation - the investigation undertaken by the consultant within the business itself. </a:t>
            </a:r>
          </a:p>
          <a:p>
            <a:pPr>
              <a:buFont typeface="Wingdings" panose="05000000000000000000" pitchFamily="2" charset="2"/>
              <a:buChar char="Ø"/>
            </a:pPr>
            <a:r>
              <a:rPr lang="en-GB" dirty="0"/>
              <a:t>The consultant now comes into contact with the actual physical environment and circum­stances within which the business operates. He meets the people in the business - the owner, the manager and all members of the staff. He gets to know the practical problems experienced in the business.</a:t>
            </a:r>
            <a:endParaRPr lang="en-ZA" dirty="0"/>
          </a:p>
          <a:p>
            <a:pPr>
              <a:buFont typeface="Wingdings" panose="05000000000000000000" pitchFamily="2" charset="2"/>
              <a:buChar char="Ø"/>
            </a:pPr>
            <a:r>
              <a:rPr lang="en-GB" dirty="0"/>
              <a:t>It is of vital importance that there should be mutual confidence between the consultant and his client right from the start. And this will sorely test the consultant's human relations and his ability to communicate. The golden rule here is to listen and to observe.</a:t>
            </a:r>
            <a:endParaRPr lang="en-ZA" dirty="0"/>
          </a:p>
          <a:p>
            <a:pPr>
              <a:buFont typeface="Wingdings" panose="05000000000000000000" pitchFamily="2" charset="2"/>
              <a:buChar char="Ø"/>
            </a:pPr>
            <a:r>
              <a:rPr lang="en-GB" dirty="0"/>
              <a:t>The consultant and the entrepreneur should collaborate as equals in their attempts to find solutions to the problems in the business.</a:t>
            </a:r>
            <a:endParaRPr lang="en-ZA" dirty="0"/>
          </a:p>
          <a:p>
            <a:endParaRPr lang="en-US" dirty="0"/>
          </a:p>
        </p:txBody>
      </p:sp>
    </p:spTree>
    <p:extLst>
      <p:ext uri="{BB962C8B-B14F-4D97-AF65-F5344CB8AC3E}">
        <p14:creationId xmlns:p14="http://schemas.microsoft.com/office/powerpoint/2010/main" val="1087747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829056"/>
          </a:xfrm>
        </p:spPr>
        <p:txBody>
          <a:bodyPr/>
          <a:lstStyle/>
          <a:p>
            <a:r>
              <a:rPr lang="en-GB" b="1" dirty="0"/>
              <a:t>THE ON-SITE VISIT (ii)</a:t>
            </a:r>
            <a:endParaRPr lang="en-US" b="1" dirty="0"/>
          </a:p>
        </p:txBody>
      </p:sp>
      <p:sp>
        <p:nvSpPr>
          <p:cNvPr id="3" name="Content Placeholder 2"/>
          <p:cNvSpPr>
            <a:spLocks noGrp="1"/>
          </p:cNvSpPr>
          <p:nvPr>
            <p:ph idx="1"/>
          </p:nvPr>
        </p:nvSpPr>
        <p:spPr>
          <a:xfrm>
            <a:off x="1484310" y="829057"/>
            <a:ext cx="10018713" cy="5657087"/>
          </a:xfrm>
        </p:spPr>
        <p:txBody>
          <a:bodyPr>
            <a:normAutofit fontScale="92500"/>
          </a:bodyPr>
          <a:lstStyle/>
          <a:p>
            <a:pPr>
              <a:buFont typeface="Wingdings" panose="05000000000000000000" pitchFamily="2" charset="2"/>
              <a:buChar char="Ø"/>
            </a:pPr>
            <a:r>
              <a:rPr lang="en-GB" dirty="0"/>
              <a:t>The consultant should inform the entrepreneur about the nature, func­tions and services of his assistance agency/consultancy firm. Its limitations and short­comings should be fully explained in order to remove all false expectations which the entrepreneur may have. Some concise information on the consultant's own qualifications, experience, knowledge and shortcomings will also help to create confidence and to place the entrepreneur at ease.</a:t>
            </a:r>
            <a:endParaRPr lang="en-ZA" dirty="0"/>
          </a:p>
          <a:p>
            <a:pPr>
              <a:buFont typeface="Wingdings" panose="05000000000000000000" pitchFamily="2" charset="2"/>
              <a:buChar char="Ø"/>
            </a:pPr>
            <a:r>
              <a:rPr lang="en-GB" dirty="0"/>
              <a:t>Whilst the entrepreneur should enjoy ample opportunity to answer questions and to give explanations he should always be led by the con­sultant to adhere to the relevant matters. The consultant may never lose full control of the discussions, questions and the general run of the in­vestigation. </a:t>
            </a:r>
            <a:endParaRPr lang="en-ZA" dirty="0"/>
          </a:p>
          <a:p>
            <a:pPr>
              <a:buFont typeface="Wingdings" panose="05000000000000000000" pitchFamily="2" charset="2"/>
              <a:buChar char="Ø"/>
            </a:pPr>
            <a:r>
              <a:rPr lang="en-GB" dirty="0"/>
              <a:t>The various sections of the business - the building, the equipment, stores, workshops, etc. should be visited as early as possible so that the consultant may become acquainted with the physical environment. If necessary special arrangements should be made so that these sections may be visited without interruption.</a:t>
            </a:r>
            <a:endParaRPr lang="en-ZA" dirty="0"/>
          </a:p>
          <a:p>
            <a:endParaRPr lang="en-US" dirty="0"/>
          </a:p>
        </p:txBody>
      </p:sp>
    </p:spTree>
    <p:extLst>
      <p:ext uri="{BB962C8B-B14F-4D97-AF65-F5344CB8AC3E}">
        <p14:creationId xmlns:p14="http://schemas.microsoft.com/office/powerpoint/2010/main" val="1656096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829056"/>
          </a:xfrm>
        </p:spPr>
        <p:txBody>
          <a:bodyPr/>
          <a:lstStyle/>
          <a:p>
            <a:r>
              <a:rPr lang="en-GB" b="1" dirty="0"/>
              <a:t>THE ON-SITE VISIT (iii)</a:t>
            </a:r>
            <a:endParaRPr lang="en-US" b="1" dirty="0"/>
          </a:p>
        </p:txBody>
      </p:sp>
      <p:sp>
        <p:nvSpPr>
          <p:cNvPr id="3" name="Content Placeholder 2"/>
          <p:cNvSpPr>
            <a:spLocks noGrp="1"/>
          </p:cNvSpPr>
          <p:nvPr>
            <p:ph idx="1"/>
          </p:nvPr>
        </p:nvSpPr>
        <p:spPr>
          <a:xfrm>
            <a:off x="1484310" y="829057"/>
            <a:ext cx="10018713" cy="5657087"/>
          </a:xfrm>
        </p:spPr>
        <p:txBody>
          <a:bodyPr>
            <a:normAutofit/>
          </a:bodyPr>
          <a:lstStyle/>
          <a:p>
            <a:pPr>
              <a:buFont typeface="Wingdings" panose="05000000000000000000" pitchFamily="2" charset="2"/>
              <a:buChar char="Ø"/>
            </a:pPr>
            <a:r>
              <a:rPr lang="en-GB" dirty="0"/>
              <a:t>The involvement of staff members should be fully clarified. In most cases the staff will be fully informed about the nature of the investigation, the procedures and methods of the consultant and what will be expected of them. Normally the frank co-operation of the staff is sought and op­portunities are created to put specific questions to the staff. </a:t>
            </a:r>
          </a:p>
          <a:p>
            <a:pPr>
              <a:buFont typeface="Wingdings" panose="05000000000000000000" pitchFamily="2" charset="2"/>
              <a:buChar char="Ø"/>
            </a:pPr>
            <a:r>
              <a:rPr lang="en-GB" dirty="0"/>
              <a:t>But the involvement of the staff in the consultation - particularly in the case of the very small concern - is a very delicate matter which should be handled with care. At a fairly early stage the progress made with the consultation and its findings will indicate to the consultant to what extent the staff should be involved and what questions they will have to be asked.</a:t>
            </a:r>
            <a:endParaRPr lang="en-ZA" dirty="0"/>
          </a:p>
          <a:p>
            <a:pPr>
              <a:buFont typeface="Wingdings" panose="05000000000000000000" pitchFamily="2" charset="2"/>
              <a:buChar char="Ø"/>
            </a:pPr>
            <a:r>
              <a:rPr lang="en-GB" dirty="0"/>
              <a:t>All the time the consultant will ask questions, listen to answers, make notes of discussions and impressions, and try to come to conclusions according to a procedure which may vary slightly from consultation to consultation. </a:t>
            </a:r>
            <a:endParaRPr lang="en-US" dirty="0"/>
          </a:p>
        </p:txBody>
      </p:sp>
    </p:spTree>
    <p:extLst>
      <p:ext uri="{BB962C8B-B14F-4D97-AF65-F5344CB8AC3E}">
        <p14:creationId xmlns:p14="http://schemas.microsoft.com/office/powerpoint/2010/main" val="3299851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2496" y="0"/>
            <a:ext cx="8717279" cy="1048512"/>
          </a:xfrm>
        </p:spPr>
        <p:txBody>
          <a:bodyPr>
            <a:normAutofit fontScale="90000"/>
          </a:bodyPr>
          <a:lstStyle/>
          <a:p>
            <a:br>
              <a:rPr lang="en-GB" b="1" dirty="0"/>
            </a:br>
            <a:r>
              <a:rPr lang="en-GB" b="1" dirty="0"/>
              <a:t>WHAT IS A CONSULTATION SERVICE</a:t>
            </a:r>
            <a:br>
              <a:rPr lang="en-GB" b="1" dirty="0"/>
            </a:br>
            <a:endParaRPr lang="en-US" dirty="0"/>
          </a:p>
        </p:txBody>
      </p:sp>
      <p:sp>
        <p:nvSpPr>
          <p:cNvPr id="3" name="Content Placeholder 2"/>
          <p:cNvSpPr>
            <a:spLocks noGrp="1"/>
          </p:cNvSpPr>
          <p:nvPr>
            <p:ph idx="1"/>
          </p:nvPr>
        </p:nvSpPr>
        <p:spPr>
          <a:xfrm>
            <a:off x="1376485" y="1170432"/>
            <a:ext cx="10815515" cy="4811407"/>
          </a:xfrm>
        </p:spPr>
        <p:txBody>
          <a:bodyPr>
            <a:normAutofit/>
          </a:bodyPr>
          <a:lstStyle/>
          <a:p>
            <a:pPr marL="0" indent="0">
              <a:buNone/>
            </a:pPr>
            <a:endParaRPr lang="en-GB" sz="1200" dirty="0"/>
          </a:p>
          <a:p>
            <a:pPr>
              <a:buFont typeface="Wingdings" panose="05000000000000000000" pitchFamily="2" charset="2"/>
              <a:buChar char="q"/>
            </a:pPr>
            <a:r>
              <a:rPr lang="en-GB" sz="2200" dirty="0"/>
              <a:t>Providing an individual consultation service by assistance agencies &amp; subsidised institutions </a:t>
            </a:r>
          </a:p>
          <a:p>
            <a:pPr>
              <a:buFont typeface="Wingdings" panose="05000000000000000000" pitchFamily="2" charset="2"/>
              <a:buChar char="q"/>
            </a:pPr>
            <a:r>
              <a:rPr lang="en-GB" sz="2200" dirty="0"/>
              <a:t>In view of the problems with which small businesses are faced and of the special characteristics of the small businessman</a:t>
            </a:r>
          </a:p>
          <a:p>
            <a:pPr lvl="1">
              <a:buFont typeface="Wingdings" panose="05000000000000000000" pitchFamily="2" charset="2"/>
              <a:buChar char="v"/>
            </a:pPr>
            <a:r>
              <a:rPr lang="en-GB" sz="1600" dirty="0"/>
              <a:t> </a:t>
            </a:r>
            <a:r>
              <a:rPr lang="en-GB" sz="1800" dirty="0"/>
              <a:t>These problems de­mand a service specially geared for the needs of the small businessman.</a:t>
            </a:r>
          </a:p>
          <a:p>
            <a:pPr lvl="1">
              <a:buFont typeface="Wingdings" panose="05000000000000000000" pitchFamily="2" charset="2"/>
              <a:buChar char="v"/>
            </a:pPr>
            <a:r>
              <a:rPr lang="en-GB" sz="1800" dirty="0"/>
              <a:t>Such a service to small business is definitely justified. </a:t>
            </a:r>
          </a:p>
          <a:p>
            <a:pPr lvl="1">
              <a:buFont typeface="Wingdings" panose="05000000000000000000" pitchFamily="2" charset="2"/>
              <a:buChar char="v"/>
            </a:pPr>
            <a:r>
              <a:rPr lang="en-GB" sz="1800" dirty="0"/>
              <a:t>The small busi­nessman has no specialists to help him with the management of his busi­ness</a:t>
            </a:r>
          </a:p>
          <a:p>
            <a:pPr lvl="1">
              <a:buFont typeface="Wingdings" panose="05000000000000000000" pitchFamily="2" charset="2"/>
              <a:buChar char="v"/>
            </a:pPr>
            <a:r>
              <a:rPr lang="en-GB" sz="1800" dirty="0"/>
              <a:t>The characteristics of the small businessman require a specialised ap­proach,</a:t>
            </a:r>
          </a:p>
          <a:p>
            <a:pPr lvl="1">
              <a:buFont typeface="Wingdings" panose="05000000000000000000" pitchFamily="2" charset="2"/>
              <a:buChar char="v"/>
            </a:pPr>
            <a:r>
              <a:rPr lang="en-GB" sz="1800" dirty="0"/>
              <a:t>hence a special type of consultant who is well versed in handling small businessmen and with a sound knowledge of human nature</a:t>
            </a:r>
            <a:endParaRPr lang="en-US" sz="1800" dirty="0"/>
          </a:p>
        </p:txBody>
      </p:sp>
    </p:spTree>
    <p:extLst>
      <p:ext uri="{BB962C8B-B14F-4D97-AF65-F5344CB8AC3E}">
        <p14:creationId xmlns:p14="http://schemas.microsoft.com/office/powerpoint/2010/main" val="42681746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829056"/>
          </a:xfrm>
        </p:spPr>
        <p:txBody>
          <a:bodyPr/>
          <a:lstStyle/>
          <a:p>
            <a:r>
              <a:rPr lang="en-GB" b="1" dirty="0"/>
              <a:t>THE ON-SITE VISIT (iv)</a:t>
            </a:r>
            <a:endParaRPr lang="en-US" b="1" dirty="0"/>
          </a:p>
        </p:txBody>
      </p:sp>
      <p:sp>
        <p:nvSpPr>
          <p:cNvPr id="3" name="Content Placeholder 2"/>
          <p:cNvSpPr>
            <a:spLocks noGrp="1"/>
          </p:cNvSpPr>
          <p:nvPr>
            <p:ph idx="1"/>
          </p:nvPr>
        </p:nvSpPr>
        <p:spPr>
          <a:xfrm>
            <a:off x="1484310" y="829057"/>
            <a:ext cx="10018713" cy="5657087"/>
          </a:xfrm>
        </p:spPr>
        <p:txBody>
          <a:bodyPr/>
          <a:lstStyle/>
          <a:p>
            <a:pPr>
              <a:buFont typeface="Wingdings" panose="05000000000000000000" pitchFamily="2" charset="2"/>
              <a:buChar char="Ø"/>
            </a:pPr>
            <a:r>
              <a:rPr lang="en-GB" dirty="0"/>
              <a:t>Most assistance agencies/consultation firms are in favour of a handbook or questionnaire to guide consultants and these are actually used by most of their consultants. But the use of the questionnaire is optional and it is generally left to the discretion of the consultant to decide how he will use it during the consultation. </a:t>
            </a:r>
          </a:p>
          <a:p>
            <a:pPr>
              <a:buFont typeface="Wingdings" panose="05000000000000000000" pitchFamily="2" charset="2"/>
              <a:buChar char="Ø"/>
            </a:pPr>
            <a:r>
              <a:rPr lang="en-GB" dirty="0"/>
              <a:t>During the inspection on the site the various aspects of the consultation as discussed in this presentation should be borne in mind. It should espe­cially take into account the personality of the small businessman - his characteristics, abilities and limitations. </a:t>
            </a:r>
          </a:p>
          <a:p>
            <a:pPr>
              <a:buFont typeface="Wingdings" panose="05000000000000000000" pitchFamily="2" charset="2"/>
              <a:buChar char="Ø"/>
            </a:pPr>
            <a:r>
              <a:rPr lang="en-GB" dirty="0"/>
              <a:t>To ensure progress, all work will be done on a scheduled basis. Evaluation will be done con­tinually. Evaluation, the identification of problems and the seeking for their solutions are among the important elements of the local investigation.</a:t>
            </a:r>
            <a:endParaRPr lang="en-ZA" dirty="0"/>
          </a:p>
          <a:p>
            <a:endParaRPr lang="en-US" dirty="0"/>
          </a:p>
        </p:txBody>
      </p:sp>
    </p:spTree>
    <p:extLst>
      <p:ext uri="{BB962C8B-B14F-4D97-AF65-F5344CB8AC3E}">
        <p14:creationId xmlns:p14="http://schemas.microsoft.com/office/powerpoint/2010/main" val="204100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853440"/>
          </a:xfrm>
        </p:spPr>
        <p:txBody>
          <a:bodyPr/>
          <a:lstStyle/>
          <a:p>
            <a:r>
              <a:rPr lang="en-GB" b="1" dirty="0"/>
              <a:t>FINDINGS AND RECOMMENDATIONS (</a:t>
            </a:r>
            <a:r>
              <a:rPr lang="en-GB" b="1" dirty="0" err="1"/>
              <a:t>i</a:t>
            </a:r>
            <a:r>
              <a:rPr lang="en-GB" b="1" dirty="0"/>
              <a:t>)</a:t>
            </a:r>
            <a:endParaRPr lang="en-US" b="1" dirty="0"/>
          </a:p>
        </p:txBody>
      </p:sp>
      <p:sp>
        <p:nvSpPr>
          <p:cNvPr id="3" name="Content Placeholder 2"/>
          <p:cNvSpPr>
            <a:spLocks noGrp="1"/>
          </p:cNvSpPr>
          <p:nvPr>
            <p:ph idx="1"/>
          </p:nvPr>
        </p:nvSpPr>
        <p:spPr>
          <a:xfrm>
            <a:off x="1484310" y="853442"/>
            <a:ext cx="10207818" cy="5596126"/>
          </a:xfrm>
        </p:spPr>
        <p:txBody>
          <a:bodyPr>
            <a:normAutofit fontScale="92500" lnSpcReduction="20000"/>
          </a:bodyPr>
          <a:lstStyle/>
          <a:p>
            <a:pPr>
              <a:buFont typeface="Wingdings" panose="05000000000000000000" pitchFamily="2" charset="2"/>
              <a:buChar char="ü"/>
            </a:pPr>
            <a:r>
              <a:rPr lang="en-GB" dirty="0"/>
              <a:t>Findings and recommendations are reserved for the final stages of the investigation in loco. This applies to cases in which full agreement can be reached during the local investigation on certain problems and their possible solutions. But it is not uncommon for a consultant to bring all his information, findings and notes to his office for further discussion with his seniors and colleagues before imparting them to the customer. </a:t>
            </a:r>
          </a:p>
          <a:p>
            <a:pPr>
              <a:buFont typeface="Wingdings" panose="05000000000000000000" pitchFamily="2" charset="2"/>
              <a:buChar char="ü"/>
            </a:pPr>
            <a:r>
              <a:rPr lang="en-GB" dirty="0"/>
              <a:t>It may be that further information should be obtained from other sources, that certain analyses and calculations should be made and that reference material should be studied before certain problems can be finally defined and solutions sought.</a:t>
            </a:r>
            <a:endParaRPr lang="en-ZA" dirty="0"/>
          </a:p>
          <a:p>
            <a:pPr>
              <a:buFont typeface="Wingdings" panose="05000000000000000000" pitchFamily="2" charset="2"/>
              <a:buChar char="ü"/>
            </a:pPr>
            <a:r>
              <a:rPr lang="en-GB" dirty="0"/>
              <a:t>Consultants generally are careful not to come to conclusions and to make recommendations prematurely. All possibilities and alternatives should first be considered.</a:t>
            </a:r>
          </a:p>
          <a:p>
            <a:pPr>
              <a:buFont typeface="Wingdings" panose="05000000000000000000" pitchFamily="2" charset="2"/>
              <a:buChar char="ü"/>
            </a:pPr>
            <a:r>
              <a:rPr lang="en-GB" dirty="0"/>
              <a:t>However, concerning the findings and recommendations on the small business the most important requirement is that the small businessman should firstly understand the problems and secondly should understand the recommendations. Unless the small businessman agrees with the conclusions of the consultation there is very little chance of the necessary corrective steps being taken.</a:t>
            </a:r>
            <a:endParaRPr lang="en-ZA" dirty="0"/>
          </a:p>
          <a:p>
            <a:endParaRPr lang="en-US" dirty="0"/>
          </a:p>
        </p:txBody>
      </p:sp>
    </p:spTree>
    <p:extLst>
      <p:ext uri="{BB962C8B-B14F-4D97-AF65-F5344CB8AC3E}">
        <p14:creationId xmlns:p14="http://schemas.microsoft.com/office/powerpoint/2010/main" val="3851386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853440"/>
          </a:xfrm>
        </p:spPr>
        <p:txBody>
          <a:bodyPr/>
          <a:lstStyle/>
          <a:p>
            <a:r>
              <a:rPr lang="en-GB" b="1" dirty="0"/>
              <a:t>FINDINGS AND RECOMMENDATIONS (ii)</a:t>
            </a:r>
            <a:endParaRPr lang="en-US" b="1" dirty="0"/>
          </a:p>
        </p:txBody>
      </p:sp>
      <p:sp>
        <p:nvSpPr>
          <p:cNvPr id="3" name="Content Placeholder 2"/>
          <p:cNvSpPr>
            <a:spLocks noGrp="1"/>
          </p:cNvSpPr>
          <p:nvPr>
            <p:ph idx="1"/>
          </p:nvPr>
        </p:nvSpPr>
        <p:spPr>
          <a:xfrm>
            <a:off x="1484310" y="853442"/>
            <a:ext cx="10207818" cy="5596126"/>
          </a:xfrm>
        </p:spPr>
        <p:txBody>
          <a:bodyPr>
            <a:normAutofit lnSpcReduction="10000"/>
          </a:bodyPr>
          <a:lstStyle/>
          <a:p>
            <a:pPr>
              <a:buFont typeface="Wingdings" panose="05000000000000000000" pitchFamily="2" charset="2"/>
              <a:buChar char="ü"/>
            </a:pPr>
            <a:r>
              <a:rPr lang="en-GB" dirty="0"/>
              <a:t>The small entrepreneur has certain fixed ideas and objectives for himself and his dependents. Whilst his business's success and progress are important</a:t>
            </a:r>
            <a:r>
              <a:rPr lang="en-GB" i="1" dirty="0"/>
              <a:t> for his/her</a:t>
            </a:r>
            <a:r>
              <a:rPr lang="en-GB" dirty="0"/>
              <a:t> self-respect,   the business is more than a livelihood -   it is a means of self-expression. So he/she may strive for certain business objectives which may differ from those advocated by the consultant on purely economic grounds. </a:t>
            </a:r>
            <a:endParaRPr lang="en-ZA" dirty="0"/>
          </a:p>
          <a:p>
            <a:pPr>
              <a:buFont typeface="Wingdings" panose="05000000000000000000" pitchFamily="2" charset="2"/>
              <a:buChar char="ü"/>
            </a:pPr>
            <a:r>
              <a:rPr lang="en-GB" dirty="0"/>
              <a:t>A practice generally followed by the consultants of the Small Business Advisory Bureau is to have meaningful and searching discussions with the entrepreneur and/or all people concerned at the conclusion of the local visit or as soon as possible thereafter in order to deal with their findings and  recommendations.</a:t>
            </a:r>
            <a:endParaRPr lang="en-ZA" dirty="0"/>
          </a:p>
          <a:p>
            <a:pPr>
              <a:buFont typeface="Wingdings" panose="05000000000000000000" pitchFamily="2" charset="2"/>
              <a:buChar char="ü"/>
            </a:pPr>
            <a:r>
              <a:rPr lang="en-GB" dirty="0"/>
              <a:t>Solutions to problems are worked out jointly and procedures are drafted for the implementation of these solutions. Alternatives are clearly de­fined, priorities are laid down and a time schedule is compiled for the implementation of the solutions.</a:t>
            </a:r>
            <a:endParaRPr lang="en-US" dirty="0"/>
          </a:p>
        </p:txBody>
      </p:sp>
    </p:spTree>
    <p:extLst>
      <p:ext uri="{BB962C8B-B14F-4D97-AF65-F5344CB8AC3E}">
        <p14:creationId xmlns:p14="http://schemas.microsoft.com/office/powerpoint/2010/main" val="3951443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682752"/>
          </a:xfrm>
        </p:spPr>
        <p:txBody>
          <a:bodyPr>
            <a:normAutofit fontScale="90000"/>
          </a:bodyPr>
          <a:lstStyle/>
          <a:p>
            <a:br>
              <a:rPr lang="en-GB" b="1" dirty="0"/>
            </a:br>
            <a:r>
              <a:rPr lang="en-GB" b="1" dirty="0"/>
              <a:t>CONSULTATION REPORT (</a:t>
            </a:r>
            <a:r>
              <a:rPr lang="en-GB" b="1" dirty="0" err="1"/>
              <a:t>i</a:t>
            </a:r>
            <a:r>
              <a:rPr lang="en-GB" b="1" dirty="0"/>
              <a:t>)</a:t>
            </a:r>
            <a:br>
              <a:rPr lang="en-ZA" b="1" dirty="0"/>
            </a:br>
            <a:endParaRPr lang="en-US" dirty="0"/>
          </a:p>
        </p:txBody>
      </p:sp>
      <p:sp>
        <p:nvSpPr>
          <p:cNvPr id="3" name="Content Placeholder 2"/>
          <p:cNvSpPr>
            <a:spLocks noGrp="1"/>
          </p:cNvSpPr>
          <p:nvPr>
            <p:ph idx="1"/>
          </p:nvPr>
        </p:nvSpPr>
        <p:spPr>
          <a:xfrm>
            <a:off x="1484310" y="877824"/>
            <a:ext cx="10018713" cy="4913376"/>
          </a:xfrm>
        </p:spPr>
        <p:txBody>
          <a:bodyPr>
            <a:normAutofit fontScale="92500" lnSpcReduction="20000"/>
          </a:bodyPr>
          <a:lstStyle/>
          <a:p>
            <a:r>
              <a:rPr lang="en-GB" dirty="0"/>
              <a:t>For every consultation a file is opened containing the particulars of the consultation. The consultation report is one of the more important doc­uments in the file. The report is a business-like summary of the condi­tions and findings in the business at the time of the consultation. It is a written summarised reflection of the discussions held with the entre­preneur during or directly after the consultation.</a:t>
            </a:r>
            <a:endParaRPr lang="en-ZA" dirty="0"/>
          </a:p>
          <a:p>
            <a:r>
              <a:rPr lang="en-GB" dirty="0"/>
              <a:t>The written report has many uses. </a:t>
            </a:r>
          </a:p>
          <a:p>
            <a:pPr lvl="1">
              <a:buFont typeface="Wingdings" panose="05000000000000000000" pitchFamily="2" charset="2"/>
              <a:buChar char="ü"/>
            </a:pPr>
            <a:r>
              <a:rPr lang="en-GB" dirty="0"/>
              <a:t>First of all it is a source of reference for the entrepreneur in whom he/she may regularly check and reconsider the findings and recommendations. All entrepreneurs welcome such an ab­breviated version of the discussions which have arisen from the investi­gation.</a:t>
            </a:r>
          </a:p>
          <a:p>
            <a:pPr lvl="1">
              <a:buFont typeface="Wingdings" panose="05000000000000000000" pitchFamily="2" charset="2"/>
              <a:buChar char="ü"/>
            </a:pPr>
            <a:r>
              <a:rPr lang="en-GB" dirty="0"/>
              <a:t>Secondly the report serves as a starting point for any follow-up consul­tation visit by the same consultant or by another. </a:t>
            </a:r>
          </a:p>
          <a:p>
            <a:pPr lvl="1">
              <a:buFont typeface="Wingdings" panose="05000000000000000000" pitchFamily="2" charset="2"/>
              <a:buChar char="ü"/>
            </a:pPr>
            <a:r>
              <a:rPr lang="en-GB" dirty="0"/>
              <a:t>Thirdly the report safeguards the consultant against the misinterpretation or faulty imple­mentation of his recommendations, either by the entrepreneur or any other party. </a:t>
            </a:r>
          </a:p>
          <a:p>
            <a:pPr lvl="1">
              <a:buFont typeface="Wingdings" panose="05000000000000000000" pitchFamily="2" charset="2"/>
              <a:buChar char="ü"/>
            </a:pPr>
            <a:r>
              <a:rPr lang="en-GB" dirty="0"/>
              <a:t>Furthermore the assisting agency draws many benefits from consultation   reports as sources of research and means of comparison</a:t>
            </a:r>
            <a:endParaRPr lang="en-ZA" dirty="0"/>
          </a:p>
          <a:p>
            <a:endParaRPr lang="en-US" dirty="0"/>
          </a:p>
        </p:txBody>
      </p:sp>
    </p:spTree>
    <p:extLst>
      <p:ext uri="{BB962C8B-B14F-4D97-AF65-F5344CB8AC3E}">
        <p14:creationId xmlns:p14="http://schemas.microsoft.com/office/powerpoint/2010/main" val="315574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wipe(down)">
                                      <p:cBhvr>
                                        <p:cTn id="21" dur="580">
                                          <p:stCondLst>
                                            <p:cond delay="0"/>
                                          </p:stCondLst>
                                        </p:cTn>
                                        <p:tgtEl>
                                          <p:spTgt spid="3">
                                            <p:txEl>
                                              <p:pRg st="2" end="2"/>
                                            </p:txEl>
                                          </p:spTgt>
                                        </p:tgtEl>
                                      </p:cBhvr>
                                    </p:animEffect>
                                    <p:anim calcmode="lin" valueType="num">
                                      <p:cBhvr>
                                        <p:cTn id="22"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27" dur="26">
                                          <p:stCondLst>
                                            <p:cond delay="650"/>
                                          </p:stCondLst>
                                        </p:cTn>
                                        <p:tgtEl>
                                          <p:spTgt spid="3">
                                            <p:txEl>
                                              <p:pRg st="2" end="2"/>
                                            </p:txEl>
                                          </p:spTgt>
                                        </p:tgtEl>
                                      </p:cBhvr>
                                      <p:to x="100000" y="60000"/>
                                    </p:animScale>
                                    <p:animScale>
                                      <p:cBhvr>
                                        <p:cTn id="28" dur="166" decel="50000">
                                          <p:stCondLst>
                                            <p:cond delay="676"/>
                                          </p:stCondLst>
                                        </p:cTn>
                                        <p:tgtEl>
                                          <p:spTgt spid="3">
                                            <p:txEl>
                                              <p:pRg st="2" end="2"/>
                                            </p:txEl>
                                          </p:spTgt>
                                        </p:tgtEl>
                                      </p:cBhvr>
                                      <p:to x="100000" y="100000"/>
                                    </p:animScale>
                                    <p:animScale>
                                      <p:cBhvr>
                                        <p:cTn id="29" dur="26">
                                          <p:stCondLst>
                                            <p:cond delay="1312"/>
                                          </p:stCondLst>
                                        </p:cTn>
                                        <p:tgtEl>
                                          <p:spTgt spid="3">
                                            <p:txEl>
                                              <p:pRg st="2" end="2"/>
                                            </p:txEl>
                                          </p:spTgt>
                                        </p:tgtEl>
                                      </p:cBhvr>
                                      <p:to x="100000" y="80000"/>
                                    </p:animScale>
                                    <p:animScale>
                                      <p:cBhvr>
                                        <p:cTn id="30" dur="166" decel="50000">
                                          <p:stCondLst>
                                            <p:cond delay="1338"/>
                                          </p:stCondLst>
                                        </p:cTn>
                                        <p:tgtEl>
                                          <p:spTgt spid="3">
                                            <p:txEl>
                                              <p:pRg st="2" end="2"/>
                                            </p:txEl>
                                          </p:spTgt>
                                        </p:tgtEl>
                                      </p:cBhvr>
                                      <p:to x="100000" y="100000"/>
                                    </p:animScale>
                                    <p:animScale>
                                      <p:cBhvr>
                                        <p:cTn id="31" dur="26">
                                          <p:stCondLst>
                                            <p:cond delay="1642"/>
                                          </p:stCondLst>
                                        </p:cTn>
                                        <p:tgtEl>
                                          <p:spTgt spid="3">
                                            <p:txEl>
                                              <p:pRg st="2" end="2"/>
                                            </p:txEl>
                                          </p:spTgt>
                                        </p:tgtEl>
                                      </p:cBhvr>
                                      <p:to x="100000" y="90000"/>
                                    </p:animScale>
                                    <p:animScale>
                                      <p:cBhvr>
                                        <p:cTn id="32" dur="166" decel="50000">
                                          <p:stCondLst>
                                            <p:cond delay="1668"/>
                                          </p:stCondLst>
                                        </p:cTn>
                                        <p:tgtEl>
                                          <p:spTgt spid="3">
                                            <p:txEl>
                                              <p:pRg st="2" end="2"/>
                                            </p:txEl>
                                          </p:spTgt>
                                        </p:tgtEl>
                                      </p:cBhvr>
                                      <p:to x="100000" y="100000"/>
                                    </p:animScale>
                                    <p:animScale>
                                      <p:cBhvr>
                                        <p:cTn id="33" dur="26">
                                          <p:stCondLst>
                                            <p:cond delay="1808"/>
                                          </p:stCondLst>
                                        </p:cTn>
                                        <p:tgtEl>
                                          <p:spTgt spid="3">
                                            <p:txEl>
                                              <p:pRg st="2" end="2"/>
                                            </p:txEl>
                                          </p:spTgt>
                                        </p:tgtEl>
                                      </p:cBhvr>
                                      <p:to x="100000" y="95000"/>
                                    </p:animScale>
                                    <p:animScale>
                                      <p:cBhvr>
                                        <p:cTn id="34" dur="166" decel="50000">
                                          <p:stCondLst>
                                            <p:cond delay="1834"/>
                                          </p:stCondLst>
                                        </p:cTn>
                                        <p:tgtEl>
                                          <p:spTgt spid="3">
                                            <p:txEl>
                                              <p:pRg st="2" end="2"/>
                                            </p:txEl>
                                          </p:spTgt>
                                        </p:tgtEl>
                                      </p:cBhvr>
                                      <p:to x="100000" y="100000"/>
                                    </p:animScale>
                                  </p:childTnLst>
                                </p:cTn>
                              </p:par>
                            </p:childTnLst>
                          </p:cTn>
                        </p:par>
                      </p:childTnLst>
                    </p:cTn>
                  </p:par>
                  <p:par>
                    <p:cTn id="35" fill="hold">
                      <p:stCondLst>
                        <p:cond delay="indefinite"/>
                      </p:stCondLst>
                      <p:childTnLst>
                        <p:par>
                          <p:cTn id="36" fill="hold">
                            <p:stCondLst>
                              <p:cond delay="0"/>
                            </p:stCondLst>
                            <p:childTnLst>
                              <p:par>
                                <p:cTn id="37" presetID="26" presetClass="entr" presetSubtype="0" fill="hold"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Effect transition="in" filter="wipe(down)">
                                      <p:cBhvr>
                                        <p:cTn id="39" dur="580">
                                          <p:stCondLst>
                                            <p:cond delay="0"/>
                                          </p:stCondLst>
                                        </p:cTn>
                                        <p:tgtEl>
                                          <p:spTgt spid="3">
                                            <p:txEl>
                                              <p:pRg st="3" end="3"/>
                                            </p:txEl>
                                          </p:spTgt>
                                        </p:tgtEl>
                                      </p:cBhvr>
                                    </p:animEffect>
                                    <p:anim calcmode="lin" valueType="num">
                                      <p:cBhvr>
                                        <p:cTn id="40"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3">
                                            <p:txEl>
                                              <p:pRg st="3" end="3"/>
                                            </p:txEl>
                                          </p:spTgt>
                                        </p:tgtEl>
                                      </p:cBhvr>
                                      <p:to x="100000" y="60000"/>
                                    </p:animScale>
                                    <p:animScale>
                                      <p:cBhvr>
                                        <p:cTn id="46" dur="166" decel="50000">
                                          <p:stCondLst>
                                            <p:cond delay="676"/>
                                          </p:stCondLst>
                                        </p:cTn>
                                        <p:tgtEl>
                                          <p:spTgt spid="3">
                                            <p:txEl>
                                              <p:pRg st="3" end="3"/>
                                            </p:txEl>
                                          </p:spTgt>
                                        </p:tgtEl>
                                      </p:cBhvr>
                                      <p:to x="100000" y="100000"/>
                                    </p:animScale>
                                    <p:animScale>
                                      <p:cBhvr>
                                        <p:cTn id="47" dur="26">
                                          <p:stCondLst>
                                            <p:cond delay="1312"/>
                                          </p:stCondLst>
                                        </p:cTn>
                                        <p:tgtEl>
                                          <p:spTgt spid="3">
                                            <p:txEl>
                                              <p:pRg st="3" end="3"/>
                                            </p:txEl>
                                          </p:spTgt>
                                        </p:tgtEl>
                                      </p:cBhvr>
                                      <p:to x="100000" y="80000"/>
                                    </p:animScale>
                                    <p:animScale>
                                      <p:cBhvr>
                                        <p:cTn id="48" dur="166" decel="50000">
                                          <p:stCondLst>
                                            <p:cond delay="1338"/>
                                          </p:stCondLst>
                                        </p:cTn>
                                        <p:tgtEl>
                                          <p:spTgt spid="3">
                                            <p:txEl>
                                              <p:pRg st="3" end="3"/>
                                            </p:txEl>
                                          </p:spTgt>
                                        </p:tgtEl>
                                      </p:cBhvr>
                                      <p:to x="100000" y="100000"/>
                                    </p:animScale>
                                    <p:animScale>
                                      <p:cBhvr>
                                        <p:cTn id="49" dur="26">
                                          <p:stCondLst>
                                            <p:cond delay="1642"/>
                                          </p:stCondLst>
                                        </p:cTn>
                                        <p:tgtEl>
                                          <p:spTgt spid="3">
                                            <p:txEl>
                                              <p:pRg st="3" end="3"/>
                                            </p:txEl>
                                          </p:spTgt>
                                        </p:tgtEl>
                                      </p:cBhvr>
                                      <p:to x="100000" y="90000"/>
                                    </p:animScale>
                                    <p:animScale>
                                      <p:cBhvr>
                                        <p:cTn id="50" dur="166" decel="50000">
                                          <p:stCondLst>
                                            <p:cond delay="1668"/>
                                          </p:stCondLst>
                                        </p:cTn>
                                        <p:tgtEl>
                                          <p:spTgt spid="3">
                                            <p:txEl>
                                              <p:pRg st="3" end="3"/>
                                            </p:txEl>
                                          </p:spTgt>
                                        </p:tgtEl>
                                      </p:cBhvr>
                                      <p:to x="100000" y="100000"/>
                                    </p:animScale>
                                    <p:animScale>
                                      <p:cBhvr>
                                        <p:cTn id="51" dur="26">
                                          <p:stCondLst>
                                            <p:cond delay="1808"/>
                                          </p:stCondLst>
                                        </p:cTn>
                                        <p:tgtEl>
                                          <p:spTgt spid="3">
                                            <p:txEl>
                                              <p:pRg st="3" end="3"/>
                                            </p:txEl>
                                          </p:spTgt>
                                        </p:tgtEl>
                                      </p:cBhvr>
                                      <p:to x="100000" y="95000"/>
                                    </p:animScale>
                                    <p:animScale>
                                      <p:cBhvr>
                                        <p:cTn id="52" dur="166" decel="50000">
                                          <p:stCondLst>
                                            <p:cond delay="1834"/>
                                          </p:stCondLst>
                                        </p:cTn>
                                        <p:tgtEl>
                                          <p:spTgt spid="3">
                                            <p:txEl>
                                              <p:pRg st="3" end="3"/>
                                            </p:txEl>
                                          </p:spTgt>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26" presetClass="entr" presetSubtype="0" fill="hold" nodeType="clickEffect">
                                  <p:stCondLst>
                                    <p:cond delay="0"/>
                                  </p:stCondLst>
                                  <p:childTnLst>
                                    <p:set>
                                      <p:cBhvr>
                                        <p:cTn id="56" dur="1" fill="hold">
                                          <p:stCondLst>
                                            <p:cond delay="0"/>
                                          </p:stCondLst>
                                        </p:cTn>
                                        <p:tgtEl>
                                          <p:spTgt spid="3">
                                            <p:txEl>
                                              <p:pRg st="4" end="4"/>
                                            </p:txEl>
                                          </p:spTgt>
                                        </p:tgtEl>
                                        <p:attrNameLst>
                                          <p:attrName>style.visibility</p:attrName>
                                        </p:attrNameLst>
                                      </p:cBhvr>
                                      <p:to>
                                        <p:strVal val="visible"/>
                                      </p:to>
                                    </p:set>
                                    <p:animEffect transition="in" filter="wipe(down)">
                                      <p:cBhvr>
                                        <p:cTn id="57" dur="580">
                                          <p:stCondLst>
                                            <p:cond delay="0"/>
                                          </p:stCondLst>
                                        </p:cTn>
                                        <p:tgtEl>
                                          <p:spTgt spid="3">
                                            <p:txEl>
                                              <p:pRg st="4" end="4"/>
                                            </p:txEl>
                                          </p:spTgt>
                                        </p:tgtEl>
                                      </p:cBhvr>
                                    </p:animEffect>
                                    <p:anim calcmode="lin" valueType="num">
                                      <p:cBhvr>
                                        <p:cTn id="58"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63" dur="26">
                                          <p:stCondLst>
                                            <p:cond delay="650"/>
                                          </p:stCondLst>
                                        </p:cTn>
                                        <p:tgtEl>
                                          <p:spTgt spid="3">
                                            <p:txEl>
                                              <p:pRg st="4" end="4"/>
                                            </p:txEl>
                                          </p:spTgt>
                                        </p:tgtEl>
                                      </p:cBhvr>
                                      <p:to x="100000" y="60000"/>
                                    </p:animScale>
                                    <p:animScale>
                                      <p:cBhvr>
                                        <p:cTn id="64" dur="166" decel="50000">
                                          <p:stCondLst>
                                            <p:cond delay="676"/>
                                          </p:stCondLst>
                                        </p:cTn>
                                        <p:tgtEl>
                                          <p:spTgt spid="3">
                                            <p:txEl>
                                              <p:pRg st="4" end="4"/>
                                            </p:txEl>
                                          </p:spTgt>
                                        </p:tgtEl>
                                      </p:cBhvr>
                                      <p:to x="100000" y="100000"/>
                                    </p:animScale>
                                    <p:animScale>
                                      <p:cBhvr>
                                        <p:cTn id="65" dur="26">
                                          <p:stCondLst>
                                            <p:cond delay="1312"/>
                                          </p:stCondLst>
                                        </p:cTn>
                                        <p:tgtEl>
                                          <p:spTgt spid="3">
                                            <p:txEl>
                                              <p:pRg st="4" end="4"/>
                                            </p:txEl>
                                          </p:spTgt>
                                        </p:tgtEl>
                                      </p:cBhvr>
                                      <p:to x="100000" y="80000"/>
                                    </p:animScale>
                                    <p:animScale>
                                      <p:cBhvr>
                                        <p:cTn id="66" dur="166" decel="50000">
                                          <p:stCondLst>
                                            <p:cond delay="1338"/>
                                          </p:stCondLst>
                                        </p:cTn>
                                        <p:tgtEl>
                                          <p:spTgt spid="3">
                                            <p:txEl>
                                              <p:pRg st="4" end="4"/>
                                            </p:txEl>
                                          </p:spTgt>
                                        </p:tgtEl>
                                      </p:cBhvr>
                                      <p:to x="100000" y="100000"/>
                                    </p:animScale>
                                    <p:animScale>
                                      <p:cBhvr>
                                        <p:cTn id="67" dur="26">
                                          <p:stCondLst>
                                            <p:cond delay="1642"/>
                                          </p:stCondLst>
                                        </p:cTn>
                                        <p:tgtEl>
                                          <p:spTgt spid="3">
                                            <p:txEl>
                                              <p:pRg st="4" end="4"/>
                                            </p:txEl>
                                          </p:spTgt>
                                        </p:tgtEl>
                                      </p:cBhvr>
                                      <p:to x="100000" y="90000"/>
                                    </p:animScale>
                                    <p:animScale>
                                      <p:cBhvr>
                                        <p:cTn id="68" dur="166" decel="50000">
                                          <p:stCondLst>
                                            <p:cond delay="1668"/>
                                          </p:stCondLst>
                                        </p:cTn>
                                        <p:tgtEl>
                                          <p:spTgt spid="3">
                                            <p:txEl>
                                              <p:pRg st="4" end="4"/>
                                            </p:txEl>
                                          </p:spTgt>
                                        </p:tgtEl>
                                      </p:cBhvr>
                                      <p:to x="100000" y="100000"/>
                                    </p:animScale>
                                    <p:animScale>
                                      <p:cBhvr>
                                        <p:cTn id="69" dur="26">
                                          <p:stCondLst>
                                            <p:cond delay="1808"/>
                                          </p:stCondLst>
                                        </p:cTn>
                                        <p:tgtEl>
                                          <p:spTgt spid="3">
                                            <p:txEl>
                                              <p:pRg st="4" end="4"/>
                                            </p:txEl>
                                          </p:spTgt>
                                        </p:tgtEl>
                                      </p:cBhvr>
                                      <p:to x="100000" y="95000"/>
                                    </p:animScale>
                                    <p:animScale>
                                      <p:cBhvr>
                                        <p:cTn id="70" dur="166" decel="50000">
                                          <p:stCondLst>
                                            <p:cond delay="1834"/>
                                          </p:stCondLst>
                                        </p:cTn>
                                        <p:tgtEl>
                                          <p:spTgt spid="3">
                                            <p:txEl>
                                              <p:pRg st="4" end="4"/>
                                            </p:txEl>
                                          </p:spTgt>
                                        </p:tgtEl>
                                      </p:cBhvr>
                                      <p:to x="100000" y="100000"/>
                                    </p:animScale>
                                  </p:childTnLst>
                                </p:cTn>
                              </p:par>
                            </p:childTnLst>
                          </p:cTn>
                        </p:par>
                      </p:childTnLst>
                    </p:cTn>
                  </p:par>
                  <p:par>
                    <p:cTn id="71" fill="hold">
                      <p:stCondLst>
                        <p:cond delay="indefinite"/>
                      </p:stCondLst>
                      <p:childTnLst>
                        <p:par>
                          <p:cTn id="72" fill="hold">
                            <p:stCondLst>
                              <p:cond delay="0"/>
                            </p:stCondLst>
                            <p:childTnLst>
                              <p:par>
                                <p:cTn id="73" presetID="26" presetClass="entr" presetSubtype="0" fill="hold" nodeType="clickEffect">
                                  <p:stCondLst>
                                    <p:cond delay="0"/>
                                  </p:stCondLst>
                                  <p:childTnLst>
                                    <p:set>
                                      <p:cBhvr>
                                        <p:cTn id="74" dur="1" fill="hold">
                                          <p:stCondLst>
                                            <p:cond delay="0"/>
                                          </p:stCondLst>
                                        </p:cTn>
                                        <p:tgtEl>
                                          <p:spTgt spid="3">
                                            <p:txEl>
                                              <p:pRg st="5" end="5"/>
                                            </p:txEl>
                                          </p:spTgt>
                                        </p:tgtEl>
                                        <p:attrNameLst>
                                          <p:attrName>style.visibility</p:attrName>
                                        </p:attrNameLst>
                                      </p:cBhvr>
                                      <p:to>
                                        <p:strVal val="visible"/>
                                      </p:to>
                                    </p:set>
                                    <p:animEffect transition="in" filter="wipe(down)">
                                      <p:cBhvr>
                                        <p:cTn id="75" dur="580">
                                          <p:stCondLst>
                                            <p:cond delay="0"/>
                                          </p:stCondLst>
                                        </p:cTn>
                                        <p:tgtEl>
                                          <p:spTgt spid="3">
                                            <p:txEl>
                                              <p:pRg st="5" end="5"/>
                                            </p:txEl>
                                          </p:spTgt>
                                        </p:tgtEl>
                                      </p:cBhvr>
                                    </p:animEffect>
                                    <p:anim calcmode="lin" valueType="num">
                                      <p:cBhvr>
                                        <p:cTn id="76"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81" dur="26">
                                          <p:stCondLst>
                                            <p:cond delay="650"/>
                                          </p:stCondLst>
                                        </p:cTn>
                                        <p:tgtEl>
                                          <p:spTgt spid="3">
                                            <p:txEl>
                                              <p:pRg st="5" end="5"/>
                                            </p:txEl>
                                          </p:spTgt>
                                        </p:tgtEl>
                                      </p:cBhvr>
                                      <p:to x="100000" y="60000"/>
                                    </p:animScale>
                                    <p:animScale>
                                      <p:cBhvr>
                                        <p:cTn id="82" dur="166" decel="50000">
                                          <p:stCondLst>
                                            <p:cond delay="676"/>
                                          </p:stCondLst>
                                        </p:cTn>
                                        <p:tgtEl>
                                          <p:spTgt spid="3">
                                            <p:txEl>
                                              <p:pRg st="5" end="5"/>
                                            </p:txEl>
                                          </p:spTgt>
                                        </p:tgtEl>
                                      </p:cBhvr>
                                      <p:to x="100000" y="100000"/>
                                    </p:animScale>
                                    <p:animScale>
                                      <p:cBhvr>
                                        <p:cTn id="83" dur="26">
                                          <p:stCondLst>
                                            <p:cond delay="1312"/>
                                          </p:stCondLst>
                                        </p:cTn>
                                        <p:tgtEl>
                                          <p:spTgt spid="3">
                                            <p:txEl>
                                              <p:pRg st="5" end="5"/>
                                            </p:txEl>
                                          </p:spTgt>
                                        </p:tgtEl>
                                      </p:cBhvr>
                                      <p:to x="100000" y="80000"/>
                                    </p:animScale>
                                    <p:animScale>
                                      <p:cBhvr>
                                        <p:cTn id="84" dur="166" decel="50000">
                                          <p:stCondLst>
                                            <p:cond delay="1338"/>
                                          </p:stCondLst>
                                        </p:cTn>
                                        <p:tgtEl>
                                          <p:spTgt spid="3">
                                            <p:txEl>
                                              <p:pRg st="5" end="5"/>
                                            </p:txEl>
                                          </p:spTgt>
                                        </p:tgtEl>
                                      </p:cBhvr>
                                      <p:to x="100000" y="100000"/>
                                    </p:animScale>
                                    <p:animScale>
                                      <p:cBhvr>
                                        <p:cTn id="85" dur="26">
                                          <p:stCondLst>
                                            <p:cond delay="1642"/>
                                          </p:stCondLst>
                                        </p:cTn>
                                        <p:tgtEl>
                                          <p:spTgt spid="3">
                                            <p:txEl>
                                              <p:pRg st="5" end="5"/>
                                            </p:txEl>
                                          </p:spTgt>
                                        </p:tgtEl>
                                      </p:cBhvr>
                                      <p:to x="100000" y="90000"/>
                                    </p:animScale>
                                    <p:animScale>
                                      <p:cBhvr>
                                        <p:cTn id="86" dur="166" decel="50000">
                                          <p:stCondLst>
                                            <p:cond delay="1668"/>
                                          </p:stCondLst>
                                        </p:cTn>
                                        <p:tgtEl>
                                          <p:spTgt spid="3">
                                            <p:txEl>
                                              <p:pRg st="5" end="5"/>
                                            </p:txEl>
                                          </p:spTgt>
                                        </p:tgtEl>
                                      </p:cBhvr>
                                      <p:to x="100000" y="100000"/>
                                    </p:animScale>
                                    <p:animScale>
                                      <p:cBhvr>
                                        <p:cTn id="87" dur="26">
                                          <p:stCondLst>
                                            <p:cond delay="1808"/>
                                          </p:stCondLst>
                                        </p:cTn>
                                        <p:tgtEl>
                                          <p:spTgt spid="3">
                                            <p:txEl>
                                              <p:pRg st="5" end="5"/>
                                            </p:txEl>
                                          </p:spTgt>
                                        </p:tgtEl>
                                      </p:cBhvr>
                                      <p:to x="100000" y="95000"/>
                                    </p:animScale>
                                    <p:animScale>
                                      <p:cBhvr>
                                        <p:cTn id="88" dur="166" decel="50000">
                                          <p:stCondLst>
                                            <p:cond delay="1834"/>
                                          </p:stCondLst>
                                        </p:cTn>
                                        <p:tgtEl>
                                          <p:spTgt spid="3">
                                            <p:txEl>
                                              <p:pRg st="5" end="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682752"/>
          </a:xfrm>
        </p:spPr>
        <p:txBody>
          <a:bodyPr>
            <a:normAutofit fontScale="90000"/>
          </a:bodyPr>
          <a:lstStyle/>
          <a:p>
            <a:br>
              <a:rPr lang="en-GB" b="1" dirty="0"/>
            </a:br>
            <a:r>
              <a:rPr lang="en-GB" b="1" dirty="0"/>
              <a:t>CONSULTATION REPORT (ii)</a:t>
            </a:r>
            <a:br>
              <a:rPr lang="en-ZA" b="1" dirty="0"/>
            </a:br>
            <a:endParaRPr lang="en-US" dirty="0"/>
          </a:p>
        </p:txBody>
      </p:sp>
      <p:sp>
        <p:nvSpPr>
          <p:cNvPr id="3" name="Content Placeholder 2"/>
          <p:cNvSpPr>
            <a:spLocks noGrp="1"/>
          </p:cNvSpPr>
          <p:nvPr>
            <p:ph idx="1"/>
          </p:nvPr>
        </p:nvSpPr>
        <p:spPr>
          <a:xfrm>
            <a:off x="1484310" y="877824"/>
            <a:ext cx="10018713" cy="4913376"/>
          </a:xfrm>
        </p:spPr>
        <p:txBody>
          <a:bodyPr>
            <a:normAutofit/>
          </a:bodyPr>
          <a:lstStyle/>
          <a:p>
            <a:r>
              <a:rPr lang="en-GB" dirty="0"/>
              <a:t>The compilation of the report is simple and concise, chronological and clear so that the entrepreneur and any other users at a later stage could readily understand and interpret it.     </a:t>
            </a:r>
            <a:endParaRPr lang="en-ZA" dirty="0"/>
          </a:p>
          <a:p>
            <a:pPr marL="0" indent="0">
              <a:buNone/>
            </a:pPr>
            <a:endParaRPr lang="en-ZA" dirty="0"/>
          </a:p>
          <a:p>
            <a:r>
              <a:rPr lang="en-GB" dirty="0"/>
              <a:t>In some instances tape recorders have been introduced to save time, to speed up consultations and to make the process of communication more effective. Instead of a thick report, the entrepreneur now receives a brief report and a set of tapes.</a:t>
            </a:r>
            <a:endParaRPr lang="en-ZA" dirty="0"/>
          </a:p>
          <a:p>
            <a:endParaRPr lang="en-US" dirty="0"/>
          </a:p>
        </p:txBody>
      </p:sp>
    </p:spTree>
    <p:extLst>
      <p:ext uri="{BB962C8B-B14F-4D97-AF65-F5344CB8AC3E}">
        <p14:creationId xmlns:p14="http://schemas.microsoft.com/office/powerpoint/2010/main" val="172199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755903"/>
          </a:xfrm>
        </p:spPr>
        <p:txBody>
          <a:bodyPr>
            <a:normAutofit fontScale="90000"/>
          </a:bodyPr>
          <a:lstStyle/>
          <a:p>
            <a:br>
              <a:rPr lang="en-GB" b="1" u="sng" dirty="0"/>
            </a:br>
            <a:r>
              <a:rPr lang="en-GB" b="1" dirty="0"/>
              <a:t>LAY-OUT OF THE CONSULTATION REPORT (</a:t>
            </a:r>
            <a:r>
              <a:rPr lang="en-GB" b="1" dirty="0" err="1"/>
              <a:t>i</a:t>
            </a:r>
            <a:r>
              <a:rPr lang="en-GB" b="1" dirty="0"/>
              <a:t>)</a:t>
            </a:r>
            <a:br>
              <a:rPr lang="en-ZA" dirty="0"/>
            </a:br>
            <a:endParaRPr lang="en-US" dirty="0"/>
          </a:p>
        </p:txBody>
      </p:sp>
      <p:sp>
        <p:nvSpPr>
          <p:cNvPr id="3" name="Content Placeholder 2"/>
          <p:cNvSpPr>
            <a:spLocks noGrp="1"/>
          </p:cNvSpPr>
          <p:nvPr>
            <p:ph idx="1"/>
          </p:nvPr>
        </p:nvSpPr>
        <p:spPr>
          <a:xfrm>
            <a:off x="1484310" y="755904"/>
            <a:ext cx="10018713" cy="5596127"/>
          </a:xfrm>
        </p:spPr>
        <p:txBody>
          <a:bodyPr>
            <a:normAutofit fontScale="92500" lnSpcReduction="10000"/>
          </a:bodyPr>
          <a:lstStyle/>
          <a:p>
            <a:pPr lvl="0"/>
            <a:endParaRPr lang="en-GB" dirty="0"/>
          </a:p>
          <a:p>
            <a:pPr marL="914400" lvl="1" indent="-457200">
              <a:buFont typeface="+mj-lt"/>
              <a:buAutoNum type="arabicPeriod"/>
            </a:pPr>
            <a:r>
              <a:rPr lang="en-GB" sz="2200" dirty="0"/>
              <a:t>Consultation information </a:t>
            </a:r>
            <a:endParaRPr lang="en-ZA" sz="2200" dirty="0"/>
          </a:p>
          <a:p>
            <a:pPr marL="914400" lvl="1" indent="-457200">
              <a:buFont typeface="+mj-lt"/>
              <a:buAutoNum type="arabicPeriod"/>
            </a:pPr>
            <a:r>
              <a:rPr lang="en-GB" sz="2200" dirty="0"/>
              <a:t>Table of contents </a:t>
            </a:r>
            <a:endParaRPr lang="en-ZA" sz="2200" dirty="0"/>
          </a:p>
          <a:p>
            <a:pPr marL="914400" lvl="1" indent="-457200">
              <a:buFont typeface="+mj-lt"/>
              <a:buAutoNum type="arabicPeriod"/>
            </a:pPr>
            <a:r>
              <a:rPr lang="en-GB" sz="2200" dirty="0"/>
              <a:t>Introduction </a:t>
            </a:r>
            <a:endParaRPr lang="en-ZA" sz="2200" dirty="0"/>
          </a:p>
          <a:p>
            <a:pPr marL="914400" lvl="1" indent="-457200">
              <a:buFont typeface="+mj-lt"/>
              <a:buAutoNum type="arabicPeriod"/>
            </a:pPr>
            <a:r>
              <a:rPr lang="en-GB" sz="2200" dirty="0"/>
              <a:t>Financial results</a:t>
            </a:r>
            <a:endParaRPr lang="en-ZA" sz="2200" dirty="0"/>
          </a:p>
          <a:p>
            <a:pPr marL="1371600" lvl="2" indent="-457200">
              <a:buFont typeface="+mj-lt"/>
              <a:buAutoNum type="romanLcPeriod"/>
            </a:pPr>
            <a:r>
              <a:rPr lang="en-GB" sz="1900" dirty="0"/>
              <a:t>Adjustments</a:t>
            </a:r>
            <a:endParaRPr lang="en-ZA" sz="1900" dirty="0"/>
          </a:p>
          <a:p>
            <a:pPr marL="1371600" lvl="2" indent="-457200">
              <a:buFont typeface="+mj-lt"/>
              <a:buAutoNum type="romanLcPeriod"/>
            </a:pPr>
            <a:r>
              <a:rPr lang="en-GB" sz="1900" dirty="0"/>
              <a:t>Discussion</a:t>
            </a:r>
          </a:p>
          <a:p>
            <a:pPr marL="1371600" lvl="2" indent="-457200">
              <a:buFont typeface="+mj-lt"/>
              <a:buAutoNum type="romanLcPeriod"/>
            </a:pPr>
            <a:r>
              <a:rPr lang="en-GB" sz="1900" dirty="0"/>
              <a:t>Conclusions</a:t>
            </a:r>
          </a:p>
          <a:p>
            <a:pPr marL="914400" lvl="1" indent="-457200">
              <a:buFont typeface="+mj-lt"/>
              <a:buAutoNum type="arabicPeriod"/>
            </a:pPr>
            <a:r>
              <a:rPr lang="en-GB" sz="2200" dirty="0"/>
              <a:t>Business management  aspects</a:t>
            </a:r>
          </a:p>
          <a:p>
            <a:pPr marL="1428750" lvl="2" indent="-514350">
              <a:buFont typeface="+mj-lt"/>
              <a:buAutoNum type="romanLcPeriod"/>
            </a:pPr>
            <a:r>
              <a:rPr lang="en-GB" sz="1900" dirty="0"/>
              <a:t>Management</a:t>
            </a:r>
            <a:endParaRPr lang="en-ZA" sz="1900" dirty="0"/>
          </a:p>
          <a:p>
            <a:pPr marL="1428750" lvl="2" indent="-514350">
              <a:buFont typeface="+mj-lt"/>
              <a:buAutoNum type="romanLcPeriod"/>
            </a:pPr>
            <a:r>
              <a:rPr lang="en-GB" sz="1900" dirty="0"/>
              <a:t>Organisation</a:t>
            </a:r>
            <a:endParaRPr lang="en-ZA" sz="1900" dirty="0"/>
          </a:p>
          <a:p>
            <a:pPr marL="1428750" lvl="2" indent="-514350">
              <a:buFont typeface="+mj-lt"/>
              <a:buAutoNum type="romanLcPeriod"/>
            </a:pPr>
            <a:r>
              <a:rPr lang="en-GB" sz="1900" dirty="0"/>
              <a:t>Staff</a:t>
            </a:r>
            <a:r>
              <a:rPr lang="en-ZA" sz="1900" dirty="0"/>
              <a:t>	</a:t>
            </a:r>
          </a:p>
          <a:p>
            <a:pPr marL="1428750" lvl="2" indent="-514350">
              <a:buFont typeface="+mj-lt"/>
              <a:buAutoNum type="romanLcPeriod"/>
            </a:pPr>
            <a:r>
              <a:rPr lang="en-GB" sz="1900" dirty="0"/>
              <a:t>Administration </a:t>
            </a:r>
            <a:r>
              <a:rPr lang="en-ZA" sz="1900" dirty="0"/>
              <a:t>	</a:t>
            </a:r>
          </a:p>
          <a:p>
            <a:pPr marL="1428750" lvl="2" indent="-514350">
              <a:buFont typeface="+mj-lt"/>
              <a:buAutoNum type="romanLcPeriod"/>
            </a:pPr>
            <a:r>
              <a:rPr lang="en-GB" sz="1900" dirty="0"/>
              <a:t>Control</a:t>
            </a:r>
            <a:endParaRPr lang="en-ZA" sz="1900" dirty="0"/>
          </a:p>
          <a:p>
            <a:endParaRPr lang="en-US" dirty="0"/>
          </a:p>
        </p:txBody>
      </p:sp>
    </p:spTree>
    <p:extLst>
      <p:ext uri="{BB962C8B-B14F-4D97-AF65-F5344CB8AC3E}">
        <p14:creationId xmlns:p14="http://schemas.microsoft.com/office/powerpoint/2010/main" val="4148625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500"/>
                                        <p:tgtEl>
                                          <p:spTgt spid="3">
                                            <p:txEl>
                                              <p:pRg st="5" end="5"/>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fade">
                                      <p:cBhvr>
                                        <p:cTn id="36" dur="500"/>
                                        <p:tgtEl>
                                          <p:spTgt spid="3">
                                            <p:txEl>
                                              <p:pRg st="6" end="6"/>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Effect transition="in" filter="fade">
                                      <p:cBhvr>
                                        <p:cTn id="41" dur="500"/>
                                        <p:tgtEl>
                                          <p:spTgt spid="3">
                                            <p:txEl>
                                              <p:pRg st="7" end="7"/>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anim calcmode="lin" valueType="num">
                                      <p:cBhvr additive="base">
                                        <p:cTn id="46"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fade">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fade">
                                      <p:cBhvr>
                                        <p:cTn id="67" dur="500"/>
                                        <p:tgtEl>
                                          <p:spTgt spid="3">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3">
                                            <p:txEl>
                                              <p:pRg st="13" end="13"/>
                                            </p:txEl>
                                          </p:spTgt>
                                        </p:tgtEl>
                                        <p:attrNameLst>
                                          <p:attrName>style.visibility</p:attrName>
                                        </p:attrNameLst>
                                      </p:cBhvr>
                                      <p:to>
                                        <p:strVal val="visible"/>
                                      </p:to>
                                    </p:set>
                                    <p:animEffect transition="in" filter="fade">
                                      <p:cBhvr>
                                        <p:cTn id="72"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755903"/>
          </a:xfrm>
        </p:spPr>
        <p:txBody>
          <a:bodyPr>
            <a:normAutofit fontScale="90000"/>
          </a:bodyPr>
          <a:lstStyle/>
          <a:p>
            <a:br>
              <a:rPr lang="en-GB" b="1" u="sng" dirty="0"/>
            </a:br>
            <a:r>
              <a:rPr lang="en-GB" b="1" dirty="0"/>
              <a:t>LAY-OUT OF THE CONSULTATION REPORT (</a:t>
            </a:r>
            <a:r>
              <a:rPr lang="en-GB" b="1" dirty="0" err="1"/>
              <a:t>i</a:t>
            </a:r>
            <a:r>
              <a:rPr lang="en-GB" b="1" dirty="0"/>
              <a:t>)</a:t>
            </a:r>
            <a:br>
              <a:rPr lang="en-ZA" dirty="0"/>
            </a:br>
            <a:endParaRPr lang="en-US" dirty="0"/>
          </a:p>
        </p:txBody>
      </p:sp>
      <p:sp>
        <p:nvSpPr>
          <p:cNvPr id="3" name="Content Placeholder 2"/>
          <p:cNvSpPr>
            <a:spLocks noGrp="1"/>
          </p:cNvSpPr>
          <p:nvPr>
            <p:ph idx="1"/>
          </p:nvPr>
        </p:nvSpPr>
        <p:spPr>
          <a:xfrm>
            <a:off x="1484310" y="755905"/>
            <a:ext cx="10018713" cy="4120896"/>
          </a:xfrm>
        </p:spPr>
        <p:txBody>
          <a:bodyPr>
            <a:normAutofit/>
          </a:bodyPr>
          <a:lstStyle/>
          <a:p>
            <a:pPr marL="0" lvl="0" indent="0">
              <a:buNone/>
            </a:pPr>
            <a:endParaRPr lang="en-GB" dirty="0"/>
          </a:p>
          <a:p>
            <a:pPr marL="914400" lvl="1" indent="-457200">
              <a:buFont typeface="+mj-lt"/>
              <a:buAutoNum type="arabicPeriod" startAt="6"/>
            </a:pPr>
            <a:r>
              <a:rPr lang="en-GB" dirty="0"/>
              <a:t>Problem areas</a:t>
            </a:r>
            <a:endParaRPr lang="en-ZA" dirty="0"/>
          </a:p>
          <a:p>
            <a:pPr marL="914400" lvl="1" indent="-457200">
              <a:buFont typeface="+mj-lt"/>
              <a:buAutoNum type="arabicPeriod" startAt="6"/>
            </a:pPr>
            <a:r>
              <a:rPr lang="en-GB" dirty="0"/>
              <a:t>Solutions to problems/Recommendations/Solutions for consideration</a:t>
            </a:r>
            <a:endParaRPr lang="en-ZA" dirty="0"/>
          </a:p>
          <a:p>
            <a:pPr marL="914400" lvl="1" indent="-457200">
              <a:buFont typeface="+mj-lt"/>
              <a:buAutoNum type="arabicPeriod" startAt="6"/>
            </a:pPr>
            <a:r>
              <a:rPr lang="en-GB" dirty="0"/>
              <a:t>Conclusion</a:t>
            </a:r>
            <a:endParaRPr lang="en-ZA" dirty="0"/>
          </a:p>
          <a:p>
            <a:pPr marL="1428750" lvl="2" indent="-514350">
              <a:buFont typeface="+mj-lt"/>
              <a:buAutoNum type="romanLcPeriod"/>
            </a:pPr>
            <a:r>
              <a:rPr lang="en-GB" dirty="0"/>
              <a:t>Figures used in the analysis</a:t>
            </a:r>
            <a:endParaRPr lang="en-ZA" dirty="0"/>
          </a:p>
          <a:p>
            <a:pPr marL="1428750" lvl="2" indent="-514350">
              <a:buFont typeface="+mj-lt"/>
              <a:buAutoNum type="romanLcPeriod"/>
            </a:pPr>
            <a:r>
              <a:rPr lang="en-GB" dirty="0"/>
              <a:t>Evaluation of ratios</a:t>
            </a:r>
            <a:endParaRPr lang="en-ZA" dirty="0"/>
          </a:p>
          <a:p>
            <a:pPr marL="1428750" lvl="2" indent="-514350">
              <a:buFont typeface="+mj-lt"/>
              <a:buAutoNum type="romanLcPeriod"/>
            </a:pPr>
            <a:r>
              <a:rPr lang="en-GB" dirty="0"/>
              <a:t>Histogram</a:t>
            </a:r>
            <a:endParaRPr lang="en-ZA" dirty="0"/>
          </a:p>
          <a:p>
            <a:pPr marL="1428750" lvl="2" indent="-514350">
              <a:buFont typeface="+mj-lt"/>
              <a:buAutoNum type="romanLcPeriod"/>
            </a:pPr>
            <a:r>
              <a:rPr lang="en-GB" dirty="0"/>
              <a:t>Appendices</a:t>
            </a:r>
            <a:endParaRPr lang="en-ZA" dirty="0"/>
          </a:p>
          <a:p>
            <a:endParaRPr lang="en-US" dirty="0"/>
          </a:p>
        </p:txBody>
      </p:sp>
    </p:spTree>
    <p:extLst>
      <p:ext uri="{BB962C8B-B14F-4D97-AF65-F5344CB8AC3E}">
        <p14:creationId xmlns:p14="http://schemas.microsoft.com/office/powerpoint/2010/main" val="2370516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5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500"/>
                                        <p:tgtEl>
                                          <p:spTgt spid="3">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fade">
                                      <p:cBhvr>
                                        <p:cTn id="4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743711"/>
          </a:xfrm>
        </p:spPr>
        <p:txBody>
          <a:bodyPr>
            <a:normAutofit/>
          </a:bodyPr>
          <a:lstStyle/>
          <a:p>
            <a:r>
              <a:rPr lang="en-GB" sz="3600" b="1" dirty="0"/>
              <a:t>AIDS DURING THE CONSULTATION (</a:t>
            </a:r>
            <a:r>
              <a:rPr lang="en-GB" sz="3600" b="1" dirty="0" err="1"/>
              <a:t>i</a:t>
            </a:r>
            <a:r>
              <a:rPr lang="en-GB" sz="3600" b="1" dirty="0"/>
              <a:t>)</a:t>
            </a:r>
            <a:endParaRPr lang="en-US" sz="3600" b="1" dirty="0"/>
          </a:p>
        </p:txBody>
      </p:sp>
      <p:sp>
        <p:nvSpPr>
          <p:cNvPr id="3" name="Content Placeholder 2"/>
          <p:cNvSpPr>
            <a:spLocks noGrp="1"/>
          </p:cNvSpPr>
          <p:nvPr>
            <p:ph idx="1"/>
          </p:nvPr>
        </p:nvSpPr>
        <p:spPr>
          <a:xfrm>
            <a:off x="1484310" y="877825"/>
            <a:ext cx="10018713" cy="4913376"/>
          </a:xfrm>
        </p:spPr>
        <p:txBody>
          <a:bodyPr>
            <a:normAutofit fontScale="92500" lnSpcReduction="10000"/>
          </a:bodyPr>
          <a:lstStyle/>
          <a:p>
            <a:r>
              <a:rPr lang="en-GB" dirty="0"/>
              <a:t>Most consultancy firms/agencies make use of certain standard aids and practices in consultation work in addition to the personal aids and methods adopted by individual consultants.  This is so for many reasons.</a:t>
            </a:r>
            <a:endParaRPr lang="en-ZA" dirty="0"/>
          </a:p>
          <a:p>
            <a:r>
              <a:rPr lang="en-GB" b="1" dirty="0"/>
              <a:t>Firstly</a:t>
            </a:r>
            <a:r>
              <a:rPr lang="en-GB" dirty="0"/>
              <a:t> standard aids such as questionnaires, methods of evaluation and comparative figures are essential for the training of consultants. As has been pointed out, small business consultants are not readily available and they have to be trained. Because of the special characteristics and circumstances of small business, even the so-called experienced consult­ants need a period of orientation before they can undertake consultation work for small businesses. And this is where standard aids and proce­dures will prove to be very useful. </a:t>
            </a:r>
            <a:endParaRPr lang="en-ZA" dirty="0"/>
          </a:p>
          <a:p>
            <a:r>
              <a:rPr lang="en-GB" dirty="0"/>
              <a:t>But the intention is never to prescribe absolutely rigid standard proce­dures and methods. The consultant must always consider the entrepre­neur under his own	 peculiar circumstances and to these he must adapt himself. He need never surrender individuality for the sake of standardisation. </a:t>
            </a:r>
            <a:endParaRPr lang="en-ZA" dirty="0"/>
          </a:p>
          <a:p>
            <a:endParaRPr lang="en-US" dirty="0"/>
          </a:p>
        </p:txBody>
      </p:sp>
    </p:spTree>
    <p:extLst>
      <p:ext uri="{BB962C8B-B14F-4D97-AF65-F5344CB8AC3E}">
        <p14:creationId xmlns:p14="http://schemas.microsoft.com/office/powerpoint/2010/main" val="2280709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743711"/>
          </a:xfrm>
        </p:spPr>
        <p:txBody>
          <a:bodyPr>
            <a:normAutofit/>
          </a:bodyPr>
          <a:lstStyle/>
          <a:p>
            <a:r>
              <a:rPr lang="en-GB" sz="3600" b="1" dirty="0"/>
              <a:t>AIDS DURING THE CONSULTATION (ii)</a:t>
            </a:r>
            <a:endParaRPr lang="en-US" sz="3600" b="1" dirty="0"/>
          </a:p>
        </p:txBody>
      </p:sp>
      <p:sp>
        <p:nvSpPr>
          <p:cNvPr id="3" name="Content Placeholder 2"/>
          <p:cNvSpPr>
            <a:spLocks noGrp="1"/>
          </p:cNvSpPr>
          <p:nvPr>
            <p:ph idx="1"/>
          </p:nvPr>
        </p:nvSpPr>
        <p:spPr>
          <a:xfrm>
            <a:off x="1484310" y="877825"/>
            <a:ext cx="10018713" cy="4913376"/>
          </a:xfrm>
        </p:spPr>
        <p:txBody>
          <a:bodyPr>
            <a:normAutofit fontScale="92500" lnSpcReduction="20000"/>
          </a:bodyPr>
          <a:lstStyle/>
          <a:p>
            <a:r>
              <a:rPr lang="en-GB" b="1" dirty="0"/>
              <a:t>Secondly</a:t>
            </a:r>
            <a:r>
              <a:rPr lang="en-GB" dirty="0"/>
              <a:t> standard aids have the advantage that certain particulars may be studied in the case of subsequent follow-up visits or fresh study of the case. In the course of time consultants are inclined to develop a firm style of work and of interpretation and they soon acquaint themselves with work previously done by themselves or other consultants.</a:t>
            </a:r>
            <a:endParaRPr lang="en-ZA" dirty="0"/>
          </a:p>
          <a:p>
            <a:r>
              <a:rPr lang="en-GB" dirty="0"/>
              <a:t>For purposes of evaluation and comparison of results certain standards are required which may be universally applied to all consultations. One needs a standard for the evaluation of one's own results. And compar­isons will only become meaningful if they are measured up against an equal or a comparable standard. In a consultation service evaluation and comparison mean not only the weighing up of data against factual stand­ards but also the testing of situations and conditions against certain formulated concepts and opinions. </a:t>
            </a:r>
          </a:p>
          <a:p>
            <a:r>
              <a:rPr lang="en-GB" dirty="0"/>
              <a:t>Consultants continually confirm these concepts through evaluation and comparison of situations as encountered during consultations against experience and against conditions encount­ered in cases already dealt with. Testing only becomes possible when concepts have been formed in a responsible manner.</a:t>
            </a:r>
            <a:endParaRPr lang="en-ZA" dirty="0"/>
          </a:p>
          <a:p>
            <a:endParaRPr lang="en-US" dirty="0"/>
          </a:p>
        </p:txBody>
      </p:sp>
    </p:spTree>
    <p:extLst>
      <p:ext uri="{BB962C8B-B14F-4D97-AF65-F5344CB8AC3E}">
        <p14:creationId xmlns:p14="http://schemas.microsoft.com/office/powerpoint/2010/main" val="2050165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877824"/>
          </a:xfrm>
        </p:spPr>
        <p:txBody>
          <a:bodyPr>
            <a:normAutofit/>
          </a:bodyPr>
          <a:lstStyle/>
          <a:p>
            <a:r>
              <a:rPr lang="en-GB" sz="3600" b="1" dirty="0"/>
              <a:t>THE BASIC AID (</a:t>
            </a:r>
            <a:r>
              <a:rPr lang="en-GB" sz="3600" b="1" dirty="0" err="1"/>
              <a:t>i</a:t>
            </a:r>
            <a:r>
              <a:rPr lang="en-GB" sz="3600" b="1" dirty="0"/>
              <a:t>)</a:t>
            </a:r>
            <a:endParaRPr lang="en-US" sz="3600" b="1" dirty="0"/>
          </a:p>
        </p:txBody>
      </p:sp>
      <p:sp>
        <p:nvSpPr>
          <p:cNvPr id="3" name="Content Placeholder 2"/>
          <p:cNvSpPr>
            <a:spLocks noGrp="1"/>
          </p:cNvSpPr>
          <p:nvPr>
            <p:ph idx="1"/>
          </p:nvPr>
        </p:nvSpPr>
        <p:spPr>
          <a:xfrm>
            <a:off x="1484310" y="755904"/>
            <a:ext cx="10018713" cy="5742431"/>
          </a:xfrm>
        </p:spPr>
        <p:txBody>
          <a:bodyPr/>
          <a:lstStyle/>
          <a:p>
            <a:pPr>
              <a:buFont typeface="Wingdings" panose="05000000000000000000" pitchFamily="2" charset="2"/>
              <a:buChar char="v"/>
            </a:pPr>
            <a:r>
              <a:rPr lang="en-GB" dirty="0"/>
              <a:t>The basic aid used by consultants of assistance agencies in Western countries is either a subject list,   or a questionnaire,   or evaluation lists.</a:t>
            </a:r>
            <a:endParaRPr lang="en-ZA" dirty="0"/>
          </a:p>
          <a:p>
            <a:pPr>
              <a:buFont typeface="Wingdings" panose="05000000000000000000" pitchFamily="2" charset="2"/>
              <a:buChar char="v"/>
            </a:pPr>
            <a:r>
              <a:rPr lang="en-GB" dirty="0"/>
              <a:t>The consultant must collect the maximum amount of information in a short time and cannot afford to waste time in discussing unimportant and ir­relevant matters.</a:t>
            </a:r>
            <a:endParaRPr lang="en-ZA" dirty="0"/>
          </a:p>
          <a:p>
            <a:pPr>
              <a:buFont typeface="Wingdings" panose="05000000000000000000" pitchFamily="2" charset="2"/>
              <a:buChar char="v"/>
            </a:pPr>
            <a:r>
              <a:rPr lang="en-GB" dirty="0"/>
              <a:t>At the same time he must be careful not to overlook any relevant aspects. These reasons, together with the desirability of standardised procedures and standards as already discussed, dictate the use of one of the basic aids named above.</a:t>
            </a:r>
            <a:endParaRPr lang="en-ZA" dirty="0"/>
          </a:p>
          <a:p>
            <a:endParaRPr lang="en-US" dirty="0"/>
          </a:p>
        </p:txBody>
      </p:sp>
    </p:spTree>
    <p:extLst>
      <p:ext uri="{BB962C8B-B14F-4D97-AF65-F5344CB8AC3E}">
        <p14:creationId xmlns:p14="http://schemas.microsoft.com/office/powerpoint/2010/main" val="2855452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1392" y="0"/>
            <a:ext cx="10619232" cy="1182624"/>
          </a:xfrm>
        </p:spPr>
        <p:txBody>
          <a:bodyPr>
            <a:normAutofit fontScale="90000"/>
          </a:bodyPr>
          <a:lstStyle/>
          <a:p>
            <a:br>
              <a:rPr lang="en-GB" b="1" dirty="0"/>
            </a:br>
            <a:br>
              <a:rPr lang="en-GB" b="1" dirty="0"/>
            </a:br>
            <a:r>
              <a:rPr lang="en-GB" b="1" dirty="0"/>
              <a:t>CONSULTATION SERVICES SHOULD HAVE A NATIONAL OBJECTIVE</a:t>
            </a:r>
            <a:br>
              <a:rPr lang="en-US" b="1" dirty="0"/>
            </a:br>
            <a:br>
              <a:rPr lang="en-GB" b="1" dirty="0"/>
            </a:br>
            <a:endParaRPr lang="en-US" dirty="0"/>
          </a:p>
        </p:txBody>
      </p:sp>
      <p:sp>
        <p:nvSpPr>
          <p:cNvPr id="3" name="Content Placeholder 2"/>
          <p:cNvSpPr>
            <a:spLocks noGrp="1"/>
          </p:cNvSpPr>
          <p:nvPr>
            <p:ph idx="1"/>
          </p:nvPr>
        </p:nvSpPr>
        <p:spPr>
          <a:xfrm>
            <a:off x="1376485" y="1840992"/>
            <a:ext cx="10815515" cy="4140847"/>
          </a:xfrm>
        </p:spPr>
        <p:txBody>
          <a:bodyPr>
            <a:normAutofit fontScale="92500" lnSpcReduction="20000"/>
          </a:bodyPr>
          <a:lstStyle/>
          <a:p>
            <a:pPr>
              <a:buFont typeface="Wingdings" panose="05000000000000000000" pitchFamily="2" charset="2"/>
              <a:buChar char="q"/>
            </a:pPr>
            <a:r>
              <a:rPr lang="en-GB" dirty="0"/>
              <a:t>In general the </a:t>
            </a:r>
            <a:r>
              <a:rPr lang="en-GB" b="1" dirty="0"/>
              <a:t>main objective </a:t>
            </a:r>
            <a:r>
              <a:rPr lang="en-GB" dirty="0"/>
              <a:t>is the promotion and development of small business as an im­portant part of the national economy.</a:t>
            </a:r>
          </a:p>
          <a:p>
            <a:pPr>
              <a:buFont typeface="Wingdings" panose="05000000000000000000" pitchFamily="2" charset="2"/>
              <a:buChar char="q"/>
            </a:pPr>
            <a:r>
              <a:rPr lang="en-GB" dirty="0"/>
              <a:t> It is concerned not only with the </a:t>
            </a:r>
            <a:r>
              <a:rPr lang="en-GB" b="1" dirty="0"/>
              <a:t>improvement of efficiency and profit­ability</a:t>
            </a:r>
            <a:r>
              <a:rPr lang="en-GB" dirty="0"/>
              <a:t> at a fee, but with the realisation of certain objectives and with the satisfaction of certain needs in the national interest.</a:t>
            </a:r>
          </a:p>
          <a:p>
            <a:pPr>
              <a:buFont typeface="Wingdings" panose="05000000000000000000" pitchFamily="2" charset="2"/>
              <a:buChar char="q"/>
            </a:pPr>
            <a:r>
              <a:rPr lang="en-GB" dirty="0"/>
              <a:t>The consultation, service adheres to the policy or directives laid down in its geographic area either by </a:t>
            </a:r>
            <a:r>
              <a:rPr lang="en-GB" b="1" dirty="0"/>
              <a:t>government</a:t>
            </a:r>
            <a:r>
              <a:rPr lang="en-GB" dirty="0"/>
              <a:t> or by its own </a:t>
            </a:r>
            <a:r>
              <a:rPr lang="en-GB" b="1" dirty="0"/>
              <a:t>controlling body</a:t>
            </a:r>
            <a:r>
              <a:rPr lang="en-GB" dirty="0"/>
              <a:t>.</a:t>
            </a:r>
          </a:p>
          <a:p>
            <a:pPr>
              <a:buFont typeface="Wingdings" panose="05000000000000000000" pitchFamily="2" charset="2"/>
              <a:buChar char="q"/>
            </a:pPr>
            <a:r>
              <a:rPr lang="en-GB" dirty="0"/>
              <a:t>The methodology and execution of the consultation service could vary widely</a:t>
            </a:r>
            <a:endParaRPr lang="en-US" dirty="0"/>
          </a:p>
          <a:p>
            <a:pPr marL="800100" lvl="1" indent="-342900">
              <a:buFont typeface="Wingdings" panose="05000000000000000000" pitchFamily="2" charset="2"/>
              <a:buChar char="v"/>
            </a:pPr>
            <a:r>
              <a:rPr lang="en-GB" dirty="0"/>
              <a:t>The consultations service would e.g. stress the evaluation of managerial and operational aspects and increased productivity and efficiency.</a:t>
            </a:r>
          </a:p>
          <a:p>
            <a:pPr marL="800100" lvl="1" indent="-342900">
              <a:buFont typeface="Wingdings" panose="05000000000000000000" pitchFamily="2" charset="2"/>
              <a:buChar char="v"/>
            </a:pPr>
            <a:r>
              <a:rPr lang="en-GB" dirty="0"/>
              <a:t>Sec­ondly it may devote more attention to new sitting opportunities, possibil­ities for expansion and market research. In the case of a third objective the emphasis may fall on training and financing.</a:t>
            </a:r>
            <a:endParaRPr lang="en-US" dirty="0"/>
          </a:p>
          <a:p>
            <a:pPr marL="0" indent="0">
              <a:buNone/>
            </a:pPr>
            <a:endParaRPr lang="en-GB" sz="1200" dirty="0"/>
          </a:p>
        </p:txBody>
      </p:sp>
    </p:spTree>
    <p:extLst>
      <p:ext uri="{BB962C8B-B14F-4D97-AF65-F5344CB8AC3E}">
        <p14:creationId xmlns:p14="http://schemas.microsoft.com/office/powerpoint/2010/main" val="2154537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1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1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1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1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877824"/>
          </a:xfrm>
        </p:spPr>
        <p:txBody>
          <a:bodyPr>
            <a:normAutofit/>
          </a:bodyPr>
          <a:lstStyle/>
          <a:p>
            <a:r>
              <a:rPr lang="en-GB" sz="3600" b="1" dirty="0"/>
              <a:t>THE BASIC AID (ii)</a:t>
            </a:r>
            <a:endParaRPr lang="en-US" sz="3600" b="1" dirty="0"/>
          </a:p>
        </p:txBody>
      </p:sp>
      <p:sp>
        <p:nvSpPr>
          <p:cNvPr id="3" name="Content Placeholder 2"/>
          <p:cNvSpPr>
            <a:spLocks noGrp="1"/>
          </p:cNvSpPr>
          <p:nvPr>
            <p:ph idx="1"/>
          </p:nvPr>
        </p:nvSpPr>
        <p:spPr>
          <a:xfrm>
            <a:off x="1484310" y="755904"/>
            <a:ext cx="10018713" cy="5742431"/>
          </a:xfrm>
        </p:spPr>
        <p:txBody>
          <a:bodyPr/>
          <a:lstStyle/>
          <a:p>
            <a:pPr>
              <a:buFont typeface="Wingdings" panose="05000000000000000000" pitchFamily="2" charset="2"/>
              <a:buChar char="v"/>
            </a:pPr>
            <a:r>
              <a:rPr lang="en-GB" dirty="0"/>
              <a:t>The basic aid used by consultants of assistance agencies in Western countries is either a subject list,   or a questionnaire,   or evaluation lists.</a:t>
            </a:r>
            <a:endParaRPr lang="en-ZA" dirty="0"/>
          </a:p>
          <a:p>
            <a:pPr>
              <a:buFont typeface="Wingdings" panose="05000000000000000000" pitchFamily="2" charset="2"/>
              <a:buChar char="v"/>
            </a:pPr>
            <a:r>
              <a:rPr lang="en-GB" dirty="0"/>
              <a:t>The consultant must collect the maximum amount of information in a short time and cannot afford to waste time in discussing unimportant and ir­relevant matters.</a:t>
            </a:r>
            <a:endParaRPr lang="en-ZA" dirty="0"/>
          </a:p>
          <a:p>
            <a:pPr>
              <a:buFont typeface="Wingdings" panose="05000000000000000000" pitchFamily="2" charset="2"/>
              <a:buChar char="v"/>
            </a:pPr>
            <a:r>
              <a:rPr lang="en-GB" dirty="0"/>
              <a:t>At the same time he must be careful not to overlook any relevant aspects. These reasons, together with the desirability of standardised procedures and standards as already discussed, dictate the use of one of the basic aids named above.</a:t>
            </a:r>
            <a:endParaRPr lang="en-ZA" dirty="0"/>
          </a:p>
          <a:p>
            <a:endParaRPr lang="en-US" dirty="0"/>
          </a:p>
        </p:txBody>
      </p:sp>
    </p:spTree>
    <p:extLst>
      <p:ext uri="{BB962C8B-B14F-4D97-AF65-F5344CB8AC3E}">
        <p14:creationId xmlns:p14="http://schemas.microsoft.com/office/powerpoint/2010/main" val="1307775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877824"/>
          </a:xfrm>
        </p:spPr>
        <p:txBody>
          <a:bodyPr>
            <a:normAutofit/>
          </a:bodyPr>
          <a:lstStyle/>
          <a:p>
            <a:r>
              <a:rPr lang="en-GB" sz="3600" b="1" dirty="0"/>
              <a:t>THE BASIC AID (iii)</a:t>
            </a:r>
            <a:endParaRPr lang="en-US" sz="3600" b="1" dirty="0"/>
          </a:p>
        </p:txBody>
      </p:sp>
      <p:sp>
        <p:nvSpPr>
          <p:cNvPr id="3" name="Content Placeholder 2"/>
          <p:cNvSpPr>
            <a:spLocks noGrp="1"/>
          </p:cNvSpPr>
          <p:nvPr>
            <p:ph idx="1"/>
          </p:nvPr>
        </p:nvSpPr>
        <p:spPr>
          <a:xfrm>
            <a:off x="1484310" y="755905"/>
            <a:ext cx="10018713" cy="3450336"/>
          </a:xfrm>
        </p:spPr>
        <p:txBody>
          <a:bodyPr/>
          <a:lstStyle/>
          <a:p>
            <a:pPr marL="0" lvl="0" indent="0">
              <a:buNone/>
            </a:pPr>
            <a:r>
              <a:rPr lang="en-GB" b="1" dirty="0"/>
              <a:t>Subject list</a:t>
            </a:r>
            <a:endParaRPr lang="en-ZA" b="1" dirty="0"/>
          </a:p>
          <a:p>
            <a:r>
              <a:rPr lang="en-GB" dirty="0"/>
              <a:t>The subject list simply comprises a categorical list of subjects which the consultant should note. No questions are asked on the subject list (check list) - the questions and their wording are left to the discretion of the consultant. Naturally the subject list will be adapted to the type of business to be investigated.</a:t>
            </a:r>
            <a:endParaRPr lang="en-ZA" dirty="0"/>
          </a:p>
          <a:p>
            <a:endParaRPr lang="en-US" dirty="0"/>
          </a:p>
        </p:txBody>
      </p:sp>
    </p:spTree>
    <p:extLst>
      <p:ext uri="{BB962C8B-B14F-4D97-AF65-F5344CB8AC3E}">
        <p14:creationId xmlns:p14="http://schemas.microsoft.com/office/powerpoint/2010/main" val="4264740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80">
                                          <p:stCondLst>
                                            <p:cond delay="0"/>
                                          </p:stCondLst>
                                        </p:cTn>
                                        <p:tgtEl>
                                          <p:spTgt spid="3">
                                            <p:txEl>
                                              <p:pRg st="1" end="1"/>
                                            </p:txEl>
                                          </p:spTgt>
                                        </p:tgtEl>
                                      </p:cBhvr>
                                    </p:animEffect>
                                    <p:anim calcmode="lin" valueType="num">
                                      <p:cBhvr>
                                        <p:cTn id="8"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1" end="1"/>
                                            </p:txEl>
                                          </p:spTgt>
                                        </p:tgtEl>
                                      </p:cBhvr>
                                      <p:to x="100000" y="60000"/>
                                    </p:animScale>
                                    <p:animScale>
                                      <p:cBhvr>
                                        <p:cTn id="14" dur="166" decel="50000">
                                          <p:stCondLst>
                                            <p:cond delay="676"/>
                                          </p:stCondLst>
                                        </p:cTn>
                                        <p:tgtEl>
                                          <p:spTgt spid="3">
                                            <p:txEl>
                                              <p:pRg st="1" end="1"/>
                                            </p:txEl>
                                          </p:spTgt>
                                        </p:tgtEl>
                                      </p:cBhvr>
                                      <p:to x="100000" y="100000"/>
                                    </p:animScale>
                                    <p:animScale>
                                      <p:cBhvr>
                                        <p:cTn id="15" dur="26">
                                          <p:stCondLst>
                                            <p:cond delay="1312"/>
                                          </p:stCondLst>
                                        </p:cTn>
                                        <p:tgtEl>
                                          <p:spTgt spid="3">
                                            <p:txEl>
                                              <p:pRg st="1" end="1"/>
                                            </p:txEl>
                                          </p:spTgt>
                                        </p:tgtEl>
                                      </p:cBhvr>
                                      <p:to x="100000" y="80000"/>
                                    </p:animScale>
                                    <p:animScale>
                                      <p:cBhvr>
                                        <p:cTn id="16" dur="166" decel="50000">
                                          <p:stCondLst>
                                            <p:cond delay="1338"/>
                                          </p:stCondLst>
                                        </p:cTn>
                                        <p:tgtEl>
                                          <p:spTgt spid="3">
                                            <p:txEl>
                                              <p:pRg st="1" end="1"/>
                                            </p:txEl>
                                          </p:spTgt>
                                        </p:tgtEl>
                                      </p:cBhvr>
                                      <p:to x="100000" y="100000"/>
                                    </p:animScale>
                                    <p:animScale>
                                      <p:cBhvr>
                                        <p:cTn id="17" dur="26">
                                          <p:stCondLst>
                                            <p:cond delay="1642"/>
                                          </p:stCondLst>
                                        </p:cTn>
                                        <p:tgtEl>
                                          <p:spTgt spid="3">
                                            <p:txEl>
                                              <p:pRg st="1" end="1"/>
                                            </p:txEl>
                                          </p:spTgt>
                                        </p:tgtEl>
                                      </p:cBhvr>
                                      <p:to x="100000" y="90000"/>
                                    </p:animScale>
                                    <p:animScale>
                                      <p:cBhvr>
                                        <p:cTn id="18" dur="166" decel="50000">
                                          <p:stCondLst>
                                            <p:cond delay="1668"/>
                                          </p:stCondLst>
                                        </p:cTn>
                                        <p:tgtEl>
                                          <p:spTgt spid="3">
                                            <p:txEl>
                                              <p:pRg st="1" end="1"/>
                                            </p:txEl>
                                          </p:spTgt>
                                        </p:tgtEl>
                                      </p:cBhvr>
                                      <p:to x="100000" y="100000"/>
                                    </p:animScale>
                                    <p:animScale>
                                      <p:cBhvr>
                                        <p:cTn id="19" dur="26">
                                          <p:stCondLst>
                                            <p:cond delay="1808"/>
                                          </p:stCondLst>
                                        </p:cTn>
                                        <p:tgtEl>
                                          <p:spTgt spid="3">
                                            <p:txEl>
                                              <p:pRg st="1" end="1"/>
                                            </p:txEl>
                                          </p:spTgt>
                                        </p:tgtEl>
                                      </p:cBhvr>
                                      <p:to x="100000" y="95000"/>
                                    </p:animScale>
                                    <p:animScale>
                                      <p:cBhvr>
                                        <p:cTn id="20" dur="166" decel="50000">
                                          <p:stCondLst>
                                            <p:cond delay="1834"/>
                                          </p:stCondLst>
                                        </p:cTn>
                                        <p:tgtEl>
                                          <p:spTgt spid="3">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670559"/>
          </a:xfrm>
        </p:spPr>
        <p:txBody>
          <a:bodyPr>
            <a:normAutofit/>
          </a:bodyPr>
          <a:lstStyle/>
          <a:p>
            <a:r>
              <a:rPr lang="en-GB" sz="3600" b="1" dirty="0"/>
              <a:t>THE BASIC AID (iv)</a:t>
            </a:r>
            <a:endParaRPr lang="en-US" sz="3600" b="1" dirty="0"/>
          </a:p>
        </p:txBody>
      </p:sp>
      <p:sp>
        <p:nvSpPr>
          <p:cNvPr id="3" name="Content Placeholder 2"/>
          <p:cNvSpPr>
            <a:spLocks noGrp="1"/>
          </p:cNvSpPr>
          <p:nvPr>
            <p:ph idx="1"/>
          </p:nvPr>
        </p:nvSpPr>
        <p:spPr>
          <a:xfrm>
            <a:off x="1484310" y="755904"/>
            <a:ext cx="10427274" cy="5986272"/>
          </a:xfrm>
        </p:spPr>
        <p:txBody>
          <a:bodyPr>
            <a:normAutofit fontScale="92500" lnSpcReduction="20000"/>
          </a:bodyPr>
          <a:lstStyle/>
          <a:p>
            <a:pPr marL="0" lvl="0" indent="0">
              <a:buNone/>
            </a:pPr>
            <a:r>
              <a:rPr lang="en-GB" sz="2800" b="1" dirty="0"/>
              <a:t>Questionnaire</a:t>
            </a:r>
            <a:endParaRPr lang="en-ZA" sz="2800" b="1" dirty="0"/>
          </a:p>
          <a:p>
            <a:r>
              <a:rPr lang="en-GB" dirty="0"/>
              <a:t>The questionnaire to be completed by  consultants is no more than a detailed subject list with proposed questions and spaces to be filled in by consultant.</a:t>
            </a:r>
          </a:p>
          <a:p>
            <a:r>
              <a:rPr lang="en-GB" dirty="0"/>
              <a:t>The advantage of the questionnaire above the subject list is that the consultant will have the actual question to which he requires an answer through questioning or observation, in front of him. He/she need not ponder over the question and how to ask it. </a:t>
            </a:r>
          </a:p>
          <a:p>
            <a:r>
              <a:rPr lang="en-GB" dirty="0"/>
              <a:t>He/she can record the answer with the least waste of time. But the disad­vantage of the questionnaire is that it is sometimes used in too formal a manner and may cause the entrepreneur to feel that he is too ob­viously being subjected to questioning. Also when one is simply required to answer questions, one is inclined sub­consciously to give the answers reflecting the favourable side of the matter and to supply the “best” answer rather than the true one.</a:t>
            </a:r>
            <a:endParaRPr lang="en-ZA" dirty="0"/>
          </a:p>
          <a:p>
            <a:r>
              <a:rPr lang="en-GB" dirty="0"/>
              <a:t>The questioner should cultivate the art of differentiating between the true situation and the desired one.</a:t>
            </a:r>
            <a:endParaRPr lang="en-ZA" dirty="0"/>
          </a:p>
          <a:p>
            <a:r>
              <a:rPr lang="en-GB" dirty="0"/>
              <a:t>Junior and inexperienced consultants normally prefer a questionnaire to the subject list. As they gain in knowledge and experience they tend to use the questionnaire more and more like a subject list.</a:t>
            </a:r>
            <a:endParaRPr lang="en-ZA" dirty="0"/>
          </a:p>
          <a:p>
            <a:endParaRPr lang="en-US" dirty="0"/>
          </a:p>
        </p:txBody>
      </p:sp>
    </p:spTree>
    <p:extLst>
      <p:ext uri="{BB962C8B-B14F-4D97-AF65-F5344CB8AC3E}">
        <p14:creationId xmlns:p14="http://schemas.microsoft.com/office/powerpoint/2010/main" val="1904393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80">
                                          <p:stCondLst>
                                            <p:cond delay="0"/>
                                          </p:stCondLst>
                                        </p:cTn>
                                        <p:tgtEl>
                                          <p:spTgt spid="3">
                                            <p:txEl>
                                              <p:pRg st="1" end="1"/>
                                            </p:txEl>
                                          </p:spTgt>
                                        </p:tgtEl>
                                      </p:cBhvr>
                                    </p:animEffect>
                                    <p:anim calcmode="lin" valueType="num">
                                      <p:cBhvr>
                                        <p:cTn id="8"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1" end="1"/>
                                            </p:txEl>
                                          </p:spTgt>
                                        </p:tgtEl>
                                      </p:cBhvr>
                                      <p:to x="100000" y="60000"/>
                                    </p:animScale>
                                    <p:animScale>
                                      <p:cBhvr>
                                        <p:cTn id="14" dur="166" decel="50000">
                                          <p:stCondLst>
                                            <p:cond delay="676"/>
                                          </p:stCondLst>
                                        </p:cTn>
                                        <p:tgtEl>
                                          <p:spTgt spid="3">
                                            <p:txEl>
                                              <p:pRg st="1" end="1"/>
                                            </p:txEl>
                                          </p:spTgt>
                                        </p:tgtEl>
                                      </p:cBhvr>
                                      <p:to x="100000" y="100000"/>
                                    </p:animScale>
                                    <p:animScale>
                                      <p:cBhvr>
                                        <p:cTn id="15" dur="26">
                                          <p:stCondLst>
                                            <p:cond delay="1312"/>
                                          </p:stCondLst>
                                        </p:cTn>
                                        <p:tgtEl>
                                          <p:spTgt spid="3">
                                            <p:txEl>
                                              <p:pRg st="1" end="1"/>
                                            </p:txEl>
                                          </p:spTgt>
                                        </p:tgtEl>
                                      </p:cBhvr>
                                      <p:to x="100000" y="80000"/>
                                    </p:animScale>
                                    <p:animScale>
                                      <p:cBhvr>
                                        <p:cTn id="16" dur="166" decel="50000">
                                          <p:stCondLst>
                                            <p:cond delay="1338"/>
                                          </p:stCondLst>
                                        </p:cTn>
                                        <p:tgtEl>
                                          <p:spTgt spid="3">
                                            <p:txEl>
                                              <p:pRg st="1" end="1"/>
                                            </p:txEl>
                                          </p:spTgt>
                                        </p:tgtEl>
                                      </p:cBhvr>
                                      <p:to x="100000" y="100000"/>
                                    </p:animScale>
                                    <p:animScale>
                                      <p:cBhvr>
                                        <p:cTn id="17" dur="26">
                                          <p:stCondLst>
                                            <p:cond delay="1642"/>
                                          </p:stCondLst>
                                        </p:cTn>
                                        <p:tgtEl>
                                          <p:spTgt spid="3">
                                            <p:txEl>
                                              <p:pRg st="1" end="1"/>
                                            </p:txEl>
                                          </p:spTgt>
                                        </p:tgtEl>
                                      </p:cBhvr>
                                      <p:to x="100000" y="90000"/>
                                    </p:animScale>
                                    <p:animScale>
                                      <p:cBhvr>
                                        <p:cTn id="18" dur="166" decel="50000">
                                          <p:stCondLst>
                                            <p:cond delay="1668"/>
                                          </p:stCondLst>
                                        </p:cTn>
                                        <p:tgtEl>
                                          <p:spTgt spid="3">
                                            <p:txEl>
                                              <p:pRg st="1" end="1"/>
                                            </p:txEl>
                                          </p:spTgt>
                                        </p:tgtEl>
                                      </p:cBhvr>
                                      <p:to x="100000" y="100000"/>
                                    </p:animScale>
                                    <p:animScale>
                                      <p:cBhvr>
                                        <p:cTn id="19" dur="26">
                                          <p:stCondLst>
                                            <p:cond delay="1808"/>
                                          </p:stCondLst>
                                        </p:cTn>
                                        <p:tgtEl>
                                          <p:spTgt spid="3">
                                            <p:txEl>
                                              <p:pRg st="1" end="1"/>
                                            </p:txEl>
                                          </p:spTgt>
                                        </p:tgtEl>
                                      </p:cBhvr>
                                      <p:to x="100000" y="95000"/>
                                    </p:animScale>
                                    <p:animScale>
                                      <p:cBhvr>
                                        <p:cTn id="20" dur="166" decel="50000">
                                          <p:stCondLst>
                                            <p:cond delay="1834"/>
                                          </p:stCondLst>
                                        </p:cTn>
                                        <p:tgtEl>
                                          <p:spTgt spid="3">
                                            <p:txEl>
                                              <p:pRg st="1" end="1"/>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ipe(down)">
                                      <p:cBhvr>
                                        <p:cTn id="25" dur="580">
                                          <p:stCondLst>
                                            <p:cond delay="0"/>
                                          </p:stCondLst>
                                        </p:cTn>
                                        <p:tgtEl>
                                          <p:spTgt spid="3">
                                            <p:txEl>
                                              <p:pRg st="2" end="2"/>
                                            </p:txEl>
                                          </p:spTgt>
                                        </p:tgtEl>
                                      </p:cBhvr>
                                    </p:animEffect>
                                    <p:anim calcmode="lin" valueType="num">
                                      <p:cBhvr>
                                        <p:cTn id="26"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2" end="2"/>
                                            </p:txEl>
                                          </p:spTgt>
                                        </p:tgtEl>
                                      </p:cBhvr>
                                      <p:to x="100000" y="60000"/>
                                    </p:animScale>
                                    <p:animScale>
                                      <p:cBhvr>
                                        <p:cTn id="32" dur="166" decel="50000">
                                          <p:stCondLst>
                                            <p:cond delay="676"/>
                                          </p:stCondLst>
                                        </p:cTn>
                                        <p:tgtEl>
                                          <p:spTgt spid="3">
                                            <p:txEl>
                                              <p:pRg st="2" end="2"/>
                                            </p:txEl>
                                          </p:spTgt>
                                        </p:tgtEl>
                                      </p:cBhvr>
                                      <p:to x="100000" y="100000"/>
                                    </p:animScale>
                                    <p:animScale>
                                      <p:cBhvr>
                                        <p:cTn id="33" dur="26">
                                          <p:stCondLst>
                                            <p:cond delay="1312"/>
                                          </p:stCondLst>
                                        </p:cTn>
                                        <p:tgtEl>
                                          <p:spTgt spid="3">
                                            <p:txEl>
                                              <p:pRg st="2" end="2"/>
                                            </p:txEl>
                                          </p:spTgt>
                                        </p:tgtEl>
                                      </p:cBhvr>
                                      <p:to x="100000" y="80000"/>
                                    </p:animScale>
                                    <p:animScale>
                                      <p:cBhvr>
                                        <p:cTn id="34" dur="166" decel="50000">
                                          <p:stCondLst>
                                            <p:cond delay="1338"/>
                                          </p:stCondLst>
                                        </p:cTn>
                                        <p:tgtEl>
                                          <p:spTgt spid="3">
                                            <p:txEl>
                                              <p:pRg st="2" end="2"/>
                                            </p:txEl>
                                          </p:spTgt>
                                        </p:tgtEl>
                                      </p:cBhvr>
                                      <p:to x="100000" y="100000"/>
                                    </p:animScale>
                                    <p:animScale>
                                      <p:cBhvr>
                                        <p:cTn id="35" dur="26">
                                          <p:stCondLst>
                                            <p:cond delay="1642"/>
                                          </p:stCondLst>
                                        </p:cTn>
                                        <p:tgtEl>
                                          <p:spTgt spid="3">
                                            <p:txEl>
                                              <p:pRg st="2" end="2"/>
                                            </p:txEl>
                                          </p:spTgt>
                                        </p:tgtEl>
                                      </p:cBhvr>
                                      <p:to x="100000" y="90000"/>
                                    </p:animScale>
                                    <p:animScale>
                                      <p:cBhvr>
                                        <p:cTn id="36" dur="166" decel="50000">
                                          <p:stCondLst>
                                            <p:cond delay="1668"/>
                                          </p:stCondLst>
                                        </p:cTn>
                                        <p:tgtEl>
                                          <p:spTgt spid="3">
                                            <p:txEl>
                                              <p:pRg st="2" end="2"/>
                                            </p:txEl>
                                          </p:spTgt>
                                        </p:tgtEl>
                                      </p:cBhvr>
                                      <p:to x="100000" y="100000"/>
                                    </p:animScale>
                                    <p:animScale>
                                      <p:cBhvr>
                                        <p:cTn id="37" dur="26">
                                          <p:stCondLst>
                                            <p:cond delay="1808"/>
                                          </p:stCondLst>
                                        </p:cTn>
                                        <p:tgtEl>
                                          <p:spTgt spid="3">
                                            <p:txEl>
                                              <p:pRg st="2" end="2"/>
                                            </p:txEl>
                                          </p:spTgt>
                                        </p:tgtEl>
                                      </p:cBhvr>
                                      <p:to x="100000" y="95000"/>
                                    </p:animScale>
                                    <p:animScale>
                                      <p:cBhvr>
                                        <p:cTn id="38" dur="166" decel="50000">
                                          <p:stCondLst>
                                            <p:cond delay="1834"/>
                                          </p:stCondLst>
                                        </p:cTn>
                                        <p:tgtEl>
                                          <p:spTgt spid="3">
                                            <p:txEl>
                                              <p:pRg st="2" end="2"/>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Effect transition="in" filter="wipe(down)">
                                      <p:cBhvr>
                                        <p:cTn id="43" dur="580">
                                          <p:stCondLst>
                                            <p:cond delay="0"/>
                                          </p:stCondLst>
                                        </p:cTn>
                                        <p:tgtEl>
                                          <p:spTgt spid="3">
                                            <p:txEl>
                                              <p:pRg st="3" end="3"/>
                                            </p:txEl>
                                          </p:spTgt>
                                        </p:tgtEl>
                                      </p:cBhvr>
                                    </p:animEffect>
                                    <p:anim calcmode="lin" valueType="num">
                                      <p:cBhvr>
                                        <p:cTn id="44"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3" end="3"/>
                                            </p:txEl>
                                          </p:spTgt>
                                        </p:tgtEl>
                                      </p:cBhvr>
                                      <p:to x="100000" y="60000"/>
                                    </p:animScale>
                                    <p:animScale>
                                      <p:cBhvr>
                                        <p:cTn id="50" dur="166" decel="50000">
                                          <p:stCondLst>
                                            <p:cond delay="676"/>
                                          </p:stCondLst>
                                        </p:cTn>
                                        <p:tgtEl>
                                          <p:spTgt spid="3">
                                            <p:txEl>
                                              <p:pRg st="3" end="3"/>
                                            </p:txEl>
                                          </p:spTgt>
                                        </p:tgtEl>
                                      </p:cBhvr>
                                      <p:to x="100000" y="100000"/>
                                    </p:animScale>
                                    <p:animScale>
                                      <p:cBhvr>
                                        <p:cTn id="51" dur="26">
                                          <p:stCondLst>
                                            <p:cond delay="1312"/>
                                          </p:stCondLst>
                                        </p:cTn>
                                        <p:tgtEl>
                                          <p:spTgt spid="3">
                                            <p:txEl>
                                              <p:pRg st="3" end="3"/>
                                            </p:txEl>
                                          </p:spTgt>
                                        </p:tgtEl>
                                      </p:cBhvr>
                                      <p:to x="100000" y="80000"/>
                                    </p:animScale>
                                    <p:animScale>
                                      <p:cBhvr>
                                        <p:cTn id="52" dur="166" decel="50000">
                                          <p:stCondLst>
                                            <p:cond delay="1338"/>
                                          </p:stCondLst>
                                        </p:cTn>
                                        <p:tgtEl>
                                          <p:spTgt spid="3">
                                            <p:txEl>
                                              <p:pRg st="3" end="3"/>
                                            </p:txEl>
                                          </p:spTgt>
                                        </p:tgtEl>
                                      </p:cBhvr>
                                      <p:to x="100000" y="100000"/>
                                    </p:animScale>
                                    <p:animScale>
                                      <p:cBhvr>
                                        <p:cTn id="53" dur="26">
                                          <p:stCondLst>
                                            <p:cond delay="1642"/>
                                          </p:stCondLst>
                                        </p:cTn>
                                        <p:tgtEl>
                                          <p:spTgt spid="3">
                                            <p:txEl>
                                              <p:pRg st="3" end="3"/>
                                            </p:txEl>
                                          </p:spTgt>
                                        </p:tgtEl>
                                      </p:cBhvr>
                                      <p:to x="100000" y="90000"/>
                                    </p:animScale>
                                    <p:animScale>
                                      <p:cBhvr>
                                        <p:cTn id="54" dur="166" decel="50000">
                                          <p:stCondLst>
                                            <p:cond delay="1668"/>
                                          </p:stCondLst>
                                        </p:cTn>
                                        <p:tgtEl>
                                          <p:spTgt spid="3">
                                            <p:txEl>
                                              <p:pRg st="3" end="3"/>
                                            </p:txEl>
                                          </p:spTgt>
                                        </p:tgtEl>
                                      </p:cBhvr>
                                      <p:to x="100000" y="100000"/>
                                    </p:animScale>
                                    <p:animScale>
                                      <p:cBhvr>
                                        <p:cTn id="55" dur="26">
                                          <p:stCondLst>
                                            <p:cond delay="1808"/>
                                          </p:stCondLst>
                                        </p:cTn>
                                        <p:tgtEl>
                                          <p:spTgt spid="3">
                                            <p:txEl>
                                              <p:pRg st="3" end="3"/>
                                            </p:txEl>
                                          </p:spTgt>
                                        </p:tgtEl>
                                      </p:cBhvr>
                                      <p:to x="100000" y="95000"/>
                                    </p:animScale>
                                    <p:animScale>
                                      <p:cBhvr>
                                        <p:cTn id="56" dur="166" decel="50000">
                                          <p:stCondLst>
                                            <p:cond delay="1834"/>
                                          </p:stCondLst>
                                        </p:cTn>
                                        <p:tgtEl>
                                          <p:spTgt spid="3">
                                            <p:txEl>
                                              <p:pRg st="3" end="3"/>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nodeType="clickEffect">
                                  <p:stCondLst>
                                    <p:cond delay="0"/>
                                  </p:stCondLst>
                                  <p:childTnLst>
                                    <p:set>
                                      <p:cBhvr>
                                        <p:cTn id="60" dur="1" fill="hold">
                                          <p:stCondLst>
                                            <p:cond delay="0"/>
                                          </p:stCondLst>
                                        </p:cTn>
                                        <p:tgtEl>
                                          <p:spTgt spid="3">
                                            <p:txEl>
                                              <p:pRg st="4" end="4"/>
                                            </p:txEl>
                                          </p:spTgt>
                                        </p:tgtEl>
                                        <p:attrNameLst>
                                          <p:attrName>style.visibility</p:attrName>
                                        </p:attrNameLst>
                                      </p:cBhvr>
                                      <p:to>
                                        <p:strVal val="visible"/>
                                      </p:to>
                                    </p:set>
                                    <p:animEffect transition="in" filter="wipe(down)">
                                      <p:cBhvr>
                                        <p:cTn id="61" dur="580">
                                          <p:stCondLst>
                                            <p:cond delay="0"/>
                                          </p:stCondLst>
                                        </p:cTn>
                                        <p:tgtEl>
                                          <p:spTgt spid="3">
                                            <p:txEl>
                                              <p:pRg st="4" end="4"/>
                                            </p:txEl>
                                          </p:spTgt>
                                        </p:tgtEl>
                                      </p:cBhvr>
                                    </p:animEffect>
                                    <p:anim calcmode="lin" valueType="num">
                                      <p:cBhvr>
                                        <p:cTn id="62"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4" end="4"/>
                                            </p:txEl>
                                          </p:spTgt>
                                        </p:tgtEl>
                                      </p:cBhvr>
                                      <p:to x="100000" y="60000"/>
                                    </p:animScale>
                                    <p:animScale>
                                      <p:cBhvr>
                                        <p:cTn id="68" dur="166" decel="50000">
                                          <p:stCondLst>
                                            <p:cond delay="676"/>
                                          </p:stCondLst>
                                        </p:cTn>
                                        <p:tgtEl>
                                          <p:spTgt spid="3">
                                            <p:txEl>
                                              <p:pRg st="4" end="4"/>
                                            </p:txEl>
                                          </p:spTgt>
                                        </p:tgtEl>
                                      </p:cBhvr>
                                      <p:to x="100000" y="100000"/>
                                    </p:animScale>
                                    <p:animScale>
                                      <p:cBhvr>
                                        <p:cTn id="69" dur="26">
                                          <p:stCondLst>
                                            <p:cond delay="1312"/>
                                          </p:stCondLst>
                                        </p:cTn>
                                        <p:tgtEl>
                                          <p:spTgt spid="3">
                                            <p:txEl>
                                              <p:pRg st="4" end="4"/>
                                            </p:txEl>
                                          </p:spTgt>
                                        </p:tgtEl>
                                      </p:cBhvr>
                                      <p:to x="100000" y="80000"/>
                                    </p:animScale>
                                    <p:animScale>
                                      <p:cBhvr>
                                        <p:cTn id="70" dur="166" decel="50000">
                                          <p:stCondLst>
                                            <p:cond delay="1338"/>
                                          </p:stCondLst>
                                        </p:cTn>
                                        <p:tgtEl>
                                          <p:spTgt spid="3">
                                            <p:txEl>
                                              <p:pRg st="4" end="4"/>
                                            </p:txEl>
                                          </p:spTgt>
                                        </p:tgtEl>
                                      </p:cBhvr>
                                      <p:to x="100000" y="100000"/>
                                    </p:animScale>
                                    <p:animScale>
                                      <p:cBhvr>
                                        <p:cTn id="71" dur="26">
                                          <p:stCondLst>
                                            <p:cond delay="1642"/>
                                          </p:stCondLst>
                                        </p:cTn>
                                        <p:tgtEl>
                                          <p:spTgt spid="3">
                                            <p:txEl>
                                              <p:pRg st="4" end="4"/>
                                            </p:txEl>
                                          </p:spTgt>
                                        </p:tgtEl>
                                      </p:cBhvr>
                                      <p:to x="100000" y="90000"/>
                                    </p:animScale>
                                    <p:animScale>
                                      <p:cBhvr>
                                        <p:cTn id="72" dur="166" decel="50000">
                                          <p:stCondLst>
                                            <p:cond delay="1668"/>
                                          </p:stCondLst>
                                        </p:cTn>
                                        <p:tgtEl>
                                          <p:spTgt spid="3">
                                            <p:txEl>
                                              <p:pRg st="4" end="4"/>
                                            </p:txEl>
                                          </p:spTgt>
                                        </p:tgtEl>
                                      </p:cBhvr>
                                      <p:to x="100000" y="100000"/>
                                    </p:animScale>
                                    <p:animScale>
                                      <p:cBhvr>
                                        <p:cTn id="73" dur="26">
                                          <p:stCondLst>
                                            <p:cond delay="1808"/>
                                          </p:stCondLst>
                                        </p:cTn>
                                        <p:tgtEl>
                                          <p:spTgt spid="3">
                                            <p:txEl>
                                              <p:pRg st="4" end="4"/>
                                            </p:txEl>
                                          </p:spTgt>
                                        </p:tgtEl>
                                      </p:cBhvr>
                                      <p:to x="100000" y="95000"/>
                                    </p:animScale>
                                    <p:animScale>
                                      <p:cBhvr>
                                        <p:cTn id="74" dur="166" decel="50000">
                                          <p:stCondLst>
                                            <p:cond delay="1834"/>
                                          </p:stCondLst>
                                        </p:cTn>
                                        <p:tgtEl>
                                          <p:spTgt spid="3">
                                            <p:txEl>
                                              <p:pRg st="4" end="4"/>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nodeType="clickEffect">
                                  <p:stCondLst>
                                    <p:cond delay="0"/>
                                  </p:stCondLst>
                                  <p:childTnLst>
                                    <p:set>
                                      <p:cBhvr>
                                        <p:cTn id="78" dur="1" fill="hold">
                                          <p:stCondLst>
                                            <p:cond delay="0"/>
                                          </p:stCondLst>
                                        </p:cTn>
                                        <p:tgtEl>
                                          <p:spTgt spid="3">
                                            <p:txEl>
                                              <p:pRg st="5" end="5"/>
                                            </p:txEl>
                                          </p:spTgt>
                                        </p:tgtEl>
                                        <p:attrNameLst>
                                          <p:attrName>style.visibility</p:attrName>
                                        </p:attrNameLst>
                                      </p:cBhvr>
                                      <p:to>
                                        <p:strVal val="visible"/>
                                      </p:to>
                                    </p:set>
                                    <p:animEffect transition="in" filter="wipe(down)">
                                      <p:cBhvr>
                                        <p:cTn id="79" dur="580">
                                          <p:stCondLst>
                                            <p:cond delay="0"/>
                                          </p:stCondLst>
                                        </p:cTn>
                                        <p:tgtEl>
                                          <p:spTgt spid="3">
                                            <p:txEl>
                                              <p:pRg st="5" end="5"/>
                                            </p:txEl>
                                          </p:spTgt>
                                        </p:tgtEl>
                                      </p:cBhvr>
                                    </p:animEffect>
                                    <p:anim calcmode="lin" valueType="num">
                                      <p:cBhvr>
                                        <p:cTn id="80"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3">
                                            <p:txEl>
                                              <p:pRg st="5" end="5"/>
                                            </p:txEl>
                                          </p:spTgt>
                                        </p:tgtEl>
                                      </p:cBhvr>
                                      <p:to x="100000" y="60000"/>
                                    </p:animScale>
                                    <p:animScale>
                                      <p:cBhvr>
                                        <p:cTn id="86" dur="166" decel="50000">
                                          <p:stCondLst>
                                            <p:cond delay="676"/>
                                          </p:stCondLst>
                                        </p:cTn>
                                        <p:tgtEl>
                                          <p:spTgt spid="3">
                                            <p:txEl>
                                              <p:pRg st="5" end="5"/>
                                            </p:txEl>
                                          </p:spTgt>
                                        </p:tgtEl>
                                      </p:cBhvr>
                                      <p:to x="100000" y="100000"/>
                                    </p:animScale>
                                    <p:animScale>
                                      <p:cBhvr>
                                        <p:cTn id="87" dur="26">
                                          <p:stCondLst>
                                            <p:cond delay="1312"/>
                                          </p:stCondLst>
                                        </p:cTn>
                                        <p:tgtEl>
                                          <p:spTgt spid="3">
                                            <p:txEl>
                                              <p:pRg st="5" end="5"/>
                                            </p:txEl>
                                          </p:spTgt>
                                        </p:tgtEl>
                                      </p:cBhvr>
                                      <p:to x="100000" y="80000"/>
                                    </p:animScale>
                                    <p:animScale>
                                      <p:cBhvr>
                                        <p:cTn id="88" dur="166" decel="50000">
                                          <p:stCondLst>
                                            <p:cond delay="1338"/>
                                          </p:stCondLst>
                                        </p:cTn>
                                        <p:tgtEl>
                                          <p:spTgt spid="3">
                                            <p:txEl>
                                              <p:pRg st="5" end="5"/>
                                            </p:txEl>
                                          </p:spTgt>
                                        </p:tgtEl>
                                      </p:cBhvr>
                                      <p:to x="100000" y="100000"/>
                                    </p:animScale>
                                    <p:animScale>
                                      <p:cBhvr>
                                        <p:cTn id="89" dur="26">
                                          <p:stCondLst>
                                            <p:cond delay="1642"/>
                                          </p:stCondLst>
                                        </p:cTn>
                                        <p:tgtEl>
                                          <p:spTgt spid="3">
                                            <p:txEl>
                                              <p:pRg st="5" end="5"/>
                                            </p:txEl>
                                          </p:spTgt>
                                        </p:tgtEl>
                                      </p:cBhvr>
                                      <p:to x="100000" y="90000"/>
                                    </p:animScale>
                                    <p:animScale>
                                      <p:cBhvr>
                                        <p:cTn id="90" dur="166" decel="50000">
                                          <p:stCondLst>
                                            <p:cond delay="1668"/>
                                          </p:stCondLst>
                                        </p:cTn>
                                        <p:tgtEl>
                                          <p:spTgt spid="3">
                                            <p:txEl>
                                              <p:pRg st="5" end="5"/>
                                            </p:txEl>
                                          </p:spTgt>
                                        </p:tgtEl>
                                      </p:cBhvr>
                                      <p:to x="100000" y="100000"/>
                                    </p:animScale>
                                    <p:animScale>
                                      <p:cBhvr>
                                        <p:cTn id="91" dur="26">
                                          <p:stCondLst>
                                            <p:cond delay="1808"/>
                                          </p:stCondLst>
                                        </p:cTn>
                                        <p:tgtEl>
                                          <p:spTgt spid="3">
                                            <p:txEl>
                                              <p:pRg st="5" end="5"/>
                                            </p:txEl>
                                          </p:spTgt>
                                        </p:tgtEl>
                                      </p:cBhvr>
                                      <p:to x="100000" y="95000"/>
                                    </p:animScale>
                                    <p:animScale>
                                      <p:cBhvr>
                                        <p:cTn id="92" dur="166" decel="50000">
                                          <p:stCondLst>
                                            <p:cond delay="1834"/>
                                          </p:stCondLst>
                                        </p:cTn>
                                        <p:tgtEl>
                                          <p:spTgt spid="3">
                                            <p:txEl>
                                              <p:pRg st="5" end="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877824"/>
          </a:xfrm>
        </p:spPr>
        <p:txBody>
          <a:bodyPr>
            <a:normAutofit/>
          </a:bodyPr>
          <a:lstStyle/>
          <a:p>
            <a:r>
              <a:rPr lang="en-GB" sz="3600" b="1" dirty="0"/>
              <a:t>THE BASIC AID (v)</a:t>
            </a:r>
            <a:endParaRPr lang="en-US" sz="3600" b="1" dirty="0"/>
          </a:p>
        </p:txBody>
      </p:sp>
      <p:sp>
        <p:nvSpPr>
          <p:cNvPr id="3" name="Content Placeholder 2"/>
          <p:cNvSpPr>
            <a:spLocks noGrp="1"/>
          </p:cNvSpPr>
          <p:nvPr>
            <p:ph idx="1"/>
          </p:nvPr>
        </p:nvSpPr>
        <p:spPr>
          <a:xfrm>
            <a:off x="1484310" y="755904"/>
            <a:ext cx="10018713" cy="5303519"/>
          </a:xfrm>
        </p:spPr>
        <p:txBody>
          <a:bodyPr>
            <a:normAutofit/>
          </a:bodyPr>
          <a:lstStyle/>
          <a:p>
            <a:pPr marL="0" lvl="0" indent="0">
              <a:buNone/>
            </a:pPr>
            <a:r>
              <a:rPr lang="en-GB" sz="3100" b="1" dirty="0"/>
              <a:t>Evaluation tables</a:t>
            </a:r>
            <a:endParaRPr lang="en-ZA" sz="3100" b="1" dirty="0"/>
          </a:p>
          <a:p>
            <a:pPr marL="0" indent="0">
              <a:buNone/>
            </a:pPr>
            <a:endParaRPr lang="en-ZA" dirty="0"/>
          </a:p>
          <a:p>
            <a:r>
              <a:rPr lang="en-GB" dirty="0"/>
              <a:t>Many consultants prefer to use eval­uation tables or lists. An evaluation list has the advantage above a subject list and a questionnaire that the evaluation of certain impor­tant aspects is revealed in due course. </a:t>
            </a:r>
          </a:p>
          <a:p>
            <a:r>
              <a:rPr lang="en-GB" dirty="0"/>
              <a:t>These evaluation aids are often preferred by the more experienced consultant. He knows what to look for, how to act, how to put his questions and how to interpret answers and   impressions.</a:t>
            </a:r>
            <a:endParaRPr lang="en-ZA" dirty="0"/>
          </a:p>
          <a:p>
            <a:r>
              <a:rPr lang="en-GB" dirty="0"/>
              <a:t>Of course evaluation lists can be compiled in such a manner as to enable the entrepreneur himself to complete them and thus to come to realise his own shortcomings and ignorance. Such a "self-test" could then lead to an application for assistance from the agency distributing the lists.</a:t>
            </a:r>
            <a:endParaRPr lang="en-US" dirty="0"/>
          </a:p>
        </p:txBody>
      </p:sp>
    </p:spTree>
    <p:extLst>
      <p:ext uri="{BB962C8B-B14F-4D97-AF65-F5344CB8AC3E}">
        <p14:creationId xmlns:p14="http://schemas.microsoft.com/office/powerpoint/2010/main" val="89637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80">
                                          <p:stCondLst>
                                            <p:cond delay="0"/>
                                          </p:stCondLst>
                                        </p:cTn>
                                        <p:tgtEl>
                                          <p:spTgt spid="3">
                                            <p:txEl>
                                              <p:pRg st="2" end="2"/>
                                            </p:txEl>
                                          </p:spTgt>
                                        </p:tgtEl>
                                      </p:cBhvr>
                                    </p:animEffect>
                                    <p:anim calcmode="lin" valueType="num">
                                      <p:cBhvr>
                                        <p:cTn id="8"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2" end="2"/>
                                            </p:txEl>
                                          </p:spTgt>
                                        </p:tgtEl>
                                      </p:cBhvr>
                                      <p:to x="100000" y="60000"/>
                                    </p:animScale>
                                    <p:animScale>
                                      <p:cBhvr>
                                        <p:cTn id="14" dur="166" decel="50000">
                                          <p:stCondLst>
                                            <p:cond delay="676"/>
                                          </p:stCondLst>
                                        </p:cTn>
                                        <p:tgtEl>
                                          <p:spTgt spid="3">
                                            <p:txEl>
                                              <p:pRg st="2" end="2"/>
                                            </p:txEl>
                                          </p:spTgt>
                                        </p:tgtEl>
                                      </p:cBhvr>
                                      <p:to x="100000" y="100000"/>
                                    </p:animScale>
                                    <p:animScale>
                                      <p:cBhvr>
                                        <p:cTn id="15" dur="26">
                                          <p:stCondLst>
                                            <p:cond delay="1312"/>
                                          </p:stCondLst>
                                        </p:cTn>
                                        <p:tgtEl>
                                          <p:spTgt spid="3">
                                            <p:txEl>
                                              <p:pRg st="2" end="2"/>
                                            </p:txEl>
                                          </p:spTgt>
                                        </p:tgtEl>
                                      </p:cBhvr>
                                      <p:to x="100000" y="80000"/>
                                    </p:animScale>
                                    <p:animScale>
                                      <p:cBhvr>
                                        <p:cTn id="16" dur="166" decel="50000">
                                          <p:stCondLst>
                                            <p:cond delay="1338"/>
                                          </p:stCondLst>
                                        </p:cTn>
                                        <p:tgtEl>
                                          <p:spTgt spid="3">
                                            <p:txEl>
                                              <p:pRg st="2" end="2"/>
                                            </p:txEl>
                                          </p:spTgt>
                                        </p:tgtEl>
                                      </p:cBhvr>
                                      <p:to x="100000" y="100000"/>
                                    </p:animScale>
                                    <p:animScale>
                                      <p:cBhvr>
                                        <p:cTn id="17" dur="26">
                                          <p:stCondLst>
                                            <p:cond delay="1642"/>
                                          </p:stCondLst>
                                        </p:cTn>
                                        <p:tgtEl>
                                          <p:spTgt spid="3">
                                            <p:txEl>
                                              <p:pRg st="2" end="2"/>
                                            </p:txEl>
                                          </p:spTgt>
                                        </p:tgtEl>
                                      </p:cBhvr>
                                      <p:to x="100000" y="90000"/>
                                    </p:animScale>
                                    <p:animScale>
                                      <p:cBhvr>
                                        <p:cTn id="18" dur="166" decel="50000">
                                          <p:stCondLst>
                                            <p:cond delay="1668"/>
                                          </p:stCondLst>
                                        </p:cTn>
                                        <p:tgtEl>
                                          <p:spTgt spid="3">
                                            <p:txEl>
                                              <p:pRg st="2" end="2"/>
                                            </p:txEl>
                                          </p:spTgt>
                                        </p:tgtEl>
                                      </p:cBhvr>
                                      <p:to x="100000" y="100000"/>
                                    </p:animScale>
                                    <p:animScale>
                                      <p:cBhvr>
                                        <p:cTn id="19" dur="26">
                                          <p:stCondLst>
                                            <p:cond delay="1808"/>
                                          </p:stCondLst>
                                        </p:cTn>
                                        <p:tgtEl>
                                          <p:spTgt spid="3">
                                            <p:txEl>
                                              <p:pRg st="2" end="2"/>
                                            </p:txEl>
                                          </p:spTgt>
                                        </p:tgtEl>
                                      </p:cBhvr>
                                      <p:to x="100000" y="95000"/>
                                    </p:animScale>
                                    <p:animScale>
                                      <p:cBhvr>
                                        <p:cTn id="20" dur="166" decel="50000">
                                          <p:stCondLst>
                                            <p:cond delay="1834"/>
                                          </p:stCondLst>
                                        </p:cTn>
                                        <p:tgtEl>
                                          <p:spTgt spid="3">
                                            <p:txEl>
                                              <p:pRg st="2" end="2"/>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wipe(down)">
                                      <p:cBhvr>
                                        <p:cTn id="25" dur="580">
                                          <p:stCondLst>
                                            <p:cond delay="0"/>
                                          </p:stCondLst>
                                        </p:cTn>
                                        <p:tgtEl>
                                          <p:spTgt spid="3">
                                            <p:txEl>
                                              <p:pRg st="3" end="3"/>
                                            </p:txEl>
                                          </p:spTgt>
                                        </p:tgtEl>
                                      </p:cBhvr>
                                    </p:animEffect>
                                    <p:anim calcmode="lin" valueType="num">
                                      <p:cBhvr>
                                        <p:cTn id="26"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3" end="3"/>
                                            </p:txEl>
                                          </p:spTgt>
                                        </p:tgtEl>
                                      </p:cBhvr>
                                      <p:to x="100000" y="60000"/>
                                    </p:animScale>
                                    <p:animScale>
                                      <p:cBhvr>
                                        <p:cTn id="32" dur="166" decel="50000">
                                          <p:stCondLst>
                                            <p:cond delay="676"/>
                                          </p:stCondLst>
                                        </p:cTn>
                                        <p:tgtEl>
                                          <p:spTgt spid="3">
                                            <p:txEl>
                                              <p:pRg st="3" end="3"/>
                                            </p:txEl>
                                          </p:spTgt>
                                        </p:tgtEl>
                                      </p:cBhvr>
                                      <p:to x="100000" y="100000"/>
                                    </p:animScale>
                                    <p:animScale>
                                      <p:cBhvr>
                                        <p:cTn id="33" dur="26">
                                          <p:stCondLst>
                                            <p:cond delay="1312"/>
                                          </p:stCondLst>
                                        </p:cTn>
                                        <p:tgtEl>
                                          <p:spTgt spid="3">
                                            <p:txEl>
                                              <p:pRg st="3" end="3"/>
                                            </p:txEl>
                                          </p:spTgt>
                                        </p:tgtEl>
                                      </p:cBhvr>
                                      <p:to x="100000" y="80000"/>
                                    </p:animScale>
                                    <p:animScale>
                                      <p:cBhvr>
                                        <p:cTn id="34" dur="166" decel="50000">
                                          <p:stCondLst>
                                            <p:cond delay="1338"/>
                                          </p:stCondLst>
                                        </p:cTn>
                                        <p:tgtEl>
                                          <p:spTgt spid="3">
                                            <p:txEl>
                                              <p:pRg st="3" end="3"/>
                                            </p:txEl>
                                          </p:spTgt>
                                        </p:tgtEl>
                                      </p:cBhvr>
                                      <p:to x="100000" y="100000"/>
                                    </p:animScale>
                                    <p:animScale>
                                      <p:cBhvr>
                                        <p:cTn id="35" dur="26">
                                          <p:stCondLst>
                                            <p:cond delay="1642"/>
                                          </p:stCondLst>
                                        </p:cTn>
                                        <p:tgtEl>
                                          <p:spTgt spid="3">
                                            <p:txEl>
                                              <p:pRg st="3" end="3"/>
                                            </p:txEl>
                                          </p:spTgt>
                                        </p:tgtEl>
                                      </p:cBhvr>
                                      <p:to x="100000" y="90000"/>
                                    </p:animScale>
                                    <p:animScale>
                                      <p:cBhvr>
                                        <p:cTn id="36" dur="166" decel="50000">
                                          <p:stCondLst>
                                            <p:cond delay="1668"/>
                                          </p:stCondLst>
                                        </p:cTn>
                                        <p:tgtEl>
                                          <p:spTgt spid="3">
                                            <p:txEl>
                                              <p:pRg st="3" end="3"/>
                                            </p:txEl>
                                          </p:spTgt>
                                        </p:tgtEl>
                                      </p:cBhvr>
                                      <p:to x="100000" y="100000"/>
                                    </p:animScale>
                                    <p:animScale>
                                      <p:cBhvr>
                                        <p:cTn id="37" dur="26">
                                          <p:stCondLst>
                                            <p:cond delay="1808"/>
                                          </p:stCondLst>
                                        </p:cTn>
                                        <p:tgtEl>
                                          <p:spTgt spid="3">
                                            <p:txEl>
                                              <p:pRg st="3" end="3"/>
                                            </p:txEl>
                                          </p:spTgt>
                                        </p:tgtEl>
                                      </p:cBhvr>
                                      <p:to x="100000" y="95000"/>
                                    </p:animScale>
                                    <p:animScale>
                                      <p:cBhvr>
                                        <p:cTn id="38" dur="166" decel="50000">
                                          <p:stCondLst>
                                            <p:cond delay="1834"/>
                                          </p:stCondLst>
                                        </p:cTn>
                                        <p:tgtEl>
                                          <p:spTgt spid="3">
                                            <p:txEl>
                                              <p:pRg st="3" end="3"/>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wipe(down)">
                                      <p:cBhvr>
                                        <p:cTn id="43" dur="580">
                                          <p:stCondLst>
                                            <p:cond delay="0"/>
                                          </p:stCondLst>
                                        </p:cTn>
                                        <p:tgtEl>
                                          <p:spTgt spid="3">
                                            <p:txEl>
                                              <p:pRg st="4" end="4"/>
                                            </p:txEl>
                                          </p:spTgt>
                                        </p:tgtEl>
                                      </p:cBhvr>
                                    </p:animEffect>
                                    <p:anim calcmode="lin" valueType="num">
                                      <p:cBhvr>
                                        <p:cTn id="44"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4" end="4"/>
                                            </p:txEl>
                                          </p:spTgt>
                                        </p:tgtEl>
                                      </p:cBhvr>
                                      <p:to x="100000" y="60000"/>
                                    </p:animScale>
                                    <p:animScale>
                                      <p:cBhvr>
                                        <p:cTn id="50" dur="166" decel="50000">
                                          <p:stCondLst>
                                            <p:cond delay="676"/>
                                          </p:stCondLst>
                                        </p:cTn>
                                        <p:tgtEl>
                                          <p:spTgt spid="3">
                                            <p:txEl>
                                              <p:pRg st="4" end="4"/>
                                            </p:txEl>
                                          </p:spTgt>
                                        </p:tgtEl>
                                      </p:cBhvr>
                                      <p:to x="100000" y="100000"/>
                                    </p:animScale>
                                    <p:animScale>
                                      <p:cBhvr>
                                        <p:cTn id="51" dur="26">
                                          <p:stCondLst>
                                            <p:cond delay="1312"/>
                                          </p:stCondLst>
                                        </p:cTn>
                                        <p:tgtEl>
                                          <p:spTgt spid="3">
                                            <p:txEl>
                                              <p:pRg st="4" end="4"/>
                                            </p:txEl>
                                          </p:spTgt>
                                        </p:tgtEl>
                                      </p:cBhvr>
                                      <p:to x="100000" y="80000"/>
                                    </p:animScale>
                                    <p:animScale>
                                      <p:cBhvr>
                                        <p:cTn id="52" dur="166" decel="50000">
                                          <p:stCondLst>
                                            <p:cond delay="1338"/>
                                          </p:stCondLst>
                                        </p:cTn>
                                        <p:tgtEl>
                                          <p:spTgt spid="3">
                                            <p:txEl>
                                              <p:pRg st="4" end="4"/>
                                            </p:txEl>
                                          </p:spTgt>
                                        </p:tgtEl>
                                      </p:cBhvr>
                                      <p:to x="100000" y="100000"/>
                                    </p:animScale>
                                    <p:animScale>
                                      <p:cBhvr>
                                        <p:cTn id="53" dur="26">
                                          <p:stCondLst>
                                            <p:cond delay="1642"/>
                                          </p:stCondLst>
                                        </p:cTn>
                                        <p:tgtEl>
                                          <p:spTgt spid="3">
                                            <p:txEl>
                                              <p:pRg st="4" end="4"/>
                                            </p:txEl>
                                          </p:spTgt>
                                        </p:tgtEl>
                                      </p:cBhvr>
                                      <p:to x="100000" y="90000"/>
                                    </p:animScale>
                                    <p:animScale>
                                      <p:cBhvr>
                                        <p:cTn id="54" dur="166" decel="50000">
                                          <p:stCondLst>
                                            <p:cond delay="1668"/>
                                          </p:stCondLst>
                                        </p:cTn>
                                        <p:tgtEl>
                                          <p:spTgt spid="3">
                                            <p:txEl>
                                              <p:pRg st="4" end="4"/>
                                            </p:txEl>
                                          </p:spTgt>
                                        </p:tgtEl>
                                      </p:cBhvr>
                                      <p:to x="100000" y="100000"/>
                                    </p:animScale>
                                    <p:animScale>
                                      <p:cBhvr>
                                        <p:cTn id="55" dur="26">
                                          <p:stCondLst>
                                            <p:cond delay="1808"/>
                                          </p:stCondLst>
                                        </p:cTn>
                                        <p:tgtEl>
                                          <p:spTgt spid="3">
                                            <p:txEl>
                                              <p:pRg st="4" end="4"/>
                                            </p:txEl>
                                          </p:spTgt>
                                        </p:tgtEl>
                                      </p:cBhvr>
                                      <p:to x="100000" y="95000"/>
                                    </p:animScale>
                                    <p:animScale>
                                      <p:cBhvr>
                                        <p:cTn id="56" dur="166" decel="50000">
                                          <p:stCondLst>
                                            <p:cond delay="1834"/>
                                          </p:stCondLst>
                                        </p:cTn>
                                        <p:tgtEl>
                                          <p:spTgt spid="3">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0"/>
            <a:ext cx="10018713" cy="1328927"/>
          </a:xfrm>
        </p:spPr>
        <p:txBody>
          <a:bodyPr>
            <a:normAutofit fontScale="90000"/>
          </a:bodyPr>
          <a:lstStyle/>
          <a:p>
            <a:br>
              <a:rPr lang="en-US" b="1" dirty="0"/>
            </a:br>
            <a:r>
              <a:rPr lang="en-US" b="1" dirty="0"/>
              <a:t>SUBJECT HEADINGS OF QUESTIONNAIRE USED BY SBAB FOR A RETAIL CONSULTATION</a:t>
            </a:r>
            <a:br>
              <a:rPr lang="en-US" b="1" dirty="0"/>
            </a:br>
            <a:endParaRPr lang="en-US" b="1" dirty="0"/>
          </a:p>
        </p:txBody>
      </p:sp>
      <p:graphicFrame>
        <p:nvGraphicFramePr>
          <p:cNvPr id="7" name="Content Placeholder 6">
            <a:extLst>
              <a:ext uri="{FF2B5EF4-FFF2-40B4-BE49-F238E27FC236}">
                <a16:creationId xmlns:a16="http://schemas.microsoft.com/office/drawing/2014/main" id="{218F55C1-5EA6-424F-9E3C-97C2EFBA345C}"/>
              </a:ext>
            </a:extLst>
          </p:cNvPr>
          <p:cNvGraphicFramePr>
            <a:graphicFrameLocks noGrp="1"/>
          </p:cNvGraphicFramePr>
          <p:nvPr>
            <p:ph idx="1"/>
            <p:extLst>
              <p:ext uri="{D42A27DB-BD31-4B8C-83A1-F6EECF244321}">
                <p14:modId xmlns:p14="http://schemas.microsoft.com/office/powerpoint/2010/main" val="4290743313"/>
              </p:ext>
            </p:extLst>
          </p:nvPr>
        </p:nvGraphicFramePr>
        <p:xfrm>
          <a:off x="1511808" y="1731264"/>
          <a:ext cx="9991218" cy="4203199"/>
        </p:xfrm>
        <a:graphic>
          <a:graphicData uri="http://schemas.openxmlformats.org/drawingml/2006/table">
            <a:tbl>
              <a:tblPr bandRow="1">
                <a:tableStyleId>{073A0DAA-6AF3-43AB-8588-CEC1D06C72B9}</a:tableStyleId>
              </a:tblPr>
              <a:tblGrid>
                <a:gridCol w="3312076">
                  <a:extLst>
                    <a:ext uri="{9D8B030D-6E8A-4147-A177-3AD203B41FA5}">
                      <a16:colId xmlns:a16="http://schemas.microsoft.com/office/drawing/2014/main" val="4258282333"/>
                    </a:ext>
                  </a:extLst>
                </a:gridCol>
                <a:gridCol w="3339571">
                  <a:extLst>
                    <a:ext uri="{9D8B030D-6E8A-4147-A177-3AD203B41FA5}">
                      <a16:colId xmlns:a16="http://schemas.microsoft.com/office/drawing/2014/main" val="2000288693"/>
                    </a:ext>
                  </a:extLst>
                </a:gridCol>
                <a:gridCol w="3339571">
                  <a:extLst>
                    <a:ext uri="{9D8B030D-6E8A-4147-A177-3AD203B41FA5}">
                      <a16:colId xmlns:a16="http://schemas.microsoft.com/office/drawing/2014/main" val="2851849424"/>
                    </a:ext>
                  </a:extLst>
                </a:gridCol>
              </a:tblGrid>
              <a:tr h="509017">
                <a:tc>
                  <a:txBody>
                    <a:bodyPr/>
                    <a:lstStyle/>
                    <a:p>
                      <a:r>
                        <a:rPr lang="en-US" dirty="0"/>
                        <a:t>Personal Data</a:t>
                      </a:r>
                      <a:endParaRPr lang="en-ZA" dirty="0"/>
                    </a:p>
                  </a:txBody>
                  <a:tcPr>
                    <a:noFill/>
                  </a:tcPr>
                </a:tc>
                <a:tc>
                  <a:txBody>
                    <a:bodyPr/>
                    <a:lstStyle/>
                    <a:p>
                      <a:r>
                        <a:rPr lang="en-US" dirty="0"/>
                        <a:t>Receiving Procedures</a:t>
                      </a:r>
                      <a:endParaRPr lang="en-ZA" dirty="0"/>
                    </a:p>
                  </a:txBody>
                  <a:tcPr>
                    <a:noFill/>
                  </a:tcPr>
                </a:tc>
                <a:tc>
                  <a:txBody>
                    <a:bodyPr/>
                    <a:lstStyle/>
                    <a:p>
                      <a:r>
                        <a:rPr lang="en-US" dirty="0"/>
                        <a:t>Budgeting</a:t>
                      </a:r>
                      <a:endParaRPr lang="en-ZA" dirty="0"/>
                    </a:p>
                  </a:txBody>
                  <a:tcPr/>
                </a:tc>
                <a:extLst>
                  <a:ext uri="{0D108BD9-81ED-4DB2-BD59-A6C34878D82A}">
                    <a16:rowId xmlns:a16="http://schemas.microsoft.com/office/drawing/2014/main" val="3357093483"/>
                  </a:ext>
                </a:extLst>
              </a:tr>
              <a:tr h="509017">
                <a:tc>
                  <a:txBody>
                    <a:bodyPr/>
                    <a:lstStyle/>
                    <a:p>
                      <a:r>
                        <a:rPr lang="en-US" dirty="0"/>
                        <a:t>General Data</a:t>
                      </a:r>
                      <a:endParaRPr lang="en-ZA" dirty="0"/>
                    </a:p>
                  </a:txBody>
                  <a:tcPr/>
                </a:tc>
                <a:tc>
                  <a:txBody>
                    <a:bodyPr/>
                    <a:lstStyle/>
                    <a:p>
                      <a:r>
                        <a:rPr lang="en-US" dirty="0"/>
                        <a:t>Pricing Policy</a:t>
                      </a:r>
                      <a:endParaRPr lang="en-ZA" dirty="0"/>
                    </a:p>
                  </a:txBody>
                  <a:tcPr/>
                </a:tc>
                <a:tc>
                  <a:txBody>
                    <a:bodyPr/>
                    <a:lstStyle/>
                    <a:p>
                      <a:r>
                        <a:rPr lang="en-US" dirty="0"/>
                        <a:t>Debtors and Debtor Control</a:t>
                      </a:r>
                      <a:endParaRPr lang="en-ZA" dirty="0"/>
                    </a:p>
                  </a:txBody>
                  <a:tcPr/>
                </a:tc>
                <a:extLst>
                  <a:ext uri="{0D108BD9-81ED-4DB2-BD59-A6C34878D82A}">
                    <a16:rowId xmlns:a16="http://schemas.microsoft.com/office/drawing/2014/main" val="3230547429"/>
                  </a:ext>
                </a:extLst>
              </a:tr>
              <a:tr h="509017">
                <a:tc>
                  <a:txBody>
                    <a:bodyPr/>
                    <a:lstStyle/>
                    <a:p>
                      <a:r>
                        <a:rPr lang="en-US" dirty="0"/>
                        <a:t>Market Analysis</a:t>
                      </a:r>
                      <a:endParaRPr lang="en-ZA" dirty="0"/>
                    </a:p>
                  </a:txBody>
                  <a:tcPr/>
                </a:tc>
                <a:tc>
                  <a:txBody>
                    <a:bodyPr/>
                    <a:lstStyle/>
                    <a:p>
                      <a:r>
                        <a:rPr lang="en-US" dirty="0"/>
                        <a:t>Stock Control</a:t>
                      </a:r>
                      <a:endParaRPr lang="en-ZA" dirty="0"/>
                    </a:p>
                  </a:txBody>
                  <a:tcPr/>
                </a:tc>
                <a:tc>
                  <a:txBody>
                    <a:bodyPr/>
                    <a:lstStyle/>
                    <a:p>
                      <a:r>
                        <a:rPr lang="en-US" dirty="0"/>
                        <a:t>Creditors and Credit Control</a:t>
                      </a:r>
                      <a:endParaRPr lang="en-ZA" dirty="0"/>
                    </a:p>
                  </a:txBody>
                  <a:tcPr/>
                </a:tc>
                <a:extLst>
                  <a:ext uri="{0D108BD9-81ED-4DB2-BD59-A6C34878D82A}">
                    <a16:rowId xmlns:a16="http://schemas.microsoft.com/office/drawing/2014/main" val="865445336"/>
                  </a:ext>
                </a:extLst>
              </a:tr>
              <a:tr h="509017">
                <a:tc>
                  <a:txBody>
                    <a:bodyPr/>
                    <a:lstStyle/>
                    <a:p>
                      <a:r>
                        <a:rPr lang="en-US" dirty="0"/>
                        <a:t>Evaluation of  Competition</a:t>
                      </a:r>
                      <a:endParaRPr lang="en-ZA" dirty="0"/>
                    </a:p>
                  </a:txBody>
                  <a:tcPr/>
                </a:tc>
                <a:tc>
                  <a:txBody>
                    <a:bodyPr/>
                    <a:lstStyle/>
                    <a:p>
                      <a:r>
                        <a:rPr lang="en-US" dirty="0"/>
                        <a:t>Sales and Promotions</a:t>
                      </a:r>
                      <a:endParaRPr lang="en-ZA" dirty="0"/>
                    </a:p>
                  </a:txBody>
                  <a:tcPr/>
                </a:tc>
                <a:tc>
                  <a:txBody>
                    <a:bodyPr/>
                    <a:lstStyle/>
                    <a:p>
                      <a:r>
                        <a:rPr lang="en-US" dirty="0"/>
                        <a:t>Finances, Banking, Control</a:t>
                      </a:r>
                      <a:endParaRPr lang="en-ZA" dirty="0"/>
                    </a:p>
                  </a:txBody>
                  <a:tcPr/>
                </a:tc>
                <a:extLst>
                  <a:ext uri="{0D108BD9-81ED-4DB2-BD59-A6C34878D82A}">
                    <a16:rowId xmlns:a16="http://schemas.microsoft.com/office/drawing/2014/main" val="911989083"/>
                  </a:ext>
                </a:extLst>
              </a:tr>
              <a:tr h="509017">
                <a:tc>
                  <a:txBody>
                    <a:bodyPr/>
                    <a:lstStyle/>
                    <a:p>
                      <a:r>
                        <a:rPr lang="en-US" dirty="0"/>
                        <a:t>Building/Facilities/Equipment</a:t>
                      </a:r>
                      <a:endParaRPr lang="en-ZA" dirty="0"/>
                    </a:p>
                  </a:txBody>
                  <a:tcPr/>
                </a:tc>
                <a:tc>
                  <a:txBody>
                    <a:bodyPr/>
                    <a:lstStyle/>
                    <a:p>
                      <a:r>
                        <a:rPr lang="en-US" dirty="0"/>
                        <a:t>Advertising and Marketing</a:t>
                      </a:r>
                      <a:endParaRPr lang="en-ZA" dirty="0"/>
                    </a:p>
                  </a:txBody>
                  <a:tcPr/>
                </a:tc>
                <a:tc>
                  <a:txBody>
                    <a:bodyPr/>
                    <a:lstStyle/>
                    <a:p>
                      <a:r>
                        <a:rPr lang="en-US" dirty="0"/>
                        <a:t>Financial Analysis</a:t>
                      </a:r>
                      <a:endParaRPr lang="en-ZA" dirty="0"/>
                    </a:p>
                  </a:txBody>
                  <a:tcPr/>
                </a:tc>
                <a:extLst>
                  <a:ext uri="{0D108BD9-81ED-4DB2-BD59-A6C34878D82A}">
                    <a16:rowId xmlns:a16="http://schemas.microsoft.com/office/drawing/2014/main" val="1967915974"/>
                  </a:ext>
                </a:extLst>
              </a:tr>
              <a:tr h="509017">
                <a:tc>
                  <a:txBody>
                    <a:bodyPr/>
                    <a:lstStyle/>
                    <a:p>
                      <a:r>
                        <a:rPr lang="en-US" dirty="0" err="1"/>
                        <a:t>Organisation</a:t>
                      </a:r>
                      <a:r>
                        <a:rPr lang="en-US" dirty="0"/>
                        <a:t> procedures</a:t>
                      </a:r>
                      <a:endParaRPr lang="en-ZA" dirty="0"/>
                    </a:p>
                  </a:txBody>
                  <a:tcPr/>
                </a:tc>
                <a:tc>
                  <a:txBody>
                    <a:bodyPr/>
                    <a:lstStyle/>
                    <a:p>
                      <a:r>
                        <a:rPr lang="en-US" dirty="0"/>
                        <a:t>Services offered</a:t>
                      </a:r>
                      <a:endParaRPr lang="en-ZA" dirty="0"/>
                    </a:p>
                  </a:txBody>
                  <a:tcPr/>
                </a:tc>
                <a:tc>
                  <a:txBody>
                    <a:bodyPr/>
                    <a:lstStyle/>
                    <a:p>
                      <a:r>
                        <a:rPr lang="en-US" dirty="0"/>
                        <a:t>General  Remarks</a:t>
                      </a:r>
                      <a:endParaRPr lang="en-ZA" dirty="0"/>
                    </a:p>
                  </a:txBody>
                  <a:tcPr/>
                </a:tc>
                <a:extLst>
                  <a:ext uri="{0D108BD9-81ED-4DB2-BD59-A6C34878D82A}">
                    <a16:rowId xmlns:a16="http://schemas.microsoft.com/office/drawing/2014/main" val="2791875255"/>
                  </a:ext>
                </a:extLst>
              </a:tr>
              <a:tr h="509017">
                <a:tc>
                  <a:txBody>
                    <a:bodyPr/>
                    <a:lstStyle/>
                    <a:p>
                      <a:r>
                        <a:rPr lang="en-US" dirty="0"/>
                        <a:t>Staff and Policies</a:t>
                      </a:r>
                      <a:endParaRPr lang="en-ZA" dirty="0"/>
                    </a:p>
                  </a:txBody>
                  <a:tcPr/>
                </a:tc>
                <a:tc>
                  <a:txBody>
                    <a:bodyPr/>
                    <a:lstStyle/>
                    <a:p>
                      <a:r>
                        <a:rPr lang="en-US" dirty="0"/>
                        <a:t>Administration</a:t>
                      </a:r>
                      <a:endParaRPr lang="en-ZA" dirty="0"/>
                    </a:p>
                  </a:txBody>
                  <a:tcPr/>
                </a:tc>
                <a:tc>
                  <a:txBody>
                    <a:bodyPr/>
                    <a:lstStyle/>
                    <a:p>
                      <a:endParaRPr lang="en-ZA" dirty="0"/>
                    </a:p>
                  </a:txBody>
                  <a:tcPr/>
                </a:tc>
                <a:extLst>
                  <a:ext uri="{0D108BD9-81ED-4DB2-BD59-A6C34878D82A}">
                    <a16:rowId xmlns:a16="http://schemas.microsoft.com/office/drawing/2014/main" val="285713727"/>
                  </a:ext>
                </a:extLst>
              </a:tr>
              <a:tr h="509017">
                <a:tc>
                  <a:txBody>
                    <a:bodyPr/>
                    <a:lstStyle/>
                    <a:p>
                      <a:r>
                        <a:rPr lang="en-US" dirty="0"/>
                        <a:t>Purchases and Purchasing Control</a:t>
                      </a:r>
                      <a:endParaRPr lang="en-ZA" dirty="0"/>
                    </a:p>
                  </a:txBody>
                  <a:tcPr/>
                </a:tc>
                <a:tc>
                  <a:txBody>
                    <a:bodyPr/>
                    <a:lstStyle/>
                    <a:p>
                      <a:r>
                        <a:rPr lang="en-US" dirty="0"/>
                        <a:t>Management</a:t>
                      </a:r>
                      <a:endParaRPr lang="en-ZA" dirty="0"/>
                    </a:p>
                  </a:txBody>
                  <a:tcPr/>
                </a:tc>
                <a:tc>
                  <a:txBody>
                    <a:bodyPr/>
                    <a:lstStyle/>
                    <a:p>
                      <a:endParaRPr lang="en-ZA" dirty="0"/>
                    </a:p>
                  </a:txBody>
                  <a:tcPr/>
                </a:tc>
                <a:extLst>
                  <a:ext uri="{0D108BD9-81ED-4DB2-BD59-A6C34878D82A}">
                    <a16:rowId xmlns:a16="http://schemas.microsoft.com/office/drawing/2014/main" val="2400727367"/>
                  </a:ext>
                </a:extLst>
              </a:tr>
            </a:tbl>
          </a:graphicData>
        </a:graphic>
      </p:graphicFrame>
    </p:spTree>
    <p:extLst>
      <p:ext uri="{BB962C8B-B14F-4D97-AF65-F5344CB8AC3E}">
        <p14:creationId xmlns:p14="http://schemas.microsoft.com/office/powerpoint/2010/main" val="1184302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621792"/>
          </a:xfrm>
        </p:spPr>
        <p:txBody>
          <a:bodyPr>
            <a:normAutofit fontScale="90000"/>
          </a:bodyPr>
          <a:lstStyle/>
          <a:p>
            <a:r>
              <a:rPr lang="en-US" b="1" dirty="0"/>
              <a:t>FINANCIAL AND RATIO ANALYSIS (</a:t>
            </a:r>
            <a:r>
              <a:rPr lang="en-US" b="1" dirty="0" err="1"/>
              <a:t>i</a:t>
            </a:r>
            <a:r>
              <a:rPr lang="en-US" b="1" dirty="0"/>
              <a:t>)</a:t>
            </a:r>
          </a:p>
        </p:txBody>
      </p:sp>
      <p:graphicFrame>
        <p:nvGraphicFramePr>
          <p:cNvPr id="8" name="Content Placeholder 7">
            <a:extLst>
              <a:ext uri="{FF2B5EF4-FFF2-40B4-BE49-F238E27FC236}">
                <a16:creationId xmlns:a16="http://schemas.microsoft.com/office/drawing/2014/main" id="{820F3056-ED1F-461F-AC22-D848C083DE58}"/>
              </a:ext>
            </a:extLst>
          </p:cNvPr>
          <p:cNvGraphicFramePr>
            <a:graphicFrameLocks noGrp="1"/>
          </p:cNvGraphicFramePr>
          <p:nvPr>
            <p:ph idx="1"/>
            <p:extLst>
              <p:ext uri="{D42A27DB-BD31-4B8C-83A1-F6EECF244321}">
                <p14:modId xmlns:p14="http://schemas.microsoft.com/office/powerpoint/2010/main" val="339145537"/>
              </p:ext>
            </p:extLst>
          </p:nvPr>
        </p:nvGraphicFramePr>
        <p:xfrm>
          <a:off x="2548127" y="621793"/>
          <a:ext cx="8159561" cy="6236206"/>
        </p:xfrm>
        <a:graphic>
          <a:graphicData uri="http://schemas.openxmlformats.org/drawingml/2006/table">
            <a:tbl>
              <a:tblPr firstRow="1" firstCol="1" lastRow="1" lastCol="1" bandRow="1" bandCol="1">
                <a:tableStyleId>{5C22544A-7EE6-4342-B048-85BDC9FD1C3A}</a:tableStyleId>
              </a:tblPr>
              <a:tblGrid>
                <a:gridCol w="3261074">
                  <a:extLst>
                    <a:ext uri="{9D8B030D-6E8A-4147-A177-3AD203B41FA5}">
                      <a16:colId xmlns:a16="http://schemas.microsoft.com/office/drawing/2014/main" val="3163527805"/>
                    </a:ext>
                  </a:extLst>
                </a:gridCol>
                <a:gridCol w="979870">
                  <a:extLst>
                    <a:ext uri="{9D8B030D-6E8A-4147-A177-3AD203B41FA5}">
                      <a16:colId xmlns:a16="http://schemas.microsoft.com/office/drawing/2014/main" val="2231328116"/>
                    </a:ext>
                  </a:extLst>
                </a:gridCol>
                <a:gridCol w="243249">
                  <a:extLst>
                    <a:ext uri="{9D8B030D-6E8A-4147-A177-3AD203B41FA5}">
                      <a16:colId xmlns:a16="http://schemas.microsoft.com/office/drawing/2014/main" val="3508030090"/>
                    </a:ext>
                  </a:extLst>
                </a:gridCol>
                <a:gridCol w="979870">
                  <a:extLst>
                    <a:ext uri="{9D8B030D-6E8A-4147-A177-3AD203B41FA5}">
                      <a16:colId xmlns:a16="http://schemas.microsoft.com/office/drawing/2014/main" val="857806608"/>
                    </a:ext>
                  </a:extLst>
                </a:gridCol>
                <a:gridCol w="244107">
                  <a:extLst>
                    <a:ext uri="{9D8B030D-6E8A-4147-A177-3AD203B41FA5}">
                      <a16:colId xmlns:a16="http://schemas.microsoft.com/office/drawing/2014/main" val="4078522933"/>
                    </a:ext>
                  </a:extLst>
                </a:gridCol>
                <a:gridCol w="852657">
                  <a:extLst>
                    <a:ext uri="{9D8B030D-6E8A-4147-A177-3AD203B41FA5}">
                      <a16:colId xmlns:a16="http://schemas.microsoft.com/office/drawing/2014/main" val="2785216801"/>
                    </a:ext>
                  </a:extLst>
                </a:gridCol>
                <a:gridCol w="261299">
                  <a:extLst>
                    <a:ext uri="{9D8B030D-6E8A-4147-A177-3AD203B41FA5}">
                      <a16:colId xmlns:a16="http://schemas.microsoft.com/office/drawing/2014/main" val="1091720763"/>
                    </a:ext>
                  </a:extLst>
                </a:gridCol>
                <a:gridCol w="1337435">
                  <a:extLst>
                    <a:ext uri="{9D8B030D-6E8A-4147-A177-3AD203B41FA5}">
                      <a16:colId xmlns:a16="http://schemas.microsoft.com/office/drawing/2014/main" val="3985365634"/>
                    </a:ext>
                  </a:extLst>
                </a:gridCol>
              </a:tblGrid>
              <a:tr h="895135">
                <a:tc>
                  <a:txBody>
                    <a:bodyPr/>
                    <a:lstStyle/>
                    <a:p>
                      <a:pPr algn="l">
                        <a:lnSpc>
                          <a:spcPct val="115000"/>
                        </a:lnSpc>
                        <a:spcAft>
                          <a:spcPts val="0"/>
                        </a:spcAft>
                      </a:pPr>
                      <a:r>
                        <a:rPr lang="en-GB" sz="2000" u="none" strike="noStrike" spc="-65" dirty="0">
                          <a:effectLst/>
                        </a:rPr>
                        <a:t> </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algn="just">
                        <a:lnSpc>
                          <a:spcPct val="115000"/>
                        </a:lnSpc>
                        <a:spcAft>
                          <a:spcPts val="0"/>
                        </a:spcAft>
                      </a:pPr>
                      <a:r>
                        <a:rPr lang="en-GB" sz="2000" spc="-65" dirty="0">
                          <a:effectLst/>
                        </a:rPr>
                        <a:t>20..</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spc="-65" dirty="0">
                          <a:effectLst/>
                        </a:rPr>
                        <a:t> </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algn="just">
                        <a:lnSpc>
                          <a:spcPct val="115000"/>
                        </a:lnSpc>
                        <a:spcAft>
                          <a:spcPts val="0"/>
                        </a:spcAft>
                      </a:pPr>
                      <a:r>
                        <a:rPr lang="en-GB" sz="2000" spc="-65" dirty="0">
                          <a:effectLst/>
                        </a:rPr>
                        <a:t>20</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algn="just">
                        <a:lnSpc>
                          <a:spcPct val="115000"/>
                        </a:lnSpc>
                        <a:spcAft>
                          <a:spcPts val="0"/>
                        </a:spcAft>
                      </a:pPr>
                      <a:r>
                        <a:rPr lang="en-GB" sz="2000" spc="-65">
                          <a:effectLst/>
                        </a:rPr>
                        <a:t>20</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algn="just">
                        <a:lnSpc>
                          <a:spcPct val="115000"/>
                        </a:lnSpc>
                        <a:spcAft>
                          <a:spcPts val="0"/>
                        </a:spcAft>
                      </a:pPr>
                      <a:r>
                        <a:rPr lang="en-GB" sz="2000" u="sng" spc="-65">
                          <a:effectLst/>
                        </a:rPr>
                        <a:t>Objectives</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2296021444"/>
                  </a:ext>
                </a:extLst>
              </a:tr>
              <a:tr h="895135">
                <a:tc>
                  <a:txBody>
                    <a:bodyPr/>
                    <a:lstStyle/>
                    <a:p>
                      <a:pPr marL="457200" algn="l">
                        <a:lnSpc>
                          <a:spcPct val="115000"/>
                        </a:lnSpc>
                        <a:spcAft>
                          <a:spcPts val="0"/>
                        </a:spcAft>
                      </a:pPr>
                      <a:r>
                        <a:rPr lang="en-GB" sz="2000" u="none" strike="noStrike" spc="-65" dirty="0">
                          <a:effectLst/>
                        </a:rPr>
                        <a:t> </a:t>
                      </a:r>
                      <a:endParaRPr lang="en-ZA" sz="2000" dirty="0">
                        <a:effectLst/>
                      </a:endParaRPr>
                    </a:p>
                    <a:p>
                      <a:pPr algn="l">
                        <a:lnSpc>
                          <a:spcPct val="115000"/>
                        </a:lnSpc>
                        <a:spcAft>
                          <a:spcPts val="0"/>
                        </a:spcAft>
                      </a:pPr>
                      <a:r>
                        <a:rPr lang="en-GB" sz="2000" u="sng" spc="-65" dirty="0">
                          <a:effectLst/>
                        </a:rPr>
                        <a:t>ACTIVITY</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dirty="0">
                          <a:effectLst/>
                        </a:rPr>
                        <a:t> </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dirty="0">
                          <a:effectLst/>
                        </a:rPr>
                        <a:t> </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dirty="0">
                          <a:effectLst/>
                        </a:rPr>
                        <a:t> </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793976865"/>
                  </a:ext>
                </a:extLst>
              </a:tr>
              <a:tr h="432698">
                <a:tc>
                  <a:txBody>
                    <a:bodyPr/>
                    <a:lstStyle/>
                    <a:p>
                      <a:pPr marL="457200" algn="l">
                        <a:lnSpc>
                          <a:spcPct val="115000"/>
                        </a:lnSpc>
                        <a:spcAft>
                          <a:spcPts val="0"/>
                        </a:spcAft>
                      </a:pPr>
                      <a:r>
                        <a:rPr lang="en-GB" sz="2000">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dirty="0">
                          <a:effectLst/>
                        </a:rPr>
                        <a:t> </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1897566475"/>
                  </a:ext>
                </a:extLst>
              </a:tr>
              <a:tr h="895135">
                <a:tc>
                  <a:txBody>
                    <a:bodyPr/>
                    <a:lstStyle/>
                    <a:p>
                      <a:pPr algn="l">
                        <a:lnSpc>
                          <a:spcPct val="115000"/>
                        </a:lnSpc>
                        <a:spcAft>
                          <a:spcPts val="0"/>
                        </a:spcAft>
                      </a:pPr>
                      <a:r>
                        <a:rPr lang="en-GB" sz="2000">
                          <a:effectLst/>
                        </a:rPr>
                        <a:t>% Increase in Turnover</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dirty="0">
                          <a:effectLst/>
                        </a:rPr>
                        <a:t> </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772845315"/>
                  </a:ext>
                </a:extLst>
              </a:tr>
              <a:tr h="895135">
                <a:tc>
                  <a:txBody>
                    <a:bodyPr/>
                    <a:lstStyle/>
                    <a:p>
                      <a:pPr algn="l">
                        <a:lnSpc>
                          <a:spcPct val="115000"/>
                        </a:lnSpc>
                        <a:spcAft>
                          <a:spcPts val="0"/>
                        </a:spcAft>
                      </a:pPr>
                      <a:r>
                        <a:rPr lang="en-GB" sz="2000" spc="-55">
                          <a:effectLst/>
                        </a:rPr>
                        <a:t>% Increase in Gross Profit</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dirty="0">
                          <a:effectLst/>
                        </a:rPr>
                        <a:t> </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dirty="0">
                          <a:effectLst/>
                        </a:rPr>
                        <a:t> </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1412015951"/>
                  </a:ext>
                </a:extLst>
              </a:tr>
              <a:tr h="895135">
                <a:tc>
                  <a:txBody>
                    <a:bodyPr/>
                    <a:lstStyle/>
                    <a:p>
                      <a:pPr algn="l">
                        <a:lnSpc>
                          <a:spcPct val="115000"/>
                        </a:lnSpc>
                        <a:spcAft>
                          <a:spcPts val="0"/>
                        </a:spcAft>
                      </a:pPr>
                      <a:r>
                        <a:rPr lang="en-GB" sz="2000" spc="-60">
                          <a:effectLst/>
                        </a:rPr>
                        <a:t>% Increase in Operating Expenses</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dirty="0">
                          <a:effectLst/>
                        </a:rPr>
                        <a:t> </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2625687625"/>
                  </a:ext>
                </a:extLst>
              </a:tr>
              <a:tr h="432698">
                <a:tc>
                  <a:txBody>
                    <a:bodyPr/>
                    <a:lstStyle/>
                    <a:p>
                      <a:pPr algn="l">
                        <a:lnSpc>
                          <a:spcPct val="115000"/>
                        </a:lnSpc>
                        <a:spcAft>
                          <a:spcPts val="0"/>
                        </a:spcAft>
                      </a:pPr>
                      <a:r>
                        <a:rPr lang="en-GB" sz="2000">
                          <a:effectLst/>
                        </a:rPr>
                        <a:t>Stock Turnover Rate</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dirty="0">
                          <a:effectLst/>
                        </a:rPr>
                        <a:t> </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2409490221"/>
                  </a:ext>
                </a:extLst>
              </a:tr>
              <a:tr h="895135">
                <a:tc>
                  <a:txBody>
                    <a:bodyPr/>
                    <a:lstStyle/>
                    <a:p>
                      <a:pPr algn="l">
                        <a:lnSpc>
                          <a:spcPct val="115000"/>
                        </a:lnSpc>
                        <a:spcAft>
                          <a:spcPts val="0"/>
                        </a:spcAft>
                      </a:pPr>
                      <a:r>
                        <a:rPr lang="en-GB" sz="2000" spc="-75">
                          <a:effectLst/>
                        </a:rPr>
                        <a:t>Turnover per m</a:t>
                      </a:r>
                      <a:r>
                        <a:rPr lang="en-GB" sz="2000" spc="-75" baseline="30000">
                          <a:effectLst/>
                        </a:rPr>
                        <a:t>2</a:t>
                      </a:r>
                      <a:r>
                        <a:rPr lang="en-GB" sz="2000" spc="-75">
                          <a:effectLst/>
                        </a:rPr>
                        <a:t>  per annum</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dirty="0">
                          <a:effectLst/>
                        </a:rPr>
                        <a:t> </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211850925"/>
                  </a:ext>
                </a:extLst>
              </a:tr>
            </a:tbl>
          </a:graphicData>
        </a:graphic>
      </p:graphicFrame>
    </p:spTree>
    <p:extLst>
      <p:ext uri="{BB962C8B-B14F-4D97-AF65-F5344CB8AC3E}">
        <p14:creationId xmlns:p14="http://schemas.microsoft.com/office/powerpoint/2010/main" val="42901348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0"/>
            <a:ext cx="10018713" cy="682751"/>
          </a:xfrm>
        </p:spPr>
        <p:txBody>
          <a:bodyPr>
            <a:normAutofit fontScale="90000"/>
          </a:bodyPr>
          <a:lstStyle/>
          <a:p>
            <a:r>
              <a:rPr lang="en-US" b="1" dirty="0"/>
              <a:t>FINANCIAL AND RATIO ANALYSIS (ii)</a:t>
            </a:r>
          </a:p>
        </p:txBody>
      </p:sp>
      <p:graphicFrame>
        <p:nvGraphicFramePr>
          <p:cNvPr id="4" name="Content Placeholder 3">
            <a:extLst>
              <a:ext uri="{FF2B5EF4-FFF2-40B4-BE49-F238E27FC236}">
                <a16:creationId xmlns:a16="http://schemas.microsoft.com/office/drawing/2014/main" id="{E84342CF-4103-4414-B61F-59271E650240}"/>
              </a:ext>
            </a:extLst>
          </p:cNvPr>
          <p:cNvGraphicFramePr>
            <a:graphicFrameLocks noGrp="1"/>
          </p:cNvGraphicFramePr>
          <p:nvPr>
            <p:ph idx="1"/>
            <p:extLst>
              <p:ext uri="{D42A27DB-BD31-4B8C-83A1-F6EECF244321}">
                <p14:modId xmlns:p14="http://schemas.microsoft.com/office/powerpoint/2010/main" val="1717824100"/>
              </p:ext>
            </p:extLst>
          </p:nvPr>
        </p:nvGraphicFramePr>
        <p:xfrm>
          <a:off x="1938528" y="682750"/>
          <a:ext cx="8741664" cy="6037260"/>
        </p:xfrm>
        <a:graphic>
          <a:graphicData uri="http://schemas.openxmlformats.org/drawingml/2006/table">
            <a:tbl>
              <a:tblPr firstRow="1" firstCol="1" lastRow="1" lastCol="1" bandRow="1" bandCol="1">
                <a:tableStyleId>{5C22544A-7EE6-4342-B048-85BDC9FD1C3A}</a:tableStyleId>
              </a:tblPr>
              <a:tblGrid>
                <a:gridCol w="4389120">
                  <a:extLst>
                    <a:ext uri="{9D8B030D-6E8A-4147-A177-3AD203B41FA5}">
                      <a16:colId xmlns:a16="http://schemas.microsoft.com/office/drawing/2014/main" val="2953005190"/>
                    </a:ext>
                  </a:extLst>
                </a:gridCol>
                <a:gridCol w="816864">
                  <a:extLst>
                    <a:ext uri="{9D8B030D-6E8A-4147-A177-3AD203B41FA5}">
                      <a16:colId xmlns:a16="http://schemas.microsoft.com/office/drawing/2014/main" val="2247898397"/>
                    </a:ext>
                  </a:extLst>
                </a:gridCol>
                <a:gridCol w="426720">
                  <a:extLst>
                    <a:ext uri="{9D8B030D-6E8A-4147-A177-3AD203B41FA5}">
                      <a16:colId xmlns:a16="http://schemas.microsoft.com/office/drawing/2014/main" val="360303209"/>
                    </a:ext>
                  </a:extLst>
                </a:gridCol>
                <a:gridCol w="938784">
                  <a:extLst>
                    <a:ext uri="{9D8B030D-6E8A-4147-A177-3AD203B41FA5}">
                      <a16:colId xmlns:a16="http://schemas.microsoft.com/office/drawing/2014/main" val="3123560997"/>
                    </a:ext>
                  </a:extLst>
                </a:gridCol>
                <a:gridCol w="292608">
                  <a:extLst>
                    <a:ext uri="{9D8B030D-6E8A-4147-A177-3AD203B41FA5}">
                      <a16:colId xmlns:a16="http://schemas.microsoft.com/office/drawing/2014/main" val="1620499196"/>
                    </a:ext>
                  </a:extLst>
                </a:gridCol>
                <a:gridCol w="826391">
                  <a:extLst>
                    <a:ext uri="{9D8B030D-6E8A-4147-A177-3AD203B41FA5}">
                      <a16:colId xmlns:a16="http://schemas.microsoft.com/office/drawing/2014/main" val="791310351"/>
                    </a:ext>
                  </a:extLst>
                </a:gridCol>
                <a:gridCol w="306290">
                  <a:extLst>
                    <a:ext uri="{9D8B030D-6E8A-4147-A177-3AD203B41FA5}">
                      <a16:colId xmlns:a16="http://schemas.microsoft.com/office/drawing/2014/main" val="1619071550"/>
                    </a:ext>
                  </a:extLst>
                </a:gridCol>
                <a:gridCol w="744887">
                  <a:extLst>
                    <a:ext uri="{9D8B030D-6E8A-4147-A177-3AD203B41FA5}">
                      <a16:colId xmlns:a16="http://schemas.microsoft.com/office/drawing/2014/main" val="1306304409"/>
                    </a:ext>
                  </a:extLst>
                </a:gridCol>
              </a:tblGrid>
              <a:tr h="320128">
                <a:tc>
                  <a:txBody>
                    <a:bodyPr/>
                    <a:lstStyle/>
                    <a:p>
                      <a:pPr algn="l">
                        <a:lnSpc>
                          <a:spcPct val="115000"/>
                        </a:lnSpc>
                        <a:spcAft>
                          <a:spcPts val="0"/>
                        </a:spcAft>
                      </a:pPr>
                      <a:r>
                        <a:rPr lang="en-GB" sz="2000" u="sng" spc="-65" dirty="0">
                          <a:effectLst/>
                        </a:rPr>
                        <a:t>EFFICIENCY</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3679207675"/>
                  </a:ext>
                </a:extLst>
              </a:tr>
              <a:tr h="320128">
                <a:tc>
                  <a:txBody>
                    <a:bodyPr/>
                    <a:lstStyle/>
                    <a:p>
                      <a:pPr marL="457200" algn="l">
                        <a:lnSpc>
                          <a:spcPct val="115000"/>
                        </a:lnSpc>
                        <a:spcAft>
                          <a:spcPts val="0"/>
                        </a:spcAft>
                      </a:pPr>
                      <a:r>
                        <a:rPr lang="en-GB" sz="2000" u="none" strike="noStrike" dirty="0">
                          <a:effectLst/>
                        </a:rPr>
                        <a:t> </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2364729919"/>
                  </a:ext>
                </a:extLst>
              </a:tr>
              <a:tr h="320128">
                <a:tc>
                  <a:txBody>
                    <a:bodyPr/>
                    <a:lstStyle/>
                    <a:p>
                      <a:pPr algn="l">
                        <a:lnSpc>
                          <a:spcPct val="115000"/>
                        </a:lnSpc>
                        <a:spcAft>
                          <a:spcPts val="0"/>
                        </a:spcAft>
                      </a:pPr>
                      <a:r>
                        <a:rPr lang="en-GB" sz="2000" spc="-55" dirty="0">
                          <a:effectLst/>
                        </a:rPr>
                        <a:t>% Gross Profit/Turnover</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117864245"/>
                  </a:ext>
                </a:extLst>
              </a:tr>
              <a:tr h="438697">
                <a:tc>
                  <a:txBody>
                    <a:bodyPr/>
                    <a:lstStyle/>
                    <a:p>
                      <a:pPr algn="l">
                        <a:lnSpc>
                          <a:spcPct val="115000"/>
                        </a:lnSpc>
                        <a:spcAft>
                          <a:spcPts val="0"/>
                        </a:spcAft>
                      </a:pPr>
                      <a:r>
                        <a:rPr lang="en-GB" sz="2000" spc="-80" dirty="0">
                          <a:effectLst/>
                        </a:rPr>
                        <a:t>% Operating Exp./Gross Profit</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1280469426"/>
                  </a:ext>
                </a:extLst>
              </a:tr>
              <a:tr h="438697">
                <a:tc>
                  <a:txBody>
                    <a:bodyPr/>
                    <a:lstStyle/>
                    <a:p>
                      <a:pPr algn="l">
                        <a:lnSpc>
                          <a:spcPct val="115000"/>
                        </a:lnSpc>
                        <a:spcAft>
                          <a:spcPts val="0"/>
                        </a:spcAft>
                      </a:pPr>
                      <a:r>
                        <a:rPr lang="en-GB" sz="2000" spc="-50" dirty="0">
                          <a:effectLst/>
                        </a:rPr>
                        <a:t>% Operating Exp./Turnover</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2310230835"/>
                  </a:ext>
                </a:extLst>
              </a:tr>
              <a:tr h="665335">
                <a:tc>
                  <a:txBody>
                    <a:bodyPr/>
                    <a:lstStyle/>
                    <a:p>
                      <a:pPr algn="l">
                        <a:lnSpc>
                          <a:spcPct val="115000"/>
                        </a:lnSpc>
                        <a:spcAft>
                          <a:spcPts val="0"/>
                        </a:spcAft>
                      </a:pPr>
                      <a:r>
                        <a:rPr lang="en-GB" sz="2000" spc="-60" dirty="0">
                          <a:effectLst/>
                        </a:rPr>
                        <a:t>% Personnel Remuneration/Gross Profit</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dirty="0">
                          <a:effectLst/>
                        </a:rPr>
                        <a:t> </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4261860715"/>
                  </a:ext>
                </a:extLst>
              </a:tr>
              <a:tr h="665335">
                <a:tc>
                  <a:txBody>
                    <a:bodyPr/>
                    <a:lstStyle/>
                    <a:p>
                      <a:pPr algn="l">
                        <a:lnSpc>
                          <a:spcPct val="115000"/>
                        </a:lnSpc>
                        <a:spcAft>
                          <a:spcPts val="0"/>
                        </a:spcAft>
                      </a:pPr>
                      <a:r>
                        <a:rPr lang="en-GB" sz="2000" spc="-50" dirty="0">
                          <a:effectLst/>
                        </a:rPr>
                        <a:t>% Personnel Remuneration/Turnover</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71817582"/>
                  </a:ext>
                </a:extLst>
              </a:tr>
              <a:tr h="320128">
                <a:tc>
                  <a:txBody>
                    <a:bodyPr/>
                    <a:lstStyle/>
                    <a:p>
                      <a:pPr algn="l">
                        <a:lnSpc>
                          <a:spcPct val="115000"/>
                        </a:lnSpc>
                        <a:spcAft>
                          <a:spcPts val="0"/>
                        </a:spcAft>
                      </a:pPr>
                      <a:r>
                        <a:rPr lang="en-GB" sz="2000" spc="-100" dirty="0">
                          <a:effectLst/>
                        </a:rPr>
                        <a:t>%  Rent/Gross Profit</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844523723"/>
                  </a:ext>
                </a:extLst>
              </a:tr>
              <a:tr h="320128">
                <a:tc>
                  <a:txBody>
                    <a:bodyPr/>
                    <a:lstStyle/>
                    <a:p>
                      <a:pPr algn="l">
                        <a:lnSpc>
                          <a:spcPct val="115000"/>
                        </a:lnSpc>
                        <a:spcAft>
                          <a:spcPts val="0"/>
                        </a:spcAft>
                      </a:pPr>
                      <a:r>
                        <a:rPr lang="en-GB" sz="2000" spc="-60" dirty="0">
                          <a:effectLst/>
                        </a:rPr>
                        <a:t>% Rent/Turnover</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3586027775"/>
                  </a:ext>
                </a:extLst>
              </a:tr>
              <a:tr h="438697">
                <a:tc>
                  <a:txBody>
                    <a:bodyPr/>
                    <a:lstStyle/>
                    <a:p>
                      <a:pPr algn="l">
                        <a:lnSpc>
                          <a:spcPct val="115000"/>
                        </a:lnSpc>
                        <a:spcAft>
                          <a:spcPts val="0"/>
                        </a:spcAft>
                      </a:pPr>
                      <a:r>
                        <a:rPr lang="en-GB" sz="2000" spc="-55" dirty="0">
                          <a:effectLst/>
                        </a:rPr>
                        <a:t>% Advertising/Gross Profit</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1252372469"/>
                  </a:ext>
                </a:extLst>
              </a:tr>
              <a:tr h="320128">
                <a:tc>
                  <a:txBody>
                    <a:bodyPr/>
                    <a:lstStyle/>
                    <a:p>
                      <a:pPr algn="l">
                        <a:lnSpc>
                          <a:spcPct val="115000"/>
                        </a:lnSpc>
                        <a:spcAft>
                          <a:spcPts val="0"/>
                        </a:spcAft>
                      </a:pPr>
                      <a:r>
                        <a:rPr lang="en-GB" sz="2000" spc="-55" dirty="0">
                          <a:effectLst/>
                        </a:rPr>
                        <a:t>% Advertising/Turnover</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1407682204"/>
                  </a:ext>
                </a:extLst>
              </a:tr>
              <a:tr h="320128">
                <a:tc>
                  <a:txBody>
                    <a:bodyPr/>
                    <a:lstStyle/>
                    <a:p>
                      <a:pPr algn="l">
                        <a:lnSpc>
                          <a:spcPct val="115000"/>
                        </a:lnSpc>
                        <a:spcAft>
                          <a:spcPts val="0"/>
                        </a:spcAft>
                      </a:pPr>
                      <a:r>
                        <a:rPr lang="en-GB" sz="2000" spc="-55" dirty="0">
                          <a:effectLst/>
                        </a:rPr>
                        <a:t>% Interest/Gross Profit</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434706816"/>
                  </a:ext>
                </a:extLst>
              </a:tr>
              <a:tr h="320128">
                <a:tc>
                  <a:txBody>
                    <a:bodyPr/>
                    <a:lstStyle/>
                    <a:p>
                      <a:pPr algn="l">
                        <a:lnSpc>
                          <a:spcPct val="115000"/>
                        </a:lnSpc>
                        <a:spcAft>
                          <a:spcPts val="0"/>
                        </a:spcAft>
                      </a:pPr>
                      <a:r>
                        <a:rPr lang="en-GB" sz="2000" spc="-55" dirty="0">
                          <a:effectLst/>
                        </a:rPr>
                        <a:t>% Interest/Turnover</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2782956820"/>
                  </a:ext>
                </a:extLst>
              </a:tr>
              <a:tr h="438697">
                <a:tc>
                  <a:txBody>
                    <a:bodyPr/>
                    <a:lstStyle/>
                    <a:p>
                      <a:pPr algn="l">
                        <a:lnSpc>
                          <a:spcPct val="115000"/>
                        </a:lnSpc>
                        <a:spcAft>
                          <a:spcPts val="0"/>
                        </a:spcAft>
                      </a:pPr>
                      <a:r>
                        <a:rPr lang="en-GB" sz="2000" spc="-55" dirty="0">
                          <a:effectLst/>
                        </a:rPr>
                        <a:t>% Other cost/Gross Profit</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2311890518"/>
                  </a:ext>
                </a:extLst>
              </a:tr>
              <a:tr h="320128">
                <a:tc>
                  <a:txBody>
                    <a:bodyPr/>
                    <a:lstStyle/>
                    <a:p>
                      <a:pPr algn="l">
                        <a:lnSpc>
                          <a:spcPct val="115000"/>
                        </a:lnSpc>
                        <a:spcAft>
                          <a:spcPts val="0"/>
                        </a:spcAft>
                      </a:pPr>
                      <a:r>
                        <a:rPr lang="en-GB" sz="2000" spc="-55" dirty="0">
                          <a:effectLst/>
                        </a:rPr>
                        <a:t>% Other cost/Turnover</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000" u="none" strike="noStrike" spc="-65" dirty="0">
                          <a:effectLst/>
                        </a:rPr>
                        <a:t> </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dirty="0">
                          <a:effectLst/>
                        </a:rPr>
                        <a:t> </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dirty="0">
                          <a:effectLst/>
                        </a:rPr>
                        <a:t> </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dirty="0">
                          <a:effectLst/>
                        </a:rPr>
                        <a:t> </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a:effectLst/>
                        </a:rPr>
                        <a:t> </a:t>
                      </a:r>
                      <a:endParaRPr lang="en-ZA"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000" u="none" strike="noStrike" spc="-65" dirty="0">
                          <a:effectLst/>
                        </a:rPr>
                        <a:t> </a:t>
                      </a:r>
                      <a:endParaRPr lang="en-ZA"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592227099"/>
                  </a:ext>
                </a:extLst>
              </a:tr>
            </a:tbl>
          </a:graphicData>
        </a:graphic>
      </p:graphicFrame>
    </p:spTree>
    <p:extLst>
      <p:ext uri="{BB962C8B-B14F-4D97-AF65-F5344CB8AC3E}">
        <p14:creationId xmlns:p14="http://schemas.microsoft.com/office/powerpoint/2010/main" val="27058180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621792"/>
          </a:xfrm>
        </p:spPr>
        <p:txBody>
          <a:bodyPr>
            <a:normAutofit fontScale="90000"/>
          </a:bodyPr>
          <a:lstStyle/>
          <a:p>
            <a:r>
              <a:rPr lang="en-US" b="1" dirty="0"/>
              <a:t>FINANCIAL AND RATIO ANALYSIS (iii)</a:t>
            </a:r>
          </a:p>
        </p:txBody>
      </p:sp>
      <p:graphicFrame>
        <p:nvGraphicFramePr>
          <p:cNvPr id="4" name="Content Placeholder 3">
            <a:extLst>
              <a:ext uri="{FF2B5EF4-FFF2-40B4-BE49-F238E27FC236}">
                <a16:creationId xmlns:a16="http://schemas.microsoft.com/office/drawing/2014/main" id="{9AB1D885-1CFD-461B-9E2C-F188C0204FEA}"/>
              </a:ext>
            </a:extLst>
          </p:cNvPr>
          <p:cNvGraphicFramePr>
            <a:graphicFrameLocks noGrp="1"/>
          </p:cNvGraphicFramePr>
          <p:nvPr>
            <p:ph idx="1"/>
            <p:extLst>
              <p:ext uri="{D42A27DB-BD31-4B8C-83A1-F6EECF244321}">
                <p14:modId xmlns:p14="http://schemas.microsoft.com/office/powerpoint/2010/main" val="390253955"/>
              </p:ext>
            </p:extLst>
          </p:nvPr>
        </p:nvGraphicFramePr>
        <p:xfrm>
          <a:off x="2328672" y="719328"/>
          <a:ext cx="8058912" cy="4815840"/>
        </p:xfrm>
        <a:graphic>
          <a:graphicData uri="http://schemas.openxmlformats.org/drawingml/2006/table">
            <a:tbl>
              <a:tblPr firstRow="1" firstCol="1" lastRow="1" lastCol="1" bandRow="1" bandCol="1">
                <a:tableStyleId>{5C22544A-7EE6-4342-B048-85BDC9FD1C3A}</a:tableStyleId>
              </a:tblPr>
              <a:tblGrid>
                <a:gridCol w="2980299">
                  <a:extLst>
                    <a:ext uri="{9D8B030D-6E8A-4147-A177-3AD203B41FA5}">
                      <a16:colId xmlns:a16="http://schemas.microsoft.com/office/drawing/2014/main" val="3747035437"/>
                    </a:ext>
                  </a:extLst>
                </a:gridCol>
                <a:gridCol w="1015901">
                  <a:extLst>
                    <a:ext uri="{9D8B030D-6E8A-4147-A177-3AD203B41FA5}">
                      <a16:colId xmlns:a16="http://schemas.microsoft.com/office/drawing/2014/main" val="3700859208"/>
                    </a:ext>
                  </a:extLst>
                </a:gridCol>
                <a:gridCol w="252193">
                  <a:extLst>
                    <a:ext uri="{9D8B030D-6E8A-4147-A177-3AD203B41FA5}">
                      <a16:colId xmlns:a16="http://schemas.microsoft.com/office/drawing/2014/main" val="1054918965"/>
                    </a:ext>
                  </a:extLst>
                </a:gridCol>
                <a:gridCol w="1015901">
                  <a:extLst>
                    <a:ext uri="{9D8B030D-6E8A-4147-A177-3AD203B41FA5}">
                      <a16:colId xmlns:a16="http://schemas.microsoft.com/office/drawing/2014/main" val="1210446797"/>
                    </a:ext>
                  </a:extLst>
                </a:gridCol>
                <a:gridCol w="253084">
                  <a:extLst>
                    <a:ext uri="{9D8B030D-6E8A-4147-A177-3AD203B41FA5}">
                      <a16:colId xmlns:a16="http://schemas.microsoft.com/office/drawing/2014/main" val="4026343238"/>
                    </a:ext>
                  </a:extLst>
                </a:gridCol>
                <a:gridCol w="884011">
                  <a:extLst>
                    <a:ext uri="{9D8B030D-6E8A-4147-A177-3AD203B41FA5}">
                      <a16:colId xmlns:a16="http://schemas.microsoft.com/office/drawing/2014/main" val="4020257635"/>
                    </a:ext>
                  </a:extLst>
                </a:gridCol>
                <a:gridCol w="270907">
                  <a:extLst>
                    <a:ext uri="{9D8B030D-6E8A-4147-A177-3AD203B41FA5}">
                      <a16:colId xmlns:a16="http://schemas.microsoft.com/office/drawing/2014/main" val="3123515918"/>
                    </a:ext>
                  </a:extLst>
                </a:gridCol>
                <a:gridCol w="1386616">
                  <a:extLst>
                    <a:ext uri="{9D8B030D-6E8A-4147-A177-3AD203B41FA5}">
                      <a16:colId xmlns:a16="http://schemas.microsoft.com/office/drawing/2014/main" val="608375577"/>
                    </a:ext>
                  </a:extLst>
                </a:gridCol>
              </a:tblGrid>
              <a:tr h="802640">
                <a:tc>
                  <a:txBody>
                    <a:bodyPr/>
                    <a:lstStyle/>
                    <a:p>
                      <a:pPr marL="8890" algn="l">
                        <a:lnSpc>
                          <a:spcPct val="115000"/>
                        </a:lnSpc>
                        <a:spcAft>
                          <a:spcPts val="0"/>
                        </a:spcAft>
                      </a:pPr>
                      <a:r>
                        <a:rPr lang="en-GB" sz="2200" u="sng" spc="-55" dirty="0">
                          <a:effectLst/>
                        </a:rPr>
                        <a:t>PROFITABILITY</a:t>
                      </a:r>
                      <a:endParaRPr lang="en-ZA"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2132714385"/>
                  </a:ext>
                </a:extLst>
              </a:tr>
              <a:tr h="802640">
                <a:tc>
                  <a:txBody>
                    <a:bodyPr/>
                    <a:lstStyle/>
                    <a:p>
                      <a:pPr marL="457200" algn="l">
                        <a:lnSpc>
                          <a:spcPct val="115000"/>
                        </a:lnSpc>
                        <a:spcAft>
                          <a:spcPts val="0"/>
                        </a:spcAft>
                      </a:pPr>
                      <a:r>
                        <a:rPr lang="en-GB" sz="2200" spc="-50" dirty="0">
                          <a:effectLst/>
                        </a:rPr>
                        <a:t> </a:t>
                      </a:r>
                      <a:endParaRPr lang="en-ZA"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200" u="none" strike="noStrike" spc="-65" dirty="0">
                          <a:effectLst/>
                        </a:rPr>
                        <a:t> </a:t>
                      </a:r>
                      <a:endParaRPr lang="en-ZA"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dirty="0">
                          <a:effectLst/>
                        </a:rPr>
                        <a:t> </a:t>
                      </a:r>
                      <a:endParaRPr lang="en-ZA"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1275976972"/>
                  </a:ext>
                </a:extLst>
              </a:tr>
              <a:tr h="802640">
                <a:tc>
                  <a:txBody>
                    <a:bodyPr/>
                    <a:lstStyle/>
                    <a:p>
                      <a:pPr algn="l">
                        <a:lnSpc>
                          <a:spcPct val="115000"/>
                        </a:lnSpc>
                        <a:spcAft>
                          <a:spcPts val="0"/>
                        </a:spcAft>
                      </a:pPr>
                      <a:r>
                        <a:rPr lang="en-GB" sz="2200" spc="-50">
                          <a:effectLst/>
                        </a:rPr>
                        <a:t>% Net Profit/Turnover</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200" u="none" strike="noStrike" spc="-65" dirty="0">
                          <a:effectLst/>
                        </a:rPr>
                        <a:t> </a:t>
                      </a:r>
                      <a:endParaRPr lang="en-ZA"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dirty="0">
                          <a:effectLst/>
                        </a:rPr>
                        <a:t> </a:t>
                      </a:r>
                      <a:endParaRPr lang="en-ZA"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dirty="0">
                          <a:effectLst/>
                        </a:rPr>
                        <a:t> </a:t>
                      </a:r>
                      <a:endParaRPr lang="en-ZA"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dirty="0">
                          <a:effectLst/>
                        </a:rPr>
                        <a:t> </a:t>
                      </a:r>
                      <a:endParaRPr lang="en-ZA"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2832000535"/>
                  </a:ext>
                </a:extLst>
              </a:tr>
              <a:tr h="802640">
                <a:tc>
                  <a:txBody>
                    <a:bodyPr/>
                    <a:lstStyle/>
                    <a:p>
                      <a:pPr algn="l">
                        <a:lnSpc>
                          <a:spcPct val="115000"/>
                        </a:lnSpc>
                        <a:spcAft>
                          <a:spcPts val="0"/>
                        </a:spcAft>
                      </a:pPr>
                      <a:r>
                        <a:rPr lang="en-GB" sz="2200" spc="-55">
                          <a:effectLst/>
                        </a:rPr>
                        <a:t>% Net Profit/Total Capital</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dirty="0">
                          <a:effectLst/>
                        </a:rPr>
                        <a:t> </a:t>
                      </a:r>
                      <a:endParaRPr lang="en-ZA"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961050547"/>
                  </a:ext>
                </a:extLst>
              </a:tr>
              <a:tr h="802640">
                <a:tc>
                  <a:txBody>
                    <a:bodyPr/>
                    <a:lstStyle/>
                    <a:p>
                      <a:pPr algn="l">
                        <a:lnSpc>
                          <a:spcPct val="115000"/>
                        </a:lnSpc>
                        <a:spcAft>
                          <a:spcPts val="0"/>
                        </a:spcAft>
                      </a:pPr>
                      <a:r>
                        <a:rPr lang="en-GB" sz="2200" spc="-55">
                          <a:effectLst/>
                        </a:rPr>
                        <a:t>% Net Profit/Own Capital</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dirty="0">
                          <a:effectLst/>
                        </a:rPr>
                        <a:t> </a:t>
                      </a:r>
                      <a:endParaRPr lang="en-ZA"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dirty="0">
                          <a:effectLst/>
                        </a:rPr>
                        <a:t> </a:t>
                      </a:r>
                      <a:endParaRPr lang="en-ZA"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dirty="0">
                          <a:effectLst/>
                        </a:rPr>
                        <a:t> </a:t>
                      </a:r>
                      <a:endParaRPr lang="en-ZA"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dirty="0">
                          <a:effectLst/>
                        </a:rPr>
                        <a:t> </a:t>
                      </a:r>
                      <a:endParaRPr lang="en-ZA"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2838290849"/>
                  </a:ext>
                </a:extLst>
              </a:tr>
              <a:tr h="802640">
                <a:tc>
                  <a:txBody>
                    <a:bodyPr/>
                    <a:lstStyle/>
                    <a:p>
                      <a:pPr marL="457200" algn="l">
                        <a:lnSpc>
                          <a:spcPct val="115000"/>
                        </a:lnSpc>
                        <a:spcAft>
                          <a:spcPts val="0"/>
                        </a:spcAft>
                      </a:pPr>
                      <a:r>
                        <a:rPr lang="en-GB" sz="2200" spc="-5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200" u="none" strike="noStrike" spc="-65" dirty="0">
                          <a:effectLst/>
                        </a:rPr>
                        <a:t> </a:t>
                      </a:r>
                      <a:endParaRPr lang="en-ZA"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dirty="0">
                          <a:effectLst/>
                        </a:rPr>
                        <a:t> </a:t>
                      </a:r>
                      <a:endParaRPr lang="en-ZA"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dirty="0">
                          <a:effectLst/>
                        </a:rPr>
                        <a:t> </a:t>
                      </a:r>
                      <a:endParaRPr lang="en-ZA"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dirty="0">
                          <a:effectLst/>
                        </a:rPr>
                        <a:t> </a:t>
                      </a:r>
                      <a:endParaRPr lang="en-ZA"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dirty="0">
                          <a:effectLst/>
                        </a:rPr>
                        <a:t> </a:t>
                      </a:r>
                      <a:endParaRPr lang="en-ZA"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dirty="0">
                          <a:effectLst/>
                        </a:rPr>
                        <a:t> </a:t>
                      </a:r>
                      <a:endParaRPr lang="en-ZA"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2383197291"/>
                  </a:ext>
                </a:extLst>
              </a:tr>
            </a:tbl>
          </a:graphicData>
        </a:graphic>
      </p:graphicFrame>
    </p:spTree>
    <p:extLst>
      <p:ext uri="{BB962C8B-B14F-4D97-AF65-F5344CB8AC3E}">
        <p14:creationId xmlns:p14="http://schemas.microsoft.com/office/powerpoint/2010/main" val="20729482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621792"/>
          </a:xfrm>
        </p:spPr>
        <p:txBody>
          <a:bodyPr>
            <a:normAutofit fontScale="90000"/>
          </a:bodyPr>
          <a:lstStyle/>
          <a:p>
            <a:r>
              <a:rPr lang="en-US" b="1" dirty="0"/>
              <a:t>FINANCIAL AND RATIO ANALYSIS (iv)</a:t>
            </a:r>
          </a:p>
        </p:txBody>
      </p:sp>
      <p:graphicFrame>
        <p:nvGraphicFramePr>
          <p:cNvPr id="4" name="Content Placeholder 3">
            <a:extLst>
              <a:ext uri="{FF2B5EF4-FFF2-40B4-BE49-F238E27FC236}">
                <a16:creationId xmlns:a16="http://schemas.microsoft.com/office/drawing/2014/main" id="{728547E5-BD13-4ECA-A654-FDF5BF310700}"/>
              </a:ext>
            </a:extLst>
          </p:cNvPr>
          <p:cNvGraphicFramePr>
            <a:graphicFrameLocks noGrp="1"/>
          </p:cNvGraphicFramePr>
          <p:nvPr>
            <p:ph idx="1"/>
            <p:extLst>
              <p:ext uri="{D42A27DB-BD31-4B8C-83A1-F6EECF244321}">
                <p14:modId xmlns:p14="http://schemas.microsoft.com/office/powerpoint/2010/main" val="2824904881"/>
              </p:ext>
            </p:extLst>
          </p:nvPr>
        </p:nvGraphicFramePr>
        <p:xfrm>
          <a:off x="2426209" y="637170"/>
          <a:ext cx="8253984" cy="5964623"/>
        </p:xfrm>
        <a:graphic>
          <a:graphicData uri="http://schemas.openxmlformats.org/drawingml/2006/table">
            <a:tbl>
              <a:tblPr firstRow="1" firstCol="1" lastRow="1" lastCol="1" bandRow="1" bandCol="1">
                <a:tableStyleId>{5C22544A-7EE6-4342-B048-85BDC9FD1C3A}</a:tableStyleId>
              </a:tblPr>
              <a:tblGrid>
                <a:gridCol w="3963315">
                  <a:extLst>
                    <a:ext uri="{9D8B030D-6E8A-4147-A177-3AD203B41FA5}">
                      <a16:colId xmlns:a16="http://schemas.microsoft.com/office/drawing/2014/main" val="522937817"/>
                    </a:ext>
                  </a:extLst>
                </a:gridCol>
                <a:gridCol w="666398">
                  <a:extLst>
                    <a:ext uri="{9D8B030D-6E8A-4147-A177-3AD203B41FA5}">
                      <a16:colId xmlns:a16="http://schemas.microsoft.com/office/drawing/2014/main" val="3114127814"/>
                    </a:ext>
                  </a:extLst>
                </a:gridCol>
                <a:gridCol w="374118">
                  <a:extLst>
                    <a:ext uri="{9D8B030D-6E8A-4147-A177-3AD203B41FA5}">
                      <a16:colId xmlns:a16="http://schemas.microsoft.com/office/drawing/2014/main" val="2454634012"/>
                    </a:ext>
                  </a:extLst>
                </a:gridCol>
                <a:gridCol w="724854">
                  <a:extLst>
                    <a:ext uri="{9D8B030D-6E8A-4147-A177-3AD203B41FA5}">
                      <a16:colId xmlns:a16="http://schemas.microsoft.com/office/drawing/2014/main" val="3940955540"/>
                    </a:ext>
                  </a:extLst>
                </a:gridCol>
                <a:gridCol w="268897">
                  <a:extLst>
                    <a:ext uri="{9D8B030D-6E8A-4147-A177-3AD203B41FA5}">
                      <a16:colId xmlns:a16="http://schemas.microsoft.com/office/drawing/2014/main" val="3555472956"/>
                    </a:ext>
                  </a:extLst>
                </a:gridCol>
                <a:gridCol w="783310">
                  <a:extLst>
                    <a:ext uri="{9D8B030D-6E8A-4147-A177-3AD203B41FA5}">
                      <a16:colId xmlns:a16="http://schemas.microsoft.com/office/drawing/2014/main" val="1985580347"/>
                    </a:ext>
                  </a:extLst>
                </a:gridCol>
                <a:gridCol w="350736">
                  <a:extLst>
                    <a:ext uri="{9D8B030D-6E8A-4147-A177-3AD203B41FA5}">
                      <a16:colId xmlns:a16="http://schemas.microsoft.com/office/drawing/2014/main" val="1797610249"/>
                    </a:ext>
                  </a:extLst>
                </a:gridCol>
                <a:gridCol w="1122356">
                  <a:extLst>
                    <a:ext uri="{9D8B030D-6E8A-4147-A177-3AD203B41FA5}">
                      <a16:colId xmlns:a16="http://schemas.microsoft.com/office/drawing/2014/main" val="2952365323"/>
                    </a:ext>
                  </a:extLst>
                </a:gridCol>
              </a:tblGrid>
              <a:tr h="359149">
                <a:tc>
                  <a:txBody>
                    <a:bodyPr/>
                    <a:lstStyle/>
                    <a:p>
                      <a:pPr marL="12065" algn="l">
                        <a:lnSpc>
                          <a:spcPct val="115000"/>
                        </a:lnSpc>
                        <a:spcAft>
                          <a:spcPts val="0"/>
                        </a:spcAft>
                      </a:pPr>
                      <a:r>
                        <a:rPr lang="en-GB" sz="2200" u="sng" spc="-65">
                          <a:effectLst/>
                        </a:rPr>
                        <a:t>FINANCE</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2885008991"/>
                  </a:ext>
                </a:extLst>
              </a:tr>
              <a:tr h="359149">
                <a:tc>
                  <a:txBody>
                    <a:bodyPr/>
                    <a:lstStyle/>
                    <a:p>
                      <a:pPr marL="457200" algn="l">
                        <a:lnSpc>
                          <a:spcPct val="115000"/>
                        </a:lnSpc>
                        <a:spcAft>
                          <a:spcPts val="0"/>
                        </a:spcAft>
                      </a:pPr>
                      <a:r>
                        <a:rPr lang="en-GB" sz="2200" spc="-5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3830205543"/>
                  </a:ext>
                </a:extLst>
              </a:tr>
              <a:tr h="493603">
                <a:tc>
                  <a:txBody>
                    <a:bodyPr/>
                    <a:lstStyle/>
                    <a:p>
                      <a:pPr algn="l">
                        <a:lnSpc>
                          <a:spcPct val="115000"/>
                        </a:lnSpc>
                        <a:spcAft>
                          <a:spcPts val="0"/>
                        </a:spcAft>
                      </a:pPr>
                      <a:r>
                        <a:rPr lang="en-GB" sz="2200" spc="-55">
                          <a:effectLst/>
                        </a:rPr>
                        <a:t>Current Assets/Cur. Liabilities</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2699246587"/>
                  </a:ext>
                </a:extLst>
              </a:tr>
              <a:tr h="493603">
                <a:tc>
                  <a:txBody>
                    <a:bodyPr/>
                    <a:lstStyle/>
                    <a:p>
                      <a:pPr algn="l">
                        <a:lnSpc>
                          <a:spcPct val="115000"/>
                        </a:lnSpc>
                        <a:spcAft>
                          <a:spcPts val="0"/>
                        </a:spcAft>
                      </a:pPr>
                      <a:r>
                        <a:rPr lang="en-GB" sz="2200" spc="-50">
                          <a:effectLst/>
                        </a:rPr>
                        <a:t>Liquid Assets/Cur. Liabilities</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2964566338"/>
                  </a:ext>
                </a:extLst>
              </a:tr>
              <a:tr h="742948">
                <a:tc>
                  <a:txBody>
                    <a:bodyPr/>
                    <a:lstStyle/>
                    <a:p>
                      <a:pPr algn="l">
                        <a:lnSpc>
                          <a:spcPct val="115000"/>
                        </a:lnSpc>
                        <a:spcAft>
                          <a:spcPts val="0"/>
                        </a:spcAft>
                      </a:pPr>
                      <a:r>
                        <a:rPr lang="en-GB" sz="2200" spc="-65">
                          <a:effectLst/>
                        </a:rPr>
                        <a:t>% Outside Liabilities/Total Assets</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2094743868"/>
                  </a:ext>
                </a:extLst>
              </a:tr>
              <a:tr h="359149">
                <a:tc>
                  <a:txBody>
                    <a:bodyPr/>
                    <a:lstStyle/>
                    <a:p>
                      <a:pPr algn="l">
                        <a:lnSpc>
                          <a:spcPct val="115000"/>
                        </a:lnSpc>
                        <a:spcAft>
                          <a:spcPts val="0"/>
                        </a:spcAft>
                      </a:pPr>
                      <a:r>
                        <a:rPr lang="en-GB" sz="2200" spc="-55">
                          <a:effectLst/>
                        </a:rPr>
                        <a:t>Sales/Owners Equity</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41031995"/>
                  </a:ext>
                </a:extLst>
              </a:tr>
              <a:tr h="493603">
                <a:tc>
                  <a:txBody>
                    <a:bodyPr/>
                    <a:lstStyle/>
                    <a:p>
                      <a:pPr algn="l">
                        <a:lnSpc>
                          <a:spcPct val="115000"/>
                        </a:lnSpc>
                        <a:spcAft>
                          <a:spcPts val="0"/>
                        </a:spcAft>
                      </a:pPr>
                      <a:r>
                        <a:rPr lang="en-GB" sz="2200" spc="-65">
                          <a:effectLst/>
                        </a:rPr>
                        <a:t>% Fixed Assets/Own Capital</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3324803834"/>
                  </a:ext>
                </a:extLst>
              </a:tr>
              <a:tr h="493603">
                <a:tc>
                  <a:txBody>
                    <a:bodyPr/>
                    <a:lstStyle/>
                    <a:p>
                      <a:pPr algn="l">
                        <a:lnSpc>
                          <a:spcPct val="115000"/>
                        </a:lnSpc>
                        <a:spcAft>
                          <a:spcPts val="0"/>
                        </a:spcAft>
                      </a:pPr>
                      <a:r>
                        <a:rPr lang="en-GB" sz="2200" spc="-55">
                          <a:effectLst/>
                        </a:rPr>
                        <a:t>Payment period of creditors</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dirty="0">
                          <a:effectLst/>
                        </a:rPr>
                        <a:t> </a:t>
                      </a:r>
                      <a:endParaRPr lang="en-ZA"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1601355046"/>
                  </a:ext>
                </a:extLst>
              </a:tr>
              <a:tr h="359149">
                <a:tc>
                  <a:txBody>
                    <a:bodyPr/>
                    <a:lstStyle/>
                    <a:p>
                      <a:pPr marL="457200" algn="l">
                        <a:lnSpc>
                          <a:spcPct val="115000"/>
                        </a:lnSpc>
                        <a:spcAft>
                          <a:spcPts val="0"/>
                        </a:spcAft>
                      </a:pPr>
                      <a:r>
                        <a:rPr lang="en-GB" sz="2200">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1567990695"/>
                  </a:ext>
                </a:extLst>
              </a:tr>
              <a:tr h="359149">
                <a:tc>
                  <a:txBody>
                    <a:bodyPr/>
                    <a:lstStyle/>
                    <a:p>
                      <a:pPr marL="18415" algn="l">
                        <a:lnSpc>
                          <a:spcPct val="115000"/>
                        </a:lnSpc>
                        <a:spcAft>
                          <a:spcPts val="0"/>
                        </a:spcAft>
                      </a:pPr>
                      <a:r>
                        <a:rPr lang="en-GB" sz="2200" u="sng" spc="-65">
                          <a:effectLst/>
                        </a:rPr>
                        <a:t>CREDIT</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156011180"/>
                  </a:ext>
                </a:extLst>
              </a:tr>
              <a:tr h="359149">
                <a:tc>
                  <a:txBody>
                    <a:bodyPr/>
                    <a:lstStyle/>
                    <a:p>
                      <a:pPr marL="457200" algn="l">
                        <a:lnSpc>
                          <a:spcPct val="115000"/>
                        </a:lnSpc>
                        <a:spcAft>
                          <a:spcPts val="0"/>
                        </a:spcAft>
                      </a:pPr>
                      <a:r>
                        <a:rPr lang="en-GB" sz="2200" spc="-5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2920119578"/>
                  </a:ext>
                </a:extLst>
              </a:tr>
              <a:tr h="359149">
                <a:tc>
                  <a:txBody>
                    <a:bodyPr/>
                    <a:lstStyle/>
                    <a:p>
                      <a:pPr algn="l">
                        <a:lnSpc>
                          <a:spcPct val="115000"/>
                        </a:lnSpc>
                        <a:spcAft>
                          <a:spcPts val="0"/>
                        </a:spcAft>
                      </a:pPr>
                      <a:r>
                        <a:rPr lang="en-GB" sz="2200" spc="-55">
                          <a:effectLst/>
                        </a:rPr>
                        <a:t>% Credit Sales/Turnover</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4224707234"/>
                  </a:ext>
                </a:extLst>
              </a:tr>
              <a:tr h="359149">
                <a:tc>
                  <a:txBody>
                    <a:bodyPr/>
                    <a:lstStyle/>
                    <a:p>
                      <a:pPr algn="l">
                        <a:lnSpc>
                          <a:spcPct val="115000"/>
                        </a:lnSpc>
                        <a:spcAft>
                          <a:spcPts val="0"/>
                        </a:spcAft>
                      </a:pPr>
                      <a:r>
                        <a:rPr lang="en-GB" sz="2200" spc="-75">
                          <a:effectLst/>
                        </a:rPr>
                        <a:t>Collection Period (Days)</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2786093495"/>
                  </a:ext>
                </a:extLst>
              </a:tr>
              <a:tr h="359149">
                <a:tc>
                  <a:txBody>
                    <a:bodyPr/>
                    <a:lstStyle/>
                    <a:p>
                      <a:pPr algn="l">
                        <a:lnSpc>
                          <a:spcPct val="115000"/>
                        </a:lnSpc>
                        <a:spcAft>
                          <a:spcPts val="0"/>
                        </a:spcAft>
                      </a:pPr>
                      <a:r>
                        <a:rPr lang="en-GB" sz="2200" spc="-55">
                          <a:effectLst/>
                        </a:rPr>
                        <a:t>% Bad Debts/Credit Sales</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dirty="0">
                          <a:effectLst/>
                        </a:rPr>
                        <a:t> </a:t>
                      </a:r>
                      <a:endParaRPr lang="en-ZA"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a:effectLst/>
                        </a:rPr>
                        <a:t> </a:t>
                      </a:r>
                      <a:endParaRPr lang="en-ZA" sz="2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tc>
                  <a:txBody>
                    <a:bodyPr/>
                    <a:lstStyle/>
                    <a:p>
                      <a:pPr marL="457200" algn="just">
                        <a:lnSpc>
                          <a:spcPct val="115000"/>
                        </a:lnSpc>
                        <a:spcAft>
                          <a:spcPts val="0"/>
                        </a:spcAft>
                      </a:pPr>
                      <a:r>
                        <a:rPr lang="en-GB" sz="2200" u="none" strike="noStrike" spc="-65" dirty="0">
                          <a:effectLst/>
                        </a:rPr>
                        <a:t> </a:t>
                      </a:r>
                      <a:endParaRPr lang="en-ZA" sz="2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tx1"/>
                    </a:solidFill>
                  </a:tcPr>
                </a:tc>
                <a:extLst>
                  <a:ext uri="{0D108BD9-81ED-4DB2-BD59-A6C34878D82A}">
                    <a16:rowId xmlns:a16="http://schemas.microsoft.com/office/drawing/2014/main" val="2054565548"/>
                  </a:ext>
                </a:extLst>
              </a:tr>
            </a:tbl>
          </a:graphicData>
        </a:graphic>
      </p:graphicFrame>
    </p:spTree>
    <p:extLst>
      <p:ext uri="{BB962C8B-B14F-4D97-AF65-F5344CB8AC3E}">
        <p14:creationId xmlns:p14="http://schemas.microsoft.com/office/powerpoint/2010/main" val="37253596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914400"/>
          </a:xfrm>
        </p:spPr>
        <p:txBody>
          <a:bodyPr>
            <a:normAutofit/>
          </a:bodyPr>
          <a:lstStyle/>
          <a:p>
            <a:r>
              <a:rPr lang="en-GB" sz="3600" b="1" dirty="0"/>
              <a:t>DIFFERENT KINDS OF CONSULTATIONS</a:t>
            </a:r>
            <a:endParaRPr lang="en-US" sz="3600" b="1" dirty="0"/>
          </a:p>
        </p:txBody>
      </p:sp>
      <p:sp>
        <p:nvSpPr>
          <p:cNvPr id="3" name="Content Placeholder 2"/>
          <p:cNvSpPr>
            <a:spLocks noGrp="1"/>
          </p:cNvSpPr>
          <p:nvPr>
            <p:ph idx="1"/>
          </p:nvPr>
        </p:nvSpPr>
        <p:spPr>
          <a:xfrm>
            <a:off x="1484310" y="914401"/>
            <a:ext cx="10018713" cy="5510783"/>
          </a:xfrm>
        </p:spPr>
        <p:txBody>
          <a:bodyPr/>
          <a:lstStyle/>
          <a:p>
            <a:r>
              <a:rPr lang="en-GB" b="1" dirty="0"/>
              <a:t>Referral consultations</a:t>
            </a:r>
            <a:endParaRPr lang="en-ZA" b="1" dirty="0"/>
          </a:p>
          <a:p>
            <a:r>
              <a:rPr lang="en-GB" b="1" dirty="0"/>
              <a:t>Diagnostic consultations</a:t>
            </a:r>
            <a:endParaRPr lang="en-ZA" b="1" dirty="0"/>
          </a:p>
          <a:p>
            <a:r>
              <a:rPr lang="en-GB" b="1" dirty="0"/>
              <a:t>General consultations</a:t>
            </a:r>
          </a:p>
          <a:p>
            <a:r>
              <a:rPr lang="en-GB" b="1" dirty="0"/>
              <a:t>Specific consultations</a:t>
            </a:r>
          </a:p>
          <a:p>
            <a:pPr lvl="1"/>
            <a:r>
              <a:rPr lang="en-US" dirty="0"/>
              <a:t>Buying/Selling of Business (Determining the value of Business)</a:t>
            </a:r>
          </a:p>
          <a:p>
            <a:pPr lvl="1"/>
            <a:r>
              <a:rPr lang="en-US" dirty="0"/>
              <a:t>Compiling Business Plans (3 year Operational Plan)</a:t>
            </a:r>
          </a:p>
          <a:p>
            <a:pPr lvl="1"/>
            <a:r>
              <a:rPr lang="en-US" dirty="0"/>
              <a:t>Strategic Planning (5 year Strategic Plan)</a:t>
            </a:r>
            <a:endParaRPr lang="en-GB" b="1" dirty="0"/>
          </a:p>
          <a:p>
            <a:r>
              <a:rPr lang="en-GB" b="1" dirty="0"/>
              <a:t>Supportive and implementation consultations</a:t>
            </a:r>
          </a:p>
          <a:p>
            <a:r>
              <a:rPr lang="en-GB" b="1" dirty="0"/>
              <a:t>Follow-up, Telephonic, e-Mail, etc</a:t>
            </a:r>
          </a:p>
          <a:p>
            <a:endParaRPr lang="en-ZA" b="1" dirty="0"/>
          </a:p>
          <a:p>
            <a:pPr lvl="1" indent="-742950"/>
            <a:endParaRPr lang="en-US" dirty="0"/>
          </a:p>
        </p:txBody>
      </p:sp>
    </p:spTree>
    <p:extLst>
      <p:ext uri="{BB962C8B-B14F-4D97-AF65-F5344CB8AC3E}">
        <p14:creationId xmlns:p14="http://schemas.microsoft.com/office/powerpoint/2010/main" val="1236178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1542" y="1"/>
            <a:ext cx="9663866" cy="1182623"/>
          </a:xfrm>
        </p:spPr>
        <p:txBody>
          <a:bodyPr>
            <a:noAutofit/>
          </a:bodyPr>
          <a:lstStyle/>
          <a:p>
            <a:r>
              <a:rPr lang="en-GB" sz="3600" b="1" dirty="0"/>
              <a:t>CONSULTATION SERVICES SHOULD BE ORGANISED</a:t>
            </a:r>
            <a:endParaRPr lang="en-US" sz="3600" dirty="0"/>
          </a:p>
        </p:txBody>
      </p:sp>
      <p:sp>
        <p:nvSpPr>
          <p:cNvPr id="3" name="Content Placeholder 2"/>
          <p:cNvSpPr>
            <a:spLocks noGrp="1"/>
          </p:cNvSpPr>
          <p:nvPr>
            <p:ph idx="1"/>
          </p:nvPr>
        </p:nvSpPr>
        <p:spPr>
          <a:xfrm>
            <a:off x="1308464" y="1840992"/>
            <a:ext cx="10883536" cy="4454300"/>
          </a:xfrm>
        </p:spPr>
        <p:txBody>
          <a:bodyPr>
            <a:normAutofit fontScale="92500" lnSpcReduction="20000"/>
          </a:bodyPr>
          <a:lstStyle/>
          <a:p>
            <a:pPr>
              <a:buFont typeface="Wingdings" panose="05000000000000000000" pitchFamily="2" charset="2"/>
              <a:buChar char="Ø"/>
            </a:pPr>
            <a:r>
              <a:rPr lang="en-GB" dirty="0"/>
              <a:t>To achieve an objective a certain degree of organised and co­ordinated action is  required.</a:t>
            </a:r>
            <a:endParaRPr lang="en-US" dirty="0"/>
          </a:p>
          <a:p>
            <a:pPr>
              <a:buFont typeface="Wingdings" panose="05000000000000000000" pitchFamily="2" charset="2"/>
              <a:buChar char="Ø"/>
            </a:pPr>
            <a:r>
              <a:rPr lang="en-GB" dirty="0"/>
              <a:t>In general, consultation services are systematic and well-organised.</a:t>
            </a:r>
          </a:p>
          <a:p>
            <a:pPr>
              <a:buFont typeface="Wingdings" panose="05000000000000000000" pitchFamily="2" charset="2"/>
              <a:buChar char="Ø"/>
            </a:pPr>
            <a:r>
              <a:rPr lang="en-GB" dirty="0"/>
              <a:t> Methods adopted in the implementation of the service should take into account the special circumstances and characteristics of the small business and the small businessman. </a:t>
            </a:r>
          </a:p>
          <a:p>
            <a:pPr>
              <a:buFont typeface="Wingdings" panose="05000000000000000000" pitchFamily="2" charset="2"/>
              <a:buChar char="Ø"/>
            </a:pPr>
            <a:r>
              <a:rPr lang="en-GB" dirty="0"/>
              <a:t>This applies first of all to the national level where organised and co-ordinated action is of vital importance to create a certain image and to instil confidence in small business. </a:t>
            </a:r>
          </a:p>
          <a:p>
            <a:pPr>
              <a:buFont typeface="Wingdings" panose="05000000000000000000" pitchFamily="2" charset="2"/>
              <a:buChar char="Ø"/>
            </a:pPr>
            <a:r>
              <a:rPr lang="en-GB" dirty="0"/>
              <a:t>Similarly there should be order and method in the case of the individual consultation. </a:t>
            </a:r>
          </a:p>
          <a:p>
            <a:pPr>
              <a:buFont typeface="Wingdings" panose="05000000000000000000" pitchFamily="2" charset="2"/>
              <a:buChar char="Ø"/>
            </a:pPr>
            <a:r>
              <a:rPr lang="en-GB" dirty="0"/>
              <a:t>On the one hand the small businessman should be made aware of the fact that in spite of his individuality he forms part of a greater whole and that a certain degree of cohesion is essential for his survival.</a:t>
            </a:r>
            <a:endParaRPr lang="en-US" dirty="0"/>
          </a:p>
          <a:p>
            <a:pPr>
              <a:buFont typeface="Wingdings" panose="05000000000000000000" pitchFamily="2" charset="2"/>
              <a:buChar char="Ø"/>
            </a:pPr>
            <a:r>
              <a:rPr lang="en-GB" dirty="0"/>
              <a:t>Since assistance agencies normally operate on a national level, organised commerce and industry in most countries are closely involved in offering consultation services..</a:t>
            </a:r>
            <a:endParaRPr lang="en-US" dirty="0"/>
          </a:p>
          <a:p>
            <a:pPr marL="0" indent="0">
              <a:buNone/>
            </a:pPr>
            <a:endParaRPr lang="en-US" dirty="0"/>
          </a:p>
        </p:txBody>
      </p:sp>
    </p:spTree>
    <p:extLst>
      <p:ext uri="{BB962C8B-B14F-4D97-AF65-F5344CB8AC3E}">
        <p14:creationId xmlns:p14="http://schemas.microsoft.com/office/powerpoint/2010/main" val="3371658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841248"/>
          </a:xfrm>
        </p:spPr>
        <p:txBody>
          <a:bodyPr>
            <a:normAutofit/>
          </a:bodyPr>
          <a:lstStyle/>
          <a:p>
            <a:r>
              <a:rPr lang="en-US" sz="3600" b="1" dirty="0"/>
              <a:t>THE SMALL BUSINESS CONSULTANT (</a:t>
            </a:r>
            <a:r>
              <a:rPr lang="en-US" sz="3600" b="1" dirty="0" err="1"/>
              <a:t>i</a:t>
            </a:r>
            <a:r>
              <a:rPr lang="en-US" sz="3600" b="1" dirty="0"/>
              <a:t>)</a:t>
            </a:r>
          </a:p>
        </p:txBody>
      </p:sp>
      <p:sp>
        <p:nvSpPr>
          <p:cNvPr id="3" name="Content Placeholder 2"/>
          <p:cNvSpPr>
            <a:spLocks noGrp="1"/>
          </p:cNvSpPr>
          <p:nvPr>
            <p:ph idx="1"/>
          </p:nvPr>
        </p:nvSpPr>
        <p:spPr>
          <a:xfrm>
            <a:off x="1484310" y="670559"/>
            <a:ext cx="10018713" cy="6022849"/>
          </a:xfrm>
        </p:spPr>
        <p:txBody>
          <a:bodyPr>
            <a:normAutofit fontScale="70000" lnSpcReduction="20000"/>
          </a:bodyPr>
          <a:lstStyle/>
          <a:p>
            <a:pPr marL="0" lvl="0" indent="0">
              <a:buNone/>
            </a:pPr>
            <a:endParaRPr lang="en-ZA" sz="2800" b="1" dirty="0"/>
          </a:p>
          <a:p>
            <a:pPr marL="0" lvl="0" indent="0">
              <a:buNone/>
            </a:pPr>
            <a:r>
              <a:rPr lang="en-ZA" sz="2800" b="1" dirty="0"/>
              <a:t>Advisory services</a:t>
            </a:r>
            <a:endParaRPr lang="en-ZA" sz="2800" dirty="0"/>
          </a:p>
          <a:p>
            <a:pPr marL="0" indent="0">
              <a:buNone/>
            </a:pPr>
            <a:r>
              <a:rPr lang="en-ZA" sz="2800" dirty="0"/>
              <a:t>This service could either be a business or technical advisory service or a combination thereof, depending on the need of the client: </a:t>
            </a:r>
          </a:p>
          <a:p>
            <a:r>
              <a:rPr lang="en-ZA" sz="2800" b="1" dirty="0"/>
              <a:t>Business advice</a:t>
            </a:r>
            <a:endParaRPr lang="en-ZA" sz="2800" dirty="0"/>
          </a:p>
          <a:p>
            <a:pPr marL="0" indent="0">
              <a:buNone/>
            </a:pPr>
            <a:r>
              <a:rPr lang="en-ZA" sz="2800" dirty="0"/>
              <a:t>Business advice is the provision of independent, impartial and confidential advice, information and guidance to potential and established SMMEs, based on </a:t>
            </a:r>
            <a:r>
              <a:rPr lang="en-ZA" sz="2800" b="1" i="1" dirty="0"/>
              <a:t>substantial business experience</a:t>
            </a:r>
            <a:r>
              <a:rPr lang="en-ZA" sz="2800" dirty="0"/>
              <a:t> and current knowledge of related factors, so that the existing or potential entrepreneur (clients) may learn and benefit from that advice in his or her subsequent actions.  This advice can be given by way of office visits, telephonic advice or correspondence, by means of a letter or e-mail. </a:t>
            </a:r>
          </a:p>
          <a:p>
            <a:r>
              <a:rPr lang="en-ZA" sz="2800" b="1" dirty="0"/>
              <a:t>Business counselling</a:t>
            </a:r>
          </a:p>
          <a:p>
            <a:pPr marL="0" indent="0">
              <a:buNone/>
            </a:pPr>
            <a:r>
              <a:rPr lang="en-ZA" sz="2800" dirty="0"/>
              <a:t>Business counselling</a:t>
            </a:r>
            <a:r>
              <a:rPr lang="en-ZA" sz="2800" b="1" dirty="0"/>
              <a:t> </a:t>
            </a:r>
            <a:r>
              <a:rPr lang="en-ZA" sz="2800" dirty="0"/>
              <a:t>is the process by which business problems are diagnosed and resolved in a way which the entrepreneur (client) learns not only how to overcome his or her current difficulties, or exploit his or her opportunities, but to tackle similar situations in the future.  Business counselling is the process through which a Business Advisor or Consultant works “through and with a Client” rather than “for a Client”.  As a result, the client gets to own both the problem and the solution and are motivated to set objectives and act for him or herself.  This process is normally referred to as a </a:t>
            </a:r>
            <a:r>
              <a:rPr lang="en-ZA" sz="2800" b="1" i="1" dirty="0"/>
              <a:t>General Counselling Session</a:t>
            </a:r>
            <a:r>
              <a:rPr lang="en-ZA" sz="2800" dirty="0"/>
              <a:t>.</a:t>
            </a:r>
            <a:endParaRPr lang="en-ZA" dirty="0"/>
          </a:p>
          <a:p>
            <a:pPr marL="0" indent="0">
              <a:buNone/>
            </a:pPr>
            <a:endParaRPr lang="en-US" dirty="0"/>
          </a:p>
        </p:txBody>
      </p:sp>
    </p:spTree>
    <p:extLst>
      <p:ext uri="{BB962C8B-B14F-4D97-AF65-F5344CB8AC3E}">
        <p14:creationId xmlns:p14="http://schemas.microsoft.com/office/powerpoint/2010/main" val="1646620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down)">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841248"/>
          </a:xfrm>
        </p:spPr>
        <p:txBody>
          <a:bodyPr>
            <a:normAutofit/>
          </a:bodyPr>
          <a:lstStyle/>
          <a:p>
            <a:r>
              <a:rPr lang="en-US" sz="3600" b="1" dirty="0"/>
              <a:t>THE SMALL BUSINESS CONSULTANT (ii)</a:t>
            </a:r>
          </a:p>
        </p:txBody>
      </p:sp>
      <p:sp>
        <p:nvSpPr>
          <p:cNvPr id="3" name="Content Placeholder 2"/>
          <p:cNvSpPr>
            <a:spLocks noGrp="1"/>
          </p:cNvSpPr>
          <p:nvPr>
            <p:ph idx="1"/>
          </p:nvPr>
        </p:nvSpPr>
        <p:spPr>
          <a:xfrm>
            <a:off x="1484310" y="841249"/>
            <a:ext cx="10018713" cy="5608319"/>
          </a:xfrm>
        </p:spPr>
        <p:txBody>
          <a:bodyPr>
            <a:normAutofit lnSpcReduction="10000"/>
          </a:bodyPr>
          <a:lstStyle/>
          <a:p>
            <a:r>
              <a:rPr lang="en-ZA" b="1" dirty="0"/>
              <a:t>Management consultation</a:t>
            </a:r>
            <a:r>
              <a:rPr lang="en-ZA" dirty="0"/>
              <a:t> </a:t>
            </a:r>
          </a:p>
          <a:p>
            <a:pPr marL="0" indent="0">
              <a:buNone/>
            </a:pPr>
            <a:r>
              <a:rPr lang="en-ZA" dirty="0"/>
              <a:t>Management consultation is the process by means of which </a:t>
            </a:r>
            <a:r>
              <a:rPr lang="en-ZA" b="1" i="1" dirty="0"/>
              <a:t>specific</a:t>
            </a:r>
            <a:r>
              <a:rPr lang="en-ZA" dirty="0"/>
              <a:t> business and managerial problems are diagnosed and resolved.  A Management Consultation is the process in which a Management Consultant focuses on a </a:t>
            </a:r>
            <a:r>
              <a:rPr lang="en-ZA" b="1" i="1" dirty="0"/>
              <a:t>specific</a:t>
            </a:r>
            <a:r>
              <a:rPr lang="en-ZA" dirty="0"/>
              <a:t> problem, as a result the Client gets to own both the problem and the solution and is motivated to set objectives and act for him or herself.  This process is normally referred to as a </a:t>
            </a:r>
            <a:r>
              <a:rPr lang="en-ZA" b="1" i="1" dirty="0"/>
              <a:t>Specific</a:t>
            </a:r>
            <a:r>
              <a:rPr lang="en-ZA" dirty="0"/>
              <a:t> or </a:t>
            </a:r>
            <a:r>
              <a:rPr lang="en-ZA" b="1" i="1" dirty="0"/>
              <a:t>General Management Consultation</a:t>
            </a:r>
            <a:r>
              <a:rPr lang="en-ZA" dirty="0"/>
              <a:t>.</a:t>
            </a:r>
          </a:p>
          <a:p>
            <a:r>
              <a:rPr lang="en-ZA" b="1" dirty="0"/>
              <a:t>Business mentoring</a:t>
            </a:r>
            <a:endParaRPr lang="en-ZA" dirty="0"/>
          </a:p>
          <a:p>
            <a:pPr marL="0" indent="0">
              <a:buNone/>
            </a:pPr>
            <a:r>
              <a:rPr lang="en-ZA" dirty="0"/>
              <a:t>Business mentoring is an on-going long-term business counselling or consultation relationship between an </a:t>
            </a:r>
            <a:r>
              <a:rPr lang="en-ZA" b="1" i="1" dirty="0"/>
              <a:t>experienced</a:t>
            </a:r>
            <a:r>
              <a:rPr lang="en-ZA" dirty="0"/>
              <a:t> Business Consultant or Mentor and an entrepreneur (client), which covers a diverse range of topics as a business develops.  This process is also referred to as </a:t>
            </a:r>
            <a:r>
              <a:rPr lang="en-ZA" b="1" i="1" dirty="0"/>
              <a:t>“aftercare”</a:t>
            </a:r>
            <a:r>
              <a:rPr lang="en-ZA" dirty="0"/>
              <a:t> or </a:t>
            </a:r>
            <a:r>
              <a:rPr lang="en-ZA" b="1" i="1" dirty="0"/>
              <a:t>“follow-up visits”.</a:t>
            </a:r>
            <a:endParaRPr lang="en-ZA" dirty="0"/>
          </a:p>
        </p:txBody>
      </p:sp>
    </p:spTree>
    <p:extLst>
      <p:ext uri="{BB962C8B-B14F-4D97-AF65-F5344CB8AC3E}">
        <p14:creationId xmlns:p14="http://schemas.microsoft.com/office/powerpoint/2010/main" val="2057993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670560"/>
          </a:xfrm>
        </p:spPr>
        <p:txBody>
          <a:bodyPr>
            <a:normAutofit/>
          </a:bodyPr>
          <a:lstStyle/>
          <a:p>
            <a:r>
              <a:rPr lang="en-US" sz="3600" b="1" dirty="0"/>
              <a:t>ACCUMEN OF BUSINESS CONSULTANS</a:t>
            </a:r>
          </a:p>
        </p:txBody>
      </p:sp>
      <p:sp>
        <p:nvSpPr>
          <p:cNvPr id="3" name="Content Placeholder 2"/>
          <p:cNvSpPr>
            <a:spLocks noGrp="1"/>
          </p:cNvSpPr>
          <p:nvPr>
            <p:ph idx="1"/>
          </p:nvPr>
        </p:nvSpPr>
        <p:spPr>
          <a:xfrm>
            <a:off x="1484310" y="670561"/>
            <a:ext cx="10018713" cy="4389119"/>
          </a:xfrm>
        </p:spPr>
        <p:txBody>
          <a:bodyPr/>
          <a:lstStyle/>
          <a:p>
            <a:r>
              <a:rPr lang="en-US" dirty="0"/>
              <a:t>Educational</a:t>
            </a:r>
          </a:p>
          <a:p>
            <a:r>
              <a:rPr lang="en-US" dirty="0"/>
              <a:t>Professional Membership</a:t>
            </a:r>
          </a:p>
          <a:p>
            <a:r>
              <a:rPr lang="en-US" dirty="0"/>
              <a:t>Business Experience</a:t>
            </a:r>
          </a:p>
          <a:p>
            <a:r>
              <a:rPr lang="en-US" dirty="0"/>
              <a:t>Consulting/Advising Experience</a:t>
            </a:r>
          </a:p>
        </p:txBody>
      </p:sp>
    </p:spTree>
    <p:extLst>
      <p:ext uri="{BB962C8B-B14F-4D97-AF65-F5344CB8AC3E}">
        <p14:creationId xmlns:p14="http://schemas.microsoft.com/office/powerpoint/2010/main" val="1092478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975360"/>
          </a:xfrm>
        </p:spPr>
        <p:txBody>
          <a:bodyPr/>
          <a:lstStyle/>
          <a:p>
            <a:r>
              <a:rPr lang="en-US" b="1" dirty="0"/>
              <a:t>Buying/Selling of Business</a:t>
            </a:r>
          </a:p>
        </p:txBody>
      </p:sp>
      <p:sp>
        <p:nvSpPr>
          <p:cNvPr id="3" name="Content Placeholder 2"/>
          <p:cNvSpPr>
            <a:spLocks noGrp="1"/>
          </p:cNvSpPr>
          <p:nvPr>
            <p:ph idx="1"/>
          </p:nvPr>
        </p:nvSpPr>
        <p:spPr>
          <a:xfrm>
            <a:off x="1484310" y="975361"/>
            <a:ext cx="10018713" cy="4815839"/>
          </a:xfrm>
        </p:spPr>
        <p:txBody>
          <a:bodyPr/>
          <a:lstStyle/>
          <a:p>
            <a:r>
              <a:rPr lang="fr-FR" dirty="0">
                <a:hlinkClick r:id="rId2" action="ppaction://hlinkfile"/>
              </a:rPr>
              <a:t>C:\Users\Administrator\Desktop\Du Plessis &amp; Associates\Du Plessis and Associates\Du Plessis en </a:t>
            </a:r>
            <a:r>
              <a:rPr lang="fr-FR" dirty="0" err="1">
                <a:hlinkClick r:id="rId2" action="ppaction://hlinkfile"/>
              </a:rPr>
              <a:t>Genote</a:t>
            </a:r>
            <a:r>
              <a:rPr lang="fr-FR" dirty="0">
                <a:hlinkClick r:id="rId2" action="ppaction://hlinkfile"/>
              </a:rPr>
              <a:t> </a:t>
            </a:r>
            <a:r>
              <a:rPr lang="fr-FR" dirty="0" err="1">
                <a:hlinkClick r:id="rId2" action="ppaction://hlinkfile"/>
              </a:rPr>
              <a:t>Waardasies</a:t>
            </a:r>
            <a:r>
              <a:rPr lang="fr-FR" dirty="0">
                <a:hlinkClick r:id="rId2" action="ppaction://hlinkfile"/>
              </a:rPr>
              <a:t>\I-Gift 2019 Windhoek.doc</a:t>
            </a:r>
            <a:endParaRPr lang="fr-FR" dirty="0"/>
          </a:p>
          <a:p>
            <a:pPr marL="0" indent="0">
              <a:buNone/>
            </a:pPr>
            <a:endParaRPr lang="en-US" dirty="0"/>
          </a:p>
        </p:txBody>
      </p:sp>
    </p:spTree>
    <p:extLst>
      <p:ext uri="{BB962C8B-B14F-4D97-AF65-F5344CB8AC3E}">
        <p14:creationId xmlns:p14="http://schemas.microsoft.com/office/powerpoint/2010/main" val="15115822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865632"/>
          </a:xfrm>
        </p:spPr>
        <p:txBody>
          <a:bodyPr/>
          <a:lstStyle/>
          <a:p>
            <a:r>
              <a:rPr lang="en-US" b="1" dirty="0"/>
              <a:t>Business Plan</a:t>
            </a:r>
          </a:p>
        </p:txBody>
      </p:sp>
      <p:sp>
        <p:nvSpPr>
          <p:cNvPr id="3" name="Content Placeholder 2"/>
          <p:cNvSpPr>
            <a:spLocks noGrp="1"/>
          </p:cNvSpPr>
          <p:nvPr>
            <p:ph idx="1"/>
          </p:nvPr>
        </p:nvSpPr>
        <p:spPr>
          <a:xfrm>
            <a:off x="1484310" y="1048513"/>
            <a:ext cx="10018713" cy="2962655"/>
          </a:xfrm>
        </p:spPr>
        <p:txBody>
          <a:bodyPr>
            <a:normAutofit fontScale="92500" lnSpcReduction="20000"/>
          </a:bodyPr>
          <a:lstStyle/>
          <a:p>
            <a:pPr marL="0" indent="0">
              <a:buNone/>
            </a:pPr>
            <a:endParaRPr lang="en-US" dirty="0"/>
          </a:p>
          <a:p>
            <a:r>
              <a:rPr lang="en-US" dirty="0">
                <a:hlinkClick r:id="rId2" action="ppaction://hlinkfile"/>
              </a:rPr>
              <a:t>C:\Users\Administrator\Desktop\Du Plessis &amp; Associates\Du Plessis and Associates\Velodrome Business Plan\Business plan Velodrome (</a:t>
            </a:r>
            <a:r>
              <a:rPr lang="en-US" dirty="0" err="1">
                <a:hlinkClick r:id="rId2" action="ppaction://hlinkfile"/>
              </a:rPr>
              <a:t>Nuutste</a:t>
            </a:r>
            <a:r>
              <a:rPr lang="en-US" dirty="0">
                <a:hlinkClick r:id="rId2" action="ppaction://hlinkfile"/>
              </a:rPr>
              <a:t> </a:t>
            </a:r>
            <a:r>
              <a:rPr lang="en-US" dirty="0" err="1">
                <a:hlinkClick r:id="rId2" action="ppaction://hlinkfile"/>
              </a:rPr>
              <a:t>gewysig</a:t>
            </a:r>
            <a:r>
              <a:rPr lang="en-US" dirty="0">
                <a:hlinkClick r:id="rId2" action="ppaction://hlinkfile"/>
              </a:rPr>
              <a:t> </a:t>
            </a:r>
            <a:r>
              <a:rPr lang="en-US" dirty="0" err="1">
                <a:hlinkClick r:id="rId2" action="ppaction://hlinkfile"/>
              </a:rPr>
              <a:t>deur</a:t>
            </a:r>
            <a:r>
              <a:rPr lang="en-US" dirty="0">
                <a:hlinkClick r:id="rId2" action="ppaction://hlinkfile"/>
              </a:rPr>
              <a:t> Prof </a:t>
            </a:r>
            <a:r>
              <a:rPr lang="en-US" dirty="0" err="1">
                <a:hlinkClick r:id="rId2" action="ppaction://hlinkfile"/>
              </a:rPr>
              <a:t>Dawie</a:t>
            </a:r>
            <a:r>
              <a:rPr lang="en-US" dirty="0">
                <a:hlinkClick r:id="rId2" action="ppaction://hlinkfile"/>
              </a:rPr>
              <a:t> Mala_1.doc</a:t>
            </a:r>
            <a:endParaRPr lang="en-US" dirty="0"/>
          </a:p>
          <a:p>
            <a:r>
              <a:rPr lang="en-US" dirty="0">
                <a:hlinkClick r:id="rId3" action="ppaction://hlinkfile"/>
              </a:rPr>
              <a:t>C:\Users\Administrator\Desktop\Du Plessis &amp; Associates\Du Plessis and Associates\Du Plessis </a:t>
            </a:r>
            <a:r>
              <a:rPr lang="en-US" dirty="0" err="1">
                <a:hlinkClick r:id="rId3" action="ppaction://hlinkfile"/>
              </a:rPr>
              <a:t>en</a:t>
            </a:r>
            <a:r>
              <a:rPr lang="en-US" dirty="0">
                <a:hlinkClick r:id="rId3" action="ppaction://hlinkfile"/>
              </a:rPr>
              <a:t> </a:t>
            </a:r>
            <a:r>
              <a:rPr lang="en-US" dirty="0" err="1">
                <a:hlinkClick r:id="rId3" action="ppaction://hlinkfile"/>
              </a:rPr>
              <a:t>Genote</a:t>
            </a:r>
            <a:r>
              <a:rPr lang="en-US" dirty="0">
                <a:hlinkClick r:id="rId3" action="ppaction://hlinkfile"/>
              </a:rPr>
              <a:t> Business Plans\BUSINESS PLAN Index.doc</a:t>
            </a:r>
            <a:endParaRPr lang="en-US" dirty="0"/>
          </a:p>
          <a:p>
            <a:r>
              <a:rPr lang="fr-FR" dirty="0">
                <a:hlinkClick r:id="rId4" action="ppaction://hlinkfile"/>
              </a:rPr>
              <a:t>C:\Users\Administrator\Desktop\Du Plessis &amp; Associates\Du Plessis and Associates\Gaba - Sandstone</a:t>
            </a:r>
            <a:endParaRPr lang="en-US" dirty="0"/>
          </a:p>
          <a:p>
            <a:endParaRPr lang="en-US" dirty="0"/>
          </a:p>
        </p:txBody>
      </p:sp>
    </p:spTree>
    <p:extLst>
      <p:ext uri="{BB962C8B-B14F-4D97-AF65-F5344CB8AC3E}">
        <p14:creationId xmlns:p14="http://schemas.microsoft.com/office/powerpoint/2010/main" val="35163998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CBEB0-18B5-4DF8-87E8-3871E9F1AB87}"/>
              </a:ext>
            </a:extLst>
          </p:cNvPr>
          <p:cNvSpPr>
            <a:spLocks noGrp="1"/>
          </p:cNvSpPr>
          <p:nvPr>
            <p:ph type="title"/>
          </p:nvPr>
        </p:nvSpPr>
        <p:spPr>
          <a:xfrm>
            <a:off x="1484311" y="1"/>
            <a:ext cx="10018713" cy="1066800"/>
          </a:xfrm>
        </p:spPr>
        <p:txBody>
          <a:bodyPr/>
          <a:lstStyle/>
          <a:p>
            <a:r>
              <a:rPr lang="en-US" b="1" dirty="0"/>
              <a:t>Strategic Planning</a:t>
            </a:r>
            <a:endParaRPr lang="en-ZA" b="1" dirty="0"/>
          </a:p>
        </p:txBody>
      </p:sp>
      <p:sp>
        <p:nvSpPr>
          <p:cNvPr id="3" name="Content Placeholder 2">
            <a:extLst>
              <a:ext uri="{FF2B5EF4-FFF2-40B4-BE49-F238E27FC236}">
                <a16:creationId xmlns:a16="http://schemas.microsoft.com/office/drawing/2014/main" id="{624A828B-8D58-4561-8088-1C7CE4F29D31}"/>
              </a:ext>
            </a:extLst>
          </p:cNvPr>
          <p:cNvSpPr>
            <a:spLocks noGrp="1"/>
          </p:cNvSpPr>
          <p:nvPr>
            <p:ph idx="1"/>
          </p:nvPr>
        </p:nvSpPr>
        <p:spPr>
          <a:xfrm>
            <a:off x="1484310" y="1066801"/>
            <a:ext cx="10018713" cy="4724399"/>
          </a:xfrm>
        </p:spPr>
        <p:txBody>
          <a:bodyPr/>
          <a:lstStyle/>
          <a:p>
            <a:r>
              <a:rPr lang="en-ZA" dirty="0">
                <a:hlinkClick r:id="rId2" action="ppaction://hlinkfile"/>
              </a:rPr>
              <a:t>C:\Users\Administrator\Desktop\Du Plessis &amp; Associates\Du Plessis and Associates\Du Plessis </a:t>
            </a:r>
            <a:r>
              <a:rPr lang="en-ZA" dirty="0" err="1">
                <a:hlinkClick r:id="rId2" action="ppaction://hlinkfile"/>
              </a:rPr>
              <a:t>en</a:t>
            </a:r>
            <a:r>
              <a:rPr lang="en-ZA" dirty="0">
                <a:hlinkClick r:id="rId2" action="ppaction://hlinkfile"/>
              </a:rPr>
              <a:t> </a:t>
            </a:r>
            <a:r>
              <a:rPr lang="en-ZA" dirty="0" err="1">
                <a:hlinkClick r:id="rId2" action="ppaction://hlinkfile"/>
              </a:rPr>
              <a:t>Genote</a:t>
            </a:r>
            <a:r>
              <a:rPr lang="en-ZA" dirty="0">
                <a:hlinkClick r:id="rId2" action="ppaction://hlinkfile"/>
              </a:rPr>
              <a:t> Business Plans\</a:t>
            </a:r>
            <a:r>
              <a:rPr lang="en-ZA" dirty="0" err="1">
                <a:hlinkClick r:id="rId2" action="ppaction://hlinkfile"/>
              </a:rPr>
              <a:t>Henwil</a:t>
            </a:r>
            <a:r>
              <a:rPr lang="en-ZA" dirty="0">
                <a:hlinkClick r:id="rId2" action="ppaction://hlinkfile"/>
              </a:rPr>
              <a:t>\Summit Ridge Trading 84 (Pty) Ltd_ t-a HENWIL CHICKENS.docx</a:t>
            </a:r>
            <a:endParaRPr lang="en-ZA" dirty="0"/>
          </a:p>
          <a:p>
            <a:r>
              <a:rPr lang="en-ZA" dirty="0">
                <a:hlinkClick r:id="rId3" action="ppaction://hlinkpres?slideindex=1&amp;slidetitle="/>
              </a:rPr>
              <a:t>C:\Users\Administrator\Desktop\Du Plessis &amp; Associates\Du Plessis and Associates\Du Plessis </a:t>
            </a:r>
            <a:r>
              <a:rPr lang="en-ZA" dirty="0" err="1">
                <a:hlinkClick r:id="rId3" action="ppaction://hlinkpres?slideindex=1&amp;slidetitle="/>
              </a:rPr>
              <a:t>en</a:t>
            </a:r>
            <a:r>
              <a:rPr lang="en-ZA" dirty="0">
                <a:hlinkClick r:id="rId3" action="ppaction://hlinkpres?slideindex=1&amp;slidetitle="/>
              </a:rPr>
              <a:t> </a:t>
            </a:r>
            <a:r>
              <a:rPr lang="en-ZA" dirty="0" err="1">
                <a:hlinkClick r:id="rId3" action="ppaction://hlinkpres?slideindex=1&amp;slidetitle="/>
              </a:rPr>
              <a:t>Genote</a:t>
            </a:r>
            <a:r>
              <a:rPr lang="en-ZA" dirty="0">
                <a:hlinkClick r:id="rId3" action="ppaction://hlinkpres?slideindex=1&amp;slidetitle="/>
              </a:rPr>
              <a:t> Business Plans\</a:t>
            </a:r>
            <a:r>
              <a:rPr lang="en-ZA" dirty="0" err="1">
                <a:hlinkClick r:id="rId3" action="ppaction://hlinkpres?slideindex=1&amp;slidetitle="/>
              </a:rPr>
              <a:t>Puk</a:t>
            </a:r>
            <a:r>
              <a:rPr lang="en-ZA" dirty="0">
                <a:hlinkClick r:id="rId3" action="ppaction://hlinkpres?slideindex=1&amp;slidetitle="/>
              </a:rPr>
              <a:t> Sport\</a:t>
            </a:r>
            <a:r>
              <a:rPr lang="en-ZA" dirty="0" err="1">
                <a:hlinkClick r:id="rId3" action="ppaction://hlinkpres?slideindex=1&amp;slidetitle="/>
              </a:rPr>
              <a:t>Strategiese</a:t>
            </a:r>
            <a:r>
              <a:rPr lang="en-ZA" dirty="0">
                <a:hlinkClick r:id="rId3" action="ppaction://hlinkpres?slideindex=1&amp;slidetitle="/>
              </a:rPr>
              <a:t> </a:t>
            </a:r>
            <a:r>
              <a:rPr lang="en-ZA" dirty="0" err="1">
                <a:hlinkClick r:id="rId3" action="ppaction://hlinkpres?slideindex=1&amp;slidetitle="/>
              </a:rPr>
              <a:t>Beplanning</a:t>
            </a:r>
            <a:r>
              <a:rPr lang="en-ZA" dirty="0">
                <a:hlinkClick r:id="rId3" action="ppaction://hlinkpres?slideindex=1&amp;slidetitle="/>
              </a:rPr>
              <a:t> Puksport.ppt</a:t>
            </a:r>
            <a:endParaRPr lang="en-ZA" dirty="0"/>
          </a:p>
        </p:txBody>
      </p:sp>
    </p:spTree>
    <p:extLst>
      <p:ext uri="{BB962C8B-B14F-4D97-AF65-F5344CB8AC3E}">
        <p14:creationId xmlns:p14="http://schemas.microsoft.com/office/powerpoint/2010/main" val="6667876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743712"/>
          </a:xfrm>
        </p:spPr>
        <p:txBody>
          <a:bodyPr/>
          <a:lstStyle/>
          <a:p>
            <a:r>
              <a:rPr lang="en-US" b="1" dirty="0"/>
              <a:t>Five Year Strategic Plan</a:t>
            </a:r>
          </a:p>
        </p:txBody>
      </p:sp>
      <p:sp>
        <p:nvSpPr>
          <p:cNvPr id="3" name="Content Placeholder 2"/>
          <p:cNvSpPr>
            <a:spLocks noGrp="1"/>
          </p:cNvSpPr>
          <p:nvPr>
            <p:ph idx="1"/>
          </p:nvPr>
        </p:nvSpPr>
        <p:spPr>
          <a:xfrm>
            <a:off x="1484310" y="1072897"/>
            <a:ext cx="10018713" cy="2926079"/>
          </a:xfrm>
        </p:spPr>
        <p:txBody>
          <a:bodyPr/>
          <a:lstStyle/>
          <a:p>
            <a:r>
              <a:rPr lang="en-US" dirty="0">
                <a:hlinkClick r:id="rId2" action="ppaction://hlinkfile"/>
              </a:rPr>
              <a:t>C:\Users\Administrator\Desktop\SBAB Strategic Plan\SBAB 5 year Strategic Plan Final.docx</a:t>
            </a:r>
            <a:endParaRPr lang="en-US" dirty="0"/>
          </a:p>
        </p:txBody>
      </p:sp>
    </p:spTree>
    <p:extLst>
      <p:ext uri="{BB962C8B-B14F-4D97-AF65-F5344CB8AC3E}">
        <p14:creationId xmlns:p14="http://schemas.microsoft.com/office/powerpoint/2010/main" val="38142900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Du Plessis &amp; Associates</a:t>
            </a:r>
          </a:p>
        </p:txBody>
      </p:sp>
      <p:sp>
        <p:nvSpPr>
          <p:cNvPr id="3" name="Content Placeholder 2"/>
          <p:cNvSpPr>
            <a:spLocks noGrp="1"/>
          </p:cNvSpPr>
          <p:nvPr>
            <p:ph idx="1"/>
          </p:nvPr>
        </p:nvSpPr>
        <p:spPr/>
        <p:txBody>
          <a:bodyPr/>
          <a:lstStyle/>
          <a:p>
            <a:r>
              <a:rPr lang="fr-FR">
                <a:hlinkClick r:id="rId2" action="ppaction://hlinkfile"/>
              </a:rPr>
              <a:t>C:\Users\Administrator\Desktop\Du Plessis &amp; Associates\Du Plessis and Associates\Du Plessis and Associates Profile 2019.doc</a:t>
            </a:r>
            <a:endParaRPr lang="en-US" dirty="0"/>
          </a:p>
        </p:txBody>
      </p:sp>
    </p:spTree>
    <p:extLst>
      <p:ext uri="{BB962C8B-B14F-4D97-AF65-F5344CB8AC3E}">
        <p14:creationId xmlns:p14="http://schemas.microsoft.com/office/powerpoint/2010/main" val="3887869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8512" y="0"/>
            <a:ext cx="10777728" cy="1133856"/>
          </a:xfrm>
        </p:spPr>
        <p:txBody>
          <a:bodyPr>
            <a:noAutofit/>
          </a:bodyPr>
          <a:lstStyle/>
          <a:p>
            <a:r>
              <a:rPr lang="en-GB" sz="3600" b="1" dirty="0"/>
              <a:t>CONSULTATION SERVICES SHOULD CONSULT THE BUSINESS AND ITS OWNER </a:t>
            </a:r>
            <a:endParaRPr lang="en-US" sz="3600" b="1" dirty="0"/>
          </a:p>
        </p:txBody>
      </p:sp>
      <p:sp>
        <p:nvSpPr>
          <p:cNvPr id="3" name="Content Placeholder 2"/>
          <p:cNvSpPr>
            <a:spLocks noGrp="1"/>
          </p:cNvSpPr>
          <p:nvPr>
            <p:ph idx="1"/>
          </p:nvPr>
        </p:nvSpPr>
        <p:spPr>
          <a:xfrm>
            <a:off x="1160587" y="1426463"/>
            <a:ext cx="10574214" cy="4986057"/>
          </a:xfrm>
        </p:spPr>
        <p:txBody>
          <a:bodyPr>
            <a:normAutofit fontScale="92500"/>
          </a:bodyPr>
          <a:lstStyle/>
          <a:p>
            <a:r>
              <a:rPr lang="en-GB" dirty="0"/>
              <a:t>Consultation services are primarily intended for the individual business­man with his own particular circumstances, limitations and problems. </a:t>
            </a:r>
          </a:p>
          <a:p>
            <a:r>
              <a:rPr lang="en-GB" dirty="0"/>
              <a:t>His business is scrutinised, bottle-necks are exposed and solutions are sought in the hope that the final result will culminate in the greater ef­ficiency of the business. </a:t>
            </a:r>
            <a:endParaRPr lang="en-US" dirty="0"/>
          </a:p>
          <a:p>
            <a:r>
              <a:rPr lang="en-GB" dirty="0"/>
              <a:t>But the consultation service also advises small business in general. Consultation services strive to serve small business as a whole. </a:t>
            </a:r>
          </a:p>
          <a:p>
            <a:r>
              <a:rPr lang="en-GB" dirty="0"/>
              <a:t>Since the service deals with many businessmen on a wide front, it creates many opportunities to influence opinions, to determine trends, and to compare and evaluate.</a:t>
            </a:r>
          </a:p>
          <a:p>
            <a:r>
              <a:rPr lang="en-GB" dirty="0"/>
              <a:t>Because of its close contact with business, it is only natural that the consultation service could develop into the mouthpiece of the sector.  </a:t>
            </a:r>
          </a:p>
          <a:p>
            <a:r>
              <a:rPr lang="en-GB" dirty="0"/>
              <a:t>This may even influence government policy. So the consultation service could be of special service.</a:t>
            </a:r>
            <a:endParaRPr lang="en-US" dirty="0"/>
          </a:p>
        </p:txBody>
      </p:sp>
    </p:spTree>
    <p:extLst>
      <p:ext uri="{BB962C8B-B14F-4D97-AF65-F5344CB8AC3E}">
        <p14:creationId xmlns:p14="http://schemas.microsoft.com/office/powerpoint/2010/main" val="2054025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2614" y="1"/>
            <a:ext cx="9097577" cy="694943"/>
          </a:xfrm>
        </p:spPr>
        <p:txBody>
          <a:bodyPr>
            <a:normAutofit/>
          </a:bodyPr>
          <a:lstStyle/>
          <a:p>
            <a:r>
              <a:rPr lang="en-GB" sz="3600" b="1" dirty="0"/>
              <a:t>SUMMARY</a:t>
            </a:r>
            <a:endParaRPr lang="en-US" sz="3600" dirty="0"/>
          </a:p>
        </p:txBody>
      </p:sp>
      <p:sp>
        <p:nvSpPr>
          <p:cNvPr id="3" name="Content Placeholder 2"/>
          <p:cNvSpPr>
            <a:spLocks noGrp="1"/>
          </p:cNvSpPr>
          <p:nvPr>
            <p:ph idx="1"/>
          </p:nvPr>
        </p:nvSpPr>
        <p:spPr>
          <a:xfrm>
            <a:off x="1460863" y="963168"/>
            <a:ext cx="10018713" cy="3726063"/>
          </a:xfrm>
        </p:spPr>
        <p:txBody>
          <a:bodyPr>
            <a:normAutofit/>
          </a:bodyPr>
          <a:lstStyle/>
          <a:p>
            <a:pPr>
              <a:buFont typeface="Wingdings" panose="05000000000000000000" pitchFamily="2" charset="2"/>
              <a:buChar char="q"/>
            </a:pPr>
            <a:r>
              <a:rPr lang="en-GB" dirty="0"/>
              <a:t>In summary the consultation service may be described as a comprehen­sive and inclusive service to individual small businesses and to the sector as a whole.</a:t>
            </a:r>
            <a:endParaRPr lang="en-US" dirty="0"/>
          </a:p>
          <a:p>
            <a:pPr>
              <a:buFont typeface="Wingdings" panose="05000000000000000000" pitchFamily="2" charset="2"/>
              <a:buChar char="q"/>
            </a:pPr>
            <a:r>
              <a:rPr lang="en-GB" dirty="0"/>
              <a:t>Virtually without exception this may be seen to be the promotion, stimulation and development of the small business as an important element in the national economy</a:t>
            </a:r>
            <a:endParaRPr lang="en-US" dirty="0"/>
          </a:p>
        </p:txBody>
      </p:sp>
    </p:spTree>
    <p:extLst>
      <p:ext uri="{BB962C8B-B14F-4D97-AF65-F5344CB8AC3E}">
        <p14:creationId xmlns:p14="http://schemas.microsoft.com/office/powerpoint/2010/main" val="569138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816864"/>
          </a:xfrm>
        </p:spPr>
        <p:txBody>
          <a:bodyPr>
            <a:normAutofit/>
          </a:bodyPr>
          <a:lstStyle/>
          <a:p>
            <a:r>
              <a:rPr lang="en-GB" sz="3600" b="1" dirty="0"/>
              <a:t>OBJECTIVES OF CONSULTATION SERVICES</a:t>
            </a:r>
            <a:endParaRPr lang="en-US" sz="3600" b="1" dirty="0"/>
          </a:p>
        </p:txBody>
      </p:sp>
      <p:sp>
        <p:nvSpPr>
          <p:cNvPr id="3" name="Content Placeholder 2"/>
          <p:cNvSpPr>
            <a:spLocks noGrp="1"/>
          </p:cNvSpPr>
          <p:nvPr>
            <p:ph idx="1"/>
          </p:nvPr>
        </p:nvSpPr>
        <p:spPr>
          <a:xfrm>
            <a:off x="1484310" y="1231392"/>
            <a:ext cx="10018713" cy="5145024"/>
          </a:xfrm>
        </p:spPr>
        <p:txBody>
          <a:bodyPr>
            <a:normAutofit lnSpcReduction="10000"/>
          </a:bodyPr>
          <a:lstStyle/>
          <a:p>
            <a:pPr>
              <a:buFont typeface="Wingdings" panose="05000000000000000000" pitchFamily="2" charset="2"/>
              <a:buChar char="q"/>
            </a:pPr>
            <a:r>
              <a:rPr lang="en-GB" dirty="0"/>
              <a:t>There are quite a number of factors to be considered in determining the methods to be adopted by the consultant during his/her consultation. </a:t>
            </a:r>
          </a:p>
          <a:p>
            <a:pPr lvl="1">
              <a:buFont typeface="Wingdings" panose="05000000000000000000" pitchFamily="2" charset="2"/>
              <a:buChar char="v"/>
            </a:pPr>
            <a:r>
              <a:rPr lang="en-GB" dirty="0"/>
              <a:t>First of all the particular circumstances of the small businessman should be taken into consideration. </a:t>
            </a:r>
          </a:p>
          <a:p>
            <a:pPr lvl="1">
              <a:buFont typeface="Wingdings" panose="05000000000000000000" pitchFamily="2" charset="2"/>
              <a:buChar char="v"/>
            </a:pPr>
            <a:r>
              <a:rPr lang="en-GB" dirty="0"/>
              <a:t>Secondly there may be individual circumstances in the business that necessitated the consultation. </a:t>
            </a:r>
          </a:p>
          <a:p>
            <a:pPr lvl="1">
              <a:buFont typeface="Wingdings" panose="05000000000000000000" pitchFamily="2" charset="2"/>
              <a:buChar char="v"/>
            </a:pPr>
            <a:r>
              <a:rPr lang="en-GB" dirty="0"/>
              <a:t>Thirdly, the consultant may have certain time limits to gain as much information about the business as possible.</a:t>
            </a:r>
            <a:endParaRPr lang="en-ZA" dirty="0"/>
          </a:p>
          <a:p>
            <a:pPr lvl="1">
              <a:buFont typeface="Wingdings" panose="05000000000000000000" pitchFamily="2" charset="2"/>
              <a:buChar char="v"/>
            </a:pPr>
            <a:r>
              <a:rPr lang="en-GB" dirty="0"/>
              <a:t>A further factor is the availability of the required information and data together with a lack of firm experience on the part of the consultant in that particular type of business.</a:t>
            </a:r>
            <a:endParaRPr lang="en-ZA" dirty="0"/>
          </a:p>
          <a:p>
            <a:pPr>
              <a:buFont typeface="Wingdings" panose="05000000000000000000" pitchFamily="2" charset="2"/>
              <a:buChar char="q"/>
            </a:pPr>
            <a:r>
              <a:rPr lang="en-GB" dirty="0"/>
              <a:t> In the shortest possible time the consultant should gain the maximum knowledge and understanding of the business owner and of the business and its problems. The consultant should become ac­quainted with, and adapt himself to, the businessman and the  business</a:t>
            </a:r>
            <a:endParaRPr lang="en-ZA" dirty="0"/>
          </a:p>
          <a:p>
            <a:endParaRPr lang="en-US" sz="2200" dirty="0"/>
          </a:p>
        </p:txBody>
      </p:sp>
    </p:spTree>
    <p:extLst>
      <p:ext uri="{BB962C8B-B14F-4D97-AF65-F5344CB8AC3E}">
        <p14:creationId xmlns:p14="http://schemas.microsoft.com/office/powerpoint/2010/main" val="24327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2496" y="0"/>
            <a:ext cx="8717279" cy="1292352"/>
          </a:xfrm>
        </p:spPr>
        <p:txBody>
          <a:bodyPr>
            <a:normAutofit fontScale="90000"/>
          </a:bodyPr>
          <a:lstStyle/>
          <a:p>
            <a:br>
              <a:rPr lang="en-GB" b="1" dirty="0"/>
            </a:br>
            <a:r>
              <a:rPr lang="en-GB" b="1" dirty="0"/>
              <a:t>BASIC PRINCIPLES OF CONSULTATION SERVICES</a:t>
            </a:r>
            <a:br>
              <a:rPr lang="en-GB" b="1" dirty="0"/>
            </a:br>
            <a:endParaRPr lang="en-US" dirty="0"/>
          </a:p>
        </p:txBody>
      </p:sp>
      <p:sp>
        <p:nvSpPr>
          <p:cNvPr id="3" name="Content Placeholder 2"/>
          <p:cNvSpPr>
            <a:spLocks noGrp="1"/>
          </p:cNvSpPr>
          <p:nvPr>
            <p:ph idx="1"/>
          </p:nvPr>
        </p:nvSpPr>
        <p:spPr>
          <a:xfrm>
            <a:off x="1376485" y="1780032"/>
            <a:ext cx="10815515" cy="4201807"/>
          </a:xfrm>
        </p:spPr>
        <p:txBody>
          <a:bodyPr>
            <a:normAutofit/>
          </a:bodyPr>
          <a:lstStyle/>
          <a:p>
            <a:pPr marL="0" indent="0">
              <a:buNone/>
            </a:pPr>
            <a:endParaRPr lang="en-GB" sz="1200" dirty="0"/>
          </a:p>
          <a:p>
            <a:pPr>
              <a:buFont typeface="Wingdings" panose="05000000000000000000" pitchFamily="2" charset="2"/>
              <a:buChar char="q"/>
            </a:pPr>
            <a:r>
              <a:rPr lang="en-GB" dirty="0"/>
              <a:t>  The consultation should be programmed</a:t>
            </a:r>
          </a:p>
          <a:p>
            <a:pPr>
              <a:buFont typeface="Wingdings" panose="05000000000000000000" pitchFamily="2" charset="2"/>
              <a:buChar char="q"/>
            </a:pPr>
            <a:r>
              <a:rPr lang="en-GB" dirty="0"/>
              <a:t>  The consultation evaluates</a:t>
            </a:r>
          </a:p>
          <a:p>
            <a:pPr>
              <a:buFont typeface="Wingdings" panose="05000000000000000000" pitchFamily="2" charset="2"/>
              <a:buChar char="q"/>
            </a:pPr>
            <a:r>
              <a:rPr lang="en-GB" dirty="0"/>
              <a:t>  The consultation identifies</a:t>
            </a:r>
          </a:p>
          <a:p>
            <a:pPr>
              <a:buFont typeface="Wingdings" panose="05000000000000000000" pitchFamily="2" charset="2"/>
              <a:buChar char="q"/>
            </a:pPr>
            <a:r>
              <a:rPr lang="en-GB" dirty="0"/>
              <a:t>  The consultation seeks solutions</a:t>
            </a:r>
          </a:p>
          <a:p>
            <a:pPr>
              <a:buFont typeface="Wingdings" panose="05000000000000000000" pitchFamily="2" charset="2"/>
              <a:buChar char="q"/>
            </a:pPr>
            <a:r>
              <a:rPr lang="en-GB" dirty="0"/>
              <a:t>  The consultation teaches</a:t>
            </a:r>
          </a:p>
          <a:p>
            <a:pPr>
              <a:buFont typeface="Wingdings" panose="05000000000000000000" pitchFamily="2" charset="2"/>
              <a:buChar char="q"/>
            </a:pPr>
            <a:r>
              <a:rPr lang="en-GB" dirty="0"/>
              <a:t>  The consultation creates contact</a:t>
            </a:r>
            <a:endParaRPr lang="en-ZA" dirty="0"/>
          </a:p>
          <a:p>
            <a:pPr>
              <a:buFont typeface="Wingdings" panose="05000000000000000000" pitchFamily="2" charset="2"/>
              <a:buChar char="q"/>
            </a:pPr>
            <a:endParaRPr lang="en-GB" dirty="0"/>
          </a:p>
          <a:p>
            <a:pPr marL="0" indent="0">
              <a:buNone/>
            </a:pPr>
            <a:endParaRPr lang="en-US" sz="1800" dirty="0"/>
          </a:p>
        </p:txBody>
      </p:sp>
    </p:spTree>
    <p:extLst>
      <p:ext uri="{BB962C8B-B14F-4D97-AF65-F5344CB8AC3E}">
        <p14:creationId xmlns:p14="http://schemas.microsoft.com/office/powerpoint/2010/main" val="2964143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0"/>
            <a:ext cx="10018713" cy="987551"/>
          </a:xfrm>
        </p:spPr>
        <p:txBody>
          <a:bodyPr>
            <a:normAutofit fontScale="90000"/>
          </a:bodyPr>
          <a:lstStyle/>
          <a:p>
            <a:r>
              <a:rPr lang="en-GB" b="1" dirty="0"/>
              <a:t>THE CONSULTATION SHOULD BE PROGRAMMED</a:t>
            </a:r>
            <a:endParaRPr lang="en-US" b="1" dirty="0"/>
          </a:p>
        </p:txBody>
      </p:sp>
      <p:sp>
        <p:nvSpPr>
          <p:cNvPr id="3" name="Content Placeholder 2"/>
          <p:cNvSpPr>
            <a:spLocks noGrp="1"/>
          </p:cNvSpPr>
          <p:nvPr>
            <p:ph idx="1"/>
          </p:nvPr>
        </p:nvSpPr>
        <p:spPr>
          <a:xfrm>
            <a:off x="1484310" y="1207008"/>
            <a:ext cx="10354122" cy="5157216"/>
          </a:xfrm>
        </p:spPr>
        <p:txBody>
          <a:bodyPr>
            <a:normAutofit lnSpcReduction="10000"/>
          </a:bodyPr>
          <a:lstStyle/>
          <a:p>
            <a:pPr>
              <a:buFont typeface="Wingdings" panose="05000000000000000000" pitchFamily="2" charset="2"/>
              <a:buChar char="Ø"/>
            </a:pPr>
            <a:r>
              <a:rPr lang="en-GB" dirty="0"/>
              <a:t>Due to the time limit on the consultation the consultant must act in a planned, well-programmed, systematic and purposeful manner. He must necessarily make use of certain aids to make progress. </a:t>
            </a:r>
          </a:p>
          <a:p>
            <a:pPr>
              <a:buFont typeface="Wingdings" panose="05000000000000000000" pitchFamily="2" charset="2"/>
              <a:buChar char="Ø"/>
            </a:pPr>
            <a:r>
              <a:rPr lang="en-GB" dirty="0"/>
              <a:t>Apart from the preparatory phase, the consultation or local investigation may be divided into three main phases. </a:t>
            </a:r>
          </a:p>
          <a:p>
            <a:pPr lvl="1">
              <a:buFont typeface="Wingdings" panose="05000000000000000000" pitchFamily="2" charset="2"/>
              <a:buChar char="ü"/>
            </a:pPr>
            <a:r>
              <a:rPr lang="en-GB" dirty="0"/>
              <a:t>The first phase is that of </a:t>
            </a:r>
            <a:r>
              <a:rPr lang="en-GB" b="1" dirty="0"/>
              <a:t>in­troduction </a:t>
            </a:r>
            <a:r>
              <a:rPr lang="en-GB" dirty="0"/>
              <a:t>or contact. The invisible barrier caused by strangeness, scepticism and suspicion should be removed as soon as and the consultant is expected to take the initiative in this respect. A positive, honest mutual contact in good faith between con­sultant and businessman at the outset could greatly contribute to the eventual success of the consultation.</a:t>
            </a:r>
            <a:endParaRPr lang="en-ZA" dirty="0"/>
          </a:p>
          <a:p>
            <a:pPr lvl="1">
              <a:buFont typeface="Wingdings" panose="05000000000000000000" pitchFamily="2" charset="2"/>
              <a:buChar char="ü"/>
            </a:pPr>
            <a:r>
              <a:rPr lang="en-GB" dirty="0"/>
              <a:t>Then follows the phase of </a:t>
            </a:r>
            <a:r>
              <a:rPr lang="en-GB" b="1" dirty="0"/>
              <a:t>investigation</a:t>
            </a:r>
            <a:r>
              <a:rPr lang="en-GB" dirty="0"/>
              <a:t>. This entails an investigation of ail aspects of the business. Questions are asked, observations are made and a critical analysis is carried out. Problems are identified; practices and systems are questioned, etc. </a:t>
            </a:r>
          </a:p>
          <a:p>
            <a:pPr lvl="1">
              <a:buFont typeface="Wingdings" panose="05000000000000000000" pitchFamily="2" charset="2"/>
              <a:buChar char="ü"/>
            </a:pPr>
            <a:r>
              <a:rPr lang="en-GB" dirty="0"/>
              <a:t>Thirdly the </a:t>
            </a:r>
            <a:r>
              <a:rPr lang="en-GB" b="1" dirty="0"/>
              <a:t>rounding-up</a:t>
            </a:r>
            <a:r>
              <a:rPr lang="en-GB" dirty="0"/>
              <a:t> phase assumes the form of final discussions, reporting and such follow-up actions as may be deemed necessary.</a:t>
            </a:r>
            <a:endParaRPr lang="en-ZA" dirty="0"/>
          </a:p>
          <a:p>
            <a:endParaRPr lang="en-US" dirty="0"/>
          </a:p>
        </p:txBody>
      </p:sp>
    </p:spTree>
    <p:extLst>
      <p:ext uri="{BB962C8B-B14F-4D97-AF65-F5344CB8AC3E}">
        <p14:creationId xmlns:p14="http://schemas.microsoft.com/office/powerpoint/2010/main" val="989884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580">
                                          <p:stCondLst>
                                            <p:cond delay="0"/>
                                          </p:stCondLst>
                                        </p:cTn>
                                        <p:tgtEl>
                                          <p:spTgt spid="3">
                                            <p:txEl>
                                              <p:pRg st="3" end="3"/>
                                            </p:txEl>
                                          </p:spTgt>
                                        </p:tgtEl>
                                      </p:cBhvr>
                                    </p:animEffect>
                                    <p:anim calcmode="lin" valueType="num">
                                      <p:cBhvr>
                                        <p:cTn id="62"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3" end="3"/>
                                            </p:txEl>
                                          </p:spTgt>
                                        </p:tgtEl>
                                      </p:cBhvr>
                                      <p:to x="100000" y="60000"/>
                                    </p:animScale>
                                    <p:animScale>
                                      <p:cBhvr>
                                        <p:cTn id="68" dur="166" decel="50000">
                                          <p:stCondLst>
                                            <p:cond delay="676"/>
                                          </p:stCondLst>
                                        </p:cTn>
                                        <p:tgtEl>
                                          <p:spTgt spid="3">
                                            <p:txEl>
                                              <p:pRg st="3" end="3"/>
                                            </p:txEl>
                                          </p:spTgt>
                                        </p:tgtEl>
                                      </p:cBhvr>
                                      <p:to x="100000" y="100000"/>
                                    </p:animScale>
                                    <p:animScale>
                                      <p:cBhvr>
                                        <p:cTn id="69" dur="26">
                                          <p:stCondLst>
                                            <p:cond delay="1312"/>
                                          </p:stCondLst>
                                        </p:cTn>
                                        <p:tgtEl>
                                          <p:spTgt spid="3">
                                            <p:txEl>
                                              <p:pRg st="3" end="3"/>
                                            </p:txEl>
                                          </p:spTgt>
                                        </p:tgtEl>
                                      </p:cBhvr>
                                      <p:to x="100000" y="80000"/>
                                    </p:animScale>
                                    <p:animScale>
                                      <p:cBhvr>
                                        <p:cTn id="70" dur="166" decel="50000">
                                          <p:stCondLst>
                                            <p:cond delay="1338"/>
                                          </p:stCondLst>
                                        </p:cTn>
                                        <p:tgtEl>
                                          <p:spTgt spid="3">
                                            <p:txEl>
                                              <p:pRg st="3" end="3"/>
                                            </p:txEl>
                                          </p:spTgt>
                                        </p:tgtEl>
                                      </p:cBhvr>
                                      <p:to x="100000" y="100000"/>
                                    </p:animScale>
                                    <p:animScale>
                                      <p:cBhvr>
                                        <p:cTn id="71" dur="26">
                                          <p:stCondLst>
                                            <p:cond delay="1642"/>
                                          </p:stCondLst>
                                        </p:cTn>
                                        <p:tgtEl>
                                          <p:spTgt spid="3">
                                            <p:txEl>
                                              <p:pRg st="3" end="3"/>
                                            </p:txEl>
                                          </p:spTgt>
                                        </p:tgtEl>
                                      </p:cBhvr>
                                      <p:to x="100000" y="90000"/>
                                    </p:animScale>
                                    <p:animScale>
                                      <p:cBhvr>
                                        <p:cTn id="72" dur="166" decel="50000">
                                          <p:stCondLst>
                                            <p:cond delay="1668"/>
                                          </p:stCondLst>
                                        </p:cTn>
                                        <p:tgtEl>
                                          <p:spTgt spid="3">
                                            <p:txEl>
                                              <p:pRg st="3" end="3"/>
                                            </p:txEl>
                                          </p:spTgt>
                                        </p:tgtEl>
                                      </p:cBhvr>
                                      <p:to x="100000" y="100000"/>
                                    </p:animScale>
                                    <p:animScale>
                                      <p:cBhvr>
                                        <p:cTn id="73" dur="26">
                                          <p:stCondLst>
                                            <p:cond delay="1808"/>
                                          </p:stCondLst>
                                        </p:cTn>
                                        <p:tgtEl>
                                          <p:spTgt spid="3">
                                            <p:txEl>
                                              <p:pRg st="3" end="3"/>
                                            </p:txEl>
                                          </p:spTgt>
                                        </p:tgtEl>
                                      </p:cBhvr>
                                      <p:to x="100000" y="95000"/>
                                    </p:animScale>
                                    <p:animScale>
                                      <p:cBhvr>
                                        <p:cTn id="74" dur="166" decel="50000">
                                          <p:stCondLst>
                                            <p:cond delay="1834"/>
                                          </p:stCondLst>
                                        </p:cTn>
                                        <p:tgtEl>
                                          <p:spTgt spid="3">
                                            <p:txEl>
                                              <p:pRg st="3" end="3"/>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nodeType="clickEffect">
                                  <p:stCondLst>
                                    <p:cond delay="0"/>
                                  </p:stCondLst>
                                  <p:childTnLst>
                                    <p:set>
                                      <p:cBhvr>
                                        <p:cTn id="78" dur="1" fill="hold">
                                          <p:stCondLst>
                                            <p:cond delay="0"/>
                                          </p:stCondLst>
                                        </p:cTn>
                                        <p:tgtEl>
                                          <p:spTgt spid="3">
                                            <p:txEl>
                                              <p:pRg st="4" end="4"/>
                                            </p:txEl>
                                          </p:spTgt>
                                        </p:tgtEl>
                                        <p:attrNameLst>
                                          <p:attrName>style.visibility</p:attrName>
                                        </p:attrNameLst>
                                      </p:cBhvr>
                                      <p:to>
                                        <p:strVal val="visible"/>
                                      </p:to>
                                    </p:set>
                                    <p:animEffect transition="in" filter="wipe(down)">
                                      <p:cBhvr>
                                        <p:cTn id="79" dur="580">
                                          <p:stCondLst>
                                            <p:cond delay="0"/>
                                          </p:stCondLst>
                                        </p:cTn>
                                        <p:tgtEl>
                                          <p:spTgt spid="3">
                                            <p:txEl>
                                              <p:pRg st="4" end="4"/>
                                            </p:txEl>
                                          </p:spTgt>
                                        </p:tgtEl>
                                      </p:cBhvr>
                                    </p:animEffect>
                                    <p:anim calcmode="lin" valueType="num">
                                      <p:cBhvr>
                                        <p:cTn id="80"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3">
                                            <p:txEl>
                                              <p:pRg st="4" end="4"/>
                                            </p:txEl>
                                          </p:spTgt>
                                        </p:tgtEl>
                                      </p:cBhvr>
                                      <p:to x="100000" y="60000"/>
                                    </p:animScale>
                                    <p:animScale>
                                      <p:cBhvr>
                                        <p:cTn id="86" dur="166" decel="50000">
                                          <p:stCondLst>
                                            <p:cond delay="676"/>
                                          </p:stCondLst>
                                        </p:cTn>
                                        <p:tgtEl>
                                          <p:spTgt spid="3">
                                            <p:txEl>
                                              <p:pRg st="4" end="4"/>
                                            </p:txEl>
                                          </p:spTgt>
                                        </p:tgtEl>
                                      </p:cBhvr>
                                      <p:to x="100000" y="100000"/>
                                    </p:animScale>
                                    <p:animScale>
                                      <p:cBhvr>
                                        <p:cTn id="87" dur="26">
                                          <p:stCondLst>
                                            <p:cond delay="1312"/>
                                          </p:stCondLst>
                                        </p:cTn>
                                        <p:tgtEl>
                                          <p:spTgt spid="3">
                                            <p:txEl>
                                              <p:pRg st="4" end="4"/>
                                            </p:txEl>
                                          </p:spTgt>
                                        </p:tgtEl>
                                      </p:cBhvr>
                                      <p:to x="100000" y="80000"/>
                                    </p:animScale>
                                    <p:animScale>
                                      <p:cBhvr>
                                        <p:cTn id="88" dur="166" decel="50000">
                                          <p:stCondLst>
                                            <p:cond delay="1338"/>
                                          </p:stCondLst>
                                        </p:cTn>
                                        <p:tgtEl>
                                          <p:spTgt spid="3">
                                            <p:txEl>
                                              <p:pRg st="4" end="4"/>
                                            </p:txEl>
                                          </p:spTgt>
                                        </p:tgtEl>
                                      </p:cBhvr>
                                      <p:to x="100000" y="100000"/>
                                    </p:animScale>
                                    <p:animScale>
                                      <p:cBhvr>
                                        <p:cTn id="89" dur="26">
                                          <p:stCondLst>
                                            <p:cond delay="1642"/>
                                          </p:stCondLst>
                                        </p:cTn>
                                        <p:tgtEl>
                                          <p:spTgt spid="3">
                                            <p:txEl>
                                              <p:pRg st="4" end="4"/>
                                            </p:txEl>
                                          </p:spTgt>
                                        </p:tgtEl>
                                      </p:cBhvr>
                                      <p:to x="100000" y="90000"/>
                                    </p:animScale>
                                    <p:animScale>
                                      <p:cBhvr>
                                        <p:cTn id="90" dur="166" decel="50000">
                                          <p:stCondLst>
                                            <p:cond delay="1668"/>
                                          </p:stCondLst>
                                        </p:cTn>
                                        <p:tgtEl>
                                          <p:spTgt spid="3">
                                            <p:txEl>
                                              <p:pRg st="4" end="4"/>
                                            </p:txEl>
                                          </p:spTgt>
                                        </p:tgtEl>
                                      </p:cBhvr>
                                      <p:to x="100000" y="100000"/>
                                    </p:animScale>
                                    <p:animScale>
                                      <p:cBhvr>
                                        <p:cTn id="91" dur="26">
                                          <p:stCondLst>
                                            <p:cond delay="1808"/>
                                          </p:stCondLst>
                                        </p:cTn>
                                        <p:tgtEl>
                                          <p:spTgt spid="3">
                                            <p:txEl>
                                              <p:pRg st="4" end="4"/>
                                            </p:txEl>
                                          </p:spTgt>
                                        </p:tgtEl>
                                      </p:cBhvr>
                                      <p:to x="100000" y="95000"/>
                                    </p:animScale>
                                    <p:animScale>
                                      <p:cBhvr>
                                        <p:cTn id="92" dur="166" decel="50000">
                                          <p:stCondLst>
                                            <p:cond delay="1834"/>
                                          </p:stCondLst>
                                        </p:cTn>
                                        <p:tgtEl>
                                          <p:spTgt spid="3">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EB8F22"/>
      </a:accent1>
      <a:accent2>
        <a:srgbClr val="CD4223"/>
      </a:accent2>
      <a:accent3>
        <a:srgbClr val="A89374"/>
      </a:accent3>
      <a:accent4>
        <a:srgbClr val="83AA67"/>
      </a:accent4>
      <a:accent5>
        <a:srgbClr val="4FA9C1"/>
      </a:accent5>
      <a:accent6>
        <a:srgbClr val="9390AF"/>
      </a:accent6>
      <a:hlink>
        <a:srgbClr val="EC7220"/>
      </a:hlink>
      <a:folHlink>
        <a:srgbClr val="F09355"/>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EBEC8F79-A447-43FC-8E81-85E8468AF3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TM03457496[[fn=Parallax]]</Template>
  <TotalTime>3268</TotalTime>
  <Words>4866</Words>
  <Application>Microsoft Office PowerPoint</Application>
  <PresentationFormat>Widescreen</PresentationFormat>
  <Paragraphs>604</Paragraphs>
  <Slides>47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Arial</vt:lpstr>
      <vt:lpstr>Calibri</vt:lpstr>
      <vt:lpstr>Corbel</vt:lpstr>
      <vt:lpstr>Times New Roman</vt:lpstr>
      <vt:lpstr>Wingdings</vt:lpstr>
      <vt:lpstr>Parallax</vt:lpstr>
      <vt:lpstr>METHODOLOGY OF CONSULTATIONS </vt:lpstr>
      <vt:lpstr> WHAT IS A CONSULTATION SERVICE </vt:lpstr>
      <vt:lpstr>  CONSULTATION SERVICES SHOULD HAVE A NATIONAL OBJECTIVE  </vt:lpstr>
      <vt:lpstr>CONSULTATION SERVICES SHOULD BE ORGANISED</vt:lpstr>
      <vt:lpstr>CONSULTATION SERVICES SHOULD CONSULT THE BUSINESS AND ITS OWNER </vt:lpstr>
      <vt:lpstr>SUMMARY</vt:lpstr>
      <vt:lpstr>OBJECTIVES OF CONSULTATION SERVICES</vt:lpstr>
      <vt:lpstr> BASIC PRINCIPLES OF CONSULTATION SERVICES </vt:lpstr>
      <vt:lpstr>THE CONSULTATION SHOULD BE PROGRAMMED</vt:lpstr>
      <vt:lpstr> THE CONSULTATION EVALUATES </vt:lpstr>
      <vt:lpstr>THE CONSULTATION IDENTIFIES</vt:lpstr>
      <vt:lpstr>  THE CONSULTATION SEEKS SOLUTIONS  </vt:lpstr>
      <vt:lpstr> THE CONSULTATION TEACHES </vt:lpstr>
      <vt:lpstr> THE CONSULTATION CREATES CONTACT </vt:lpstr>
      <vt:lpstr>STAGES IN CARRYING OUT THE CONSULTATION</vt:lpstr>
      <vt:lpstr> ARRANGEMENTS BEFOREHAND </vt:lpstr>
      <vt:lpstr>THE ON-SITE VISIT (i)</vt:lpstr>
      <vt:lpstr>THE ON-SITE VISIT (ii)</vt:lpstr>
      <vt:lpstr>THE ON-SITE VISIT (iii)</vt:lpstr>
      <vt:lpstr>THE ON-SITE VISIT (iv)</vt:lpstr>
      <vt:lpstr>FINDINGS AND RECOMMENDATIONS (i)</vt:lpstr>
      <vt:lpstr>FINDINGS AND RECOMMENDATIONS (ii)</vt:lpstr>
      <vt:lpstr> CONSULTATION REPORT (i) </vt:lpstr>
      <vt:lpstr> CONSULTATION REPORT (ii) </vt:lpstr>
      <vt:lpstr> LAY-OUT OF THE CONSULTATION REPORT (i) </vt:lpstr>
      <vt:lpstr> LAY-OUT OF THE CONSULTATION REPORT (i) </vt:lpstr>
      <vt:lpstr>AIDS DURING THE CONSULTATION (i)</vt:lpstr>
      <vt:lpstr>AIDS DURING THE CONSULTATION (ii)</vt:lpstr>
      <vt:lpstr>THE BASIC AID (i)</vt:lpstr>
      <vt:lpstr>THE BASIC AID (ii)</vt:lpstr>
      <vt:lpstr>THE BASIC AID (iii)</vt:lpstr>
      <vt:lpstr>THE BASIC AID (iv)</vt:lpstr>
      <vt:lpstr>THE BASIC AID (v)</vt:lpstr>
      <vt:lpstr> SUBJECT HEADINGS OF QUESTIONNAIRE USED BY SBAB FOR A RETAIL CONSULTATION </vt:lpstr>
      <vt:lpstr>FINANCIAL AND RATIO ANALYSIS (i)</vt:lpstr>
      <vt:lpstr>FINANCIAL AND RATIO ANALYSIS (ii)</vt:lpstr>
      <vt:lpstr>FINANCIAL AND RATIO ANALYSIS (iii)</vt:lpstr>
      <vt:lpstr>FINANCIAL AND RATIO ANALYSIS (iv)</vt:lpstr>
      <vt:lpstr>DIFFERENT KINDS OF CONSULTATIONS</vt:lpstr>
      <vt:lpstr>THE SMALL BUSINESS CONSULTANT (i)</vt:lpstr>
      <vt:lpstr>THE SMALL BUSINESS CONSULTANT (ii)</vt:lpstr>
      <vt:lpstr>ACCUMEN OF BUSINESS CONSULTANS</vt:lpstr>
      <vt:lpstr>Buying/Selling of Business</vt:lpstr>
      <vt:lpstr>Business Plan</vt:lpstr>
      <vt:lpstr>Strategic Planning</vt:lpstr>
      <vt:lpstr>Five Year Strategic Plan</vt:lpstr>
      <vt:lpstr>Du Plessis &amp; Associates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METHODOLOGY OF CONSULTATIONS</dc:title>
  <dc:creator>20812388</dc:creator>
  <cp:lastModifiedBy>Administrator</cp:lastModifiedBy>
  <cp:revision>53</cp:revision>
  <dcterms:created xsi:type="dcterms:W3CDTF">2019-07-16T19:48:55Z</dcterms:created>
  <dcterms:modified xsi:type="dcterms:W3CDTF">2019-07-24T07:55:24Z</dcterms:modified>
</cp:coreProperties>
</file>