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14"/>
  </p:notesMasterIdLst>
  <p:handoutMasterIdLst>
    <p:handoutMasterId r:id="rId15"/>
  </p:handoutMasterIdLst>
  <p:sldIdLst>
    <p:sldId id="264" r:id="rId3"/>
    <p:sldId id="282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316" r:id="rId12"/>
    <p:sldId id="270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802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3ADF96-CFAB-49D2-9BF1-98467413E89F}" type="slidenum">
              <a:rPr lang="en-AU" altLang="en-US" sz="1200" b="0" i="0">
                <a:latin typeface="Times" panose="02020603050405020304" pitchFamily="18" charset="0"/>
              </a:rPr>
              <a:pPr/>
              <a:t>2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0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D754A3D-D7B0-4EDB-851F-9258C1A3CD79}" type="slidenum">
              <a:rPr lang="en-AU" altLang="en-US" sz="1200" b="0" i="0">
                <a:latin typeface="Times" panose="02020603050405020304" pitchFamily="18" charset="0"/>
              </a:rPr>
              <a:pPr/>
              <a:t>3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898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6DE7AF1-FD55-4A31-BD7E-55F42DE31F8D}" type="slidenum">
              <a:rPr lang="en-AU" altLang="en-US" sz="1200" b="0" i="0">
                <a:latin typeface="Times" panose="02020603050405020304" pitchFamily="18" charset="0"/>
              </a:rPr>
              <a:pPr/>
              <a:t>4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479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77FD3EA-B542-4472-8310-4D97CD61CE99}" type="slidenum">
              <a:rPr lang="en-AU" altLang="en-US" sz="1200" b="0" i="0">
                <a:latin typeface="Times" panose="02020603050405020304" pitchFamily="18" charset="0"/>
              </a:rPr>
              <a:pPr/>
              <a:t>5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424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80E45F-5B94-435D-879C-635D82AC2397}" type="slidenum">
              <a:rPr lang="en-AU" altLang="en-US" sz="1200" b="0" i="0">
                <a:latin typeface="Times" panose="02020603050405020304" pitchFamily="18" charset="0"/>
              </a:rPr>
              <a:pPr/>
              <a:t>6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334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D6BA7A-B6E4-45BF-950A-9C7C3F7AF808}" type="slidenum">
              <a:rPr lang="en-AU" altLang="en-US" sz="1200" b="0" i="0">
                <a:latin typeface="Times" panose="02020603050405020304" pitchFamily="18" charset="0"/>
              </a:rPr>
              <a:pPr/>
              <a:t>7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46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C1B7D6-769C-406C-ACF9-C0B9505F03D5}" type="slidenum">
              <a:rPr lang="en-AU" altLang="en-US" sz="1200" b="0" i="0">
                <a:latin typeface="Times" panose="02020603050405020304" pitchFamily="18" charset="0"/>
              </a:rPr>
              <a:pPr/>
              <a:t>8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508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19021"/>
            <a:ext cx="7333655" cy="533512"/>
          </a:xfrm>
        </p:spPr>
        <p:txBody>
          <a:bodyPr/>
          <a:lstStyle/>
          <a:p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856584"/>
            <a:ext cx="7333655" cy="4754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51435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055" y="1967980"/>
            <a:ext cx="5214202" cy="202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3660104" cy="488186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126886"/>
            <a:ext cx="4033206" cy="3394472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Introduction</a:t>
            </a:r>
          </a:p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Examples</a:t>
            </a:r>
          </a:p>
          <a:p>
            <a:pPr lvl="0"/>
            <a:r>
              <a:rPr lang="en-US" dirty="0"/>
              <a:t>Conclusion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66416"/>
            <a:ext cx="5443993" cy="796812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399625"/>
            <a:ext cx="5443993" cy="572795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399625"/>
            <a:ext cx="9144000" cy="57279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39869"/>
            <a:ext cx="3447288" cy="271805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5467" y="133956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38047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39869"/>
            <a:ext cx="3447288" cy="271805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668983"/>
            <a:ext cx="6247859" cy="857250"/>
          </a:xfrm>
        </p:spPr>
        <p:txBody>
          <a:bodyPr/>
          <a:lstStyle/>
          <a:p>
            <a:r>
              <a:rPr lang="en-GB" dirty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51435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709" y="2045027"/>
            <a:ext cx="5611612" cy="2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915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2613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79378"/>
            <a:ext cx="9161762" cy="19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52" r:id="rId5"/>
    <p:sldLayoutId id="2147483654" r:id="rId6"/>
    <p:sldLayoutId id="2147483668" r:id="rId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Maintenance and reliability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492687"/>
            <a:ext cx="7333656" cy="8927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Johan Jordaan</a:t>
            </a:r>
          </a:p>
          <a:p>
            <a:r>
              <a:rPr lang="en-US" dirty="0"/>
              <a:t>MBAA812 - Operations Management </a:t>
            </a:r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15378" y="155802"/>
            <a:ext cx="1805516" cy="6597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20" dirty="0">
                <a:solidFill>
                  <a:schemeClr val="tx1"/>
                </a:solidFill>
              </a:rPr>
              <a:t>Individual Assignment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3846278" y="120749"/>
            <a:ext cx="2585180" cy="8491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On the template, prepare a one-page summary of the theme</a:t>
            </a:r>
          </a:p>
        </p:txBody>
      </p:sp>
      <p:sp>
        <p:nvSpPr>
          <p:cNvPr id="9" name="Rectangle 8"/>
          <p:cNvSpPr/>
          <p:nvPr/>
        </p:nvSpPr>
        <p:spPr>
          <a:xfrm>
            <a:off x="6702434" y="104025"/>
            <a:ext cx="1680134" cy="849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Make sure that I can determine whether you understand the contents from your summary</a:t>
            </a:r>
          </a:p>
        </p:txBody>
      </p:sp>
      <p:sp>
        <p:nvSpPr>
          <p:cNvPr id="25" name="Down Arrow 24"/>
          <p:cNvSpPr/>
          <p:nvPr/>
        </p:nvSpPr>
        <p:spPr>
          <a:xfrm rot="16200000" flipV="1">
            <a:off x="3413248" y="3732906"/>
            <a:ext cx="279311" cy="240516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7263191" y="3371645"/>
            <a:ext cx="279311" cy="232554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rgbClr val="00B050"/>
              </a:solidFill>
            </a:endParaRPr>
          </a:p>
        </p:txBody>
      </p:sp>
      <p:sp>
        <p:nvSpPr>
          <p:cNvPr id="27" name="Down Arrow 26"/>
          <p:cNvSpPr/>
          <p:nvPr/>
        </p:nvSpPr>
        <p:spPr>
          <a:xfrm rot="5400000" flipV="1">
            <a:off x="6429975" y="370513"/>
            <a:ext cx="279311" cy="253615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473762" y="2431629"/>
            <a:ext cx="1847600" cy="9325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rgbClr val="00B050"/>
                </a:solidFill>
              </a:rPr>
              <a:t>Prepare a one-page summary of how this issue is applied at your organisation</a:t>
            </a:r>
          </a:p>
        </p:txBody>
      </p:sp>
      <p:sp>
        <p:nvSpPr>
          <p:cNvPr id="30" name="Down Arrow 29"/>
          <p:cNvSpPr/>
          <p:nvPr/>
        </p:nvSpPr>
        <p:spPr>
          <a:xfrm>
            <a:off x="7257905" y="2183438"/>
            <a:ext cx="279311" cy="236555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rgbClr val="00B05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489667" y="3604198"/>
            <a:ext cx="1847600" cy="8516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rgbClr val="00B050"/>
                </a:solidFill>
              </a:rPr>
              <a:t>Prepare a one-page recommendation how this could be improved in your organisation</a:t>
            </a:r>
          </a:p>
        </p:txBody>
      </p:sp>
      <p:sp>
        <p:nvSpPr>
          <p:cNvPr id="33" name="Down Arrow 32"/>
          <p:cNvSpPr/>
          <p:nvPr/>
        </p:nvSpPr>
        <p:spPr>
          <a:xfrm>
            <a:off x="7273810" y="983104"/>
            <a:ext cx="279311" cy="236555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163368" y="64572"/>
            <a:ext cx="1381181" cy="842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Download long and short assignment templates from </a:t>
            </a:r>
            <a:r>
              <a:rPr lang="en-GB" sz="948" dirty="0" err="1">
                <a:solidFill>
                  <a:schemeClr val="tx1"/>
                </a:solidFill>
              </a:rPr>
              <a:t>eFundi</a:t>
            </a:r>
            <a:endParaRPr lang="en-GB" sz="948" dirty="0">
              <a:solidFill>
                <a:schemeClr val="tx1"/>
              </a:solidFill>
            </a:endParaRPr>
          </a:p>
        </p:txBody>
      </p:sp>
      <p:sp>
        <p:nvSpPr>
          <p:cNvPr id="35" name="Down Arrow 34"/>
          <p:cNvSpPr/>
          <p:nvPr/>
        </p:nvSpPr>
        <p:spPr>
          <a:xfrm rot="5400000" flipV="1">
            <a:off x="3549063" y="358845"/>
            <a:ext cx="279311" cy="253615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373997" y="2084268"/>
            <a:ext cx="1468672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80" i="1" dirty="0">
                <a:solidFill>
                  <a:srgbClr val="00B050"/>
                </a:solidFill>
              </a:rPr>
              <a:t>Long (Contact 4 &amp; 7)</a:t>
            </a:r>
          </a:p>
        </p:txBody>
      </p:sp>
      <p:sp>
        <p:nvSpPr>
          <p:cNvPr id="40" name="Down Arrow 39"/>
          <p:cNvSpPr/>
          <p:nvPr/>
        </p:nvSpPr>
        <p:spPr>
          <a:xfrm rot="10800000">
            <a:off x="4323615" y="965397"/>
            <a:ext cx="279311" cy="2338167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41" name="Down Arrow 40"/>
          <p:cNvSpPr/>
          <p:nvPr/>
        </p:nvSpPr>
        <p:spPr>
          <a:xfrm flipV="1">
            <a:off x="5247521" y="990032"/>
            <a:ext cx="279311" cy="216399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57201" y="1926686"/>
            <a:ext cx="2991648" cy="25274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Combine all the themes for this contact in one MSWord document (.</a:t>
            </a:r>
            <a:r>
              <a:rPr lang="en-GB" sz="948" dirty="0" err="1">
                <a:solidFill>
                  <a:schemeClr val="tx1"/>
                </a:solidFill>
              </a:rPr>
              <a:t>docx</a:t>
            </a:r>
            <a:r>
              <a:rPr lang="en-GB" sz="948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n-GB" sz="948" b="1" dirty="0">
                <a:solidFill>
                  <a:srgbClr val="FF0000"/>
                </a:solidFill>
              </a:rPr>
              <a:t>SAVE AS: </a:t>
            </a:r>
            <a:r>
              <a:rPr lang="en-GB" sz="948" dirty="0">
                <a:solidFill>
                  <a:schemeClr val="tx1"/>
                </a:solidFill>
              </a:rPr>
              <a:t>(# is the contact session number)</a:t>
            </a:r>
            <a:endParaRPr lang="en-GB" sz="948" dirty="0">
              <a:solidFill>
                <a:srgbClr val="FF0000"/>
              </a:solidFill>
            </a:endParaRP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 </a:t>
            </a:r>
            <a:r>
              <a:rPr lang="en-GB" sz="948" b="1" dirty="0">
                <a:solidFill>
                  <a:srgbClr val="0070C0"/>
                </a:solidFill>
              </a:rPr>
              <a:t>If all the themes are just theory summaries</a:t>
            </a:r>
            <a:r>
              <a:rPr lang="en-GB" sz="948" dirty="0">
                <a:solidFill>
                  <a:schemeClr val="tx1"/>
                </a:solidFill>
              </a:rPr>
              <a:t>, save the document as Surname-Name-StudNo-Ind#-short.docx (Example: </a:t>
            </a: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Trump-Donald-12345678-Ind1-short.docx). </a:t>
            </a:r>
          </a:p>
          <a:p>
            <a:pPr algn="ctr"/>
            <a:r>
              <a:rPr lang="en-GB" sz="948" b="1" dirty="0">
                <a:solidFill>
                  <a:srgbClr val="00B050"/>
                </a:solidFill>
              </a:rPr>
              <a:t>If at least one theme is a long one </a:t>
            </a:r>
            <a:r>
              <a:rPr lang="en-GB" sz="948" dirty="0">
                <a:solidFill>
                  <a:srgbClr val="00B050"/>
                </a:solidFill>
              </a:rPr>
              <a:t>(i.e. has an analysis)</a:t>
            </a:r>
            <a:r>
              <a:rPr lang="en-GB" sz="948" dirty="0">
                <a:solidFill>
                  <a:schemeClr val="tx1"/>
                </a:solidFill>
              </a:rPr>
              <a:t>, save the document as </a:t>
            </a: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Surname-Name-StudNo-Ind#-long.docx (Example: </a:t>
            </a: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Trump-Donald-12345678-Ind1-long.docx)</a:t>
            </a:r>
          </a:p>
        </p:txBody>
      </p:sp>
      <p:sp>
        <p:nvSpPr>
          <p:cNvPr id="44" name="Flowchart: Decision 43"/>
          <p:cNvSpPr/>
          <p:nvPr/>
        </p:nvSpPr>
        <p:spPr>
          <a:xfrm>
            <a:off x="3687865" y="3214480"/>
            <a:ext cx="1631820" cy="1277370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rgbClr val="00B050"/>
                </a:solidFill>
              </a:rPr>
              <a:t>Did I cover all themes for this contact?</a:t>
            </a:r>
          </a:p>
        </p:txBody>
      </p:sp>
      <p:sp>
        <p:nvSpPr>
          <p:cNvPr id="45" name="Down Arrow 44"/>
          <p:cNvSpPr/>
          <p:nvPr/>
        </p:nvSpPr>
        <p:spPr>
          <a:xfrm rot="5400000">
            <a:off x="5731462" y="3250520"/>
            <a:ext cx="279311" cy="1205287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53761" y="3592770"/>
            <a:ext cx="39305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80" i="1" dirty="0">
                <a:solidFill>
                  <a:srgbClr val="00B050"/>
                </a:solidFill>
              </a:rPr>
              <a:t>Yes</a:t>
            </a:r>
          </a:p>
        </p:txBody>
      </p:sp>
      <p:sp>
        <p:nvSpPr>
          <p:cNvPr id="47" name="TextBox 46"/>
          <p:cNvSpPr txBox="1"/>
          <p:nvPr/>
        </p:nvSpPr>
        <p:spPr>
          <a:xfrm flipH="1">
            <a:off x="4144937" y="3159263"/>
            <a:ext cx="357354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80" i="1" dirty="0">
                <a:solidFill>
                  <a:srgbClr val="00B050"/>
                </a:solidFill>
              </a:rPr>
              <a:t>No</a:t>
            </a:r>
          </a:p>
        </p:txBody>
      </p:sp>
      <p:sp>
        <p:nvSpPr>
          <p:cNvPr id="48" name="Flowchart: Decision 47"/>
          <p:cNvSpPr/>
          <p:nvPr/>
        </p:nvSpPr>
        <p:spPr>
          <a:xfrm>
            <a:off x="4502290" y="1160772"/>
            <a:ext cx="1769775" cy="1020907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rgbClr val="0070C0"/>
                </a:solidFill>
              </a:rPr>
              <a:t>Did I cover all themes for this contact?</a:t>
            </a:r>
          </a:p>
        </p:txBody>
      </p:sp>
      <p:sp>
        <p:nvSpPr>
          <p:cNvPr id="49" name="Down Arrow 48"/>
          <p:cNvSpPr/>
          <p:nvPr/>
        </p:nvSpPr>
        <p:spPr>
          <a:xfrm rot="3265878">
            <a:off x="3889052" y="1393675"/>
            <a:ext cx="278205" cy="1386941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833251" y="2208918"/>
            <a:ext cx="468398" cy="238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48" b="1" dirty="0">
                <a:solidFill>
                  <a:srgbClr val="0070C0"/>
                </a:solidFill>
              </a:rPr>
              <a:t>SAVE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04113" y="3951745"/>
            <a:ext cx="527370" cy="23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48" b="1" dirty="0">
                <a:solidFill>
                  <a:srgbClr val="00B050"/>
                </a:solidFill>
              </a:rPr>
              <a:t>SAVE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90600" y="1020301"/>
            <a:ext cx="1805516" cy="61722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Submit on </a:t>
            </a:r>
            <a:r>
              <a:rPr lang="en-GB" sz="948" dirty="0" err="1">
                <a:solidFill>
                  <a:schemeClr val="tx1"/>
                </a:solidFill>
              </a:rPr>
              <a:t>eFundi</a:t>
            </a:r>
            <a:r>
              <a:rPr lang="en-GB" sz="948" dirty="0">
                <a:solidFill>
                  <a:schemeClr val="tx1"/>
                </a:solidFill>
              </a:rPr>
              <a:t> before midnight on the deadline (</a:t>
            </a:r>
            <a:r>
              <a:rPr lang="en-GB" sz="948" b="1" dirty="0">
                <a:solidFill>
                  <a:schemeClr val="tx1"/>
                </a:solidFill>
              </a:rPr>
              <a:t>Wednesday night 23:55</a:t>
            </a:r>
            <a:r>
              <a:rPr lang="en-GB" sz="948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3" name="Down Arrow 52"/>
          <p:cNvSpPr/>
          <p:nvPr/>
        </p:nvSpPr>
        <p:spPr>
          <a:xfrm flipV="1">
            <a:off x="1635702" y="1673905"/>
            <a:ext cx="279311" cy="216399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486987" y="1752412"/>
            <a:ext cx="39305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80" i="1" dirty="0">
                <a:solidFill>
                  <a:srgbClr val="0070C0"/>
                </a:solidFill>
              </a:rPr>
              <a:t>Yes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944907" y="1026158"/>
            <a:ext cx="346570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80" i="1" dirty="0">
                <a:solidFill>
                  <a:srgbClr val="0070C0"/>
                </a:solidFill>
              </a:rPr>
              <a:t>No</a:t>
            </a:r>
          </a:p>
        </p:txBody>
      </p:sp>
      <p:sp>
        <p:nvSpPr>
          <p:cNvPr id="63" name="Flowchart: Decision 62"/>
          <p:cNvSpPr/>
          <p:nvPr/>
        </p:nvSpPr>
        <p:spPr>
          <a:xfrm>
            <a:off x="6473761" y="1212686"/>
            <a:ext cx="1842404" cy="943680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Long or short assignment?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975080" y="1758128"/>
            <a:ext cx="101079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80" i="1" dirty="0">
                <a:solidFill>
                  <a:srgbClr val="0070C0"/>
                </a:solidFill>
              </a:rPr>
              <a:t>Short (Contact 1,2,3,5 &amp; 6)</a:t>
            </a:r>
          </a:p>
        </p:txBody>
      </p:sp>
      <p:sp>
        <p:nvSpPr>
          <p:cNvPr id="65" name="Down Arrow 64"/>
          <p:cNvSpPr/>
          <p:nvPr/>
        </p:nvSpPr>
        <p:spPr>
          <a:xfrm rot="5400000">
            <a:off x="6263062" y="1551439"/>
            <a:ext cx="279311" cy="255414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242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809"/>
    </mc:Choice>
    <mc:Fallback xmlns="">
      <p:transition spd="slow" advTm="291809"/>
    </mc:Fallback>
  </mc:AlternateContent>
  <p:extLst>
    <p:ext uri="{3A86A75C-4F4B-4683-9AE1-C65F6400EC91}">
      <p14:laserTraceLst xmlns:p14="http://schemas.microsoft.com/office/powerpoint/2010/main">
        <p14:tracePtLst>
          <p14:tracePt t="81557" x="4337050" y="1352550"/>
          <p14:tracePt t="81585" x="4419600" y="1352550"/>
          <p14:tracePt t="81598" x="4457700" y="1352550"/>
          <p14:tracePt t="81610" x="4552950" y="1377950"/>
          <p14:tracePt t="81626" x="4660900" y="1416050"/>
          <p14:tracePt t="81643" x="4762500" y="1479550"/>
          <p14:tracePt t="81660" x="4838700" y="1543050"/>
          <p14:tracePt t="81677" x="4965700" y="1587500"/>
          <p14:tracePt t="81693" x="5054600" y="1612900"/>
          <p14:tracePt t="81710" x="5149850" y="1625600"/>
          <p14:tracePt t="81726" x="5283200" y="1631950"/>
          <p14:tracePt t="81743" x="5448300" y="1651000"/>
          <p14:tracePt t="81760" x="5600700" y="1663700"/>
          <p14:tracePt t="81776" x="5797550" y="1708150"/>
          <p14:tracePt t="81794" x="5918200" y="1733550"/>
          <p14:tracePt t="81810" x="6026150" y="1784350"/>
          <p14:tracePt t="81827" x="6108700" y="1809750"/>
          <p14:tracePt t="81843" x="6134100" y="1828800"/>
          <p14:tracePt t="81860" x="6146800" y="1841500"/>
          <p14:tracePt t="81862" x="6153150" y="1841500"/>
          <p14:tracePt t="81876" x="6172200" y="1847850"/>
          <p14:tracePt t="81893" x="6191250" y="1854200"/>
          <p14:tracePt t="81910" x="6223000" y="1854200"/>
          <p14:tracePt t="81926" x="6292850" y="1841500"/>
          <p14:tracePt t="81943" x="6400800" y="1816100"/>
          <p14:tracePt t="81960" x="6508750" y="1765300"/>
          <p14:tracePt t="81963" x="6546850" y="1746250"/>
          <p14:tracePt t="81976" x="6578600" y="1739900"/>
          <p14:tracePt t="81993" x="6623050" y="1720850"/>
          <p14:tracePt t="81994" x="6629400" y="1714500"/>
          <p14:tracePt t="82010" x="6642100" y="1714500"/>
          <p14:tracePt t="82084" x="6654800" y="1708150"/>
          <p14:tracePt t="82092" x="6667500" y="1701800"/>
          <p14:tracePt t="82110" x="6699250" y="1701800"/>
          <p14:tracePt t="82126" x="6718300" y="1701800"/>
          <p14:tracePt t="82143" x="6737350" y="1708150"/>
          <p14:tracePt t="82197" x="6750050" y="1733550"/>
          <p14:tracePt t="82205" x="6756400" y="1752600"/>
          <p14:tracePt t="82213" x="6756400" y="1765300"/>
          <p14:tracePt t="82227" x="6756400" y="1778000"/>
          <p14:tracePt t="82243" x="6769100" y="1854200"/>
          <p14:tracePt t="82260" x="6788150" y="1924050"/>
          <p14:tracePt t="82277" x="6800850" y="1981200"/>
          <p14:tracePt t="82293" x="6800850" y="2006600"/>
          <p14:tracePt t="82310" x="6800850" y="2012950"/>
          <p14:tracePt t="82382" x="6794500" y="2019300"/>
          <p14:tracePt t="82390" x="6781800" y="2025650"/>
          <p14:tracePt t="82399" x="6775450" y="2038350"/>
          <p14:tracePt t="82410" x="6762750" y="2044700"/>
          <p14:tracePt t="82426" x="6743700" y="2070100"/>
          <p14:tracePt t="82428" x="6731000" y="2082800"/>
          <p14:tracePt t="82443" x="6718300" y="2101850"/>
          <p14:tracePt t="82460" x="6680200" y="2159000"/>
          <p14:tracePt t="82477" x="6661150" y="2197100"/>
          <p14:tracePt t="82493" x="6642100" y="2228850"/>
          <p14:tracePt t="82511" x="6623050" y="2260600"/>
          <p14:tracePt t="82527" x="6584950" y="2317750"/>
          <p14:tracePt t="82544" x="6527800" y="2419350"/>
          <p14:tracePt t="82560" x="6489700" y="2457450"/>
          <p14:tracePt t="82577" x="6464300" y="2489200"/>
          <p14:tracePt t="82594" x="6445250" y="2501900"/>
          <p14:tracePt t="82610" x="6432550" y="2514600"/>
          <p14:tracePt t="82627" x="6413500" y="2527300"/>
          <p14:tracePt t="82643" x="6394450" y="2546350"/>
          <p14:tracePt t="82645" x="6388100" y="2559050"/>
          <p14:tracePt t="82660" x="6350000" y="2590800"/>
          <p14:tracePt t="82677" x="6324600" y="2597150"/>
          <p14:tracePt t="82693" x="6248400" y="2628900"/>
          <p14:tracePt t="82710" x="6197600" y="2647950"/>
          <p14:tracePt t="82727" x="6165850" y="2647950"/>
          <p14:tracePt t="82743" x="6127750" y="2635250"/>
          <p14:tracePt t="82760" x="6083300" y="2616200"/>
          <p14:tracePt t="82777" x="6019800" y="2590800"/>
          <p14:tracePt t="82778" x="5981700" y="2578100"/>
          <p14:tracePt t="82793" x="5930900" y="2552700"/>
          <p14:tracePt t="82810" x="5765800" y="2476500"/>
          <p14:tracePt t="82827" x="5664200" y="2438400"/>
          <p14:tracePt t="82843" x="5562600" y="2393950"/>
          <p14:tracePt t="82862" x="5480050" y="2362200"/>
          <p14:tracePt t="82877" x="5448300" y="2343150"/>
          <p14:tracePt t="82878" x="5448300" y="2336800"/>
          <p14:tracePt t="83002" x="5435600" y="2324100"/>
          <p14:tracePt t="83011" x="5391150" y="2286000"/>
          <p14:tracePt t="83018" x="5353050" y="2260600"/>
          <p14:tracePt t="83028" x="5327650" y="2235200"/>
          <p14:tracePt t="83043" x="5295900" y="2209800"/>
          <p14:tracePt t="83060" x="5276850" y="2190750"/>
          <p14:tracePt t="83077" x="5257800" y="2171700"/>
          <p14:tracePt t="83093" x="5238750" y="2152650"/>
          <p14:tracePt t="83110" x="5156200" y="2063750"/>
          <p14:tracePt t="83126" x="5067300" y="1981200"/>
          <p14:tracePt t="83143" x="4978400" y="1911350"/>
          <p14:tracePt t="83160" x="4940300" y="1885950"/>
          <p14:tracePt t="83177" x="4933950" y="1879600"/>
          <p14:tracePt t="83240" x="4933950" y="1873250"/>
          <p14:tracePt t="83253" x="4927600" y="1873250"/>
          <p14:tracePt t="83260" x="4927600" y="1847850"/>
          <p14:tracePt t="83277" x="4914900" y="1778000"/>
          <p14:tracePt t="83293" x="4914900" y="1727200"/>
          <p14:tracePt t="83310" x="4914900" y="1682750"/>
          <p14:tracePt t="83326" x="4914900" y="1638300"/>
          <p14:tracePt t="83343" x="4927600" y="1619250"/>
          <p14:tracePt t="83344" x="4927600" y="1606550"/>
          <p14:tracePt t="83360" x="4946650" y="1581150"/>
          <p14:tracePt t="83377" x="4965700" y="1562100"/>
          <p14:tracePt t="83393" x="4997450" y="1536700"/>
          <p14:tracePt t="83410" x="5035550" y="1517650"/>
          <p14:tracePt t="83426" x="5111750" y="1492250"/>
          <p14:tracePt t="83443" x="5187950" y="1466850"/>
          <p14:tracePt t="83460" x="5295900" y="1428750"/>
          <p14:tracePt t="83477" x="5308600" y="1416050"/>
          <p14:tracePt t="83493" x="5321300" y="1416050"/>
          <p14:tracePt t="83510" x="5327650" y="1416050"/>
          <p14:tracePt t="83527" x="5346700" y="1416050"/>
          <p14:tracePt t="83543" x="5365750" y="1422400"/>
          <p14:tracePt t="83560" x="5492750" y="1447800"/>
          <p14:tracePt t="83577" x="5670550" y="1498600"/>
          <p14:tracePt t="83594" x="5861050" y="1530350"/>
          <p14:tracePt t="83610" x="6089650" y="1562100"/>
          <p14:tracePt t="83626" x="6273800" y="1644650"/>
          <p14:tracePt t="83643" x="6407150" y="1708150"/>
          <p14:tracePt t="83647" x="6451600" y="1727200"/>
          <p14:tracePt t="83660" x="6464300" y="1733550"/>
          <p14:tracePt t="83759" x="6464300" y="1746250"/>
          <p14:tracePt t="83765" x="6477000" y="1797050"/>
          <p14:tracePt t="83777" x="6489700" y="1854200"/>
          <p14:tracePt t="83793" x="6508750" y="1943100"/>
          <p14:tracePt t="83810" x="6527800" y="2006600"/>
          <p14:tracePt t="83813" x="6540500" y="2019300"/>
          <p14:tracePt t="83826" x="6540500" y="2032000"/>
          <p14:tracePt t="83897" x="6540500" y="2038350"/>
          <p14:tracePt t="83919" x="6527800" y="2044700"/>
          <p14:tracePt t="83926" x="6508750" y="2057400"/>
          <p14:tracePt t="83943" x="6445250" y="2101850"/>
          <p14:tracePt t="83960" x="6388100" y="2139950"/>
          <p14:tracePt t="83977" x="6343650" y="2171700"/>
          <p14:tracePt t="83993" x="6318250" y="2184400"/>
          <p14:tracePt t="84010" x="6305550" y="2184400"/>
          <p14:tracePt t="84013" x="6299200" y="2190750"/>
          <p14:tracePt t="84026" x="6292850" y="2190750"/>
          <p14:tracePt t="84043" x="6267450" y="2216150"/>
          <p14:tracePt t="84060" x="6242050" y="2241550"/>
          <p14:tracePt t="84077" x="6197600" y="2279650"/>
          <p14:tracePt t="84093" x="6165850" y="2311400"/>
          <p14:tracePt t="84110" x="6146800" y="2324100"/>
          <p14:tracePt t="84128" x="6140450" y="2324100"/>
          <p14:tracePt t="84150" x="6134100" y="2330450"/>
          <p14:tracePt t="84160" x="6121400" y="2336800"/>
          <p14:tracePt t="84177" x="6083300" y="2355850"/>
          <p14:tracePt t="84193" x="6026150" y="2362200"/>
          <p14:tracePt t="84210" x="5956300" y="2355850"/>
          <p14:tracePt t="84227" x="5880100" y="2330450"/>
          <p14:tracePt t="84229" x="5822950" y="2311400"/>
          <p14:tracePt t="84243" x="5708650" y="2254250"/>
          <p14:tracePt t="84260" x="5530850" y="2159000"/>
          <p14:tracePt t="84277" x="5314950" y="2120900"/>
          <p14:tracePt t="84293" x="5143500" y="2089150"/>
          <p14:tracePt t="84296" x="5086350" y="2076450"/>
          <p14:tracePt t="84310" x="5060950" y="2070100"/>
          <p14:tracePt t="84326" x="5035550" y="2063750"/>
          <p14:tracePt t="84371" x="5035550" y="2057400"/>
          <p14:tracePt t="84421" x="5022850" y="2057400"/>
          <p14:tracePt t="84432" x="4972050" y="2038350"/>
          <p14:tracePt t="84440" x="4927600" y="2025650"/>
          <p14:tracePt t="84447" x="4883150" y="2012950"/>
          <p14:tracePt t="84460" x="4845050" y="2000250"/>
          <p14:tracePt t="84476" x="4819650" y="1987550"/>
          <p14:tracePt t="84609" x="4819650" y="1993900"/>
          <p14:tracePt t="84624" x="4819650" y="2000250"/>
          <p14:tracePt t="84625" x="0" y="0"/>
        </p14:tracePtLst>
        <p14:tracePtLst>
          <p14:tracePt t="85432" x="6216650" y="2444750"/>
          <p14:tracePt t="85561" x="6223000" y="2444750"/>
          <p14:tracePt t="85572" x="6229350" y="2444750"/>
          <p14:tracePt t="85589" x="6242050" y="2457450"/>
          <p14:tracePt t="85596" x="6248400" y="2457450"/>
          <p14:tracePt t="85610" x="6267450" y="2476500"/>
          <p14:tracePt t="85627" x="6286500" y="2489200"/>
          <p14:tracePt t="85643" x="6299200" y="2495550"/>
          <p14:tracePt t="85660" x="6330950" y="2501900"/>
          <p14:tracePt t="85677" x="6343650" y="2508250"/>
          <p14:tracePt t="85693" x="6362700" y="2514600"/>
          <p14:tracePt t="85710" x="6375400" y="2520950"/>
          <p14:tracePt t="85727" x="6400800" y="2527300"/>
          <p14:tracePt t="85743" x="6438900" y="2533650"/>
          <p14:tracePt t="85760" x="6477000" y="2546350"/>
          <p14:tracePt t="85777" x="6496050" y="2552700"/>
          <p14:tracePt t="85793" x="6502400" y="2552700"/>
          <p14:tracePt t="85810" x="6508750" y="2552700"/>
          <p14:tracePt t="85827" x="6521450" y="2559050"/>
          <p14:tracePt t="85845" x="6540500" y="2559050"/>
          <p14:tracePt t="85847" x="6546850" y="2559050"/>
          <p14:tracePt t="85860" x="6559550" y="2552700"/>
          <p14:tracePt t="85879" x="6591300" y="2533650"/>
          <p14:tracePt t="85893" x="6629400" y="2514600"/>
          <p14:tracePt t="85911" x="6654800" y="2495550"/>
          <p14:tracePt t="85927" x="6673850" y="2482850"/>
          <p14:tracePt t="85944" x="6692900" y="2476500"/>
          <p14:tracePt t="85960" x="6705600" y="2470150"/>
          <p14:tracePt t="85977" x="6737350" y="2451100"/>
          <p14:tracePt t="85993" x="6762750" y="2451100"/>
          <p14:tracePt t="86010" x="6781800" y="2444750"/>
          <p14:tracePt t="86027" x="6807200" y="2444750"/>
          <p14:tracePt t="86043" x="6826250" y="2444750"/>
          <p14:tracePt t="86060" x="6845300" y="2451100"/>
          <p14:tracePt t="86076" x="6877050" y="2463800"/>
          <p14:tracePt t="86093" x="6896100" y="2470150"/>
          <p14:tracePt t="86110" x="6908800" y="2476500"/>
          <p14:tracePt t="86127" x="6927850" y="2476500"/>
          <p14:tracePt t="86143" x="6934200" y="2476500"/>
          <p14:tracePt t="86160" x="6940550" y="2476500"/>
          <p14:tracePt t="86560" x="6940550" y="2470150"/>
          <p14:tracePt t="86566" x="6940550" y="2463800"/>
          <p14:tracePt t="86576" x="6940550" y="2457450"/>
          <p14:tracePt t="86593" x="6940550" y="2451100"/>
          <p14:tracePt t="86610" x="6940550" y="2444750"/>
          <p14:tracePt t="86675" x="6940550" y="2438400"/>
          <p14:tracePt t="87484" x="0" y="0"/>
        </p14:tracePtLst>
        <p14:tracePtLst>
          <p14:tracePt t="91314" x="3956050" y="2432050"/>
          <p14:tracePt t="91339" x="3956050" y="2425700"/>
          <p14:tracePt t="91514" x="3956050" y="2432050"/>
          <p14:tracePt t="91515" x="0" y="0"/>
        </p14:tracePtLst>
        <p14:tracePtLst>
          <p14:tracePt t="94107" x="1028700" y="3492500"/>
          <p14:tracePt t="94328" x="1035050" y="3492500"/>
          <p14:tracePt t="94345" x="1041400" y="3498850"/>
          <p14:tracePt t="94353" x="1047750" y="3498850"/>
          <p14:tracePt t="94367" x="1047750" y="3505200"/>
          <p14:tracePt t="94387" x="1054100" y="3505200"/>
          <p14:tracePt t="94403" x="1060450" y="3505200"/>
          <p14:tracePt t="94420" x="1066800" y="3505200"/>
          <p14:tracePt t="94428" x="1073150" y="3511550"/>
          <p14:tracePt t="94445" x="1079500" y="3511550"/>
          <p14:tracePt t="94461" x="1092200" y="3517900"/>
          <p14:tracePt t="94477" x="1104900" y="3524250"/>
          <p14:tracePt t="94493" x="1117600" y="3524250"/>
          <p14:tracePt t="94510" x="1130300" y="3524250"/>
          <p14:tracePt t="94527" x="1143000" y="3524250"/>
          <p14:tracePt t="94528" x="1149350" y="3524250"/>
          <p14:tracePt t="94543" x="1155700" y="3524250"/>
          <p14:tracePt t="94560" x="1168400" y="3530600"/>
          <p14:tracePt t="94577" x="1174750" y="3530600"/>
          <p14:tracePt t="94610" x="1181100" y="3530600"/>
          <p14:tracePt t="94626" x="1187450" y="3530600"/>
          <p14:tracePt t="94643" x="1193800" y="3530600"/>
          <p14:tracePt t="94660" x="1206500" y="3524250"/>
          <p14:tracePt t="94703" x="1212850" y="3524250"/>
          <p14:tracePt t="94711" x="1219200" y="3517900"/>
          <p14:tracePt t="94718" x="1225550" y="3511550"/>
          <p14:tracePt t="94728" x="1231900" y="3511550"/>
          <p14:tracePt t="94743" x="1238250" y="3505200"/>
          <p14:tracePt t="94760" x="1257300" y="3498850"/>
          <p14:tracePt t="94778" x="1257300" y="3492500"/>
          <p14:tracePt t="94794" x="1276350" y="3486150"/>
          <p14:tracePt t="94810" x="1295400" y="3479800"/>
          <p14:tracePt t="94827" x="1308100" y="3467100"/>
          <p14:tracePt t="94845" x="1333500" y="3454400"/>
          <p14:tracePt t="94860" x="1346200" y="3454400"/>
          <p14:tracePt t="94877" x="1352550" y="3448050"/>
          <p14:tracePt t="94893" x="1352550" y="3441700"/>
          <p14:tracePt t="94937" x="1358900" y="3441700"/>
          <p14:tracePt t="95014" x="1365250" y="3441700"/>
          <p14:tracePt t="95027" x="1371600" y="3441700"/>
          <p14:tracePt t="95043" x="1377950" y="3441700"/>
          <p14:tracePt t="95060" x="1390650" y="3441700"/>
          <p14:tracePt t="95077" x="1403350" y="3441700"/>
          <p14:tracePt t="95093" x="1422400" y="3441700"/>
          <p14:tracePt t="95094" x="1428750" y="3441700"/>
          <p14:tracePt t="95111" x="1435100" y="3441700"/>
          <p14:tracePt t="95127" x="1441450" y="3448050"/>
          <p14:tracePt t="95143" x="1447800" y="3448050"/>
          <p14:tracePt t="95165" x="1454150" y="3448050"/>
          <p14:tracePt t="95184" x="1466850" y="3448050"/>
          <p14:tracePt t="95193" x="1466850" y="3454400"/>
          <p14:tracePt t="95210" x="1473200" y="3454400"/>
          <p14:tracePt t="95227" x="1492250" y="3454400"/>
          <p14:tracePt t="95243" x="1517650" y="3454400"/>
          <p14:tracePt t="95260" x="1568450" y="3448050"/>
          <p14:tracePt t="95276" x="1600200" y="3448050"/>
          <p14:tracePt t="95293" x="1612900" y="3448050"/>
          <p14:tracePt t="95310" x="1619250" y="3448050"/>
          <p14:tracePt t="95377" x="1625600" y="3448050"/>
          <p14:tracePt t="95393" x="1631950" y="3448050"/>
          <p14:tracePt t="95410" x="1644650" y="3448050"/>
          <p14:tracePt t="95427" x="1651000" y="3448050"/>
          <p14:tracePt t="95501" x="1657350" y="3448050"/>
          <p14:tracePt t="95527" x="1663700" y="3448050"/>
          <p14:tracePt t="95539" x="1670050" y="3448050"/>
          <p14:tracePt t="95554" x="1701800" y="3448050"/>
          <p14:tracePt t="95562" x="1739900" y="3454400"/>
          <p14:tracePt t="95577" x="1828800" y="3479800"/>
          <p14:tracePt t="95593" x="1905000" y="3505200"/>
          <p14:tracePt t="95610" x="1962150" y="3524250"/>
          <p14:tracePt t="95626" x="1974850" y="3536950"/>
          <p14:tracePt t="95850" x="1981200" y="3536950"/>
          <p14:tracePt t="95905" x="1987550" y="3536950"/>
          <p14:tracePt t="95913" x="2012950" y="3536950"/>
          <p14:tracePt t="95922" x="2032000" y="3536950"/>
          <p14:tracePt t="95926" x="2057400" y="3536950"/>
          <p14:tracePt t="95943" x="2089150" y="3536950"/>
          <p14:tracePt t="95960" x="2108200" y="3536950"/>
          <p14:tracePt t="95977" x="2114550" y="3536950"/>
          <p14:tracePt t="96025" x="2120900" y="3536950"/>
          <p14:tracePt t="96063" x="2127250" y="3530600"/>
          <p14:tracePt t="96070" x="2139950" y="3530600"/>
          <p14:tracePt t="96078" x="2146300" y="3524250"/>
          <p14:tracePt t="96094" x="2171700" y="3524250"/>
          <p14:tracePt t="96110" x="2184400" y="3517900"/>
          <p14:tracePt t="96127" x="2209800" y="3517900"/>
          <p14:tracePt t="96143" x="2222500" y="3511550"/>
          <p14:tracePt t="96160" x="2241550" y="3511550"/>
          <p14:tracePt t="96177" x="2247900" y="3511550"/>
          <p14:tracePt t="96178" x="2254250" y="3511550"/>
          <p14:tracePt t="96193" x="2260600" y="3511550"/>
          <p14:tracePt t="96210" x="2273300" y="3505200"/>
          <p14:tracePt t="96227" x="2292350" y="3505200"/>
          <p14:tracePt t="96244" x="2305050" y="3498850"/>
          <p14:tracePt t="96260" x="2311400" y="3498850"/>
          <p14:tracePt t="96276" x="2317750" y="3498850"/>
          <p14:tracePt t="96293" x="2324100" y="3498850"/>
          <p14:tracePt t="96311" x="2330450" y="3498850"/>
          <p14:tracePt t="96328" x="2336800" y="3498850"/>
          <p14:tracePt t="96387" x="2343150" y="3498850"/>
          <p14:tracePt t="96395" x="2349500" y="3498850"/>
          <p14:tracePt t="96408" x="2362200" y="3498850"/>
          <p14:tracePt t="96416" x="2374900" y="3498850"/>
          <p14:tracePt t="96427" x="2387600" y="3498850"/>
          <p14:tracePt t="96444" x="2413000" y="3498850"/>
          <p14:tracePt t="96447" x="2425700" y="3498850"/>
          <p14:tracePt t="96460" x="2432050" y="3498850"/>
          <p14:tracePt t="96477" x="2444750" y="3505200"/>
          <p14:tracePt t="96479" x="2451100" y="3505200"/>
          <p14:tracePt t="96683" x="2451100" y="3511550"/>
          <p14:tracePt t="96690" x="2470150" y="3517900"/>
          <p14:tracePt t="96702" x="2501900" y="3524250"/>
          <p14:tracePt t="96710" x="2520950" y="3530600"/>
          <p14:tracePt t="96727" x="2540000" y="3543300"/>
          <p14:tracePt t="96743" x="2552700" y="3543300"/>
          <p14:tracePt t="97600" x="2559050" y="3543300"/>
          <p14:tracePt t="97611" x="2565400" y="3543300"/>
          <p14:tracePt t="97623" x="2571750" y="3543300"/>
          <p14:tracePt t="97630" x="2590800" y="3543300"/>
          <p14:tracePt t="97644" x="2603500" y="3543300"/>
          <p14:tracePt t="98035" x="2603500" y="3536950"/>
          <p14:tracePt t="98042" x="2597150" y="3536950"/>
          <p14:tracePt t="98060" x="2578100" y="3530600"/>
          <p14:tracePt t="98077" x="2565400" y="3517900"/>
          <p14:tracePt t="98093" x="2546350" y="3511550"/>
          <p14:tracePt t="98110" x="2527300" y="3505200"/>
          <p14:tracePt t="98127" x="2508250" y="3498850"/>
          <p14:tracePt t="98143" x="2495550" y="3492500"/>
          <p14:tracePt t="98160" x="2489200" y="3492500"/>
          <p14:tracePt t="98177" x="2470150" y="3486150"/>
          <p14:tracePt t="98193" x="2444750" y="3473450"/>
          <p14:tracePt t="98210" x="2355850" y="3454400"/>
          <p14:tracePt t="98227" x="2222500" y="3422650"/>
          <p14:tracePt t="98244" x="2184400" y="3409950"/>
          <p14:tracePt t="98260" x="2165350" y="3403600"/>
          <p14:tracePt t="98277" x="2159000" y="3403600"/>
          <p14:tracePt t="98346" x="2152650" y="3403600"/>
          <p14:tracePt t="98529" x="0" y="0"/>
        </p14:tracePtLst>
        <p14:tracePtLst>
          <p14:tracePt t="99229" x="1047750" y="3435350"/>
          <p14:tracePt t="99261" x="1047750" y="3429000"/>
          <p14:tracePt t="99427" x="0" y="0"/>
        </p14:tracePtLst>
        <p14:tracePtLst>
          <p14:tracePt t="100310" x="1543050" y="3409950"/>
          <p14:tracePt t="100481" x="0" y="0"/>
        </p14:tracePtLst>
        <p14:tracePtLst>
          <p14:tracePt t="101072" x="1860550" y="3403600"/>
          <p14:tracePt t="101265" x="0" y="0"/>
        </p14:tracePtLst>
        <p14:tracePtLst>
          <p14:tracePt t="107494" x="8445500" y="2559050"/>
          <p14:tracePt t="107521" x="8445500" y="2552700"/>
          <p14:tracePt t="107617" x="8451850" y="2552700"/>
          <p14:tracePt t="107625" x="8464550" y="2552700"/>
          <p14:tracePt t="107633" x="8470900" y="2552700"/>
          <p14:tracePt t="107643" x="8477250" y="2552700"/>
          <p14:tracePt t="107660" x="8496300" y="2552700"/>
          <p14:tracePt t="107663" x="8502650" y="2552700"/>
          <p14:tracePt t="107677" x="8515350" y="2552700"/>
          <p14:tracePt t="107695" x="8540750" y="2552700"/>
          <p14:tracePt t="107710" x="8566150" y="2552700"/>
          <p14:tracePt t="107727" x="8585200" y="2552700"/>
          <p14:tracePt t="107743" x="8636000" y="2533650"/>
          <p14:tracePt t="107760" x="8699500" y="2508250"/>
          <p14:tracePt t="107763" x="8737600" y="2495550"/>
          <p14:tracePt t="107777" x="8769350" y="2489200"/>
          <p14:tracePt t="107793" x="8845550" y="2489200"/>
          <p14:tracePt t="107795" x="8890000" y="2501900"/>
          <p14:tracePt t="107810" x="8966200" y="2520950"/>
          <p14:tracePt t="107826" x="9017000" y="2533650"/>
          <p14:tracePt t="107843" x="9023350" y="2533650"/>
          <p14:tracePt t="107860" x="9029700" y="2533650"/>
          <p14:tracePt t="107882" x="9036050" y="2533650"/>
          <p14:tracePt t="107894" x="9042400" y="2533650"/>
          <p14:tracePt t="107910" x="9055100" y="2533650"/>
          <p14:tracePt t="107927" x="9067800" y="2533650"/>
          <p14:tracePt t="107943" x="9074150" y="2533650"/>
          <p14:tracePt t="107944" x="9080500" y="2533650"/>
          <p14:tracePt t="107960" x="9093200" y="2533650"/>
          <p14:tracePt t="108198" x="9086850" y="2533650"/>
          <p14:tracePt t="108207" x="9080500" y="2533650"/>
          <p14:tracePt t="108214" x="9067800" y="2533650"/>
          <p14:tracePt t="108227" x="9055100" y="2533650"/>
          <p14:tracePt t="108243" x="9023350" y="2533650"/>
          <p14:tracePt t="108246" x="9004300" y="2533650"/>
          <p14:tracePt t="108260" x="8959850" y="2533650"/>
          <p14:tracePt t="108277" x="8928100" y="2533650"/>
          <p14:tracePt t="108294" x="8902700" y="2527300"/>
          <p14:tracePt t="108310" x="8890000" y="2527300"/>
          <p14:tracePt t="108327" x="8883650" y="2527300"/>
          <p14:tracePt t="108344" x="8877300" y="2527300"/>
          <p14:tracePt t="108392" x="8870950" y="2527300"/>
          <p14:tracePt t="108398" x="8864600" y="2527300"/>
          <p14:tracePt t="108410" x="8858250" y="2527300"/>
          <p14:tracePt t="108427" x="8845550" y="2527300"/>
          <p14:tracePt t="108443" x="8826500" y="2527300"/>
          <p14:tracePt t="108445" x="8820150" y="2527300"/>
          <p14:tracePt t="108461" x="8801100" y="2527300"/>
          <p14:tracePt t="108477" x="8788400" y="2527300"/>
          <p14:tracePt t="108493" x="8743950" y="2527300"/>
          <p14:tracePt t="108510" x="8680450" y="2527300"/>
          <p14:tracePt t="108527" x="8629650" y="2527300"/>
          <p14:tracePt t="108543" x="8610600" y="2527300"/>
          <p14:tracePt t="108544" x="8597900" y="2527300"/>
          <p14:tracePt t="108568" x="8591550" y="2527300"/>
          <p14:tracePt t="108590" x="8591550" y="2520950"/>
          <p14:tracePt t="108602" x="8585200" y="2520950"/>
          <p14:tracePt t="108634" x="8578850" y="2520950"/>
          <p14:tracePt t="108640" x="8572500" y="2520950"/>
          <p14:tracePt t="108648" x="8559800" y="2520950"/>
          <p14:tracePt t="109006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086267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/>
          <p:cNvSpPr/>
          <p:nvPr/>
        </p:nvSpPr>
        <p:spPr>
          <a:xfrm>
            <a:off x="5577361" y="110655"/>
            <a:ext cx="3056537" cy="3632782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GB" sz="1350" i="1" dirty="0">
                <a:solidFill>
                  <a:schemeClr val="tx1"/>
                </a:solidFill>
              </a:rPr>
              <a:t>Designing operations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</p:txBody>
      </p:sp>
      <p:sp>
        <p:nvSpPr>
          <p:cNvPr id="456" name="Rounded Rectangle 455"/>
          <p:cNvSpPr/>
          <p:nvPr/>
        </p:nvSpPr>
        <p:spPr>
          <a:xfrm>
            <a:off x="3392848" y="1291247"/>
            <a:ext cx="2750257" cy="1936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solidFill>
                <a:schemeClr val="tx1"/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992125" y="3812310"/>
            <a:ext cx="7641773" cy="838457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1722" tIns="30861" rIns="61722" bIns="308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r>
              <a:rPr lang="en-GB" sz="1350" i="1" dirty="0">
                <a:solidFill>
                  <a:schemeClr val="tx1"/>
                </a:solidFill>
              </a:rPr>
              <a:t>Managing operations</a:t>
            </a:r>
            <a:endParaRPr lang="en-ZA" sz="1350" i="1" dirty="0">
              <a:solidFill>
                <a:schemeClr val="tx1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992125" y="1565785"/>
            <a:ext cx="1687610" cy="2177652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350" i="1" dirty="0">
                <a:solidFill>
                  <a:schemeClr val="tx1"/>
                </a:solidFill>
              </a:rPr>
              <a:t>Optimising operations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9764" y="144931"/>
            <a:ext cx="1184435" cy="5617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Introduction </a:t>
            </a:r>
            <a:r>
              <a:rPr lang="en-GB" sz="675" dirty="0">
                <a:solidFill>
                  <a:schemeClr val="tx1"/>
                </a:solidFill>
              </a:rPr>
              <a:t>(1) 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12095" y="144932"/>
            <a:ext cx="1242588" cy="56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Product &amp; service design </a:t>
            </a:r>
            <a:r>
              <a:rPr lang="en-GB" sz="675" dirty="0">
                <a:solidFill>
                  <a:schemeClr val="tx1"/>
                </a:solidFill>
              </a:rPr>
              <a:t>(5)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32532" y="144932"/>
            <a:ext cx="1214418" cy="56369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Process strategy </a:t>
            </a:r>
            <a:r>
              <a:rPr lang="en-GB" sz="675" dirty="0">
                <a:solidFill>
                  <a:schemeClr val="bg1"/>
                </a:solidFill>
              </a:rPr>
              <a:t>(7)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32532" y="3850831"/>
            <a:ext cx="1214418" cy="5645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Supply chain management </a:t>
            </a:r>
            <a:r>
              <a:rPr lang="en-GB" sz="675" dirty="0">
                <a:solidFill>
                  <a:schemeClr val="bg1"/>
                </a:solidFill>
              </a:rPr>
              <a:t>(11)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423" y="3850830"/>
            <a:ext cx="1189858" cy="5702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Inventory </a:t>
            </a:r>
            <a:r>
              <a:rPr lang="en-GB" sz="675" dirty="0">
                <a:solidFill>
                  <a:schemeClr val="tx1"/>
                </a:solidFill>
              </a:rPr>
              <a:t>(12)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25686" y="3120686"/>
            <a:ext cx="1188459" cy="56369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Theory of constraints </a:t>
            </a:r>
            <a:r>
              <a:rPr lang="en-GB" sz="675" dirty="0">
                <a:solidFill>
                  <a:schemeClr val="bg1"/>
                </a:solidFill>
              </a:rPr>
              <a:t>(7)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23533" y="1627496"/>
            <a:ext cx="1196404" cy="572529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Lean </a:t>
            </a:r>
            <a:r>
              <a:rPr lang="en-GB" sz="675" dirty="0">
                <a:solidFill>
                  <a:schemeClr val="bg1"/>
                </a:solidFill>
              </a:rPr>
              <a:t>(16)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23533" y="885247"/>
            <a:ext cx="1196404" cy="56369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Maintenance</a:t>
            </a:r>
          </a:p>
          <a:p>
            <a:pPr algn="ctr"/>
            <a:r>
              <a:rPr lang="en-GB" sz="675" dirty="0">
                <a:solidFill>
                  <a:schemeClr val="tx1"/>
                </a:solidFill>
              </a:rPr>
              <a:t>(17)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67145" y="3850830"/>
            <a:ext cx="1186871" cy="5702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Forecasting </a:t>
            </a:r>
            <a:r>
              <a:rPr lang="en-GB" sz="675" dirty="0">
                <a:solidFill>
                  <a:schemeClr val="tx1"/>
                </a:solidFill>
              </a:rPr>
              <a:t>(4)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2" idx="3"/>
            <a:endCxn id="89" idx="1"/>
          </p:cNvCxnSpPr>
          <p:nvPr/>
        </p:nvCxnSpPr>
        <p:spPr>
          <a:xfrm>
            <a:off x="2414199" y="425796"/>
            <a:ext cx="27706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9" idx="3"/>
            <a:endCxn id="88" idx="1"/>
          </p:cNvCxnSpPr>
          <p:nvPr/>
        </p:nvCxnSpPr>
        <p:spPr>
          <a:xfrm flipV="1">
            <a:off x="3874020" y="425796"/>
            <a:ext cx="27704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8" idx="3"/>
            <a:endCxn id="5" idx="1"/>
          </p:cNvCxnSpPr>
          <p:nvPr/>
        </p:nvCxnSpPr>
        <p:spPr>
          <a:xfrm>
            <a:off x="5335034" y="425795"/>
            <a:ext cx="277061" cy="98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6" idx="1"/>
          </p:cNvCxnSpPr>
          <p:nvPr/>
        </p:nvCxnSpPr>
        <p:spPr>
          <a:xfrm>
            <a:off x="6854683" y="426778"/>
            <a:ext cx="27785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2"/>
            <a:endCxn id="96" idx="0"/>
          </p:cNvCxnSpPr>
          <p:nvPr/>
        </p:nvCxnSpPr>
        <p:spPr>
          <a:xfrm>
            <a:off x="7739741" y="708626"/>
            <a:ext cx="0" cy="1752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3" idx="1"/>
            <a:endCxn id="118" idx="3"/>
          </p:cNvCxnSpPr>
          <p:nvPr/>
        </p:nvCxnSpPr>
        <p:spPr>
          <a:xfrm flipH="1">
            <a:off x="3882730" y="4135955"/>
            <a:ext cx="28441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1"/>
            <a:endCxn id="9" idx="3"/>
          </p:cNvCxnSpPr>
          <p:nvPr/>
        </p:nvCxnSpPr>
        <p:spPr>
          <a:xfrm flipH="1">
            <a:off x="6828281" y="4133084"/>
            <a:ext cx="304251" cy="28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1"/>
            <a:endCxn id="13" idx="3"/>
          </p:cNvCxnSpPr>
          <p:nvPr/>
        </p:nvCxnSpPr>
        <p:spPr>
          <a:xfrm flipH="1">
            <a:off x="5354016" y="4135955"/>
            <a:ext cx="28440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88" idx="2"/>
            <a:endCxn id="456" idx="0"/>
          </p:cNvCxnSpPr>
          <p:nvPr/>
        </p:nvCxnSpPr>
        <p:spPr>
          <a:xfrm>
            <a:off x="4743050" y="706661"/>
            <a:ext cx="24927" cy="58458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" idx="2"/>
          </p:cNvCxnSpPr>
          <p:nvPr/>
        </p:nvCxnSpPr>
        <p:spPr>
          <a:xfrm flipH="1">
            <a:off x="5785345" y="708625"/>
            <a:ext cx="448043" cy="593969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9" idx="0"/>
          </p:cNvCxnSpPr>
          <p:nvPr/>
        </p:nvCxnSpPr>
        <p:spPr>
          <a:xfrm flipH="1" flipV="1">
            <a:off x="5672647" y="3222532"/>
            <a:ext cx="560705" cy="62829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046463" y="697177"/>
            <a:ext cx="1085313" cy="72155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18" idx="0"/>
          </p:cNvCxnSpPr>
          <p:nvPr/>
        </p:nvCxnSpPr>
        <p:spPr>
          <a:xfrm flipV="1">
            <a:off x="3289034" y="3208588"/>
            <a:ext cx="516242" cy="64224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96" idx="1"/>
          </p:cNvCxnSpPr>
          <p:nvPr/>
        </p:nvCxnSpPr>
        <p:spPr>
          <a:xfrm flipH="1">
            <a:off x="6125943" y="1165226"/>
            <a:ext cx="1006589" cy="46517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92" idx="1"/>
          </p:cNvCxnSpPr>
          <p:nvPr/>
        </p:nvCxnSpPr>
        <p:spPr>
          <a:xfrm flipH="1" flipV="1">
            <a:off x="6125943" y="2638578"/>
            <a:ext cx="1006589" cy="2176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2" idx="3"/>
          </p:cNvCxnSpPr>
          <p:nvPr/>
        </p:nvCxnSpPr>
        <p:spPr>
          <a:xfrm>
            <a:off x="2419938" y="1167093"/>
            <a:ext cx="950352" cy="3480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1" idx="3"/>
          </p:cNvCxnSpPr>
          <p:nvPr/>
        </p:nvCxnSpPr>
        <p:spPr>
          <a:xfrm flipV="1">
            <a:off x="2419938" y="1907098"/>
            <a:ext cx="945089" cy="666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10" idx="3"/>
          </p:cNvCxnSpPr>
          <p:nvPr/>
        </p:nvCxnSpPr>
        <p:spPr>
          <a:xfrm flipV="1">
            <a:off x="2414145" y="2974637"/>
            <a:ext cx="960786" cy="42789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91" idx="3"/>
          </p:cNvCxnSpPr>
          <p:nvPr/>
        </p:nvCxnSpPr>
        <p:spPr>
          <a:xfrm>
            <a:off x="2414199" y="2660284"/>
            <a:ext cx="955589" cy="210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13" idx="0"/>
            <a:endCxn id="456" idx="2"/>
          </p:cNvCxnSpPr>
          <p:nvPr/>
        </p:nvCxnSpPr>
        <p:spPr>
          <a:xfrm flipV="1">
            <a:off x="4760581" y="3227328"/>
            <a:ext cx="7396" cy="62350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1229764" y="2378437"/>
            <a:ext cx="1184435" cy="5636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Quality </a:t>
            </a:r>
            <a:r>
              <a:rPr lang="en-GB" sz="675" dirty="0">
                <a:solidFill>
                  <a:schemeClr val="tx1"/>
                </a:solidFill>
              </a:rPr>
              <a:t>(6)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132532" y="2378497"/>
            <a:ext cx="1218599" cy="5636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People in operations </a:t>
            </a:r>
            <a:r>
              <a:rPr lang="en-GB" sz="675" dirty="0">
                <a:solidFill>
                  <a:schemeClr val="tx1"/>
                </a:solidFill>
              </a:rPr>
              <a:t>(10)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2695338" y="3850830"/>
            <a:ext cx="1187392" cy="570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Planning </a:t>
            </a:r>
            <a:r>
              <a:rPr lang="en-GB" sz="675" dirty="0">
                <a:solidFill>
                  <a:schemeClr val="tx1"/>
                </a:solidFill>
              </a:rPr>
              <a:t>(13)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169" name="Straight Arrow Connector 168"/>
          <p:cNvCxnSpPr>
            <a:stCxn id="92" idx="2"/>
            <a:endCxn id="199" idx="0"/>
          </p:cNvCxnSpPr>
          <p:nvPr/>
        </p:nvCxnSpPr>
        <p:spPr>
          <a:xfrm>
            <a:off x="7741832" y="2942191"/>
            <a:ext cx="1" cy="1752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>
            <a:stCxn id="118" idx="1"/>
            <a:endCxn id="105" idx="3"/>
          </p:cNvCxnSpPr>
          <p:nvPr/>
        </p:nvCxnSpPr>
        <p:spPr>
          <a:xfrm flipH="1" flipV="1">
            <a:off x="2410924" y="4135955"/>
            <a:ext cx="28441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>
            <a:stCxn id="11" idx="0"/>
            <a:endCxn id="12" idx="2"/>
          </p:cNvCxnSpPr>
          <p:nvPr/>
        </p:nvCxnSpPr>
        <p:spPr>
          <a:xfrm flipV="1">
            <a:off x="1821735" y="1448940"/>
            <a:ext cx="0" cy="178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>
            <a:stCxn id="91" idx="0"/>
            <a:endCxn id="11" idx="2"/>
          </p:cNvCxnSpPr>
          <p:nvPr/>
        </p:nvCxnSpPr>
        <p:spPr>
          <a:xfrm flipH="1" flipV="1">
            <a:off x="1821735" y="2200025"/>
            <a:ext cx="247" cy="17841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>
            <a:stCxn id="10" idx="0"/>
            <a:endCxn id="91" idx="2"/>
          </p:cNvCxnSpPr>
          <p:nvPr/>
        </p:nvCxnSpPr>
        <p:spPr>
          <a:xfrm flipV="1">
            <a:off x="1819915" y="2942130"/>
            <a:ext cx="2066" cy="178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/>
          <p:cNvCxnSpPr/>
          <p:nvPr/>
        </p:nvCxnSpPr>
        <p:spPr>
          <a:xfrm flipH="1" flipV="1">
            <a:off x="6028662" y="3131432"/>
            <a:ext cx="1103116" cy="73055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>
            <a:stCxn id="89" idx="2"/>
          </p:cNvCxnSpPr>
          <p:nvPr/>
        </p:nvCxnSpPr>
        <p:spPr>
          <a:xfrm>
            <a:off x="3282643" y="706662"/>
            <a:ext cx="432191" cy="60332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96" idx="2"/>
            <a:endCxn id="97" idx="0"/>
          </p:cNvCxnSpPr>
          <p:nvPr/>
        </p:nvCxnSpPr>
        <p:spPr>
          <a:xfrm>
            <a:off x="7739741" y="1446526"/>
            <a:ext cx="0" cy="17531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4151065" y="144932"/>
            <a:ext cx="1183970" cy="5617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Project management </a:t>
            </a:r>
            <a:r>
              <a:rPr lang="en-GB" sz="675" dirty="0">
                <a:solidFill>
                  <a:schemeClr val="tx1"/>
                </a:solidFill>
              </a:rPr>
              <a:t>(3)</a:t>
            </a:r>
            <a:endParaRPr lang="en-ZA" sz="1350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691265" y="144931"/>
            <a:ext cx="1182755" cy="5617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Operations Strategy </a:t>
            </a:r>
            <a:r>
              <a:rPr lang="en-GB" sz="675" dirty="0">
                <a:solidFill>
                  <a:schemeClr val="tx1"/>
                </a:solidFill>
              </a:rPr>
              <a:t>(2) 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7132532" y="883924"/>
            <a:ext cx="1214418" cy="5626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Location </a:t>
            </a:r>
            <a:r>
              <a:rPr lang="en-GB" sz="675" dirty="0">
                <a:solidFill>
                  <a:schemeClr val="bg1"/>
                </a:solidFill>
              </a:rPr>
              <a:t>(8)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7132532" y="1621842"/>
            <a:ext cx="1214418" cy="58164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Layout </a:t>
            </a:r>
            <a:r>
              <a:rPr lang="en-GB" sz="675" dirty="0">
                <a:solidFill>
                  <a:schemeClr val="bg1"/>
                </a:solidFill>
              </a:rPr>
              <a:t>(9)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23532" y="3850830"/>
            <a:ext cx="1187392" cy="570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Scheduling </a:t>
            </a:r>
            <a:r>
              <a:rPr lang="en-GB" sz="675" dirty="0">
                <a:solidFill>
                  <a:schemeClr val="tx1"/>
                </a:solidFill>
              </a:rPr>
              <a:t>(15)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7132533" y="3117489"/>
            <a:ext cx="1218599" cy="5636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MRP &amp; ERP systems </a:t>
            </a:r>
            <a:r>
              <a:rPr lang="en-GB" sz="675" dirty="0">
                <a:solidFill>
                  <a:schemeClr val="tx1"/>
                </a:solidFill>
              </a:rPr>
              <a:t>(14)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216" name="Straight Arrow Connector 215"/>
          <p:cNvCxnSpPr>
            <a:stCxn id="199" idx="2"/>
            <a:endCxn id="8" idx="0"/>
          </p:cNvCxnSpPr>
          <p:nvPr/>
        </p:nvCxnSpPr>
        <p:spPr>
          <a:xfrm flipH="1">
            <a:off x="7739741" y="3681183"/>
            <a:ext cx="2092" cy="16964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Arrow Connector 255"/>
          <p:cNvCxnSpPr>
            <a:stCxn id="97" idx="2"/>
            <a:endCxn id="92" idx="0"/>
          </p:cNvCxnSpPr>
          <p:nvPr/>
        </p:nvCxnSpPr>
        <p:spPr>
          <a:xfrm>
            <a:off x="7739741" y="2203485"/>
            <a:ext cx="2091" cy="1750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Arrow Connector 313"/>
          <p:cNvCxnSpPr>
            <a:stCxn id="105" idx="0"/>
            <a:endCxn id="10" idx="2"/>
          </p:cNvCxnSpPr>
          <p:nvPr/>
        </p:nvCxnSpPr>
        <p:spPr>
          <a:xfrm flipV="1">
            <a:off x="1817228" y="3684380"/>
            <a:ext cx="2687" cy="1664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" name="Oval 452"/>
          <p:cNvSpPr/>
          <p:nvPr/>
        </p:nvSpPr>
        <p:spPr>
          <a:xfrm>
            <a:off x="4169391" y="1309986"/>
            <a:ext cx="1133680" cy="261142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Classroom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4" name="Oval 453"/>
          <p:cNvSpPr/>
          <p:nvPr/>
        </p:nvSpPr>
        <p:spPr>
          <a:xfrm>
            <a:off x="4813213" y="2858106"/>
            <a:ext cx="1223207" cy="321720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Community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5" name="Oval 454"/>
          <p:cNvSpPr/>
          <p:nvPr/>
        </p:nvSpPr>
        <p:spPr>
          <a:xfrm>
            <a:off x="3494447" y="2846589"/>
            <a:ext cx="1223207" cy="340906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Workplace</a:t>
            </a:r>
            <a:endParaRPr lang="en-ZA" sz="948" dirty="0">
              <a:solidFill>
                <a:schemeClr val="bg1"/>
              </a:solidFill>
            </a:endParaRPr>
          </a:p>
        </p:txBody>
      </p:sp>
      <p:cxnSp>
        <p:nvCxnSpPr>
          <p:cNvPr id="464" name="Straight Arrow Connector 463"/>
          <p:cNvCxnSpPr>
            <a:stCxn id="199" idx="1"/>
          </p:cNvCxnSpPr>
          <p:nvPr/>
        </p:nvCxnSpPr>
        <p:spPr>
          <a:xfrm flipH="1" flipV="1">
            <a:off x="6136605" y="2939673"/>
            <a:ext cx="995927" cy="45966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" name="Rounded Rectangle 515"/>
          <p:cNvSpPr/>
          <p:nvPr/>
        </p:nvSpPr>
        <p:spPr>
          <a:xfrm>
            <a:off x="3714834" y="1649419"/>
            <a:ext cx="2029460" cy="11283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solidFill>
                <a:schemeClr val="tx1"/>
              </a:solidFill>
            </a:endParaRPr>
          </a:p>
        </p:txBody>
      </p:sp>
      <p:cxnSp>
        <p:nvCxnSpPr>
          <p:cNvPr id="465" name="Straight Arrow Connector 464"/>
          <p:cNvCxnSpPr>
            <a:stCxn id="97" idx="1"/>
          </p:cNvCxnSpPr>
          <p:nvPr/>
        </p:nvCxnSpPr>
        <p:spPr>
          <a:xfrm flipH="1" flipV="1">
            <a:off x="6106233" y="1903534"/>
            <a:ext cx="1026299" cy="9131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Arrow Connector 489"/>
          <p:cNvCxnSpPr/>
          <p:nvPr/>
        </p:nvCxnSpPr>
        <p:spPr>
          <a:xfrm flipV="1">
            <a:off x="2426911" y="3135484"/>
            <a:ext cx="1036175" cy="72650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TextBox 514"/>
          <p:cNvSpPr txBox="1"/>
          <p:nvPr/>
        </p:nvSpPr>
        <p:spPr>
          <a:xfrm rot="16200000">
            <a:off x="-1543555" y="2247890"/>
            <a:ext cx="446412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20" b="1" i="1" u="sng" dirty="0"/>
              <a:t>MBAA812 Roadmap</a:t>
            </a:r>
            <a:endParaRPr lang="en-ZA" sz="1620" b="1" i="1" u="sng" dirty="0"/>
          </a:p>
        </p:txBody>
      </p:sp>
      <p:sp>
        <p:nvSpPr>
          <p:cNvPr id="451" name="Oval 450"/>
          <p:cNvSpPr/>
          <p:nvPr/>
        </p:nvSpPr>
        <p:spPr>
          <a:xfrm>
            <a:off x="4854627" y="1884034"/>
            <a:ext cx="834450" cy="45957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Insight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0" name="Oval 449"/>
          <p:cNvSpPr/>
          <p:nvPr/>
        </p:nvSpPr>
        <p:spPr>
          <a:xfrm>
            <a:off x="3767048" y="2287683"/>
            <a:ext cx="1519870" cy="43507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Understanding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2" name="Oval 451"/>
          <p:cNvSpPr/>
          <p:nvPr/>
        </p:nvSpPr>
        <p:spPr>
          <a:xfrm>
            <a:off x="3758390" y="1686150"/>
            <a:ext cx="1188267" cy="3899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Application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523" name="Down Arrow 522"/>
          <p:cNvSpPr/>
          <p:nvPr/>
        </p:nvSpPr>
        <p:spPr>
          <a:xfrm>
            <a:off x="4660175" y="1588666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4" name="Down Arrow 523"/>
          <p:cNvSpPr/>
          <p:nvPr/>
        </p:nvSpPr>
        <p:spPr>
          <a:xfrm flipV="1">
            <a:off x="4048757" y="2702770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5" name="Down Arrow 524"/>
          <p:cNvSpPr/>
          <p:nvPr/>
        </p:nvSpPr>
        <p:spPr>
          <a:xfrm flipV="1">
            <a:off x="5378932" y="2722758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8" name="Right Arrow 527"/>
          <p:cNvSpPr/>
          <p:nvPr/>
        </p:nvSpPr>
        <p:spPr>
          <a:xfrm>
            <a:off x="592402" y="186644"/>
            <a:ext cx="576072" cy="439629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3" name="Rectangle 2"/>
          <p:cNvSpPr/>
          <p:nvPr/>
        </p:nvSpPr>
        <p:spPr>
          <a:xfrm>
            <a:off x="1168473" y="110656"/>
            <a:ext cx="2765191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Study School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104325" y="119504"/>
            <a:ext cx="2801355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2" name="Rectangle 71"/>
          <p:cNvSpPr/>
          <p:nvPr/>
        </p:nvSpPr>
        <p:spPr>
          <a:xfrm rot="5400000">
            <a:off x="6616188" y="467779"/>
            <a:ext cx="2119094" cy="142254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  </a:t>
            </a: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                    2</a:t>
            </a:r>
          </a:p>
        </p:txBody>
      </p:sp>
      <p:sp>
        <p:nvSpPr>
          <p:cNvPr id="74" name="Rectangle 73"/>
          <p:cNvSpPr/>
          <p:nvPr/>
        </p:nvSpPr>
        <p:spPr>
          <a:xfrm rot="5400000">
            <a:off x="6994012" y="2333023"/>
            <a:ext cx="1363013" cy="142254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</a:t>
            </a: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585437" y="3831048"/>
            <a:ext cx="2801355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7" name="Rectangle 76"/>
          <p:cNvSpPr/>
          <p:nvPr/>
        </p:nvSpPr>
        <p:spPr>
          <a:xfrm>
            <a:off x="1168474" y="3831048"/>
            <a:ext cx="4230384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>
          <a:xfrm rot="16200000">
            <a:off x="1179096" y="2314849"/>
            <a:ext cx="1363013" cy="138425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6</a:t>
            </a:r>
          </a:p>
        </p:txBody>
      </p:sp>
      <p:sp>
        <p:nvSpPr>
          <p:cNvPr id="79" name="Rectangle 78"/>
          <p:cNvSpPr/>
          <p:nvPr/>
        </p:nvSpPr>
        <p:spPr>
          <a:xfrm rot="16200000">
            <a:off x="1180532" y="870801"/>
            <a:ext cx="1363013" cy="138713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7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12098" y="4241590"/>
            <a:ext cx="328970" cy="32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3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"/>
    </mc:Choice>
    <mc:Fallback xmlns="">
      <p:transition spd="slow" advTm="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02239" y="275191"/>
            <a:ext cx="5426144" cy="778669"/>
          </a:xfrm>
          <a:noFill/>
          <a:ln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Strategic Importance of Maintenance and Reliability</a:t>
            </a:r>
          </a:p>
        </p:txBody>
      </p:sp>
      <p:sp>
        <p:nvSpPr>
          <p:cNvPr id="1334276" name="Rectangle 4"/>
          <p:cNvSpPr>
            <a:spLocks noChangeArrowheads="1"/>
          </p:cNvSpPr>
          <p:nvPr/>
        </p:nvSpPr>
        <p:spPr bwMode="auto">
          <a:xfrm>
            <a:off x="1880839" y="1315845"/>
            <a:ext cx="6547544" cy="264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DB10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71452" indent="-271452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Failure has far reaching effects on a firm’s</a:t>
            </a:r>
          </a:p>
          <a:p>
            <a:pPr marL="635768" lvl="1" indent="-257165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Operation</a:t>
            </a:r>
          </a:p>
          <a:p>
            <a:pPr marL="635768" lvl="1" indent="-257165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Reputation</a:t>
            </a:r>
          </a:p>
          <a:p>
            <a:pPr marL="635768" lvl="1" indent="-257165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Profitability</a:t>
            </a:r>
          </a:p>
          <a:p>
            <a:pPr marL="635768" lvl="1" indent="-257165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Dissatisfied customers</a:t>
            </a:r>
          </a:p>
          <a:p>
            <a:pPr marL="635768" lvl="1" indent="-257165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Idle employees</a:t>
            </a:r>
          </a:p>
          <a:p>
            <a:pPr marL="635768" lvl="1" indent="-257165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Profits becoming losses</a:t>
            </a:r>
          </a:p>
          <a:p>
            <a:pPr marL="635768" lvl="1" indent="-257165">
              <a:lnSpc>
                <a:spcPct val="8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Reduced value of investment in plant and equipment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5415" y="4104977"/>
            <a:ext cx="274142" cy="2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80764"/>
      </p:ext>
    </p:extLst>
  </p:cSld>
  <p:clrMapOvr>
    <a:masterClrMapping/>
  </p:clrMapOvr>
  <p:transition advTm="81592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33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34276" grpId="0" autoUpdateAnimBg="0"/>
    </p:bldLst>
  </p:timing>
  <p:extLst>
    <p:ext uri="{3A86A75C-4F4B-4683-9AE1-C65F6400EC91}">
      <p14:laserTraceLst xmlns:p14="http://schemas.microsoft.com/office/powerpoint/2010/main">
        <p14:tracePtLst>
          <p14:tracePt t="32575" x="3352800" y="2735263"/>
          <p14:tracePt t="32614" x="3360738" y="2735263"/>
          <p14:tracePt t="32630" x="3368675" y="2735263"/>
          <p14:tracePt t="32644" x="3375025" y="2735263"/>
          <p14:tracePt t="32661" x="3382963" y="2735263"/>
          <p14:tracePt t="32678" x="3451225" y="2743200"/>
          <p14:tracePt t="32694" x="3535363" y="2751138"/>
          <p14:tracePt t="32711" x="3649663" y="2759075"/>
          <p14:tracePt t="32728" x="3787775" y="2773363"/>
          <p14:tracePt t="32744" x="3908425" y="2781300"/>
          <p14:tracePt t="32761" x="3984625" y="2781300"/>
          <p14:tracePt t="32778" x="4038600" y="2781300"/>
          <p14:tracePt t="32794" x="4060825" y="2781300"/>
          <p14:tracePt t="32811" x="4076700" y="2781300"/>
          <p14:tracePt t="32828" x="4114800" y="2781300"/>
          <p14:tracePt t="32844" x="4152900" y="2781300"/>
          <p14:tracePt t="32861" x="4206875" y="2773363"/>
          <p14:tracePt t="32878" x="4297363" y="2759075"/>
          <p14:tracePt t="32895" x="4327525" y="2751138"/>
          <p14:tracePt t="32911" x="4359275" y="2743200"/>
          <p14:tracePt t="32928" x="4365625" y="2743200"/>
          <p14:tracePt t="32974" x="4373563" y="2743200"/>
          <p14:tracePt t="32982" x="4381500" y="2735263"/>
          <p14:tracePt t="32994" x="4403725" y="2727325"/>
          <p14:tracePt t="33011" x="4473575" y="2720975"/>
          <p14:tracePt t="33028" x="4556125" y="2713038"/>
          <p14:tracePt t="33045" x="4625975" y="2705100"/>
          <p14:tracePt t="33061" x="4670425" y="2705100"/>
          <p14:tracePt t="33063" x="4686300" y="2705100"/>
          <p14:tracePt t="33399" x="4686300" y="2697163"/>
          <p14:tracePt t="33919" x="0" y="0"/>
        </p14:tracePtLst>
        <p14:tracePtLst>
          <p14:tracePt t="35672" x="3581400" y="3222625"/>
          <p14:tracePt t="35792" x="3597275" y="3222625"/>
          <p14:tracePt t="35799" x="3627438" y="3222625"/>
          <p14:tracePt t="35812" x="3679825" y="3230563"/>
          <p14:tracePt t="35829" x="3840163" y="3238500"/>
          <p14:tracePt t="35846" x="4038600" y="3254375"/>
          <p14:tracePt t="35862" x="4244975" y="3260725"/>
          <p14:tracePt t="35879" x="4465638" y="3260725"/>
          <p14:tracePt t="35896" x="4525963" y="3260725"/>
          <p14:tracePt t="35912" x="4556125" y="3260725"/>
          <p14:tracePt t="35929" x="4587875" y="3254375"/>
          <p14:tracePt t="35946" x="4618038" y="3254375"/>
          <p14:tracePt t="35962" x="4664075" y="3254375"/>
          <p14:tracePt t="35979" x="4716463" y="3254375"/>
          <p14:tracePt t="35996" x="4754563" y="3254375"/>
          <p14:tracePt t="36012" x="4778375" y="3254375"/>
          <p14:tracePt t="36029" x="4784725" y="3254375"/>
          <p14:tracePt t="36488" x="0" y="0"/>
        </p14:tracePtLst>
        <p14:tracePtLst>
          <p14:tracePt t="39017" x="3421063" y="3573463"/>
          <p14:tracePt t="39145" x="3429000" y="3573463"/>
          <p14:tracePt t="39163" x="3444875" y="3581400"/>
          <p14:tracePt t="39180" x="3505200" y="3581400"/>
          <p14:tracePt t="39197" x="3581400" y="3581400"/>
          <p14:tracePt t="39213" x="3703638" y="3581400"/>
          <p14:tracePt t="39230" x="3832225" y="3581400"/>
          <p14:tracePt t="39247" x="3940175" y="3573463"/>
          <p14:tracePt t="39263" x="4046538" y="3573463"/>
          <p14:tracePt t="39265" x="4098925" y="3573463"/>
          <p14:tracePt t="39280" x="4221163" y="3573463"/>
          <p14:tracePt t="39297" x="4335463" y="3573463"/>
          <p14:tracePt t="39313" x="4457700" y="3573463"/>
          <p14:tracePt t="39330" x="4579938" y="3581400"/>
          <p14:tracePt t="39347" x="4686300" y="3589338"/>
          <p14:tracePt t="39363" x="4770438" y="3603625"/>
          <p14:tracePt t="39380" x="4838700" y="3611563"/>
          <p14:tracePt t="39397" x="4906963" y="3619500"/>
          <p14:tracePt t="39413" x="4960938" y="3627438"/>
          <p14:tracePt t="39430" x="4999038" y="3627438"/>
          <p14:tracePt t="39447" x="5021263" y="3627438"/>
          <p14:tracePt t="39577" x="5013325" y="3627438"/>
          <p14:tracePt t="39585" x="4968875" y="3627438"/>
          <p14:tracePt t="39597" x="4892675" y="3627438"/>
          <p14:tracePt t="39613" x="4694238" y="3603625"/>
          <p14:tracePt t="39630" x="4435475" y="3581400"/>
          <p14:tracePt t="39647" x="4168775" y="3581400"/>
          <p14:tracePt t="39664" x="3916363" y="3581400"/>
          <p14:tracePt t="39665" x="3817938" y="3581400"/>
          <p14:tracePt t="39681" x="3687763" y="3581400"/>
          <p14:tracePt t="39697" x="3611563" y="3581400"/>
          <p14:tracePt t="39714" x="3565525" y="3581400"/>
          <p14:tracePt t="39730" x="3513138" y="3581400"/>
          <p14:tracePt t="39747" x="3475038" y="3581400"/>
          <p14:tracePt t="39764" x="3429000" y="3581400"/>
          <p14:tracePt t="39780" x="3406775" y="3581400"/>
          <p14:tracePt t="39797" x="3390900" y="3589338"/>
          <p14:tracePt t="39814" x="3368675" y="3589338"/>
          <p14:tracePt t="39830" x="3344863" y="3589338"/>
          <p14:tracePt t="39847" x="3330575" y="3589338"/>
          <p14:tracePt t="39864" x="3330575" y="3597275"/>
          <p14:tracePt t="39945" x="3360738" y="3597275"/>
          <p14:tracePt t="39964" x="3451225" y="3597275"/>
          <p14:tracePt t="39980" x="3649663" y="3581400"/>
          <p14:tracePt t="39997" x="3894138" y="3573463"/>
          <p14:tracePt t="40014" x="4160838" y="3565525"/>
          <p14:tracePt t="40030" x="4411663" y="3565525"/>
          <p14:tracePt t="40047" x="4594225" y="3565525"/>
          <p14:tracePt t="40064" x="4702175" y="3565525"/>
          <p14:tracePt t="40065" x="4732338" y="3565525"/>
          <p14:tracePt t="40081" x="4770438" y="3573463"/>
          <p14:tracePt t="40097" x="4792663" y="3581400"/>
          <p14:tracePt t="40114" x="4808538" y="3581400"/>
          <p14:tracePt t="40130" x="4816475" y="3581400"/>
          <p14:tracePt t="40147" x="4838700" y="3589338"/>
          <p14:tracePt t="40164" x="4846638" y="3589338"/>
          <p14:tracePt t="40180" x="4854575" y="3597275"/>
          <p14:tracePt t="40197" x="4860925" y="3597275"/>
          <p14:tracePt t="40233" x="4860925" y="3603625"/>
          <p14:tracePt t="40247" x="4876800" y="3603625"/>
          <p14:tracePt t="40264" x="4892675" y="3603625"/>
          <p14:tracePt t="40265" x="4899025" y="3603625"/>
          <p14:tracePt t="41210" x="0" y="0"/>
        </p14:tracePtLst>
        <p14:tracePtLst>
          <p14:tracePt t="42026" x="3619500" y="4038600"/>
          <p14:tracePt t="42034" x="3627438" y="4038600"/>
          <p14:tracePt t="42122" x="3635375" y="4038600"/>
          <p14:tracePt t="42131" x="3641725" y="4038600"/>
          <p14:tracePt t="42148" x="3749675" y="4038600"/>
          <p14:tracePt t="42164" x="3932238" y="4054475"/>
          <p14:tracePt t="42181" x="4152900" y="4068763"/>
          <p14:tracePt t="42198" x="4373563" y="4076700"/>
          <p14:tracePt t="42215" x="4632325" y="4076700"/>
          <p14:tracePt t="42231" x="4854575" y="4098925"/>
          <p14:tracePt t="42248" x="5075238" y="4098925"/>
          <p14:tracePt t="42265" x="5273675" y="4106863"/>
          <p14:tracePt t="42266" x="5349875" y="4106863"/>
          <p14:tracePt t="42281" x="5494338" y="4106863"/>
          <p14:tracePt t="42298" x="5616575" y="4106863"/>
          <p14:tracePt t="42314" x="5699125" y="4106863"/>
          <p14:tracePt t="42331" x="5761038" y="4098925"/>
          <p14:tracePt t="42348" x="5799138" y="4098925"/>
          <p14:tracePt t="42364" x="5813425" y="4092575"/>
          <p14:tracePt t="42381" x="5837238" y="4092575"/>
          <p14:tracePt t="42398" x="5859463" y="4092575"/>
          <p14:tracePt t="42414" x="5897563" y="4092575"/>
          <p14:tracePt t="42431" x="5943600" y="4098925"/>
          <p14:tracePt t="42448" x="5965825" y="4098925"/>
          <p14:tracePt t="42818" x="0" y="0"/>
        </p14:tracePtLst>
        <p14:tracePtLst>
          <p14:tracePt t="50981" x="3352800" y="4518025"/>
          <p14:tracePt t="51109" x="3375025" y="4518025"/>
          <p14:tracePt t="51117" x="3406775" y="4518025"/>
          <p14:tracePt t="51134" x="3505200" y="4518025"/>
          <p14:tracePt t="51151" x="3597275" y="4511675"/>
          <p14:tracePt t="51168" x="3733800" y="4511675"/>
          <p14:tracePt t="51184" x="3848100" y="4511675"/>
          <p14:tracePt t="51201" x="3954463" y="4518025"/>
          <p14:tracePt t="51218" x="4054475" y="4518025"/>
          <p14:tracePt t="51234" x="4130675" y="4525963"/>
          <p14:tracePt t="51251" x="4229100" y="4533900"/>
          <p14:tracePt t="51268" x="4335463" y="4533900"/>
          <p14:tracePt t="51269" x="4389438" y="4533900"/>
          <p14:tracePt t="51285" x="4495800" y="4533900"/>
          <p14:tracePt t="51301" x="4587875" y="4533900"/>
          <p14:tracePt t="51318" x="4670425" y="4533900"/>
          <p14:tracePt t="51334" x="4740275" y="4518025"/>
          <p14:tracePt t="51351" x="4800600" y="4511675"/>
          <p14:tracePt t="51368" x="4860925" y="4503738"/>
          <p14:tracePt t="51384" x="4914900" y="4495800"/>
          <p14:tracePt t="51401" x="4999038" y="4487863"/>
          <p14:tracePt t="51418" x="5083175" y="4487863"/>
          <p14:tracePt t="51434" x="5143500" y="4487863"/>
          <p14:tracePt t="51451" x="5173663" y="4487863"/>
          <p14:tracePt t="51468" x="5197475" y="4487863"/>
          <p14:tracePt t="51469" x="5203825" y="4487863"/>
          <p14:tracePt t="51484" x="5219700" y="4487863"/>
          <p14:tracePt t="51501" x="5241925" y="4487863"/>
          <p14:tracePt t="51518" x="5295900" y="4487863"/>
          <p14:tracePt t="51534" x="5380038" y="4495800"/>
          <p14:tracePt t="51551" x="5464175" y="4503738"/>
          <p14:tracePt t="51567" x="5508625" y="4511675"/>
          <p14:tracePt t="51584" x="5516563" y="4511675"/>
          <p14:tracePt t="51733" x="5516563" y="4518025"/>
          <p14:tracePt t="51751" x="5440363" y="4518025"/>
          <p14:tracePt t="51768" x="5295900" y="4525963"/>
          <p14:tracePt t="51784" x="5089525" y="4525963"/>
          <p14:tracePt t="51801" x="4854575" y="4525963"/>
          <p14:tracePt t="51818" x="4610100" y="4525963"/>
          <p14:tracePt t="51834" x="4403725" y="4525963"/>
          <p14:tracePt t="51851" x="4229100" y="4511675"/>
          <p14:tracePt t="51868" x="4106863" y="4503738"/>
          <p14:tracePt t="51885" x="3962400" y="4487863"/>
          <p14:tracePt t="51901" x="3902075" y="4479925"/>
          <p14:tracePt t="51918" x="3832225" y="4479925"/>
          <p14:tracePt t="51934" x="3771900" y="4479925"/>
          <p14:tracePt t="51951" x="3725863" y="4479925"/>
          <p14:tracePt t="51968" x="3679825" y="4479925"/>
          <p14:tracePt t="51985" x="3635375" y="4479925"/>
          <p14:tracePt t="52001" x="3589338" y="4479925"/>
          <p14:tracePt t="52018" x="3551238" y="4479925"/>
          <p14:tracePt t="52034" x="3521075" y="4479925"/>
          <p14:tracePt t="52051" x="3513138" y="4479925"/>
          <p14:tracePt t="52662" x="0" y="0"/>
        </p14:tracePtLst>
        <p14:tracePtLst>
          <p14:tracePt t="63665" x="3001963" y="2270125"/>
          <p14:tracePt t="63817" x="3009900" y="2270125"/>
          <p14:tracePt t="63825" x="3017838" y="2270125"/>
          <p14:tracePt t="63839" x="3025775" y="2270125"/>
          <p14:tracePt t="63855" x="3048000" y="2270125"/>
          <p14:tracePt t="63872" x="3108325" y="2270125"/>
          <p14:tracePt t="63889" x="3216275" y="2270125"/>
          <p14:tracePt t="63905" x="3298825" y="2270125"/>
          <p14:tracePt t="63922" x="3368675" y="2270125"/>
          <p14:tracePt t="63939" x="3413125" y="2270125"/>
          <p14:tracePt t="63955" x="3436938" y="2270125"/>
          <p14:tracePt t="64218" x="0" y="0"/>
        </p14:tracePtLst>
        <p14:tracePtLst>
          <p14:tracePt t="66390" x="3940175" y="2674938"/>
          <p14:tracePt t="66482" x="0" y="0"/>
        </p14:tracePtLst>
        <p14:tracePtLst>
          <p14:tracePt t="67131" x="4030663" y="3178175"/>
          <p14:tracePt t="67251" x="0" y="0"/>
        </p14:tracePtLst>
        <p14:tracePtLst>
          <p14:tracePt t="68123" x="3984625" y="3573463"/>
          <p14:tracePt t="68259" x="0" y="0"/>
        </p14:tracePtLst>
        <p14:tracePtLst>
          <p14:tracePt t="69812" x="4084638" y="3992563"/>
          <p14:tracePt t="69924" x="0" y="0"/>
        </p14:tracePtLst>
        <p14:tracePtLst>
          <p14:tracePt t="72228" x="4221163" y="4435475"/>
          <p14:tracePt t="72373" x="0" y="0"/>
        </p14:tracePtLst>
        <p14:tracePtLst>
          <p14:tracePt t="73845" x="4221163" y="4868863"/>
          <p14:tracePt t="73965" x="0" y="0"/>
        </p14:tracePtLst>
        <p14:tracePtLst>
          <p14:tracePt t="74533" x="4335463" y="5464175"/>
          <p14:tracePt t="74645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25350" y="264435"/>
            <a:ext cx="5427274" cy="798648"/>
          </a:xfrm>
          <a:noFill/>
          <a:ln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Maintenance and Reliability</a:t>
            </a:r>
          </a:p>
        </p:txBody>
      </p:sp>
      <p:sp>
        <p:nvSpPr>
          <p:cNvPr id="1543171" name="Rectangle 3"/>
          <p:cNvSpPr>
            <a:spLocks noChangeArrowheads="1"/>
          </p:cNvSpPr>
          <p:nvPr/>
        </p:nvSpPr>
        <p:spPr bwMode="auto">
          <a:xfrm>
            <a:off x="2444948" y="1687712"/>
            <a:ext cx="4254104" cy="155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DB10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 objective of maintenance and reliability is to maintain the capability of the system while controlling costs</a:t>
            </a:r>
          </a:p>
          <a:p>
            <a:pPr marL="592907" lvl="1" indent="-214304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sz="1053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Maintenance is all activities involved in keeping a system’s equipment in working order</a:t>
            </a:r>
          </a:p>
          <a:p>
            <a:pPr marL="592907" lvl="1" indent="-214304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sz="1053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Reliability is the probability that a machine will function properly for a specified time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5415" y="4104977"/>
            <a:ext cx="274142" cy="2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182219"/>
      </p:ext>
    </p:extLst>
  </p:cSld>
  <p:clrMapOvr>
    <a:masterClrMapping/>
  </p:clrMapOvr>
  <p:transition advTm="40013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54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4317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7419" name="Group 27"/>
          <p:cNvGrpSpPr>
            <a:grpSpLocks/>
          </p:cNvGrpSpPr>
          <p:nvPr/>
        </p:nvGrpSpPr>
        <p:grpSpPr bwMode="auto">
          <a:xfrm>
            <a:off x="4241839" y="1924626"/>
            <a:ext cx="591955" cy="1817808"/>
            <a:chOff x="2638" y="1701"/>
            <a:chExt cx="578" cy="1770"/>
          </a:xfrm>
        </p:grpSpPr>
        <p:sp>
          <p:nvSpPr>
            <p:cNvPr id="2107414" name="Line 22"/>
            <p:cNvSpPr>
              <a:spLocks noChangeShapeType="1"/>
            </p:cNvSpPr>
            <p:nvPr/>
          </p:nvSpPr>
          <p:spPr bwMode="auto">
            <a:xfrm flipV="1">
              <a:off x="2648" y="2768"/>
              <a:ext cx="560" cy="70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07413" name="Line 21"/>
            <p:cNvSpPr>
              <a:spLocks noChangeShapeType="1"/>
            </p:cNvSpPr>
            <p:nvPr/>
          </p:nvSpPr>
          <p:spPr bwMode="auto">
            <a:xfrm>
              <a:off x="2638" y="1701"/>
              <a:ext cx="578" cy="61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210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784" y="278699"/>
            <a:ext cx="5434840" cy="757144"/>
          </a:xfrm>
          <a:noFill/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Maintenance Strategy</a:t>
            </a:r>
          </a:p>
        </p:txBody>
      </p:sp>
      <p:grpSp>
        <p:nvGrpSpPr>
          <p:cNvPr id="2107423" name="Group 31"/>
          <p:cNvGrpSpPr>
            <a:grpSpLocks/>
          </p:cNvGrpSpPr>
          <p:nvPr/>
        </p:nvGrpSpPr>
        <p:grpSpPr bwMode="auto">
          <a:xfrm>
            <a:off x="1925444" y="1451540"/>
            <a:ext cx="2418005" cy="1241655"/>
            <a:chOff x="438" y="1087"/>
            <a:chExt cx="2361" cy="1209"/>
          </a:xfrm>
        </p:grpSpPr>
        <p:sp>
          <p:nvSpPr>
            <p:cNvPr id="2107398" name="Rectangle 6"/>
            <p:cNvSpPr>
              <a:spLocks noChangeArrowheads="1"/>
            </p:cNvSpPr>
            <p:nvPr/>
          </p:nvSpPr>
          <p:spPr bwMode="auto">
            <a:xfrm>
              <a:off x="438" y="1087"/>
              <a:ext cx="2235" cy="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Employee Involvement</a:t>
              </a:r>
            </a:p>
          </p:txBody>
        </p:sp>
        <p:grpSp>
          <p:nvGrpSpPr>
            <p:cNvPr id="12305" name="Group 30"/>
            <p:cNvGrpSpPr>
              <a:grpSpLocks/>
            </p:cNvGrpSpPr>
            <p:nvPr/>
          </p:nvGrpSpPr>
          <p:grpSpPr bwMode="auto">
            <a:xfrm>
              <a:off x="510" y="1336"/>
              <a:ext cx="2289" cy="960"/>
              <a:chOff x="510" y="1336"/>
              <a:chExt cx="2289" cy="960"/>
            </a:xfrm>
          </p:grpSpPr>
          <p:sp>
            <p:nvSpPr>
              <p:cNvPr id="2107405" name="Rectangle 13"/>
              <p:cNvSpPr>
                <a:spLocks noChangeArrowheads="1"/>
              </p:cNvSpPr>
              <p:nvPr/>
            </p:nvSpPr>
            <p:spPr bwMode="auto">
              <a:xfrm>
                <a:off x="510" y="1336"/>
                <a:ext cx="2168" cy="808"/>
              </a:xfrm>
              <a:prstGeom prst="rect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4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307" name="Rectangle 7"/>
              <p:cNvSpPr>
                <a:spLocks noChangeArrowheads="1"/>
              </p:cNvSpPr>
              <p:nvPr/>
            </p:nvSpPr>
            <p:spPr bwMode="auto">
              <a:xfrm>
                <a:off x="564" y="1365"/>
                <a:ext cx="2235" cy="9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200" dirty="0"/>
                  <a:t>Information sharing</a:t>
                </a:r>
              </a:p>
              <a:p>
                <a:r>
                  <a:rPr lang="en-US" altLang="en-US" sz="1200" dirty="0"/>
                  <a:t>Skill training</a:t>
                </a:r>
              </a:p>
              <a:p>
                <a:r>
                  <a:rPr lang="en-US" altLang="en-US" sz="1200" dirty="0"/>
                  <a:t>Reward system</a:t>
                </a:r>
              </a:p>
              <a:p>
                <a:r>
                  <a:rPr lang="en-US" altLang="en-US" sz="1200" dirty="0"/>
                  <a:t>Employee empowerment</a:t>
                </a:r>
              </a:p>
            </p:txBody>
          </p:sp>
        </p:grpSp>
      </p:grpSp>
      <p:grpSp>
        <p:nvGrpSpPr>
          <p:cNvPr id="2107421" name="Group 29"/>
          <p:cNvGrpSpPr>
            <a:grpSpLocks/>
          </p:cNvGrpSpPr>
          <p:nvPr/>
        </p:nvGrpSpPr>
        <p:grpSpPr bwMode="auto">
          <a:xfrm>
            <a:off x="1878281" y="2978704"/>
            <a:ext cx="2679162" cy="1318680"/>
            <a:chOff x="438" y="2719"/>
            <a:chExt cx="2616" cy="1284"/>
          </a:xfrm>
        </p:grpSpPr>
        <p:sp>
          <p:nvSpPr>
            <p:cNvPr id="2107400" name="Rectangle 8"/>
            <p:cNvSpPr>
              <a:spLocks noChangeArrowheads="1"/>
            </p:cNvSpPr>
            <p:nvPr/>
          </p:nvSpPr>
          <p:spPr bwMode="auto">
            <a:xfrm>
              <a:off x="438" y="2719"/>
              <a:ext cx="2084" cy="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4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Maintenance and Reliability Procedures</a:t>
              </a:r>
            </a:p>
          </p:txBody>
        </p:sp>
        <p:grpSp>
          <p:nvGrpSpPr>
            <p:cNvPr id="12301" name="Group 28"/>
            <p:cNvGrpSpPr>
              <a:grpSpLocks/>
            </p:cNvGrpSpPr>
            <p:nvPr/>
          </p:nvGrpSpPr>
          <p:grpSpPr bwMode="auto">
            <a:xfrm>
              <a:off x="510" y="3072"/>
              <a:ext cx="2544" cy="931"/>
              <a:chOff x="510" y="3072"/>
              <a:chExt cx="2544" cy="931"/>
            </a:xfrm>
          </p:grpSpPr>
          <p:sp>
            <p:nvSpPr>
              <p:cNvPr id="2107404" name="Rectangle 12"/>
              <p:cNvSpPr>
                <a:spLocks noChangeArrowheads="1"/>
              </p:cNvSpPr>
              <p:nvPr/>
            </p:nvSpPr>
            <p:spPr bwMode="auto">
              <a:xfrm>
                <a:off x="510" y="3072"/>
                <a:ext cx="2159" cy="808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4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303" name="Rectangle 9"/>
              <p:cNvSpPr>
                <a:spLocks noChangeArrowheads="1"/>
              </p:cNvSpPr>
              <p:nvPr/>
            </p:nvSpPr>
            <p:spPr bwMode="auto">
              <a:xfrm>
                <a:off x="580" y="3072"/>
                <a:ext cx="2474" cy="9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200" dirty="0"/>
                  <a:t>Clean and lubricate</a:t>
                </a:r>
              </a:p>
              <a:p>
                <a:r>
                  <a:rPr lang="en-US" altLang="en-US" sz="1200" dirty="0"/>
                  <a:t>Monitor and adjust</a:t>
                </a:r>
              </a:p>
              <a:p>
                <a:r>
                  <a:rPr lang="en-US" altLang="en-US" sz="1200" dirty="0"/>
                  <a:t>Make minor repair</a:t>
                </a:r>
              </a:p>
              <a:p>
                <a:r>
                  <a:rPr lang="en-US" altLang="en-US" sz="1200" dirty="0"/>
                  <a:t>Keep computerized records</a:t>
                </a:r>
              </a:p>
            </p:txBody>
          </p:sp>
        </p:grpSp>
      </p:grpSp>
      <p:grpSp>
        <p:nvGrpSpPr>
          <p:cNvPr id="2107412" name="Group 20"/>
          <p:cNvGrpSpPr>
            <a:grpSpLocks/>
          </p:cNvGrpSpPr>
          <p:nvPr/>
        </p:nvGrpSpPr>
        <p:grpSpPr bwMode="auto">
          <a:xfrm>
            <a:off x="4822033" y="1984916"/>
            <a:ext cx="2641850" cy="1895707"/>
            <a:chOff x="3336" y="1759"/>
            <a:chExt cx="2422" cy="1600"/>
          </a:xfrm>
        </p:grpSpPr>
        <p:sp>
          <p:nvSpPr>
            <p:cNvPr id="2107402" name="Rectangle 10"/>
            <p:cNvSpPr>
              <a:spLocks noChangeArrowheads="1"/>
            </p:cNvSpPr>
            <p:nvPr/>
          </p:nvSpPr>
          <p:spPr bwMode="auto">
            <a:xfrm>
              <a:off x="3336" y="1759"/>
              <a:ext cx="876" cy="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Results</a:t>
              </a:r>
            </a:p>
          </p:txBody>
        </p:sp>
        <p:grpSp>
          <p:nvGrpSpPr>
            <p:cNvPr id="12297" name="Group 17"/>
            <p:cNvGrpSpPr>
              <a:grpSpLocks/>
            </p:cNvGrpSpPr>
            <p:nvPr/>
          </p:nvGrpSpPr>
          <p:grpSpPr bwMode="auto">
            <a:xfrm>
              <a:off x="3408" y="1992"/>
              <a:ext cx="2350" cy="1367"/>
              <a:chOff x="3336" y="2352"/>
              <a:chExt cx="2350" cy="1367"/>
            </a:xfrm>
          </p:grpSpPr>
          <p:sp>
            <p:nvSpPr>
              <p:cNvPr id="2107406" name="Rectangle 14"/>
              <p:cNvSpPr>
                <a:spLocks noChangeArrowheads="1"/>
              </p:cNvSpPr>
              <p:nvPr/>
            </p:nvSpPr>
            <p:spPr bwMode="auto">
              <a:xfrm>
                <a:off x="3336" y="2352"/>
                <a:ext cx="2024" cy="1144"/>
              </a:xfrm>
              <a:prstGeom prst="rect">
                <a:avLst/>
              </a:prstGeom>
              <a:solidFill>
                <a:srgbClr val="2FFF7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4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299" name="Rectangle 11"/>
              <p:cNvSpPr>
                <a:spLocks noChangeArrowheads="1"/>
              </p:cNvSpPr>
              <p:nvPr/>
            </p:nvSpPr>
            <p:spPr bwMode="auto">
              <a:xfrm>
                <a:off x="3390" y="2375"/>
                <a:ext cx="2296" cy="13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200" dirty="0"/>
                  <a:t>Reduced inventory</a:t>
                </a:r>
              </a:p>
              <a:p>
                <a:r>
                  <a:rPr lang="en-US" altLang="en-US" sz="1200" dirty="0"/>
                  <a:t>Improved quality</a:t>
                </a:r>
              </a:p>
              <a:p>
                <a:r>
                  <a:rPr lang="en-US" altLang="en-US" sz="1200" dirty="0"/>
                  <a:t>Improved capacity</a:t>
                </a:r>
              </a:p>
              <a:p>
                <a:r>
                  <a:rPr lang="en-US" altLang="en-US" sz="1200" dirty="0"/>
                  <a:t>Reputation for quality</a:t>
                </a:r>
              </a:p>
              <a:p>
                <a:r>
                  <a:rPr lang="en-US" altLang="en-US" sz="1200" dirty="0"/>
                  <a:t>Continuous improvement</a:t>
                </a:r>
              </a:p>
              <a:p>
                <a:r>
                  <a:rPr lang="en-US" altLang="en-US" sz="1200" dirty="0"/>
                  <a:t>Reduced variability</a:t>
                </a:r>
              </a:p>
            </p:txBody>
          </p:sp>
        </p:grpSp>
      </p:grpSp>
      <p:sp>
        <p:nvSpPr>
          <p:cNvPr id="2107418" name="Rectangle 26"/>
          <p:cNvSpPr>
            <a:spLocks noChangeArrowheads="1"/>
          </p:cNvSpPr>
          <p:nvPr/>
        </p:nvSpPr>
        <p:spPr bwMode="auto">
          <a:xfrm>
            <a:off x="5898952" y="3967695"/>
            <a:ext cx="10080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Figure 17.1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5415" y="4104977"/>
            <a:ext cx="274142" cy="2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556721"/>
      </p:ext>
    </p:extLst>
  </p:cSld>
  <p:clrMapOvr>
    <a:masterClrMapping/>
  </p:clrMapOvr>
  <p:transition advTm="57012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10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10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10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0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0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07418" grpId="0" autoUpdateAnimBg="0"/>
    </p:bldLst>
  </p:timing>
  <p:extLst>
    <p:ext uri="{3A86A75C-4F4B-4683-9AE1-C65F6400EC91}">
      <p14:laserTraceLst xmlns:p14="http://schemas.microsoft.com/office/powerpoint/2010/main">
        <p14:tracePtLst>
          <p14:tracePt t="19991" x="2506663" y="2239963"/>
          <p14:tracePt t="20127" x="2506663" y="2247900"/>
          <p14:tracePt t="20141" x="2506663" y="2270125"/>
          <p14:tracePt t="20157" x="2506663" y="2324100"/>
          <p14:tracePt t="20174" x="2506663" y="2362200"/>
          <p14:tracePt t="20175" x="2506663" y="2384425"/>
          <p14:tracePt t="20191" x="2506663" y="2422525"/>
          <p14:tracePt t="20207" x="2506663" y="2468563"/>
          <p14:tracePt t="20224" x="2506663" y="2506663"/>
          <p14:tracePt t="20240" x="2514600" y="2544763"/>
          <p14:tracePt t="20257" x="2514600" y="2574925"/>
          <p14:tracePt t="20274" x="2514600" y="2620963"/>
          <p14:tracePt t="20291" x="2522538" y="2659063"/>
          <p14:tracePt t="20307" x="2522538" y="2697163"/>
          <p14:tracePt t="20324" x="2522538" y="2727325"/>
          <p14:tracePt t="20340" x="2522538" y="2759075"/>
          <p14:tracePt t="20357" x="2522538" y="2803525"/>
          <p14:tracePt t="20374" x="2522538" y="2849563"/>
          <p14:tracePt t="20391" x="2514600" y="2949575"/>
          <p14:tracePt t="20407" x="2514600" y="3032125"/>
          <p14:tracePt t="20424" x="2506663" y="3094038"/>
          <p14:tracePt t="20441" x="2506663" y="3154363"/>
          <p14:tracePt t="20457" x="2498725" y="3184525"/>
          <p14:tracePt t="20474" x="2492375" y="3208338"/>
          <p14:tracePt t="20491" x="2492375" y="3216275"/>
          <p14:tracePt t="20639" x="2492375" y="3200400"/>
          <p14:tracePt t="20657" x="2492375" y="3078163"/>
          <p14:tracePt t="20674" x="2492375" y="2941638"/>
          <p14:tracePt t="20691" x="2492375" y="2789238"/>
          <p14:tracePt t="20707" x="2492375" y="2644775"/>
          <p14:tracePt t="20724" x="2492375" y="2522538"/>
          <p14:tracePt t="20741" x="2492375" y="2430463"/>
          <p14:tracePt t="20757" x="2492375" y="2346325"/>
          <p14:tracePt t="20774" x="2492375" y="2286000"/>
          <p14:tracePt t="20775" x="2492375" y="2270125"/>
          <p14:tracePt t="20791" x="2498725" y="2232025"/>
          <p14:tracePt t="20808" x="2498725" y="2209800"/>
          <p14:tracePt t="20824" x="2506663" y="2193925"/>
          <p14:tracePt t="20841" x="2506663" y="2171700"/>
          <p14:tracePt t="20857" x="2506663" y="2163763"/>
          <p14:tracePt t="20967" x="2506663" y="2209800"/>
          <p14:tracePt t="20975" x="2506663" y="2263775"/>
          <p14:tracePt t="20991" x="2506663" y="2384425"/>
          <p14:tracePt t="21008" x="2492375" y="2514600"/>
          <p14:tracePt t="21024" x="2484438" y="2659063"/>
          <p14:tracePt t="21041" x="2484438" y="2789238"/>
          <p14:tracePt t="21057" x="2484438" y="2895600"/>
          <p14:tracePt t="21074" x="2484438" y="2979738"/>
          <p14:tracePt t="21091" x="2484438" y="3025775"/>
          <p14:tracePt t="21107" x="2484438" y="3063875"/>
          <p14:tracePt t="21124" x="2484438" y="3078163"/>
          <p14:tracePt t="21141" x="2484438" y="3094038"/>
          <p14:tracePt t="21215" x="2484438" y="3101975"/>
          <p14:tracePt t="21224" x="2484438" y="3124200"/>
          <p14:tracePt t="21241" x="2484438" y="3162300"/>
          <p14:tracePt t="21257" x="2492375" y="3200400"/>
          <p14:tracePt t="21274" x="2492375" y="3216275"/>
          <p14:tracePt t="21291" x="2492375" y="3222625"/>
          <p14:tracePt t="21496" x="0" y="0"/>
        </p14:tracePtLst>
        <p14:tracePtLst>
          <p14:tracePt t="21976" x="2400300" y="2955925"/>
          <p14:tracePt t="21992" x="2408238" y="2955925"/>
          <p14:tracePt t="22008" x="2416175" y="2955925"/>
          <p14:tracePt t="22025" x="2430463" y="2955925"/>
          <p14:tracePt t="22104" x="2438400" y="2955925"/>
          <p14:tracePt t="22112" x="2438400" y="2963863"/>
          <p14:tracePt t="22125" x="2460625" y="2963863"/>
          <p14:tracePt t="22141" x="2506663" y="2963863"/>
          <p14:tracePt t="22158" x="2574925" y="2971800"/>
          <p14:tracePt t="22174" x="2667000" y="2971800"/>
          <p14:tracePt t="22191" x="2827338" y="2971800"/>
          <p14:tracePt t="22208" x="2917825" y="2971800"/>
          <p14:tracePt t="22225" x="2987675" y="2971800"/>
          <p14:tracePt t="22241" x="3048000" y="2971800"/>
          <p14:tracePt t="22258" x="3108325" y="2971800"/>
          <p14:tracePt t="22274" x="3178175" y="2963863"/>
          <p14:tracePt t="22291" x="3260725" y="2955925"/>
          <p14:tracePt t="22308" x="3344863" y="2955925"/>
          <p14:tracePt t="22325" x="3406775" y="2955925"/>
          <p14:tracePt t="22341" x="3467100" y="2949575"/>
          <p14:tracePt t="22358" x="3527425" y="2949575"/>
          <p14:tracePt t="22375" x="3565525" y="2949575"/>
          <p14:tracePt t="22391" x="3657600" y="2941638"/>
          <p14:tracePt t="22408" x="3711575" y="2933700"/>
          <p14:tracePt t="22425" x="3756025" y="2933700"/>
          <p14:tracePt t="22441" x="3787775" y="2933700"/>
          <p14:tracePt t="22458" x="3817938" y="2925763"/>
          <p14:tracePt t="22474" x="3870325" y="2925763"/>
          <p14:tracePt t="22491" x="3924300" y="2925763"/>
          <p14:tracePt t="22508" x="3978275" y="2925763"/>
          <p14:tracePt t="22525" x="4022725" y="2925763"/>
          <p14:tracePt t="22541" x="4038600" y="2925763"/>
          <p14:tracePt t="22558" x="4046538" y="2925763"/>
          <p14:tracePt t="22736" x="4046538" y="2933700"/>
          <p14:tracePt t="22744" x="4030663" y="2933700"/>
          <p14:tracePt t="22758" x="4008438" y="2933700"/>
          <p14:tracePt t="22775" x="3924300" y="2933700"/>
          <p14:tracePt t="22776" x="3863975" y="2933700"/>
          <p14:tracePt t="22792" x="3703638" y="2933700"/>
          <p14:tracePt t="22808" x="3497263" y="2925763"/>
          <p14:tracePt t="22825" x="3284538" y="2917825"/>
          <p14:tracePt t="22841" x="3108325" y="2917825"/>
          <p14:tracePt t="22858" x="2917825" y="2895600"/>
          <p14:tracePt t="22875" x="2751138" y="2895600"/>
          <p14:tracePt t="22891" x="2644775" y="2887663"/>
          <p14:tracePt t="22908" x="2582863" y="2887663"/>
          <p14:tracePt t="22925" x="2552700" y="2887663"/>
          <p14:tracePt t="22941" x="2530475" y="2887663"/>
          <p14:tracePt t="23008" x="2522538" y="2887663"/>
          <p14:tracePt t="23025" x="2506663" y="2895600"/>
          <p14:tracePt t="23042" x="2484438" y="2903538"/>
          <p14:tracePt t="23058" x="2454275" y="2917825"/>
          <p14:tracePt t="23075" x="2446338" y="2925763"/>
          <p14:tracePt t="23177" x="0" y="0"/>
        </p14:tracePtLst>
        <p14:tracePtLst>
          <p14:tracePt t="25185" x="2514600" y="3222625"/>
          <p14:tracePt t="25289" x="2522538" y="3222625"/>
          <p14:tracePt t="25297" x="2544763" y="3222625"/>
          <p14:tracePt t="25309" x="2582863" y="3222625"/>
          <p14:tracePt t="25326" x="2674938" y="3222625"/>
          <p14:tracePt t="25342" x="2720975" y="3222625"/>
          <p14:tracePt t="25359" x="2819400" y="3222625"/>
          <p14:tracePt t="25377" x="3040063" y="3222625"/>
          <p14:tracePt t="25393" x="3178175" y="3222625"/>
          <p14:tracePt t="25410" x="3292475" y="3222625"/>
          <p14:tracePt t="25426" x="3390900" y="3230563"/>
          <p14:tracePt t="25443" x="3467100" y="3230563"/>
          <p14:tracePt t="25459" x="3535363" y="3230563"/>
          <p14:tracePt t="25476" x="3603625" y="3230563"/>
          <p14:tracePt t="25492" x="3665538" y="3230563"/>
          <p14:tracePt t="25509" x="3711575" y="3230563"/>
          <p14:tracePt t="25526" x="3771900" y="3230563"/>
          <p14:tracePt t="25542" x="3802063" y="3230563"/>
          <p14:tracePt t="25559" x="3870325" y="3222625"/>
          <p14:tracePt t="25577" x="3978275" y="3222625"/>
          <p14:tracePt t="25593" x="4054475" y="3222625"/>
          <p14:tracePt t="25609" x="4137025" y="3238500"/>
          <p14:tracePt t="25626" x="4237038" y="3254375"/>
          <p14:tracePt t="25642" x="4321175" y="3268663"/>
          <p14:tracePt t="25659" x="4365625" y="3276600"/>
          <p14:tracePt t="25676" x="4479925" y="3284538"/>
          <p14:tracePt t="25692" x="4572000" y="3284538"/>
          <p14:tracePt t="25709" x="4640263" y="3284538"/>
          <p14:tracePt t="25726" x="4678363" y="3284538"/>
          <p14:tracePt t="25742" x="4694238" y="3276600"/>
          <p14:tracePt t="25777" x="4702175" y="3276600"/>
          <p14:tracePt t="25833" x="4708525" y="3276600"/>
          <p14:tracePt t="25849" x="4724400" y="3268663"/>
          <p14:tracePt t="25859" x="4746625" y="3268663"/>
          <p14:tracePt t="25876" x="4816475" y="3260725"/>
          <p14:tracePt t="25892" x="4960938" y="3260725"/>
          <p14:tracePt t="25909" x="5113338" y="3260725"/>
          <p14:tracePt t="25926" x="5235575" y="3260725"/>
          <p14:tracePt t="25943" x="5303838" y="3260725"/>
          <p14:tracePt t="25959" x="5334000" y="3260725"/>
          <p14:tracePt t="26241" x="5326063" y="3260725"/>
          <p14:tracePt t="26259" x="5257800" y="3284538"/>
          <p14:tracePt t="26276" x="5143500" y="3298825"/>
          <p14:tracePt t="26293" x="4991100" y="3306763"/>
          <p14:tracePt t="26309" x="4770438" y="3322638"/>
          <p14:tracePt t="26326" x="4549775" y="3330575"/>
          <p14:tracePt t="26343" x="4351338" y="3330575"/>
          <p14:tracePt t="26359" x="4198938" y="3330575"/>
          <p14:tracePt t="26376" x="4092575" y="3330575"/>
          <p14:tracePt t="26377" x="4068763" y="3330575"/>
          <p14:tracePt t="26393" x="4030663" y="3330575"/>
          <p14:tracePt t="26409" x="3992563" y="3330575"/>
          <p14:tracePt t="26426" x="3962400" y="3336925"/>
          <p14:tracePt t="26443" x="3924300" y="3344863"/>
          <p14:tracePt t="26459" x="3886200" y="3344863"/>
          <p14:tracePt t="26476" x="3840163" y="3352800"/>
          <p14:tracePt t="26493" x="3802063" y="3360738"/>
          <p14:tracePt t="26509" x="3763963" y="3368675"/>
          <p14:tracePt t="26526" x="3711575" y="3368675"/>
          <p14:tracePt t="26542" x="3641725" y="3368675"/>
          <p14:tracePt t="26559" x="3573463" y="3368675"/>
          <p14:tracePt t="26576" x="3497263" y="3360738"/>
          <p14:tracePt t="26577" x="3467100" y="3352800"/>
          <p14:tracePt t="26593" x="3398838" y="3344863"/>
          <p14:tracePt t="26610" x="3314700" y="3336925"/>
          <p14:tracePt t="26626" x="3246438" y="3336925"/>
          <p14:tracePt t="26643" x="3146425" y="3336925"/>
          <p14:tracePt t="26659" x="3055938" y="3336925"/>
          <p14:tracePt t="26676" x="2949575" y="3336925"/>
          <p14:tracePt t="26693" x="2857500" y="3336925"/>
          <p14:tracePt t="26709" x="2797175" y="3336925"/>
          <p14:tracePt t="26726" x="2743200" y="3336925"/>
          <p14:tracePt t="26743" x="2720975" y="3336925"/>
          <p14:tracePt t="26759" x="2713038" y="3336925"/>
          <p14:tracePt t="26881" x="2705100" y="3330575"/>
          <p14:tracePt t="26893" x="2682875" y="3322638"/>
          <p14:tracePt t="26909" x="2644775" y="3314700"/>
          <p14:tracePt t="26927" x="2606675" y="3306763"/>
          <p14:tracePt t="26943" x="2590800" y="3306763"/>
          <p14:tracePt t="26959" x="2582863" y="3306763"/>
          <p14:tracePt t="27226" x="0" y="0"/>
        </p14:tracePtLst>
        <p14:tracePtLst>
          <p14:tracePt t="30019" x="2270125" y="4914900"/>
          <p14:tracePt t="30122" x="2270125" y="4922838"/>
          <p14:tracePt t="30131" x="2270125" y="4930775"/>
          <p14:tracePt t="30144" x="2270125" y="4945063"/>
          <p14:tracePt t="30161" x="2270125" y="4999038"/>
          <p14:tracePt t="30177" x="2263775" y="5067300"/>
          <p14:tracePt t="30178" x="2255838" y="5097463"/>
          <p14:tracePt t="30194" x="2247900" y="5151438"/>
          <p14:tracePt t="30211" x="2247900" y="5211763"/>
          <p14:tracePt t="30227" x="2247900" y="5265738"/>
          <p14:tracePt t="30244" x="2255838" y="5311775"/>
          <p14:tracePt t="30261" x="2263775" y="5356225"/>
          <p14:tracePt t="30277" x="2278063" y="5394325"/>
          <p14:tracePt t="30294" x="2286000" y="5432425"/>
          <p14:tracePt t="30311" x="2293938" y="5470525"/>
          <p14:tracePt t="30327" x="2301875" y="5494338"/>
          <p14:tracePt t="30344" x="2301875" y="5508625"/>
          <p14:tracePt t="30361" x="2301875" y="5532438"/>
          <p14:tracePt t="30378" x="2301875" y="5546725"/>
          <p14:tracePt t="30394" x="2301875" y="5570538"/>
          <p14:tracePt t="30395" x="2301875" y="5584825"/>
          <p14:tracePt t="30411" x="2293938" y="5608638"/>
          <p14:tracePt t="30427" x="2286000" y="5646738"/>
          <p14:tracePt t="30444" x="2286000" y="5668963"/>
          <p14:tracePt t="30461" x="2278063" y="5692775"/>
          <p14:tracePt t="30477" x="2270125" y="5722938"/>
          <p14:tracePt t="30494" x="2270125" y="5745163"/>
          <p14:tracePt t="30511" x="2263775" y="5783263"/>
          <p14:tracePt t="30527" x="2263775" y="5807075"/>
          <p14:tracePt t="30544" x="2255838" y="5829300"/>
          <p14:tracePt t="30561" x="2239963" y="5845175"/>
          <p14:tracePt t="30577" x="2239963" y="5851525"/>
          <p14:tracePt t="30594" x="2239963" y="5867400"/>
          <p14:tracePt t="30612" x="2232025" y="5875338"/>
          <p14:tracePt t="30627" x="2232025" y="5889625"/>
          <p14:tracePt t="30644" x="2232025" y="5897563"/>
          <p14:tracePt t="30661" x="2232025" y="5913438"/>
          <p14:tracePt t="30677" x="2232025" y="5927725"/>
          <p14:tracePt t="30694" x="2232025" y="5935663"/>
          <p14:tracePt t="30711" x="2232025" y="5959475"/>
          <p14:tracePt t="30727" x="2232025" y="5965825"/>
          <p14:tracePt t="30744" x="2232025" y="5973763"/>
          <p14:tracePt t="30883" x="2232025" y="5965825"/>
          <p14:tracePt t="30894" x="2232025" y="5959475"/>
          <p14:tracePt t="30911" x="2239963" y="5905500"/>
          <p14:tracePt t="30927" x="2247900" y="5837238"/>
          <p14:tracePt t="30944" x="2247900" y="5745163"/>
          <p14:tracePt t="30961" x="2232025" y="5638800"/>
          <p14:tracePt t="30978" x="2225675" y="5516563"/>
          <p14:tracePt t="30979" x="2217738" y="5464175"/>
          <p14:tracePt t="30995" x="2209800" y="5341938"/>
          <p14:tracePt t="31011" x="2209800" y="5219700"/>
          <p14:tracePt t="31028" x="2225675" y="5113338"/>
          <p14:tracePt t="31044" x="2247900" y="5037138"/>
          <p14:tracePt t="31061" x="2270125" y="4999038"/>
          <p14:tracePt t="31078" x="2286000" y="4975225"/>
          <p14:tracePt t="31094" x="2293938" y="4953000"/>
          <p14:tracePt t="31111" x="2301875" y="4953000"/>
          <p14:tracePt t="31128" x="2301875" y="4945063"/>
          <p14:tracePt t="31219" x="2301875" y="4975225"/>
          <p14:tracePt t="31228" x="2301875" y="5013325"/>
          <p14:tracePt t="31244" x="2308225" y="5143500"/>
          <p14:tracePt t="31261" x="2308225" y="5265738"/>
          <p14:tracePt t="31278" x="2308225" y="5356225"/>
          <p14:tracePt t="31295" x="2308225" y="5448300"/>
          <p14:tracePt t="31311" x="2308225" y="5540375"/>
          <p14:tracePt t="31328" x="2316163" y="5616575"/>
          <p14:tracePt t="31344" x="2316163" y="5684838"/>
          <p14:tracePt t="31361" x="2316163" y="5730875"/>
          <p14:tracePt t="31378" x="2316163" y="5775325"/>
          <p14:tracePt t="31379" x="2316163" y="5799138"/>
          <p14:tracePt t="31395" x="2324100" y="5829300"/>
          <p14:tracePt t="31411" x="2324100" y="5859463"/>
          <p14:tracePt t="31428" x="2332038" y="5897563"/>
          <p14:tracePt t="31444" x="2332038" y="5927725"/>
          <p14:tracePt t="31461" x="2332038" y="5951538"/>
          <p14:tracePt t="31478" x="2332038" y="5973763"/>
          <p14:tracePt t="31495" x="2324100" y="5997575"/>
          <p14:tracePt t="31511" x="2316163" y="6011863"/>
          <p14:tracePt t="31528" x="2316163" y="6019800"/>
          <p14:tracePt t="31611" x="2308225" y="6019800"/>
          <p14:tracePt t="31739" x="2308225" y="6003925"/>
          <p14:tracePt t="31747" x="2308225" y="5997575"/>
          <p14:tracePt t="31761" x="2316163" y="5981700"/>
          <p14:tracePt t="31778" x="2316163" y="5951538"/>
          <p14:tracePt t="31779" x="2316163" y="5935663"/>
          <p14:tracePt t="31795" x="2316163" y="5889625"/>
          <p14:tracePt t="31811" x="2324100" y="5851525"/>
          <p14:tracePt t="31828" x="2324100" y="5807075"/>
          <p14:tracePt t="31845" x="2324100" y="5761038"/>
          <p14:tracePt t="31861" x="2332038" y="5699125"/>
          <p14:tracePt t="31878" x="2332038" y="5654675"/>
          <p14:tracePt t="31895" x="2332038" y="5616575"/>
          <p14:tracePt t="31911" x="2332038" y="5554663"/>
          <p14:tracePt t="31928" x="2339975" y="5508625"/>
          <p14:tracePt t="31945" x="2346325" y="5448300"/>
          <p14:tracePt t="31961" x="2354263" y="5387975"/>
          <p14:tracePt t="31978" x="2362200" y="5326063"/>
          <p14:tracePt t="31979" x="2362200" y="5303838"/>
          <p14:tracePt t="31995" x="2370138" y="5241925"/>
          <p14:tracePt t="32012" x="2378075" y="5189538"/>
          <p14:tracePt t="32028" x="2378075" y="5121275"/>
          <p14:tracePt t="32045" x="2378075" y="5059363"/>
          <p14:tracePt t="32061" x="2378075" y="5013325"/>
          <p14:tracePt t="32078" x="2378075" y="4983163"/>
          <p14:tracePt t="32095" x="2378075" y="4960938"/>
          <p14:tracePt t="32111" x="2378075" y="4945063"/>
          <p14:tracePt t="32128" x="2378075" y="4930775"/>
          <p14:tracePt t="32145" x="2378075" y="4922838"/>
          <p14:tracePt t="32161" x="2378075" y="4914900"/>
          <p14:tracePt t="32484" x="0" y="0"/>
        </p14:tracePtLst>
        <p14:tracePtLst>
          <p14:tracePt t="48297" x="4625975" y="4648200"/>
          <p14:tracePt t="48465" x="4602163" y="4648200"/>
          <p14:tracePt t="48484" x="4518025" y="4656138"/>
          <p14:tracePt t="48501" x="4411663" y="4678363"/>
          <p14:tracePt t="48517" x="4275138" y="4694238"/>
          <p14:tracePt t="48534" x="4130675" y="4716463"/>
          <p14:tracePt t="48550" x="3970338" y="4724400"/>
          <p14:tracePt t="48567" x="3840163" y="4732338"/>
          <p14:tracePt t="48584" x="3749675" y="4732338"/>
          <p14:tracePt t="48601" x="3665538" y="4740275"/>
          <p14:tracePt t="48617" x="3657600" y="4740275"/>
          <p14:tracePt t="48634" x="3649663" y="4740275"/>
          <p14:tracePt t="48833" x="3657600" y="4740275"/>
          <p14:tracePt t="48851" x="3695700" y="4732338"/>
          <p14:tracePt t="48867" x="3763963" y="4702175"/>
          <p14:tracePt t="48884" x="3856038" y="4678363"/>
          <p14:tracePt t="48901" x="3954463" y="4664075"/>
          <p14:tracePt t="48917" x="4054475" y="4648200"/>
          <p14:tracePt t="48934" x="4098925" y="4640263"/>
          <p14:tracePt t="48951" x="4122738" y="4640263"/>
          <p14:tracePt t="49169" x="0" y="0"/>
        </p14:tracePtLst>
        <p14:tracePtLst>
          <p14:tracePt t="49714" x="3451225" y="2949575"/>
          <p14:tracePt t="49833" x="3451225" y="2955925"/>
          <p14:tracePt t="49851" x="3451225" y="3040063"/>
          <p14:tracePt t="49868" x="3467100" y="3170238"/>
          <p14:tracePt t="49884" x="3482975" y="3352800"/>
          <p14:tracePt t="49901" x="3513138" y="3565525"/>
          <p14:tracePt t="49918" x="3551238" y="3771900"/>
          <p14:tracePt t="49934" x="3565525" y="3970338"/>
          <p14:tracePt t="49951" x="3581400" y="4152900"/>
          <p14:tracePt t="49968" x="3611563" y="4351338"/>
          <p14:tracePt t="49984" x="3641725" y="4549775"/>
          <p14:tracePt t="50001" x="3665538" y="4816475"/>
          <p14:tracePt t="50018" x="3657600" y="4930775"/>
          <p14:tracePt t="50034" x="3649663" y="5029200"/>
          <p14:tracePt t="50051" x="3641725" y="5089525"/>
          <p14:tracePt t="50068" x="3641725" y="5121275"/>
          <p14:tracePt t="50084" x="3635375" y="5143500"/>
          <p14:tracePt t="50101" x="3635375" y="5159375"/>
          <p14:tracePt t="50118" x="3635375" y="5165725"/>
          <p14:tracePt t="50193" x="3635375" y="5159375"/>
          <p14:tracePt t="50202" x="3635375" y="5127625"/>
          <p14:tracePt t="50218" x="3627438" y="4953000"/>
          <p14:tracePt t="50234" x="3619500" y="4746625"/>
          <p14:tracePt t="50251" x="3619500" y="4541838"/>
          <p14:tracePt t="50268" x="3619500" y="4305300"/>
          <p14:tracePt t="50284" x="3619500" y="4060825"/>
          <p14:tracePt t="50301" x="3619500" y="3802063"/>
          <p14:tracePt t="50318" x="3619500" y="3635375"/>
          <p14:tracePt t="50334" x="3619500" y="3467100"/>
          <p14:tracePt t="50351" x="3619500" y="3344863"/>
          <p14:tracePt t="50368" x="3619500" y="3254375"/>
          <p14:tracePt t="50385" x="3627438" y="3192463"/>
          <p14:tracePt t="50386" x="3627438" y="3170238"/>
          <p14:tracePt t="50402" x="3627438" y="3140075"/>
          <p14:tracePt t="50418" x="3635375" y="3132138"/>
          <p14:tracePt t="50578" x="0" y="0"/>
        </p14:tracePtLst>
        <p14:tracePtLst>
          <p14:tracePt t="51243" x="7254875" y="3017838"/>
          <p14:tracePt t="51251" x="7285038" y="3017838"/>
          <p14:tracePt t="51268" x="7353300" y="3009900"/>
          <p14:tracePt t="51285" x="7445375" y="2994025"/>
          <p14:tracePt t="51302" x="7551738" y="2994025"/>
          <p14:tracePt t="51318" x="7604125" y="2994025"/>
          <p14:tracePt t="51335" x="7620000" y="2994025"/>
          <p14:tracePt t="51370" x="7620000" y="3001963"/>
          <p14:tracePt t="51385" x="7635875" y="3001963"/>
          <p14:tracePt t="51402" x="7658100" y="3009900"/>
          <p14:tracePt t="51418" x="7666038" y="3017838"/>
          <p14:tracePt t="51435" x="7680325" y="3025775"/>
          <p14:tracePt t="51451" x="7688263" y="3032125"/>
          <p14:tracePt t="51468" x="7712075" y="3040063"/>
          <p14:tracePt t="51485" x="7742238" y="3063875"/>
          <p14:tracePt t="51502" x="7780338" y="3086100"/>
          <p14:tracePt t="51518" x="7802563" y="3116263"/>
          <p14:tracePt t="51535" x="7848600" y="3184525"/>
          <p14:tracePt t="51552" x="7932738" y="3254375"/>
          <p14:tracePt t="51568" x="8039100" y="3330575"/>
          <p14:tracePt t="51585" x="8131175" y="3406775"/>
          <p14:tracePt t="51586" x="8175625" y="3444875"/>
          <p14:tracePt t="51602" x="8297863" y="3521075"/>
          <p14:tracePt t="51618" x="8374063" y="3589338"/>
          <p14:tracePt t="51635" x="8420100" y="3611563"/>
          <p14:tracePt t="51651" x="8466138" y="3635375"/>
          <p14:tracePt t="51668" x="8496300" y="3657600"/>
          <p14:tracePt t="51685" x="8534400" y="3673475"/>
          <p14:tracePt t="51702" x="8556625" y="3687763"/>
          <p14:tracePt t="51718" x="8588375" y="3703638"/>
          <p14:tracePt t="51735" x="8618538" y="3717925"/>
          <p14:tracePt t="51752" x="8640763" y="3733800"/>
          <p14:tracePt t="51768" x="8664575" y="3749675"/>
          <p14:tracePt t="51785" x="8678863" y="3779838"/>
          <p14:tracePt t="51786" x="8686800" y="3787775"/>
          <p14:tracePt t="51802" x="8716963" y="3832225"/>
          <p14:tracePt t="51818" x="8740775" y="3878263"/>
          <p14:tracePt t="51835" x="8763000" y="3940175"/>
          <p14:tracePt t="51852" x="8785225" y="4000500"/>
          <p14:tracePt t="51868" x="8809038" y="4076700"/>
          <p14:tracePt t="51885" x="8816975" y="4137025"/>
          <p14:tracePt t="51902" x="8816975" y="4175125"/>
          <p14:tracePt t="51918" x="8823325" y="4237038"/>
          <p14:tracePt t="51935" x="8831263" y="4321175"/>
          <p14:tracePt t="51952" x="8839200" y="4397375"/>
          <p14:tracePt t="51968" x="8839200" y="4457700"/>
          <p14:tracePt t="51985" x="8839200" y="4518025"/>
          <p14:tracePt t="51986" x="8839200" y="4533900"/>
          <p14:tracePt t="52002" x="8823325" y="4602163"/>
          <p14:tracePt t="52018" x="8793163" y="4664075"/>
          <p14:tracePt t="52035" x="8763000" y="4740275"/>
          <p14:tracePt t="52052" x="8716963" y="4816475"/>
          <p14:tracePt t="52068" x="8656638" y="4884738"/>
          <p14:tracePt t="52085" x="8588375" y="4960938"/>
          <p14:tracePt t="52102" x="8526463" y="5013325"/>
          <p14:tracePt t="52118" x="8435975" y="5083175"/>
          <p14:tracePt t="52135" x="8343900" y="5127625"/>
          <p14:tracePt t="52152" x="8213725" y="5173663"/>
          <p14:tracePt t="52168" x="8054975" y="5203825"/>
          <p14:tracePt t="52185" x="7832725" y="5219700"/>
          <p14:tracePt t="52186" x="7718425" y="5219700"/>
          <p14:tracePt t="52202" x="7475538" y="5219700"/>
          <p14:tracePt t="52218" x="7208838" y="5189538"/>
          <p14:tracePt t="52235" x="7010400" y="5173663"/>
          <p14:tracePt t="52252" x="6835775" y="5121275"/>
          <p14:tracePt t="52268" x="6705600" y="5037138"/>
          <p14:tracePt t="52285" x="6613525" y="4953000"/>
          <p14:tracePt t="52302" x="6561138" y="4854575"/>
          <p14:tracePt t="52318" x="6523038" y="4724400"/>
          <p14:tracePt t="52335" x="6469063" y="4587875"/>
          <p14:tracePt t="52352" x="6400800" y="4411663"/>
          <p14:tracePt t="52368" x="6324600" y="4237038"/>
          <p14:tracePt t="52385" x="6248400" y="4054475"/>
          <p14:tracePt t="52402" x="6194425" y="3840163"/>
          <p14:tracePt t="52419" x="6180138" y="3717925"/>
          <p14:tracePt t="52435" x="6180138" y="3597275"/>
          <p14:tracePt t="52452" x="6226175" y="3489325"/>
          <p14:tracePt t="52468" x="6286500" y="3368675"/>
          <p14:tracePt t="52485" x="6400800" y="3260725"/>
          <p14:tracePt t="52502" x="6553200" y="3170238"/>
          <p14:tracePt t="52518" x="6765925" y="3078163"/>
          <p14:tracePt t="52536" x="6994525" y="2994025"/>
          <p14:tracePt t="52552" x="7208838" y="2917825"/>
          <p14:tracePt t="52569" x="7421563" y="2835275"/>
          <p14:tracePt t="52585" x="7650163" y="2765425"/>
          <p14:tracePt t="52586" x="7780338" y="2735263"/>
          <p14:tracePt t="52602" x="8031163" y="2705100"/>
          <p14:tracePt t="52619" x="8267700" y="2697163"/>
          <p14:tracePt t="52635" x="8496300" y="2697163"/>
          <p14:tracePt t="52652" x="8716963" y="2697163"/>
          <p14:tracePt t="52668" x="8937625" y="2720975"/>
          <p14:tracePt t="52685" x="9136063" y="2727325"/>
          <p14:tracePt t="52702" x="9266238" y="2735263"/>
          <p14:tracePt t="52719" x="9342438" y="2751138"/>
          <p14:tracePt t="52735" x="9394825" y="2765425"/>
          <p14:tracePt t="52752" x="9432925" y="2781300"/>
          <p14:tracePt t="52769" x="9486900" y="2819400"/>
          <p14:tracePt t="52785" x="9563100" y="2865438"/>
          <p14:tracePt t="52786" x="9609138" y="2895600"/>
          <p14:tracePt t="52802" x="9699625" y="2933700"/>
          <p14:tracePt t="52819" x="9761538" y="3009900"/>
          <p14:tracePt t="52835" x="9813925" y="3063875"/>
          <p14:tracePt t="52852" x="9845675" y="3108325"/>
          <p14:tracePt t="52869" x="9859963" y="3154363"/>
          <p14:tracePt t="52885" x="9875838" y="3192463"/>
          <p14:tracePt t="52902" x="9883775" y="3246438"/>
          <p14:tracePt t="52919" x="9913938" y="3322638"/>
          <p14:tracePt t="52935" x="9928225" y="3413125"/>
          <p14:tracePt t="52952" x="9952038" y="3513138"/>
          <p14:tracePt t="52969" x="9974263" y="3597275"/>
          <p14:tracePt t="52970" x="9974263" y="3641725"/>
          <p14:tracePt t="52985" x="9982200" y="3679825"/>
          <p14:tracePt t="53002" x="9990138" y="3794125"/>
          <p14:tracePt t="53019" x="9998075" y="3856038"/>
          <p14:tracePt t="53035" x="10004425" y="3924300"/>
          <p14:tracePt t="53052" x="10004425" y="3992563"/>
          <p14:tracePt t="53069" x="10020300" y="4068763"/>
          <p14:tracePt t="53085" x="10028238" y="4168775"/>
          <p14:tracePt t="53102" x="10050463" y="4275138"/>
          <p14:tracePt t="53119" x="10074275" y="4373563"/>
          <p14:tracePt t="53135" x="10080625" y="4457700"/>
          <p14:tracePt t="53152" x="10096500" y="4511675"/>
          <p14:tracePt t="53169" x="10104438" y="4556125"/>
          <p14:tracePt t="53185" x="10112375" y="4602163"/>
          <p14:tracePt t="53202" x="10112375" y="4656138"/>
          <p14:tracePt t="53219" x="10112375" y="4694238"/>
          <p14:tracePt t="53235" x="10096500" y="4724400"/>
          <p14:tracePt t="53252" x="10080625" y="4762500"/>
          <p14:tracePt t="53269" x="10036175" y="4800600"/>
          <p14:tracePt t="53285" x="9959975" y="4838700"/>
          <p14:tracePt t="53304" x="9852025" y="4884738"/>
          <p14:tracePt t="53319" x="9737725" y="4930775"/>
          <p14:tracePt t="53335" x="9617075" y="4968875"/>
          <p14:tracePt t="53352" x="9502775" y="5021263"/>
          <p14:tracePt t="53369" x="9356725" y="5051425"/>
          <p14:tracePt t="53386" x="9166225" y="5083175"/>
          <p14:tracePt t="53387" x="9051925" y="5083175"/>
          <p14:tracePt t="53402" x="8809038" y="5089525"/>
          <p14:tracePt t="53419" x="8534400" y="5089525"/>
          <p14:tracePt t="53436" x="8245475" y="5089525"/>
          <p14:tracePt t="53452" x="8023225" y="5075238"/>
          <p14:tracePt t="53469" x="7832725" y="5051425"/>
          <p14:tracePt t="53486" x="7620000" y="5021263"/>
          <p14:tracePt t="53502" x="7421563" y="4960938"/>
          <p14:tracePt t="53519" x="7254875" y="4906963"/>
          <p14:tracePt t="53535" x="7140575" y="4860925"/>
          <p14:tracePt t="53552" x="7078663" y="4830763"/>
          <p14:tracePt t="53569" x="7070725" y="4822825"/>
          <p14:tracePt t="53586" x="6994525" y="4740275"/>
          <p14:tracePt t="53602" x="6873875" y="4572000"/>
          <p14:tracePt t="53619" x="6804025" y="4473575"/>
          <p14:tracePt t="53636" x="6765925" y="4359275"/>
          <p14:tracePt t="53652" x="6705600" y="4221163"/>
          <p14:tracePt t="53669" x="6667500" y="4084638"/>
          <p14:tracePt t="53686" x="6637338" y="3924300"/>
          <p14:tracePt t="53702" x="6613525" y="3771900"/>
          <p14:tracePt t="53719" x="6591300" y="3635375"/>
          <p14:tracePt t="53736" x="6569075" y="3527425"/>
          <p14:tracePt t="53752" x="6569075" y="3421063"/>
          <p14:tracePt t="53769" x="6569075" y="3344863"/>
          <p14:tracePt t="53786" x="6569075" y="3260725"/>
          <p14:tracePt t="53787" x="6569075" y="3222625"/>
          <p14:tracePt t="53803" x="6591300" y="3170238"/>
          <p14:tracePt t="53819" x="6613525" y="3116263"/>
          <p14:tracePt t="53836" x="6651625" y="3070225"/>
          <p14:tracePt t="53852" x="6721475" y="3032125"/>
          <p14:tracePt t="53869" x="6797675" y="2987675"/>
          <p14:tracePt t="53886" x="6911975" y="2941638"/>
          <p14:tracePt t="53902" x="7070725" y="2879725"/>
          <p14:tracePt t="53919" x="7299325" y="2811463"/>
          <p14:tracePt t="53936" x="7535863" y="2781300"/>
          <p14:tracePt t="53952" x="7794625" y="2751138"/>
          <p14:tracePt t="53955" x="7940675" y="2735263"/>
          <p14:tracePt t="53969" x="8031163" y="2727325"/>
          <p14:tracePt t="53986" x="8229600" y="2727325"/>
          <p14:tracePt t="53987" x="8328025" y="2727325"/>
          <p14:tracePt t="54003" x="8474075" y="2727325"/>
          <p14:tracePt t="54019" x="8610600" y="2735263"/>
          <p14:tracePt t="54036" x="8716963" y="2765425"/>
          <p14:tracePt t="54052" x="8855075" y="2803525"/>
          <p14:tracePt t="54069" x="8983663" y="2841625"/>
          <p14:tracePt t="54086" x="9083675" y="2879725"/>
          <p14:tracePt t="54103" x="9174163" y="2917825"/>
          <p14:tracePt t="54119" x="9274175" y="2963863"/>
          <p14:tracePt t="54136" x="9372600" y="3009900"/>
          <p14:tracePt t="54152" x="9448800" y="3040063"/>
          <p14:tracePt t="54169" x="9517063" y="3086100"/>
          <p14:tracePt t="54186" x="9563100" y="3108325"/>
          <p14:tracePt t="54203" x="9601200" y="3162300"/>
          <p14:tracePt t="54219" x="9631363" y="3200400"/>
          <p14:tracePt t="54235" x="9661525" y="3238500"/>
          <p14:tracePt t="54252" x="9685338" y="3292475"/>
          <p14:tracePt t="54269" x="9707563" y="3330575"/>
          <p14:tracePt t="54286" x="9715500" y="3360738"/>
          <p14:tracePt t="54303" x="9723438" y="3398838"/>
          <p14:tracePt t="54319" x="9731375" y="3451225"/>
          <p14:tracePt t="54336" x="9745663" y="3521075"/>
          <p14:tracePt t="54353" x="9769475" y="3603625"/>
          <p14:tracePt t="54369" x="9783763" y="3687763"/>
          <p14:tracePt t="54386" x="9791700" y="3741738"/>
          <p14:tracePt t="54387" x="9791700" y="3763963"/>
          <p14:tracePt t="54402" x="9791700" y="3771900"/>
          <p14:tracePt t="54419" x="9791700" y="3794125"/>
          <p14:tracePt t="54421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89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915" y="250438"/>
            <a:ext cx="5427275" cy="797777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Maintenance</a:t>
            </a:r>
          </a:p>
        </p:txBody>
      </p:sp>
      <p:sp>
        <p:nvSpPr>
          <p:cNvPr id="2428935" name="Rectangle 7"/>
          <p:cNvSpPr>
            <a:spLocks noChangeArrowheads="1"/>
          </p:cNvSpPr>
          <p:nvPr/>
        </p:nvSpPr>
        <p:spPr bwMode="auto">
          <a:xfrm>
            <a:off x="2687792" y="1412860"/>
            <a:ext cx="534108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Two types of maintenance</a:t>
            </a:r>
          </a:p>
          <a:p>
            <a:pPr marL="592907" lvl="1" indent="-214304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Preventive maintenance – routine inspection and servicing to keep facilities in good repair</a:t>
            </a:r>
          </a:p>
          <a:p>
            <a:pPr marL="592907" lvl="1" indent="-214304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Breakdown maintenance – emergency or priority repairs on failed equipment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5415" y="4104977"/>
            <a:ext cx="274142" cy="2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72173"/>
      </p:ext>
    </p:extLst>
  </p:cSld>
  <p:clrMapOvr>
    <a:masterClrMapping/>
  </p:clrMapOvr>
  <p:transition advTm="43929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42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428935" grpId="0" autoUpdateAnimBg="0"/>
    </p:bldLst>
  </p:timing>
  <p:extLst>
    <p:ext uri="{3A86A75C-4F4B-4683-9AE1-C65F6400EC91}">
      <p14:laserTraceLst xmlns:p14="http://schemas.microsoft.com/office/powerpoint/2010/main">
        <p14:tracePtLst>
          <p14:tracePt t="36982" x="3817938" y="3451225"/>
          <p14:tracePt t="37174" x="3825875" y="3451225"/>
          <p14:tracePt t="37190" x="3840163" y="3451225"/>
          <p14:tracePt t="37198" x="3856038" y="3451225"/>
          <p14:tracePt t="37212" x="3870325" y="3451225"/>
          <p14:tracePt t="37229" x="3924300" y="3451225"/>
          <p14:tracePt t="37246" x="4054475" y="3451225"/>
          <p14:tracePt t="37263" x="4198938" y="3459163"/>
          <p14:tracePt t="37279" x="4373563" y="3459163"/>
          <p14:tracePt t="37296" x="4525963" y="3467100"/>
          <p14:tracePt t="37312" x="4670425" y="3475038"/>
          <p14:tracePt t="37329" x="4778375" y="3475038"/>
          <p14:tracePt t="37346" x="4846638" y="3475038"/>
          <p14:tracePt t="37362" x="4906963" y="3482975"/>
          <p14:tracePt t="37379" x="4968875" y="3482975"/>
          <p14:tracePt t="37396" x="5037138" y="3482975"/>
          <p14:tracePt t="37412" x="5159375" y="3475038"/>
          <p14:tracePt t="37429" x="5287963" y="3467100"/>
          <p14:tracePt t="37430" x="5356225" y="3467100"/>
          <p14:tracePt t="37446" x="5486400" y="3467100"/>
          <p14:tracePt t="37463" x="5584825" y="3459163"/>
          <p14:tracePt t="37479" x="5661025" y="3459163"/>
          <p14:tracePt t="37496" x="5722938" y="3451225"/>
          <p14:tracePt t="37512" x="5761038" y="3451225"/>
          <p14:tracePt t="37529" x="5791200" y="3444875"/>
          <p14:tracePt t="37546" x="5821363" y="3444875"/>
          <p14:tracePt t="37562" x="5883275" y="3444875"/>
          <p14:tracePt t="37579" x="6011863" y="3444875"/>
          <p14:tracePt t="37596" x="6172200" y="3451225"/>
          <p14:tracePt t="37598" x="6248400" y="3467100"/>
          <p14:tracePt t="37612" x="6340475" y="3475038"/>
          <p14:tracePt t="37629" x="6446838" y="3482975"/>
          <p14:tracePt t="37646" x="6530975" y="3482975"/>
          <p14:tracePt t="37662" x="6537325" y="3482975"/>
          <p14:tracePt t="37862" x="6530975" y="3482975"/>
          <p14:tracePt t="37879" x="6469063" y="3489325"/>
          <p14:tracePt t="37896" x="6346825" y="3497263"/>
          <p14:tracePt t="37913" x="6188075" y="3513138"/>
          <p14:tracePt t="37929" x="6142038" y="3513138"/>
          <p14:tracePt t="37946" x="6003925" y="3521075"/>
          <p14:tracePt t="37963" x="5837238" y="3521075"/>
          <p14:tracePt t="37979" x="5668963" y="3527425"/>
          <p14:tracePt t="37996" x="5508625" y="3543300"/>
          <p14:tracePt t="38013" x="5364163" y="3551238"/>
          <p14:tracePt t="38029" x="5241925" y="3559175"/>
          <p14:tracePt t="38030" x="5189538" y="3565525"/>
          <p14:tracePt t="38046" x="5105400" y="3565525"/>
          <p14:tracePt t="38063" x="5037138" y="3581400"/>
          <p14:tracePt t="38079" x="4975225" y="3581400"/>
          <p14:tracePt t="38096" x="4922838" y="3581400"/>
          <p14:tracePt t="38113" x="4876800" y="3581400"/>
          <p14:tracePt t="38129" x="4830763" y="3581400"/>
          <p14:tracePt t="38146" x="4784725" y="3581400"/>
          <p14:tracePt t="38163" x="4724400" y="3581400"/>
          <p14:tracePt t="38179" x="4618038" y="3581400"/>
          <p14:tracePt t="38196" x="4473575" y="3581400"/>
          <p14:tracePt t="38213" x="4327525" y="3597275"/>
          <p14:tracePt t="38229" x="4175125" y="3597275"/>
          <p14:tracePt t="38247" x="3978275" y="3603625"/>
          <p14:tracePt t="38263" x="3878263" y="3603625"/>
          <p14:tracePt t="38279" x="3787775" y="3611563"/>
          <p14:tracePt t="38296" x="3717925" y="3619500"/>
          <p14:tracePt t="38313" x="3657600" y="3619500"/>
          <p14:tracePt t="38329" x="3619500" y="3619500"/>
          <p14:tracePt t="38346" x="3581400" y="3619500"/>
          <p14:tracePt t="38363" x="3573463" y="3619500"/>
          <p14:tracePt t="38379" x="3573463" y="3627438"/>
          <p14:tracePt t="38535" x="3597275" y="3627438"/>
          <p14:tracePt t="38546" x="3641725" y="3619500"/>
          <p14:tracePt t="38563" x="3794125" y="3597275"/>
          <p14:tracePt t="38580" x="3992563" y="3581400"/>
          <p14:tracePt t="38596" x="4221163" y="3559175"/>
          <p14:tracePt t="38613" x="4479925" y="3535363"/>
          <p14:tracePt t="38629" x="4702175" y="3527425"/>
          <p14:tracePt t="38647" x="4968875" y="3497263"/>
          <p14:tracePt t="38663" x="5089525" y="3489325"/>
          <p14:tracePt t="38679" x="5181600" y="3489325"/>
          <p14:tracePt t="38696" x="5249863" y="3475038"/>
          <p14:tracePt t="38713" x="5311775" y="3467100"/>
          <p14:tracePt t="38729" x="5380038" y="3467100"/>
          <p14:tracePt t="38746" x="5464175" y="3459163"/>
          <p14:tracePt t="38763" x="5554663" y="3459163"/>
          <p14:tracePt t="38779" x="5646738" y="3459163"/>
          <p14:tracePt t="38796" x="5730875" y="3451225"/>
          <p14:tracePt t="38813" x="5799138" y="3444875"/>
          <p14:tracePt t="38830" x="5883275" y="3444875"/>
          <p14:tracePt t="38831" x="5913438" y="3436938"/>
          <p14:tracePt t="38847" x="5981700" y="3436938"/>
          <p14:tracePt t="38863" x="6049963" y="3429000"/>
          <p14:tracePt t="38880" x="6103938" y="3429000"/>
          <p14:tracePt t="38896" x="6149975" y="3429000"/>
          <p14:tracePt t="38913" x="6194425" y="3421063"/>
          <p14:tracePt t="38930" x="6218238" y="3421063"/>
          <p14:tracePt t="38946" x="6240463" y="3421063"/>
          <p14:tracePt t="38963" x="6264275" y="3421063"/>
          <p14:tracePt t="38980" x="6270625" y="3421063"/>
          <p14:tracePt t="38996" x="6278563" y="3421063"/>
          <p14:tracePt t="39013" x="6286500" y="3421063"/>
          <p14:tracePt t="39029" x="6302375" y="3421063"/>
          <p14:tracePt t="39047" x="6308725" y="3421063"/>
          <p14:tracePt t="39295" x="6302375" y="3421063"/>
          <p14:tracePt t="39313" x="6248400" y="3421063"/>
          <p14:tracePt t="39330" x="6142038" y="3429000"/>
          <p14:tracePt t="39346" x="5997575" y="3444875"/>
          <p14:tracePt t="39363" x="5837238" y="3451225"/>
          <p14:tracePt t="39380" x="5676900" y="3459163"/>
          <p14:tracePt t="39396" x="5524500" y="3459163"/>
          <p14:tracePt t="39413" x="5380038" y="3459163"/>
          <p14:tracePt t="39430" x="5249863" y="3459163"/>
          <p14:tracePt t="39447" x="5067300" y="3459163"/>
          <p14:tracePt t="39463" x="4945063" y="3459163"/>
          <p14:tracePt t="39480" x="4830763" y="3459163"/>
          <p14:tracePt t="39497" x="4732338" y="3459163"/>
          <p14:tracePt t="39513" x="4640263" y="3475038"/>
          <p14:tracePt t="39530" x="4556125" y="3475038"/>
          <p14:tracePt t="39546" x="4495800" y="3482975"/>
          <p14:tracePt t="39563" x="4449763" y="3482975"/>
          <p14:tracePt t="39580" x="4397375" y="3489325"/>
          <p14:tracePt t="39596" x="4365625" y="3505200"/>
          <p14:tracePt t="39613" x="4313238" y="3527425"/>
          <p14:tracePt t="39615" x="4289425" y="3527425"/>
          <p14:tracePt t="39630" x="4267200" y="3535363"/>
          <p14:tracePt t="39647" x="4191000" y="3559175"/>
          <p14:tracePt t="39663" x="4144963" y="3565525"/>
          <p14:tracePt t="39680" x="4092575" y="3573463"/>
          <p14:tracePt t="39696" x="4054475" y="3573463"/>
          <p14:tracePt t="39713" x="4022725" y="3581400"/>
          <p14:tracePt t="39730" x="4016375" y="3581400"/>
          <p14:tracePt t="39747" x="4008438" y="3581400"/>
          <p14:tracePt t="39823" x="4000500" y="3581400"/>
          <p14:tracePt t="39831" x="3984625" y="3581400"/>
          <p14:tracePt t="39847" x="3946525" y="3581400"/>
          <p14:tracePt t="39863" x="3894138" y="3581400"/>
          <p14:tracePt t="39880" x="3856038" y="3581400"/>
          <p14:tracePt t="39897" x="3840163" y="3581400"/>
          <p14:tracePt t="39913" x="3840163" y="3573463"/>
          <p14:tracePt t="40007" x="3856038" y="3565525"/>
          <p14:tracePt t="40015" x="3870325" y="3565525"/>
          <p14:tracePt t="40030" x="3902075" y="3559175"/>
          <p14:tracePt t="40031" x="3946525" y="3551238"/>
          <p14:tracePt t="40047" x="4054475" y="3543300"/>
          <p14:tracePt t="40063" x="4198938" y="3543300"/>
          <p14:tracePt t="40080" x="4365625" y="3535363"/>
          <p14:tracePt t="40097" x="4525963" y="3535363"/>
          <p14:tracePt t="40113" x="4656138" y="3535363"/>
          <p14:tracePt t="40130" x="4784725" y="3521075"/>
          <p14:tracePt t="40147" x="4906963" y="3513138"/>
          <p14:tracePt t="40163" x="5029200" y="3505200"/>
          <p14:tracePt t="40180" x="5173663" y="3505200"/>
          <p14:tracePt t="40197" x="5318125" y="3505200"/>
          <p14:tracePt t="40213" x="5464175" y="3505200"/>
          <p14:tracePt t="40230" x="5592763" y="3497263"/>
          <p14:tracePt t="40247" x="5753100" y="3475038"/>
          <p14:tracePt t="40264" x="5837238" y="3459163"/>
          <p14:tracePt t="40280" x="5889625" y="3451225"/>
          <p14:tracePt t="40297" x="5921375" y="3444875"/>
          <p14:tracePt t="40313" x="5927725" y="3436938"/>
          <p14:tracePt t="40330" x="5935663" y="3436938"/>
          <p14:tracePt t="40552" x="0" y="0"/>
        </p14:tracePtLst>
        <p14:tracePtLst>
          <p14:tracePt t="41376" x="3924300" y="2873375"/>
          <p14:tracePt t="41552" x="3940175" y="2865438"/>
          <p14:tracePt t="41564" x="3978275" y="2857500"/>
          <p14:tracePt t="41581" x="4098925" y="2849563"/>
          <p14:tracePt t="41597" x="4305300" y="2827338"/>
          <p14:tracePt t="41614" x="4556125" y="2803525"/>
          <p14:tracePt t="41615" x="4694238" y="2797175"/>
          <p14:tracePt t="41630" x="4822825" y="2781300"/>
          <p14:tracePt t="41648" x="5165725" y="2773363"/>
          <p14:tracePt t="41664" x="5318125" y="2759075"/>
          <p14:tracePt t="41680" x="5456238" y="2751138"/>
          <p14:tracePt t="41697" x="5524500" y="2751138"/>
          <p14:tracePt t="41714" x="5578475" y="2743200"/>
          <p14:tracePt t="41730" x="5608638" y="2743200"/>
          <p14:tracePt t="41748" x="5616575" y="2743200"/>
          <p14:tracePt t="41764" x="5630863" y="2743200"/>
          <p14:tracePt t="41780" x="5638800" y="2743200"/>
          <p14:tracePt t="41797" x="5684838" y="2759075"/>
          <p14:tracePt t="41814" x="5745163" y="2773363"/>
          <p14:tracePt t="41830" x="5837238" y="2781300"/>
          <p14:tracePt t="41848" x="5989638" y="2789238"/>
          <p14:tracePt t="41864" x="6065838" y="2789238"/>
          <p14:tracePt t="41881" x="6126163" y="2789238"/>
          <p14:tracePt t="41897" x="6164263" y="2789238"/>
          <p14:tracePt t="41914" x="6194425" y="2789238"/>
          <p14:tracePt t="41930" x="6202363" y="2789238"/>
          <p14:tracePt t="42288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514" name="Rectangle 2"/>
          <p:cNvSpPr>
            <a:spLocks noGrp="1" noChangeArrowheads="1"/>
          </p:cNvSpPr>
          <p:nvPr>
            <p:ph type="title"/>
          </p:nvPr>
        </p:nvSpPr>
        <p:spPr>
          <a:noFill/>
          <a:ln w="12700">
            <a:noFill/>
            <a:miter lim="800000"/>
            <a:headEnd/>
            <a:tailEnd/>
          </a:ln>
        </p:spPr>
        <p:txBody>
          <a:bodyPr vert="horz" wrap="square" lIns="50892" tIns="25000" rIns="50892" bIns="2500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Computerized Maintenance System</a:t>
            </a:r>
          </a:p>
        </p:txBody>
      </p:sp>
      <p:sp>
        <p:nvSpPr>
          <p:cNvPr id="1728560" name="Rectangle 48"/>
          <p:cNvSpPr>
            <a:spLocks noChangeArrowheads="1"/>
          </p:cNvSpPr>
          <p:nvPr/>
        </p:nvSpPr>
        <p:spPr bwMode="auto">
          <a:xfrm>
            <a:off x="5795711" y="4056837"/>
            <a:ext cx="768159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Figure 17.3</a:t>
            </a:r>
          </a:p>
        </p:txBody>
      </p:sp>
      <p:grpSp>
        <p:nvGrpSpPr>
          <p:cNvPr id="1728756" name="Group 244"/>
          <p:cNvGrpSpPr>
            <a:grpSpLocks/>
          </p:cNvGrpSpPr>
          <p:nvPr/>
        </p:nvGrpSpPr>
        <p:grpSpPr bwMode="auto">
          <a:xfrm>
            <a:off x="5448739" y="1087211"/>
            <a:ext cx="3382274" cy="3521959"/>
            <a:chOff x="3296" y="1175"/>
            <a:chExt cx="1559" cy="2899"/>
          </a:xfrm>
        </p:grpSpPr>
        <p:grpSp>
          <p:nvGrpSpPr>
            <p:cNvPr id="23656" name="Group 240"/>
            <p:cNvGrpSpPr>
              <a:grpSpLocks/>
            </p:cNvGrpSpPr>
            <p:nvPr/>
          </p:nvGrpSpPr>
          <p:grpSpPr bwMode="auto">
            <a:xfrm>
              <a:off x="3869" y="1175"/>
              <a:ext cx="986" cy="2899"/>
              <a:chOff x="3869" y="1175"/>
              <a:chExt cx="986" cy="2899"/>
            </a:xfrm>
          </p:grpSpPr>
          <p:sp>
            <p:nvSpPr>
              <p:cNvPr id="1728563" name="Rectangle 51"/>
              <p:cNvSpPr>
                <a:spLocks noChangeArrowheads="1"/>
              </p:cNvSpPr>
              <p:nvPr/>
            </p:nvSpPr>
            <p:spPr bwMode="auto">
              <a:xfrm>
                <a:off x="4014" y="1175"/>
                <a:ext cx="54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00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Output Reports</a:t>
                </a:r>
              </a:p>
            </p:txBody>
          </p:sp>
          <p:grpSp>
            <p:nvGrpSpPr>
              <p:cNvPr id="23664" name="Group 161"/>
              <p:cNvGrpSpPr>
                <a:grpSpLocks/>
              </p:cNvGrpSpPr>
              <p:nvPr/>
            </p:nvGrpSpPr>
            <p:grpSpPr bwMode="auto">
              <a:xfrm>
                <a:off x="3869" y="1408"/>
                <a:ext cx="986" cy="2666"/>
                <a:chOff x="3869" y="1280"/>
                <a:chExt cx="986" cy="2666"/>
              </a:xfrm>
            </p:grpSpPr>
            <p:sp>
              <p:nvSpPr>
                <p:cNvPr id="1728565" name="Rectangle 53"/>
                <p:cNvSpPr>
                  <a:spLocks noChangeArrowheads="1"/>
                </p:cNvSpPr>
                <p:nvPr/>
              </p:nvSpPr>
              <p:spPr bwMode="auto">
                <a:xfrm>
                  <a:off x="3904" y="1280"/>
                  <a:ext cx="872" cy="848"/>
                </a:xfrm>
                <a:prstGeom prst="rect">
                  <a:avLst/>
                </a:prstGeom>
                <a:solidFill>
                  <a:srgbClr val="FED88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3666" name="Rectangle 54"/>
                <p:cNvSpPr>
                  <a:spLocks noChangeArrowheads="1"/>
                </p:cNvSpPr>
                <p:nvPr/>
              </p:nvSpPr>
              <p:spPr bwMode="auto">
                <a:xfrm>
                  <a:off x="3892" y="1296"/>
                  <a:ext cx="880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en-US" sz="900"/>
                    <a:t>Inventory and purchasing reports</a:t>
                  </a:r>
                </a:p>
              </p:txBody>
            </p:sp>
            <p:sp>
              <p:nvSpPr>
                <p:cNvPr id="1728569" name="Rectangle 57"/>
                <p:cNvSpPr>
                  <a:spLocks noChangeArrowheads="1"/>
                </p:cNvSpPr>
                <p:nvPr/>
              </p:nvSpPr>
              <p:spPr bwMode="auto">
                <a:xfrm>
                  <a:off x="3956" y="1532"/>
                  <a:ext cx="776" cy="552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0" name="Line 58"/>
                <p:cNvSpPr>
                  <a:spLocks noChangeShapeType="1"/>
                </p:cNvSpPr>
                <p:nvPr/>
              </p:nvSpPr>
              <p:spPr bwMode="auto">
                <a:xfrm>
                  <a:off x="3958" y="1610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1" name="Line 59"/>
                <p:cNvSpPr>
                  <a:spLocks noChangeShapeType="1"/>
                </p:cNvSpPr>
                <p:nvPr/>
              </p:nvSpPr>
              <p:spPr bwMode="auto">
                <a:xfrm>
                  <a:off x="3958" y="1688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2" name="Line 60"/>
                <p:cNvSpPr>
                  <a:spLocks noChangeShapeType="1"/>
                </p:cNvSpPr>
                <p:nvPr/>
              </p:nvSpPr>
              <p:spPr bwMode="auto">
                <a:xfrm>
                  <a:off x="3958" y="1767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3" name="Line 61"/>
                <p:cNvSpPr>
                  <a:spLocks noChangeShapeType="1"/>
                </p:cNvSpPr>
                <p:nvPr/>
              </p:nvSpPr>
              <p:spPr bwMode="auto">
                <a:xfrm>
                  <a:off x="3958" y="1923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4" name="Line 62"/>
                <p:cNvSpPr>
                  <a:spLocks noChangeShapeType="1"/>
                </p:cNvSpPr>
                <p:nvPr/>
              </p:nvSpPr>
              <p:spPr bwMode="auto">
                <a:xfrm>
                  <a:off x="3958" y="2002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5" name="Line 63"/>
                <p:cNvSpPr>
                  <a:spLocks noChangeShapeType="1"/>
                </p:cNvSpPr>
                <p:nvPr/>
              </p:nvSpPr>
              <p:spPr bwMode="auto">
                <a:xfrm>
                  <a:off x="3958" y="1845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6" name="Line 64"/>
                <p:cNvSpPr>
                  <a:spLocks noChangeShapeType="1"/>
                </p:cNvSpPr>
                <p:nvPr/>
              </p:nvSpPr>
              <p:spPr bwMode="auto">
                <a:xfrm>
                  <a:off x="4054" y="1532"/>
                  <a:ext cx="0" cy="5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7" name="Line 65"/>
                <p:cNvSpPr>
                  <a:spLocks noChangeShapeType="1"/>
                </p:cNvSpPr>
                <p:nvPr/>
              </p:nvSpPr>
              <p:spPr bwMode="auto">
                <a:xfrm>
                  <a:off x="4213" y="1532"/>
                  <a:ext cx="0" cy="5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8" name="Line 66"/>
                <p:cNvSpPr>
                  <a:spLocks noChangeShapeType="1"/>
                </p:cNvSpPr>
                <p:nvPr/>
              </p:nvSpPr>
              <p:spPr bwMode="auto">
                <a:xfrm>
                  <a:off x="4372" y="1532"/>
                  <a:ext cx="0" cy="5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79" name="Line 67"/>
                <p:cNvSpPr>
                  <a:spLocks noChangeShapeType="1"/>
                </p:cNvSpPr>
                <p:nvPr/>
              </p:nvSpPr>
              <p:spPr bwMode="auto">
                <a:xfrm>
                  <a:off x="4532" y="1532"/>
                  <a:ext cx="0" cy="5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81" name="Rectangle 69"/>
                <p:cNvSpPr>
                  <a:spLocks noChangeArrowheads="1"/>
                </p:cNvSpPr>
                <p:nvPr/>
              </p:nvSpPr>
              <p:spPr bwMode="auto">
                <a:xfrm>
                  <a:off x="3960" y="1728"/>
                  <a:ext cx="872" cy="848"/>
                </a:xfrm>
                <a:prstGeom prst="rect">
                  <a:avLst/>
                </a:prstGeom>
                <a:solidFill>
                  <a:srgbClr val="FED88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3679" name="Rectangle 70"/>
                <p:cNvSpPr>
                  <a:spLocks noChangeArrowheads="1"/>
                </p:cNvSpPr>
                <p:nvPr/>
              </p:nvSpPr>
              <p:spPr bwMode="auto">
                <a:xfrm>
                  <a:off x="4090" y="1748"/>
                  <a:ext cx="580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en-US" sz="900"/>
                    <a:t>Equipment parts list</a:t>
                  </a:r>
                </a:p>
              </p:txBody>
            </p:sp>
            <p:sp>
              <p:nvSpPr>
                <p:cNvPr id="1728585" name="Rectangle 73"/>
                <p:cNvSpPr>
                  <a:spLocks noChangeArrowheads="1"/>
                </p:cNvSpPr>
                <p:nvPr/>
              </p:nvSpPr>
              <p:spPr bwMode="auto">
                <a:xfrm>
                  <a:off x="4008" y="1982"/>
                  <a:ext cx="776" cy="55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86" name="Line 74"/>
                <p:cNvSpPr>
                  <a:spLocks noChangeShapeType="1"/>
                </p:cNvSpPr>
                <p:nvPr/>
              </p:nvSpPr>
              <p:spPr bwMode="auto">
                <a:xfrm>
                  <a:off x="4010" y="2060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87" name="Line 75"/>
                <p:cNvSpPr>
                  <a:spLocks noChangeShapeType="1"/>
                </p:cNvSpPr>
                <p:nvPr/>
              </p:nvSpPr>
              <p:spPr bwMode="auto">
                <a:xfrm>
                  <a:off x="4010" y="2139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88" name="Line 76"/>
                <p:cNvSpPr>
                  <a:spLocks noChangeShapeType="1"/>
                </p:cNvSpPr>
                <p:nvPr/>
              </p:nvSpPr>
              <p:spPr bwMode="auto">
                <a:xfrm>
                  <a:off x="4010" y="2218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89" name="Line 77"/>
                <p:cNvSpPr>
                  <a:spLocks noChangeShapeType="1"/>
                </p:cNvSpPr>
                <p:nvPr/>
              </p:nvSpPr>
              <p:spPr bwMode="auto">
                <a:xfrm>
                  <a:off x="4010" y="2376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90" name="Line 78"/>
                <p:cNvSpPr>
                  <a:spLocks noChangeShapeType="1"/>
                </p:cNvSpPr>
                <p:nvPr/>
              </p:nvSpPr>
              <p:spPr bwMode="auto">
                <a:xfrm>
                  <a:off x="4010" y="2455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91" name="Line 79"/>
                <p:cNvSpPr>
                  <a:spLocks noChangeShapeType="1"/>
                </p:cNvSpPr>
                <p:nvPr/>
              </p:nvSpPr>
              <p:spPr bwMode="auto">
                <a:xfrm>
                  <a:off x="4010" y="2297"/>
                  <a:ext cx="77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92" name="Line 80"/>
                <p:cNvSpPr>
                  <a:spLocks noChangeShapeType="1"/>
                </p:cNvSpPr>
                <p:nvPr/>
              </p:nvSpPr>
              <p:spPr bwMode="auto">
                <a:xfrm>
                  <a:off x="4203" y="1982"/>
                  <a:ext cx="0" cy="54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28594" name="Rectangle 82"/>
                <p:cNvSpPr>
                  <a:spLocks noChangeArrowheads="1"/>
                </p:cNvSpPr>
                <p:nvPr/>
              </p:nvSpPr>
              <p:spPr bwMode="auto">
                <a:xfrm>
                  <a:off x="3904" y="2216"/>
                  <a:ext cx="872" cy="848"/>
                </a:xfrm>
                <a:prstGeom prst="rect">
                  <a:avLst/>
                </a:prstGeom>
                <a:solidFill>
                  <a:srgbClr val="FED88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4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3689" name="Rectangle 83"/>
                <p:cNvSpPr>
                  <a:spLocks noChangeArrowheads="1"/>
                </p:cNvSpPr>
                <p:nvPr/>
              </p:nvSpPr>
              <p:spPr bwMode="auto">
                <a:xfrm>
                  <a:off x="3995" y="2232"/>
                  <a:ext cx="698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en-US" sz="900"/>
                    <a:t>Equipment history reports</a:t>
                  </a:r>
                </a:p>
              </p:txBody>
            </p:sp>
            <p:grpSp>
              <p:nvGrpSpPr>
                <p:cNvPr id="23690" name="Group 158"/>
                <p:cNvGrpSpPr>
                  <a:grpSpLocks/>
                </p:cNvGrpSpPr>
                <p:nvPr/>
              </p:nvGrpSpPr>
              <p:grpSpPr bwMode="auto">
                <a:xfrm>
                  <a:off x="3976" y="2480"/>
                  <a:ext cx="728" cy="224"/>
                  <a:chOff x="3976" y="2480"/>
                  <a:chExt cx="728" cy="224"/>
                </a:xfrm>
              </p:grpSpPr>
              <p:sp>
                <p:nvSpPr>
                  <p:cNvPr id="1728596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3976" y="2480"/>
                    <a:ext cx="72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597" name="Line 85"/>
                  <p:cNvSpPr>
                    <a:spLocks noChangeShapeType="1"/>
                  </p:cNvSpPr>
                  <p:nvPr/>
                </p:nvSpPr>
                <p:spPr bwMode="auto">
                  <a:xfrm>
                    <a:off x="3976" y="2592"/>
                    <a:ext cx="72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598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3976" y="2704"/>
                    <a:ext cx="72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599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3976" y="2536"/>
                    <a:ext cx="72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600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3976" y="2648"/>
                    <a:ext cx="72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</p:grpSp>
            <p:grpSp>
              <p:nvGrpSpPr>
                <p:cNvPr id="23691" name="Group 159"/>
                <p:cNvGrpSpPr>
                  <a:grpSpLocks/>
                </p:cNvGrpSpPr>
                <p:nvPr/>
              </p:nvGrpSpPr>
              <p:grpSpPr bwMode="auto">
                <a:xfrm>
                  <a:off x="3945" y="2616"/>
                  <a:ext cx="910" cy="848"/>
                  <a:chOff x="3945" y="2720"/>
                  <a:chExt cx="910" cy="848"/>
                </a:xfrm>
              </p:grpSpPr>
              <p:sp>
                <p:nvSpPr>
                  <p:cNvPr id="1728602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3962" y="2720"/>
                    <a:ext cx="872" cy="848"/>
                  </a:xfrm>
                  <a:prstGeom prst="rect">
                    <a:avLst/>
                  </a:prstGeom>
                  <a:solidFill>
                    <a:srgbClr val="FED88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23696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3945" y="2728"/>
                    <a:ext cx="910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85000"/>
                      </a:lnSpc>
                    </a:pPr>
                    <a:r>
                      <a:rPr lang="en-US" altLang="en-US" sz="900"/>
                      <a:t>Cost analysis </a:t>
                    </a:r>
                  </a:p>
                  <a:p>
                    <a:pPr>
                      <a:lnSpc>
                        <a:spcPct val="85000"/>
                      </a:lnSpc>
                    </a:pPr>
                    <a:r>
                      <a:rPr lang="en-US" altLang="en-US" sz="900"/>
                      <a:t>(Actual vs. standard)</a:t>
                    </a:r>
                  </a:p>
                </p:txBody>
              </p:sp>
              <p:sp>
                <p:nvSpPr>
                  <p:cNvPr id="1728606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4010" y="2964"/>
                    <a:ext cx="776" cy="528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608" name="Line 96"/>
                  <p:cNvSpPr>
                    <a:spLocks noChangeShapeType="1"/>
                  </p:cNvSpPr>
                  <p:nvPr/>
                </p:nvSpPr>
                <p:spPr bwMode="auto">
                  <a:xfrm>
                    <a:off x="4012" y="3053"/>
                    <a:ext cx="77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609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4012" y="3140"/>
                    <a:ext cx="77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610" name="Line 98"/>
                  <p:cNvSpPr>
                    <a:spLocks noChangeShapeType="1"/>
                  </p:cNvSpPr>
                  <p:nvPr/>
                </p:nvSpPr>
                <p:spPr bwMode="auto">
                  <a:xfrm>
                    <a:off x="4012" y="3314"/>
                    <a:ext cx="77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611" name="Line 99"/>
                  <p:cNvSpPr>
                    <a:spLocks noChangeShapeType="1"/>
                  </p:cNvSpPr>
                  <p:nvPr/>
                </p:nvSpPr>
                <p:spPr bwMode="auto">
                  <a:xfrm>
                    <a:off x="4012" y="3401"/>
                    <a:ext cx="77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728612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4012" y="3227"/>
                    <a:ext cx="77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grpSp>
                <p:nvGrpSpPr>
                  <p:cNvPr id="23703" name="Group 156"/>
                  <p:cNvGrpSpPr>
                    <a:grpSpLocks/>
                  </p:cNvGrpSpPr>
                  <p:nvPr/>
                </p:nvGrpSpPr>
                <p:grpSpPr bwMode="auto">
                  <a:xfrm>
                    <a:off x="4108" y="2964"/>
                    <a:ext cx="579" cy="520"/>
                    <a:chOff x="4108" y="2880"/>
                    <a:chExt cx="579" cy="604"/>
                  </a:xfrm>
                </p:grpSpPr>
                <p:sp>
                  <p:nvSpPr>
                    <p:cNvPr id="1728613" name="Line 10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08" y="2880"/>
                      <a:ext cx="0" cy="60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ZA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1728614" name="Line 10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5" y="2880"/>
                      <a:ext cx="0" cy="60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ZA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1728615" name="Line 1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01" y="2880"/>
                      <a:ext cx="0" cy="60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ZA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1728616" name="Line 1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94" y="2880"/>
                      <a:ext cx="0" cy="60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ZA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1728617" name="Line 1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87" y="2880"/>
                      <a:ext cx="0" cy="60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ZA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1728618" name="Line 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98" y="2880"/>
                      <a:ext cx="0" cy="60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ZA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1728619" name="Line 1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91" y="2880"/>
                      <a:ext cx="0" cy="60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ZA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</p:grpSp>
            </p:grpSp>
            <p:grpSp>
              <p:nvGrpSpPr>
                <p:cNvPr id="23692" name="Group 160"/>
                <p:cNvGrpSpPr>
                  <a:grpSpLocks/>
                </p:cNvGrpSpPr>
                <p:nvPr/>
              </p:nvGrpSpPr>
              <p:grpSpPr bwMode="auto">
                <a:xfrm>
                  <a:off x="3869" y="3104"/>
                  <a:ext cx="864" cy="842"/>
                  <a:chOff x="3869" y="3208"/>
                  <a:chExt cx="864" cy="842"/>
                </a:xfrm>
              </p:grpSpPr>
              <p:sp>
                <p:nvSpPr>
                  <p:cNvPr id="1728621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3869" y="3208"/>
                    <a:ext cx="864" cy="748"/>
                  </a:xfrm>
                  <a:prstGeom prst="rect">
                    <a:avLst/>
                  </a:prstGeom>
                  <a:solidFill>
                    <a:srgbClr val="FED88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ZA" sz="140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23694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3915" y="3248"/>
                    <a:ext cx="759" cy="80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marL="190500" indent="-19050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lnSpc>
                        <a:spcPct val="85000"/>
                      </a:lnSpc>
                      <a:spcBef>
                        <a:spcPct val="15000"/>
                      </a:spcBef>
                    </a:pPr>
                    <a:r>
                      <a:rPr lang="en-US" altLang="en-US" sz="900" dirty="0"/>
                      <a:t>Work orders</a:t>
                    </a:r>
                  </a:p>
                  <a:p>
                    <a:pPr>
                      <a:lnSpc>
                        <a:spcPct val="85000"/>
                      </a:lnSpc>
                      <a:spcBef>
                        <a:spcPct val="15000"/>
                      </a:spcBef>
                      <a:buFontTx/>
                      <a:buChar char="–"/>
                    </a:pPr>
                    <a:r>
                      <a:rPr lang="en-US" altLang="en-US" sz="900" dirty="0"/>
                      <a:t>Preventive maintenance</a:t>
                    </a:r>
                  </a:p>
                  <a:p>
                    <a:pPr>
                      <a:lnSpc>
                        <a:spcPct val="85000"/>
                      </a:lnSpc>
                      <a:spcBef>
                        <a:spcPct val="15000"/>
                      </a:spcBef>
                      <a:buFontTx/>
                      <a:buChar char="–"/>
                    </a:pPr>
                    <a:r>
                      <a:rPr lang="en-US" altLang="en-US" sz="900" dirty="0"/>
                      <a:t>Scheduled downtime</a:t>
                    </a:r>
                  </a:p>
                  <a:p>
                    <a:pPr>
                      <a:lnSpc>
                        <a:spcPct val="85000"/>
                      </a:lnSpc>
                      <a:spcBef>
                        <a:spcPct val="15000"/>
                      </a:spcBef>
                      <a:buFontTx/>
                      <a:buChar char="–"/>
                    </a:pPr>
                    <a:r>
                      <a:rPr lang="en-US" altLang="en-US" sz="900" dirty="0"/>
                      <a:t>Emergency maintenance</a:t>
                    </a:r>
                  </a:p>
                </p:txBody>
              </p:sp>
            </p:grpSp>
          </p:grpSp>
        </p:grpSp>
        <p:grpSp>
          <p:nvGrpSpPr>
            <p:cNvPr id="23657" name="Group 242"/>
            <p:cNvGrpSpPr>
              <a:grpSpLocks/>
            </p:cNvGrpSpPr>
            <p:nvPr/>
          </p:nvGrpSpPr>
          <p:grpSpPr bwMode="auto">
            <a:xfrm>
              <a:off x="3296" y="1736"/>
              <a:ext cx="664" cy="1800"/>
              <a:chOff x="3296" y="1736"/>
              <a:chExt cx="664" cy="1800"/>
            </a:xfrm>
          </p:grpSpPr>
          <p:sp>
            <p:nvSpPr>
              <p:cNvPr id="1728624" name="Line 112"/>
              <p:cNvSpPr>
                <a:spLocks noChangeShapeType="1"/>
              </p:cNvSpPr>
              <p:nvPr/>
            </p:nvSpPr>
            <p:spPr bwMode="auto">
              <a:xfrm flipV="1">
                <a:off x="3320" y="1736"/>
                <a:ext cx="576" cy="1064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4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28625" name="Line 113"/>
              <p:cNvSpPr>
                <a:spLocks noChangeShapeType="1"/>
              </p:cNvSpPr>
              <p:nvPr/>
            </p:nvSpPr>
            <p:spPr bwMode="auto">
              <a:xfrm>
                <a:off x="3296" y="3440"/>
                <a:ext cx="568" cy="96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4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28626" name="Line 114"/>
              <p:cNvSpPr>
                <a:spLocks noChangeShapeType="1"/>
              </p:cNvSpPr>
              <p:nvPr/>
            </p:nvSpPr>
            <p:spPr bwMode="auto">
              <a:xfrm flipV="1">
                <a:off x="3312" y="2136"/>
                <a:ext cx="648" cy="816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4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28627" name="Line 115"/>
              <p:cNvSpPr>
                <a:spLocks noChangeShapeType="1"/>
              </p:cNvSpPr>
              <p:nvPr/>
            </p:nvSpPr>
            <p:spPr bwMode="auto">
              <a:xfrm flipV="1">
                <a:off x="3328" y="2664"/>
                <a:ext cx="552" cy="504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4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28628" name="Line 116"/>
              <p:cNvSpPr>
                <a:spLocks noChangeShapeType="1"/>
              </p:cNvSpPr>
              <p:nvPr/>
            </p:nvSpPr>
            <p:spPr bwMode="auto">
              <a:xfrm flipV="1">
                <a:off x="3336" y="3016"/>
                <a:ext cx="616" cy="296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4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</p:grpSp>
      <p:grpSp>
        <p:nvGrpSpPr>
          <p:cNvPr id="1728750" name="Group 238"/>
          <p:cNvGrpSpPr>
            <a:grpSpLocks/>
          </p:cNvGrpSpPr>
          <p:nvPr/>
        </p:nvGrpSpPr>
        <p:grpSpPr bwMode="auto">
          <a:xfrm>
            <a:off x="3699619" y="1160858"/>
            <a:ext cx="1749120" cy="3616583"/>
            <a:chOff x="2287" y="2756"/>
            <a:chExt cx="1185" cy="1911"/>
          </a:xfrm>
        </p:grpSpPr>
        <p:sp>
          <p:nvSpPr>
            <p:cNvPr id="1728676" name="Freeform 164"/>
            <p:cNvSpPr>
              <a:spLocks/>
            </p:cNvSpPr>
            <p:nvPr/>
          </p:nvSpPr>
          <p:spPr bwMode="auto">
            <a:xfrm>
              <a:off x="2450" y="2756"/>
              <a:ext cx="830" cy="612"/>
            </a:xfrm>
            <a:custGeom>
              <a:avLst/>
              <a:gdLst>
                <a:gd name="T0" fmla="*/ 69 w 830"/>
                <a:gd name="T1" fmla="*/ 612 h 612"/>
                <a:gd name="T2" fmla="*/ 52 w 830"/>
                <a:gd name="T3" fmla="*/ 609 h 612"/>
                <a:gd name="T4" fmla="*/ 37 w 830"/>
                <a:gd name="T5" fmla="*/ 606 h 612"/>
                <a:gd name="T6" fmla="*/ 26 w 830"/>
                <a:gd name="T7" fmla="*/ 601 h 612"/>
                <a:gd name="T8" fmla="*/ 17 w 830"/>
                <a:gd name="T9" fmla="*/ 592 h 612"/>
                <a:gd name="T10" fmla="*/ 9 w 830"/>
                <a:gd name="T11" fmla="*/ 581 h 612"/>
                <a:gd name="T12" fmla="*/ 3 w 830"/>
                <a:gd name="T13" fmla="*/ 569 h 612"/>
                <a:gd name="T14" fmla="*/ 0 w 830"/>
                <a:gd name="T15" fmla="*/ 558 h 612"/>
                <a:gd name="T16" fmla="*/ 0 w 830"/>
                <a:gd name="T17" fmla="*/ 543 h 612"/>
                <a:gd name="T18" fmla="*/ 0 w 830"/>
                <a:gd name="T19" fmla="*/ 69 h 612"/>
                <a:gd name="T20" fmla="*/ 0 w 830"/>
                <a:gd name="T21" fmla="*/ 54 h 612"/>
                <a:gd name="T22" fmla="*/ 3 w 830"/>
                <a:gd name="T23" fmla="*/ 40 h 612"/>
                <a:gd name="T24" fmla="*/ 9 w 830"/>
                <a:gd name="T25" fmla="*/ 28 h 612"/>
                <a:gd name="T26" fmla="*/ 17 w 830"/>
                <a:gd name="T27" fmla="*/ 17 h 612"/>
                <a:gd name="T28" fmla="*/ 26 w 830"/>
                <a:gd name="T29" fmla="*/ 8 h 612"/>
                <a:gd name="T30" fmla="*/ 37 w 830"/>
                <a:gd name="T31" fmla="*/ 3 h 612"/>
                <a:gd name="T32" fmla="*/ 52 w 830"/>
                <a:gd name="T33" fmla="*/ 0 h 612"/>
                <a:gd name="T34" fmla="*/ 69 w 830"/>
                <a:gd name="T35" fmla="*/ 0 h 612"/>
                <a:gd name="T36" fmla="*/ 762 w 830"/>
                <a:gd name="T37" fmla="*/ 0 h 612"/>
                <a:gd name="T38" fmla="*/ 779 w 830"/>
                <a:gd name="T39" fmla="*/ 0 h 612"/>
                <a:gd name="T40" fmla="*/ 793 w 830"/>
                <a:gd name="T41" fmla="*/ 3 h 612"/>
                <a:gd name="T42" fmla="*/ 804 w 830"/>
                <a:gd name="T43" fmla="*/ 8 h 612"/>
                <a:gd name="T44" fmla="*/ 816 w 830"/>
                <a:gd name="T45" fmla="*/ 17 h 612"/>
                <a:gd name="T46" fmla="*/ 822 w 830"/>
                <a:gd name="T47" fmla="*/ 28 h 612"/>
                <a:gd name="T48" fmla="*/ 827 w 830"/>
                <a:gd name="T49" fmla="*/ 40 h 612"/>
                <a:gd name="T50" fmla="*/ 830 w 830"/>
                <a:gd name="T51" fmla="*/ 54 h 612"/>
                <a:gd name="T52" fmla="*/ 830 w 830"/>
                <a:gd name="T53" fmla="*/ 69 h 612"/>
                <a:gd name="T54" fmla="*/ 830 w 830"/>
                <a:gd name="T55" fmla="*/ 543 h 612"/>
                <a:gd name="T56" fmla="*/ 830 w 830"/>
                <a:gd name="T57" fmla="*/ 558 h 612"/>
                <a:gd name="T58" fmla="*/ 827 w 830"/>
                <a:gd name="T59" fmla="*/ 569 h 612"/>
                <a:gd name="T60" fmla="*/ 822 w 830"/>
                <a:gd name="T61" fmla="*/ 581 h 612"/>
                <a:gd name="T62" fmla="*/ 816 w 830"/>
                <a:gd name="T63" fmla="*/ 592 h 612"/>
                <a:gd name="T64" fmla="*/ 804 w 830"/>
                <a:gd name="T65" fmla="*/ 601 h 612"/>
                <a:gd name="T66" fmla="*/ 793 w 830"/>
                <a:gd name="T67" fmla="*/ 606 h 612"/>
                <a:gd name="T68" fmla="*/ 779 w 830"/>
                <a:gd name="T69" fmla="*/ 609 h 612"/>
                <a:gd name="T70" fmla="*/ 762 w 830"/>
                <a:gd name="T71" fmla="*/ 612 h 612"/>
                <a:gd name="T72" fmla="*/ 69 w 830"/>
                <a:gd name="T73" fmla="*/ 612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30" h="612">
                  <a:moveTo>
                    <a:pt x="69" y="612"/>
                  </a:moveTo>
                  <a:lnTo>
                    <a:pt x="52" y="609"/>
                  </a:lnTo>
                  <a:lnTo>
                    <a:pt x="37" y="606"/>
                  </a:lnTo>
                  <a:lnTo>
                    <a:pt x="26" y="601"/>
                  </a:lnTo>
                  <a:lnTo>
                    <a:pt x="17" y="592"/>
                  </a:lnTo>
                  <a:lnTo>
                    <a:pt x="9" y="581"/>
                  </a:lnTo>
                  <a:lnTo>
                    <a:pt x="3" y="569"/>
                  </a:lnTo>
                  <a:lnTo>
                    <a:pt x="0" y="558"/>
                  </a:lnTo>
                  <a:lnTo>
                    <a:pt x="0" y="543"/>
                  </a:lnTo>
                  <a:lnTo>
                    <a:pt x="0" y="69"/>
                  </a:lnTo>
                  <a:lnTo>
                    <a:pt x="0" y="54"/>
                  </a:lnTo>
                  <a:lnTo>
                    <a:pt x="3" y="40"/>
                  </a:lnTo>
                  <a:lnTo>
                    <a:pt x="9" y="28"/>
                  </a:lnTo>
                  <a:lnTo>
                    <a:pt x="17" y="17"/>
                  </a:lnTo>
                  <a:lnTo>
                    <a:pt x="26" y="8"/>
                  </a:lnTo>
                  <a:lnTo>
                    <a:pt x="37" y="3"/>
                  </a:lnTo>
                  <a:lnTo>
                    <a:pt x="52" y="0"/>
                  </a:lnTo>
                  <a:lnTo>
                    <a:pt x="69" y="0"/>
                  </a:lnTo>
                  <a:lnTo>
                    <a:pt x="762" y="0"/>
                  </a:lnTo>
                  <a:lnTo>
                    <a:pt x="779" y="0"/>
                  </a:lnTo>
                  <a:lnTo>
                    <a:pt x="793" y="3"/>
                  </a:lnTo>
                  <a:lnTo>
                    <a:pt x="804" y="8"/>
                  </a:lnTo>
                  <a:lnTo>
                    <a:pt x="816" y="17"/>
                  </a:lnTo>
                  <a:lnTo>
                    <a:pt x="822" y="28"/>
                  </a:lnTo>
                  <a:lnTo>
                    <a:pt x="827" y="40"/>
                  </a:lnTo>
                  <a:lnTo>
                    <a:pt x="830" y="54"/>
                  </a:lnTo>
                  <a:lnTo>
                    <a:pt x="830" y="69"/>
                  </a:lnTo>
                  <a:lnTo>
                    <a:pt x="830" y="543"/>
                  </a:lnTo>
                  <a:lnTo>
                    <a:pt x="830" y="558"/>
                  </a:lnTo>
                  <a:lnTo>
                    <a:pt x="827" y="569"/>
                  </a:lnTo>
                  <a:lnTo>
                    <a:pt x="822" y="581"/>
                  </a:lnTo>
                  <a:lnTo>
                    <a:pt x="816" y="592"/>
                  </a:lnTo>
                  <a:lnTo>
                    <a:pt x="804" y="601"/>
                  </a:lnTo>
                  <a:lnTo>
                    <a:pt x="793" y="606"/>
                  </a:lnTo>
                  <a:lnTo>
                    <a:pt x="779" y="609"/>
                  </a:lnTo>
                  <a:lnTo>
                    <a:pt x="762" y="612"/>
                  </a:lnTo>
                  <a:lnTo>
                    <a:pt x="69" y="6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77" name="Freeform 165"/>
            <p:cNvSpPr>
              <a:spLocks/>
            </p:cNvSpPr>
            <p:nvPr/>
          </p:nvSpPr>
          <p:spPr bwMode="auto">
            <a:xfrm>
              <a:off x="2287" y="3368"/>
              <a:ext cx="1185" cy="455"/>
            </a:xfrm>
            <a:custGeom>
              <a:avLst/>
              <a:gdLst>
                <a:gd name="T0" fmla="*/ 1185 w 1185"/>
                <a:gd name="T1" fmla="*/ 378 h 455"/>
                <a:gd name="T2" fmla="*/ 1128 w 1185"/>
                <a:gd name="T3" fmla="*/ 129 h 455"/>
                <a:gd name="T4" fmla="*/ 982 w 1185"/>
                <a:gd name="T5" fmla="*/ 129 h 455"/>
                <a:gd name="T6" fmla="*/ 982 w 1185"/>
                <a:gd name="T7" fmla="*/ 69 h 455"/>
                <a:gd name="T8" fmla="*/ 761 w 1185"/>
                <a:gd name="T9" fmla="*/ 69 h 455"/>
                <a:gd name="T10" fmla="*/ 761 w 1185"/>
                <a:gd name="T11" fmla="*/ 17 h 455"/>
                <a:gd name="T12" fmla="*/ 707 w 1185"/>
                <a:gd name="T13" fmla="*/ 17 h 455"/>
                <a:gd name="T14" fmla="*/ 707 w 1185"/>
                <a:gd name="T15" fmla="*/ 0 h 455"/>
                <a:gd name="T16" fmla="*/ 447 w 1185"/>
                <a:gd name="T17" fmla="*/ 0 h 455"/>
                <a:gd name="T18" fmla="*/ 447 w 1185"/>
                <a:gd name="T19" fmla="*/ 17 h 455"/>
                <a:gd name="T20" fmla="*/ 395 w 1185"/>
                <a:gd name="T21" fmla="*/ 17 h 455"/>
                <a:gd name="T22" fmla="*/ 395 w 1185"/>
                <a:gd name="T23" fmla="*/ 69 h 455"/>
                <a:gd name="T24" fmla="*/ 172 w 1185"/>
                <a:gd name="T25" fmla="*/ 69 h 455"/>
                <a:gd name="T26" fmla="*/ 172 w 1185"/>
                <a:gd name="T27" fmla="*/ 129 h 455"/>
                <a:gd name="T28" fmla="*/ 57 w 1185"/>
                <a:gd name="T29" fmla="*/ 129 h 455"/>
                <a:gd name="T30" fmla="*/ 0 w 1185"/>
                <a:gd name="T31" fmla="*/ 378 h 455"/>
                <a:gd name="T32" fmla="*/ 34 w 1185"/>
                <a:gd name="T33" fmla="*/ 455 h 455"/>
                <a:gd name="T34" fmla="*/ 1151 w 1185"/>
                <a:gd name="T35" fmla="*/ 455 h 455"/>
                <a:gd name="T36" fmla="*/ 1185 w 1185"/>
                <a:gd name="T37" fmla="*/ 37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85" h="455">
                  <a:moveTo>
                    <a:pt x="1185" y="378"/>
                  </a:moveTo>
                  <a:lnTo>
                    <a:pt x="1128" y="129"/>
                  </a:lnTo>
                  <a:lnTo>
                    <a:pt x="982" y="129"/>
                  </a:lnTo>
                  <a:lnTo>
                    <a:pt x="982" y="69"/>
                  </a:lnTo>
                  <a:lnTo>
                    <a:pt x="761" y="69"/>
                  </a:lnTo>
                  <a:lnTo>
                    <a:pt x="761" y="17"/>
                  </a:lnTo>
                  <a:lnTo>
                    <a:pt x="707" y="17"/>
                  </a:lnTo>
                  <a:lnTo>
                    <a:pt x="707" y="0"/>
                  </a:lnTo>
                  <a:lnTo>
                    <a:pt x="447" y="0"/>
                  </a:lnTo>
                  <a:lnTo>
                    <a:pt x="447" y="17"/>
                  </a:lnTo>
                  <a:lnTo>
                    <a:pt x="395" y="17"/>
                  </a:lnTo>
                  <a:lnTo>
                    <a:pt x="395" y="69"/>
                  </a:lnTo>
                  <a:lnTo>
                    <a:pt x="172" y="69"/>
                  </a:lnTo>
                  <a:lnTo>
                    <a:pt x="172" y="129"/>
                  </a:lnTo>
                  <a:lnTo>
                    <a:pt x="57" y="129"/>
                  </a:lnTo>
                  <a:lnTo>
                    <a:pt x="0" y="378"/>
                  </a:lnTo>
                  <a:lnTo>
                    <a:pt x="34" y="455"/>
                  </a:lnTo>
                  <a:lnTo>
                    <a:pt x="1151" y="455"/>
                  </a:lnTo>
                  <a:lnTo>
                    <a:pt x="1185" y="3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78" name="Freeform 166"/>
            <p:cNvSpPr>
              <a:spLocks/>
            </p:cNvSpPr>
            <p:nvPr/>
          </p:nvSpPr>
          <p:spPr bwMode="auto">
            <a:xfrm>
              <a:off x="2467" y="2773"/>
              <a:ext cx="796" cy="578"/>
            </a:xfrm>
            <a:custGeom>
              <a:avLst/>
              <a:gdLst>
                <a:gd name="T0" fmla="*/ 0 w 796"/>
                <a:gd name="T1" fmla="*/ 521 h 578"/>
                <a:gd name="T2" fmla="*/ 0 w 796"/>
                <a:gd name="T3" fmla="*/ 532 h 578"/>
                <a:gd name="T4" fmla="*/ 3 w 796"/>
                <a:gd name="T5" fmla="*/ 544 h 578"/>
                <a:gd name="T6" fmla="*/ 9 w 796"/>
                <a:gd name="T7" fmla="*/ 552 h 578"/>
                <a:gd name="T8" fmla="*/ 15 w 796"/>
                <a:gd name="T9" fmla="*/ 561 h 578"/>
                <a:gd name="T10" fmla="*/ 20 w 796"/>
                <a:gd name="T11" fmla="*/ 569 h 578"/>
                <a:gd name="T12" fmla="*/ 32 w 796"/>
                <a:gd name="T13" fmla="*/ 572 h 578"/>
                <a:gd name="T14" fmla="*/ 43 w 796"/>
                <a:gd name="T15" fmla="*/ 575 h 578"/>
                <a:gd name="T16" fmla="*/ 58 w 796"/>
                <a:gd name="T17" fmla="*/ 578 h 578"/>
                <a:gd name="T18" fmla="*/ 739 w 796"/>
                <a:gd name="T19" fmla="*/ 578 h 578"/>
                <a:gd name="T20" fmla="*/ 753 w 796"/>
                <a:gd name="T21" fmla="*/ 575 h 578"/>
                <a:gd name="T22" fmla="*/ 767 w 796"/>
                <a:gd name="T23" fmla="*/ 572 h 578"/>
                <a:gd name="T24" fmla="*/ 776 w 796"/>
                <a:gd name="T25" fmla="*/ 569 h 578"/>
                <a:gd name="T26" fmla="*/ 785 w 796"/>
                <a:gd name="T27" fmla="*/ 561 h 578"/>
                <a:gd name="T28" fmla="*/ 790 w 796"/>
                <a:gd name="T29" fmla="*/ 552 h 578"/>
                <a:gd name="T30" fmla="*/ 793 w 796"/>
                <a:gd name="T31" fmla="*/ 544 h 578"/>
                <a:gd name="T32" fmla="*/ 796 w 796"/>
                <a:gd name="T33" fmla="*/ 532 h 578"/>
                <a:gd name="T34" fmla="*/ 796 w 796"/>
                <a:gd name="T35" fmla="*/ 521 h 578"/>
                <a:gd name="T36" fmla="*/ 796 w 796"/>
                <a:gd name="T37" fmla="*/ 57 h 578"/>
                <a:gd name="T38" fmla="*/ 796 w 796"/>
                <a:gd name="T39" fmla="*/ 43 h 578"/>
                <a:gd name="T40" fmla="*/ 793 w 796"/>
                <a:gd name="T41" fmla="*/ 34 h 578"/>
                <a:gd name="T42" fmla="*/ 790 w 796"/>
                <a:gd name="T43" fmla="*/ 23 h 578"/>
                <a:gd name="T44" fmla="*/ 785 w 796"/>
                <a:gd name="T45" fmla="*/ 14 h 578"/>
                <a:gd name="T46" fmla="*/ 776 w 796"/>
                <a:gd name="T47" fmla="*/ 9 h 578"/>
                <a:gd name="T48" fmla="*/ 767 w 796"/>
                <a:gd name="T49" fmla="*/ 3 h 578"/>
                <a:gd name="T50" fmla="*/ 753 w 796"/>
                <a:gd name="T51" fmla="*/ 0 h 578"/>
                <a:gd name="T52" fmla="*/ 739 w 796"/>
                <a:gd name="T53" fmla="*/ 0 h 578"/>
                <a:gd name="T54" fmla="*/ 58 w 796"/>
                <a:gd name="T55" fmla="*/ 0 h 578"/>
                <a:gd name="T56" fmla="*/ 43 w 796"/>
                <a:gd name="T57" fmla="*/ 0 h 578"/>
                <a:gd name="T58" fmla="*/ 32 w 796"/>
                <a:gd name="T59" fmla="*/ 3 h 578"/>
                <a:gd name="T60" fmla="*/ 20 w 796"/>
                <a:gd name="T61" fmla="*/ 9 h 578"/>
                <a:gd name="T62" fmla="*/ 15 w 796"/>
                <a:gd name="T63" fmla="*/ 14 h 578"/>
                <a:gd name="T64" fmla="*/ 9 w 796"/>
                <a:gd name="T65" fmla="*/ 23 h 578"/>
                <a:gd name="T66" fmla="*/ 3 w 796"/>
                <a:gd name="T67" fmla="*/ 34 h 578"/>
                <a:gd name="T68" fmla="*/ 0 w 796"/>
                <a:gd name="T69" fmla="*/ 43 h 578"/>
                <a:gd name="T70" fmla="*/ 0 w 796"/>
                <a:gd name="T71" fmla="*/ 57 h 578"/>
                <a:gd name="T72" fmla="*/ 0 w 796"/>
                <a:gd name="T73" fmla="*/ 52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96" h="578">
                  <a:moveTo>
                    <a:pt x="0" y="521"/>
                  </a:moveTo>
                  <a:lnTo>
                    <a:pt x="0" y="532"/>
                  </a:lnTo>
                  <a:lnTo>
                    <a:pt x="3" y="544"/>
                  </a:lnTo>
                  <a:lnTo>
                    <a:pt x="9" y="552"/>
                  </a:lnTo>
                  <a:lnTo>
                    <a:pt x="15" y="561"/>
                  </a:lnTo>
                  <a:lnTo>
                    <a:pt x="20" y="569"/>
                  </a:lnTo>
                  <a:lnTo>
                    <a:pt x="32" y="572"/>
                  </a:lnTo>
                  <a:lnTo>
                    <a:pt x="43" y="575"/>
                  </a:lnTo>
                  <a:lnTo>
                    <a:pt x="58" y="578"/>
                  </a:lnTo>
                  <a:lnTo>
                    <a:pt x="739" y="578"/>
                  </a:lnTo>
                  <a:lnTo>
                    <a:pt x="753" y="575"/>
                  </a:lnTo>
                  <a:lnTo>
                    <a:pt x="767" y="572"/>
                  </a:lnTo>
                  <a:lnTo>
                    <a:pt x="776" y="569"/>
                  </a:lnTo>
                  <a:lnTo>
                    <a:pt x="785" y="561"/>
                  </a:lnTo>
                  <a:lnTo>
                    <a:pt x="790" y="552"/>
                  </a:lnTo>
                  <a:lnTo>
                    <a:pt x="793" y="544"/>
                  </a:lnTo>
                  <a:lnTo>
                    <a:pt x="796" y="532"/>
                  </a:lnTo>
                  <a:lnTo>
                    <a:pt x="796" y="521"/>
                  </a:lnTo>
                  <a:lnTo>
                    <a:pt x="796" y="57"/>
                  </a:lnTo>
                  <a:lnTo>
                    <a:pt x="796" y="43"/>
                  </a:lnTo>
                  <a:lnTo>
                    <a:pt x="793" y="34"/>
                  </a:lnTo>
                  <a:lnTo>
                    <a:pt x="790" y="23"/>
                  </a:lnTo>
                  <a:lnTo>
                    <a:pt x="785" y="14"/>
                  </a:lnTo>
                  <a:lnTo>
                    <a:pt x="776" y="9"/>
                  </a:lnTo>
                  <a:lnTo>
                    <a:pt x="767" y="3"/>
                  </a:lnTo>
                  <a:lnTo>
                    <a:pt x="753" y="0"/>
                  </a:lnTo>
                  <a:lnTo>
                    <a:pt x="739" y="0"/>
                  </a:lnTo>
                  <a:lnTo>
                    <a:pt x="58" y="0"/>
                  </a:lnTo>
                  <a:lnTo>
                    <a:pt x="43" y="0"/>
                  </a:lnTo>
                  <a:lnTo>
                    <a:pt x="32" y="3"/>
                  </a:lnTo>
                  <a:lnTo>
                    <a:pt x="20" y="9"/>
                  </a:lnTo>
                  <a:lnTo>
                    <a:pt x="15" y="14"/>
                  </a:lnTo>
                  <a:lnTo>
                    <a:pt x="9" y="23"/>
                  </a:lnTo>
                  <a:lnTo>
                    <a:pt x="3" y="34"/>
                  </a:lnTo>
                  <a:lnTo>
                    <a:pt x="0" y="43"/>
                  </a:lnTo>
                  <a:lnTo>
                    <a:pt x="0" y="57"/>
                  </a:lnTo>
                  <a:lnTo>
                    <a:pt x="0" y="521"/>
                  </a:lnTo>
                  <a:close/>
                </a:path>
              </a:pathLst>
            </a:custGeom>
            <a:solidFill>
              <a:srgbClr val="EA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79" name="Freeform 167"/>
            <p:cNvSpPr>
              <a:spLocks/>
            </p:cNvSpPr>
            <p:nvPr/>
          </p:nvSpPr>
          <p:spPr bwMode="auto">
            <a:xfrm>
              <a:off x="2693" y="3368"/>
              <a:ext cx="341" cy="69"/>
            </a:xfrm>
            <a:custGeom>
              <a:avLst/>
              <a:gdLst>
                <a:gd name="T0" fmla="*/ 341 w 341"/>
                <a:gd name="T1" fmla="*/ 69 h 69"/>
                <a:gd name="T2" fmla="*/ 341 w 341"/>
                <a:gd name="T3" fmla="*/ 32 h 69"/>
                <a:gd name="T4" fmla="*/ 287 w 341"/>
                <a:gd name="T5" fmla="*/ 32 h 69"/>
                <a:gd name="T6" fmla="*/ 287 w 341"/>
                <a:gd name="T7" fmla="*/ 0 h 69"/>
                <a:gd name="T8" fmla="*/ 55 w 341"/>
                <a:gd name="T9" fmla="*/ 0 h 69"/>
                <a:gd name="T10" fmla="*/ 55 w 341"/>
                <a:gd name="T11" fmla="*/ 32 h 69"/>
                <a:gd name="T12" fmla="*/ 0 w 341"/>
                <a:gd name="T13" fmla="*/ 32 h 69"/>
                <a:gd name="T14" fmla="*/ 0 w 341"/>
                <a:gd name="T15" fmla="*/ 69 h 69"/>
                <a:gd name="T16" fmla="*/ 341 w 341"/>
                <a:gd name="T17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1" h="69">
                  <a:moveTo>
                    <a:pt x="341" y="69"/>
                  </a:moveTo>
                  <a:lnTo>
                    <a:pt x="341" y="32"/>
                  </a:lnTo>
                  <a:lnTo>
                    <a:pt x="287" y="32"/>
                  </a:lnTo>
                  <a:lnTo>
                    <a:pt x="287" y="0"/>
                  </a:lnTo>
                  <a:lnTo>
                    <a:pt x="55" y="0"/>
                  </a:lnTo>
                  <a:lnTo>
                    <a:pt x="55" y="32"/>
                  </a:lnTo>
                  <a:lnTo>
                    <a:pt x="0" y="32"/>
                  </a:lnTo>
                  <a:lnTo>
                    <a:pt x="0" y="69"/>
                  </a:lnTo>
                  <a:lnTo>
                    <a:pt x="341" y="69"/>
                  </a:lnTo>
                  <a:close/>
                </a:path>
              </a:pathLst>
            </a:custGeom>
            <a:solidFill>
              <a:srgbClr val="EA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0" name="Freeform 168"/>
            <p:cNvSpPr>
              <a:spLocks/>
            </p:cNvSpPr>
            <p:nvPr/>
          </p:nvSpPr>
          <p:spPr bwMode="auto">
            <a:xfrm>
              <a:off x="2473" y="3448"/>
              <a:ext cx="781" cy="49"/>
            </a:xfrm>
            <a:custGeom>
              <a:avLst/>
              <a:gdLst>
                <a:gd name="T0" fmla="*/ 741 w 781"/>
                <a:gd name="T1" fmla="*/ 49 h 49"/>
                <a:gd name="T2" fmla="*/ 781 w 781"/>
                <a:gd name="T3" fmla="*/ 49 h 49"/>
                <a:gd name="T4" fmla="*/ 781 w 781"/>
                <a:gd name="T5" fmla="*/ 0 h 49"/>
                <a:gd name="T6" fmla="*/ 0 w 781"/>
                <a:gd name="T7" fmla="*/ 0 h 49"/>
                <a:gd name="T8" fmla="*/ 0 w 781"/>
                <a:gd name="T9" fmla="*/ 49 h 49"/>
                <a:gd name="T10" fmla="*/ 438 w 781"/>
                <a:gd name="T11" fmla="*/ 49 h 49"/>
                <a:gd name="T12" fmla="*/ 438 w 781"/>
                <a:gd name="T13" fmla="*/ 15 h 49"/>
                <a:gd name="T14" fmla="*/ 741 w 781"/>
                <a:gd name="T15" fmla="*/ 15 h 49"/>
                <a:gd name="T16" fmla="*/ 741 w 781"/>
                <a:gd name="T17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1" h="49">
                  <a:moveTo>
                    <a:pt x="741" y="49"/>
                  </a:moveTo>
                  <a:lnTo>
                    <a:pt x="781" y="49"/>
                  </a:lnTo>
                  <a:lnTo>
                    <a:pt x="78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438" y="49"/>
                  </a:lnTo>
                  <a:lnTo>
                    <a:pt x="438" y="15"/>
                  </a:lnTo>
                  <a:lnTo>
                    <a:pt x="741" y="15"/>
                  </a:lnTo>
                  <a:lnTo>
                    <a:pt x="741" y="49"/>
                  </a:lnTo>
                  <a:close/>
                </a:path>
              </a:pathLst>
            </a:custGeom>
            <a:solidFill>
              <a:srgbClr val="EA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1" name="Freeform 169"/>
            <p:cNvSpPr>
              <a:spLocks/>
            </p:cNvSpPr>
            <p:nvPr/>
          </p:nvSpPr>
          <p:spPr bwMode="auto">
            <a:xfrm>
              <a:off x="2310" y="3514"/>
              <a:ext cx="1139" cy="260"/>
            </a:xfrm>
            <a:custGeom>
              <a:avLst/>
              <a:gdLst>
                <a:gd name="T0" fmla="*/ 1139 w 1139"/>
                <a:gd name="T1" fmla="*/ 232 h 260"/>
                <a:gd name="T2" fmla="*/ 1088 w 1139"/>
                <a:gd name="T3" fmla="*/ 0 h 260"/>
                <a:gd name="T4" fmla="*/ 51 w 1139"/>
                <a:gd name="T5" fmla="*/ 0 h 260"/>
                <a:gd name="T6" fmla="*/ 0 w 1139"/>
                <a:gd name="T7" fmla="*/ 232 h 260"/>
                <a:gd name="T8" fmla="*/ 11 w 1139"/>
                <a:gd name="T9" fmla="*/ 260 h 260"/>
                <a:gd name="T10" fmla="*/ 1125 w 1139"/>
                <a:gd name="T11" fmla="*/ 260 h 260"/>
                <a:gd name="T12" fmla="*/ 1139 w 1139"/>
                <a:gd name="T13" fmla="*/ 232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9" h="260">
                  <a:moveTo>
                    <a:pt x="1139" y="232"/>
                  </a:moveTo>
                  <a:lnTo>
                    <a:pt x="1088" y="0"/>
                  </a:lnTo>
                  <a:lnTo>
                    <a:pt x="51" y="0"/>
                  </a:lnTo>
                  <a:lnTo>
                    <a:pt x="0" y="232"/>
                  </a:lnTo>
                  <a:lnTo>
                    <a:pt x="11" y="260"/>
                  </a:lnTo>
                  <a:lnTo>
                    <a:pt x="1125" y="260"/>
                  </a:lnTo>
                  <a:lnTo>
                    <a:pt x="1139" y="232"/>
                  </a:lnTo>
                  <a:close/>
                </a:path>
              </a:pathLst>
            </a:custGeom>
            <a:solidFill>
              <a:srgbClr val="EA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2" name="Freeform 170"/>
            <p:cNvSpPr>
              <a:spLocks/>
            </p:cNvSpPr>
            <p:nvPr/>
          </p:nvSpPr>
          <p:spPr bwMode="auto">
            <a:xfrm>
              <a:off x="2527" y="2833"/>
              <a:ext cx="676" cy="458"/>
            </a:xfrm>
            <a:custGeom>
              <a:avLst/>
              <a:gdLst>
                <a:gd name="T0" fmla="*/ 630 w 676"/>
                <a:gd name="T1" fmla="*/ 458 h 458"/>
                <a:gd name="T2" fmla="*/ 46 w 676"/>
                <a:gd name="T3" fmla="*/ 458 h 458"/>
                <a:gd name="T4" fmla="*/ 35 w 676"/>
                <a:gd name="T5" fmla="*/ 455 h 458"/>
                <a:gd name="T6" fmla="*/ 26 w 676"/>
                <a:gd name="T7" fmla="*/ 452 h 458"/>
                <a:gd name="T8" fmla="*/ 18 w 676"/>
                <a:gd name="T9" fmla="*/ 449 h 458"/>
                <a:gd name="T10" fmla="*/ 12 w 676"/>
                <a:gd name="T11" fmla="*/ 444 h 458"/>
                <a:gd name="T12" fmla="*/ 6 w 676"/>
                <a:gd name="T13" fmla="*/ 438 h 458"/>
                <a:gd name="T14" fmla="*/ 3 w 676"/>
                <a:gd name="T15" fmla="*/ 429 h 458"/>
                <a:gd name="T16" fmla="*/ 0 w 676"/>
                <a:gd name="T17" fmla="*/ 412 h 458"/>
                <a:gd name="T18" fmla="*/ 0 w 676"/>
                <a:gd name="T19" fmla="*/ 46 h 458"/>
                <a:gd name="T20" fmla="*/ 3 w 676"/>
                <a:gd name="T21" fmla="*/ 26 h 458"/>
                <a:gd name="T22" fmla="*/ 6 w 676"/>
                <a:gd name="T23" fmla="*/ 20 h 458"/>
                <a:gd name="T24" fmla="*/ 12 w 676"/>
                <a:gd name="T25" fmla="*/ 12 h 458"/>
                <a:gd name="T26" fmla="*/ 18 w 676"/>
                <a:gd name="T27" fmla="*/ 6 h 458"/>
                <a:gd name="T28" fmla="*/ 26 w 676"/>
                <a:gd name="T29" fmla="*/ 3 h 458"/>
                <a:gd name="T30" fmla="*/ 35 w 676"/>
                <a:gd name="T31" fmla="*/ 0 h 458"/>
                <a:gd name="T32" fmla="*/ 46 w 676"/>
                <a:gd name="T33" fmla="*/ 0 h 458"/>
                <a:gd name="T34" fmla="*/ 630 w 676"/>
                <a:gd name="T35" fmla="*/ 0 h 458"/>
                <a:gd name="T36" fmla="*/ 642 w 676"/>
                <a:gd name="T37" fmla="*/ 0 h 458"/>
                <a:gd name="T38" fmla="*/ 653 w 676"/>
                <a:gd name="T39" fmla="*/ 3 h 458"/>
                <a:gd name="T40" fmla="*/ 659 w 676"/>
                <a:gd name="T41" fmla="*/ 6 h 458"/>
                <a:gd name="T42" fmla="*/ 664 w 676"/>
                <a:gd name="T43" fmla="*/ 12 h 458"/>
                <a:gd name="T44" fmla="*/ 670 w 676"/>
                <a:gd name="T45" fmla="*/ 20 h 458"/>
                <a:gd name="T46" fmla="*/ 673 w 676"/>
                <a:gd name="T47" fmla="*/ 26 h 458"/>
                <a:gd name="T48" fmla="*/ 676 w 676"/>
                <a:gd name="T49" fmla="*/ 46 h 458"/>
                <a:gd name="T50" fmla="*/ 676 w 676"/>
                <a:gd name="T51" fmla="*/ 412 h 458"/>
                <a:gd name="T52" fmla="*/ 673 w 676"/>
                <a:gd name="T53" fmla="*/ 429 h 458"/>
                <a:gd name="T54" fmla="*/ 670 w 676"/>
                <a:gd name="T55" fmla="*/ 438 h 458"/>
                <a:gd name="T56" fmla="*/ 664 w 676"/>
                <a:gd name="T57" fmla="*/ 444 h 458"/>
                <a:gd name="T58" fmla="*/ 659 w 676"/>
                <a:gd name="T59" fmla="*/ 449 h 458"/>
                <a:gd name="T60" fmla="*/ 653 w 676"/>
                <a:gd name="T61" fmla="*/ 452 h 458"/>
                <a:gd name="T62" fmla="*/ 642 w 676"/>
                <a:gd name="T63" fmla="*/ 455 h 458"/>
                <a:gd name="T64" fmla="*/ 630 w 676"/>
                <a:gd name="T65" fmla="*/ 45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76" h="458">
                  <a:moveTo>
                    <a:pt x="630" y="458"/>
                  </a:moveTo>
                  <a:lnTo>
                    <a:pt x="46" y="458"/>
                  </a:lnTo>
                  <a:lnTo>
                    <a:pt x="35" y="455"/>
                  </a:lnTo>
                  <a:lnTo>
                    <a:pt x="26" y="452"/>
                  </a:lnTo>
                  <a:lnTo>
                    <a:pt x="18" y="449"/>
                  </a:lnTo>
                  <a:lnTo>
                    <a:pt x="12" y="444"/>
                  </a:lnTo>
                  <a:lnTo>
                    <a:pt x="6" y="438"/>
                  </a:lnTo>
                  <a:lnTo>
                    <a:pt x="3" y="429"/>
                  </a:lnTo>
                  <a:lnTo>
                    <a:pt x="0" y="412"/>
                  </a:lnTo>
                  <a:lnTo>
                    <a:pt x="0" y="46"/>
                  </a:lnTo>
                  <a:lnTo>
                    <a:pt x="3" y="26"/>
                  </a:lnTo>
                  <a:lnTo>
                    <a:pt x="6" y="20"/>
                  </a:lnTo>
                  <a:lnTo>
                    <a:pt x="12" y="12"/>
                  </a:lnTo>
                  <a:lnTo>
                    <a:pt x="18" y="6"/>
                  </a:lnTo>
                  <a:lnTo>
                    <a:pt x="26" y="3"/>
                  </a:lnTo>
                  <a:lnTo>
                    <a:pt x="35" y="0"/>
                  </a:lnTo>
                  <a:lnTo>
                    <a:pt x="46" y="0"/>
                  </a:lnTo>
                  <a:lnTo>
                    <a:pt x="630" y="0"/>
                  </a:lnTo>
                  <a:lnTo>
                    <a:pt x="642" y="0"/>
                  </a:lnTo>
                  <a:lnTo>
                    <a:pt x="653" y="3"/>
                  </a:lnTo>
                  <a:lnTo>
                    <a:pt x="659" y="6"/>
                  </a:lnTo>
                  <a:lnTo>
                    <a:pt x="664" y="12"/>
                  </a:lnTo>
                  <a:lnTo>
                    <a:pt x="670" y="20"/>
                  </a:lnTo>
                  <a:lnTo>
                    <a:pt x="673" y="26"/>
                  </a:lnTo>
                  <a:lnTo>
                    <a:pt x="676" y="46"/>
                  </a:lnTo>
                  <a:lnTo>
                    <a:pt x="676" y="412"/>
                  </a:lnTo>
                  <a:lnTo>
                    <a:pt x="673" y="429"/>
                  </a:lnTo>
                  <a:lnTo>
                    <a:pt x="670" y="438"/>
                  </a:lnTo>
                  <a:lnTo>
                    <a:pt x="664" y="444"/>
                  </a:lnTo>
                  <a:lnTo>
                    <a:pt x="659" y="449"/>
                  </a:lnTo>
                  <a:lnTo>
                    <a:pt x="653" y="452"/>
                  </a:lnTo>
                  <a:lnTo>
                    <a:pt x="642" y="455"/>
                  </a:lnTo>
                  <a:lnTo>
                    <a:pt x="630" y="458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3" name="Rectangle 171"/>
            <p:cNvSpPr>
              <a:spLocks noChangeArrowheads="1"/>
            </p:cNvSpPr>
            <p:nvPr/>
          </p:nvSpPr>
          <p:spPr bwMode="auto">
            <a:xfrm>
              <a:off x="3131" y="3319"/>
              <a:ext cx="72" cy="20"/>
            </a:xfrm>
            <a:prstGeom prst="rect">
              <a:avLst/>
            </a:prstGeom>
            <a:solidFill>
              <a:srgbClr val="D9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4" name="Rectangle 172"/>
            <p:cNvSpPr>
              <a:spLocks noChangeArrowheads="1"/>
            </p:cNvSpPr>
            <p:nvPr/>
          </p:nvSpPr>
          <p:spPr bwMode="auto">
            <a:xfrm>
              <a:off x="2502" y="3463"/>
              <a:ext cx="11" cy="34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5" name="Rectangle 173"/>
            <p:cNvSpPr>
              <a:spLocks noChangeArrowheads="1"/>
            </p:cNvSpPr>
            <p:nvPr/>
          </p:nvSpPr>
          <p:spPr bwMode="auto">
            <a:xfrm>
              <a:off x="2539" y="3463"/>
              <a:ext cx="11" cy="34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6" name="Rectangle 174"/>
            <p:cNvSpPr>
              <a:spLocks noChangeArrowheads="1"/>
            </p:cNvSpPr>
            <p:nvPr/>
          </p:nvSpPr>
          <p:spPr bwMode="auto">
            <a:xfrm>
              <a:off x="2579" y="3463"/>
              <a:ext cx="11" cy="34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7" name="Rectangle 175"/>
            <p:cNvSpPr>
              <a:spLocks noChangeArrowheads="1"/>
            </p:cNvSpPr>
            <p:nvPr/>
          </p:nvSpPr>
          <p:spPr bwMode="auto">
            <a:xfrm>
              <a:off x="2616" y="3463"/>
              <a:ext cx="12" cy="34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8" name="Rectangle 176"/>
            <p:cNvSpPr>
              <a:spLocks noChangeArrowheads="1"/>
            </p:cNvSpPr>
            <p:nvPr/>
          </p:nvSpPr>
          <p:spPr bwMode="auto">
            <a:xfrm>
              <a:off x="2653" y="3463"/>
              <a:ext cx="12" cy="34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89" name="Rectangle 177"/>
            <p:cNvSpPr>
              <a:spLocks noChangeArrowheads="1"/>
            </p:cNvSpPr>
            <p:nvPr/>
          </p:nvSpPr>
          <p:spPr bwMode="auto">
            <a:xfrm>
              <a:off x="2693" y="3463"/>
              <a:ext cx="12" cy="34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0" name="Freeform 178"/>
            <p:cNvSpPr>
              <a:spLocks/>
            </p:cNvSpPr>
            <p:nvPr/>
          </p:nvSpPr>
          <p:spPr bwMode="auto">
            <a:xfrm>
              <a:off x="3226" y="3594"/>
              <a:ext cx="46" cy="146"/>
            </a:xfrm>
            <a:custGeom>
              <a:avLst/>
              <a:gdLst>
                <a:gd name="T0" fmla="*/ 46 w 46"/>
                <a:gd name="T1" fmla="*/ 146 h 146"/>
                <a:gd name="T2" fmla="*/ 14 w 46"/>
                <a:gd name="T3" fmla="*/ 0 h 146"/>
                <a:gd name="T4" fmla="*/ 0 w 46"/>
                <a:gd name="T5" fmla="*/ 12 h 146"/>
                <a:gd name="T6" fmla="*/ 28 w 46"/>
                <a:gd name="T7" fmla="*/ 146 h 146"/>
                <a:gd name="T8" fmla="*/ 46 w 46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46">
                  <a:moveTo>
                    <a:pt x="46" y="146"/>
                  </a:moveTo>
                  <a:lnTo>
                    <a:pt x="14" y="0"/>
                  </a:lnTo>
                  <a:lnTo>
                    <a:pt x="0" y="12"/>
                  </a:lnTo>
                  <a:lnTo>
                    <a:pt x="28" y="146"/>
                  </a:lnTo>
                  <a:lnTo>
                    <a:pt x="46" y="146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1" name="Freeform 179"/>
            <p:cNvSpPr>
              <a:spLocks/>
            </p:cNvSpPr>
            <p:nvPr/>
          </p:nvSpPr>
          <p:spPr bwMode="auto">
            <a:xfrm>
              <a:off x="3277" y="3594"/>
              <a:ext cx="46" cy="146"/>
            </a:xfrm>
            <a:custGeom>
              <a:avLst/>
              <a:gdLst>
                <a:gd name="T0" fmla="*/ 46 w 46"/>
                <a:gd name="T1" fmla="*/ 146 h 146"/>
                <a:gd name="T2" fmla="*/ 15 w 46"/>
                <a:gd name="T3" fmla="*/ 0 h 146"/>
                <a:gd name="T4" fmla="*/ 0 w 46"/>
                <a:gd name="T5" fmla="*/ 12 h 146"/>
                <a:gd name="T6" fmla="*/ 32 w 46"/>
                <a:gd name="T7" fmla="*/ 146 h 146"/>
                <a:gd name="T8" fmla="*/ 46 w 46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46">
                  <a:moveTo>
                    <a:pt x="46" y="146"/>
                  </a:moveTo>
                  <a:lnTo>
                    <a:pt x="15" y="0"/>
                  </a:lnTo>
                  <a:lnTo>
                    <a:pt x="0" y="12"/>
                  </a:lnTo>
                  <a:lnTo>
                    <a:pt x="32" y="146"/>
                  </a:lnTo>
                  <a:lnTo>
                    <a:pt x="46" y="146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2" name="Freeform 180"/>
            <p:cNvSpPr>
              <a:spLocks/>
            </p:cNvSpPr>
            <p:nvPr/>
          </p:nvSpPr>
          <p:spPr bwMode="auto">
            <a:xfrm>
              <a:off x="3329" y="3594"/>
              <a:ext cx="49" cy="146"/>
            </a:xfrm>
            <a:custGeom>
              <a:avLst/>
              <a:gdLst>
                <a:gd name="T0" fmla="*/ 49 w 49"/>
                <a:gd name="T1" fmla="*/ 146 h 146"/>
                <a:gd name="T2" fmla="*/ 14 w 49"/>
                <a:gd name="T3" fmla="*/ 0 h 146"/>
                <a:gd name="T4" fmla="*/ 0 w 49"/>
                <a:gd name="T5" fmla="*/ 12 h 146"/>
                <a:gd name="T6" fmla="*/ 31 w 49"/>
                <a:gd name="T7" fmla="*/ 146 h 146"/>
                <a:gd name="T8" fmla="*/ 49 w 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46">
                  <a:moveTo>
                    <a:pt x="49" y="146"/>
                  </a:moveTo>
                  <a:lnTo>
                    <a:pt x="14" y="0"/>
                  </a:lnTo>
                  <a:lnTo>
                    <a:pt x="0" y="12"/>
                  </a:lnTo>
                  <a:lnTo>
                    <a:pt x="31" y="146"/>
                  </a:lnTo>
                  <a:lnTo>
                    <a:pt x="49" y="146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3" name="Freeform 181"/>
            <p:cNvSpPr>
              <a:spLocks/>
            </p:cNvSpPr>
            <p:nvPr/>
          </p:nvSpPr>
          <p:spPr bwMode="auto">
            <a:xfrm>
              <a:off x="2401" y="3620"/>
              <a:ext cx="788" cy="14"/>
            </a:xfrm>
            <a:custGeom>
              <a:avLst/>
              <a:gdLst>
                <a:gd name="T0" fmla="*/ 782 w 788"/>
                <a:gd name="T1" fmla="*/ 0 h 14"/>
                <a:gd name="T2" fmla="*/ 6 w 788"/>
                <a:gd name="T3" fmla="*/ 0 h 14"/>
                <a:gd name="T4" fmla="*/ 0 w 788"/>
                <a:gd name="T5" fmla="*/ 14 h 14"/>
                <a:gd name="T6" fmla="*/ 788 w 788"/>
                <a:gd name="T7" fmla="*/ 14 h 14"/>
                <a:gd name="T8" fmla="*/ 782 w 788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8" h="14">
                  <a:moveTo>
                    <a:pt x="782" y="0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788" y="14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4" name="Freeform 182"/>
            <p:cNvSpPr>
              <a:spLocks/>
            </p:cNvSpPr>
            <p:nvPr/>
          </p:nvSpPr>
          <p:spPr bwMode="auto">
            <a:xfrm>
              <a:off x="3229" y="3620"/>
              <a:ext cx="157" cy="14"/>
            </a:xfrm>
            <a:custGeom>
              <a:avLst/>
              <a:gdLst>
                <a:gd name="T0" fmla="*/ 154 w 157"/>
                <a:gd name="T1" fmla="*/ 0 h 14"/>
                <a:gd name="T2" fmla="*/ 0 w 157"/>
                <a:gd name="T3" fmla="*/ 0 h 14"/>
                <a:gd name="T4" fmla="*/ 3 w 157"/>
                <a:gd name="T5" fmla="*/ 14 h 14"/>
                <a:gd name="T6" fmla="*/ 157 w 157"/>
                <a:gd name="T7" fmla="*/ 14 h 14"/>
                <a:gd name="T8" fmla="*/ 154 w 15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4">
                  <a:moveTo>
                    <a:pt x="154" y="0"/>
                  </a:moveTo>
                  <a:lnTo>
                    <a:pt x="0" y="0"/>
                  </a:lnTo>
                  <a:lnTo>
                    <a:pt x="3" y="14"/>
                  </a:lnTo>
                  <a:lnTo>
                    <a:pt x="157" y="14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5" name="Freeform 183"/>
            <p:cNvSpPr>
              <a:spLocks/>
            </p:cNvSpPr>
            <p:nvPr/>
          </p:nvSpPr>
          <p:spPr bwMode="auto">
            <a:xfrm>
              <a:off x="3237" y="3666"/>
              <a:ext cx="161" cy="14"/>
            </a:xfrm>
            <a:custGeom>
              <a:avLst/>
              <a:gdLst>
                <a:gd name="T0" fmla="*/ 161 w 161"/>
                <a:gd name="T1" fmla="*/ 14 h 14"/>
                <a:gd name="T2" fmla="*/ 6 w 161"/>
                <a:gd name="T3" fmla="*/ 14 h 14"/>
                <a:gd name="T4" fmla="*/ 0 w 161"/>
                <a:gd name="T5" fmla="*/ 0 h 14"/>
                <a:gd name="T6" fmla="*/ 158 w 161"/>
                <a:gd name="T7" fmla="*/ 0 h 14"/>
                <a:gd name="T8" fmla="*/ 161 w 161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4">
                  <a:moveTo>
                    <a:pt x="161" y="14"/>
                  </a:moveTo>
                  <a:lnTo>
                    <a:pt x="6" y="14"/>
                  </a:lnTo>
                  <a:lnTo>
                    <a:pt x="0" y="0"/>
                  </a:lnTo>
                  <a:lnTo>
                    <a:pt x="158" y="0"/>
                  </a:lnTo>
                  <a:lnTo>
                    <a:pt x="161" y="14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6" name="Freeform 184"/>
            <p:cNvSpPr>
              <a:spLocks/>
            </p:cNvSpPr>
            <p:nvPr/>
          </p:nvSpPr>
          <p:spPr bwMode="auto">
            <a:xfrm>
              <a:off x="2393" y="3666"/>
              <a:ext cx="804" cy="14"/>
            </a:xfrm>
            <a:custGeom>
              <a:avLst/>
              <a:gdLst>
                <a:gd name="T0" fmla="*/ 801 w 804"/>
                <a:gd name="T1" fmla="*/ 0 h 14"/>
                <a:gd name="T2" fmla="*/ 3 w 804"/>
                <a:gd name="T3" fmla="*/ 0 h 14"/>
                <a:gd name="T4" fmla="*/ 0 w 804"/>
                <a:gd name="T5" fmla="*/ 14 h 14"/>
                <a:gd name="T6" fmla="*/ 804 w 804"/>
                <a:gd name="T7" fmla="*/ 14 h 14"/>
                <a:gd name="T8" fmla="*/ 801 w 80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4" h="14">
                  <a:moveTo>
                    <a:pt x="801" y="0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804" y="1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7" name="Freeform 185"/>
            <p:cNvSpPr>
              <a:spLocks/>
            </p:cNvSpPr>
            <p:nvPr/>
          </p:nvSpPr>
          <p:spPr bwMode="auto">
            <a:xfrm>
              <a:off x="2379" y="3726"/>
              <a:ext cx="833" cy="14"/>
            </a:xfrm>
            <a:custGeom>
              <a:avLst/>
              <a:gdLst>
                <a:gd name="T0" fmla="*/ 833 w 833"/>
                <a:gd name="T1" fmla="*/ 14 h 14"/>
                <a:gd name="T2" fmla="*/ 0 w 833"/>
                <a:gd name="T3" fmla="*/ 14 h 14"/>
                <a:gd name="T4" fmla="*/ 2 w 833"/>
                <a:gd name="T5" fmla="*/ 0 h 14"/>
                <a:gd name="T6" fmla="*/ 830 w 833"/>
                <a:gd name="T7" fmla="*/ 0 h 14"/>
                <a:gd name="T8" fmla="*/ 833 w 8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3" h="14">
                  <a:moveTo>
                    <a:pt x="833" y="14"/>
                  </a:moveTo>
                  <a:lnTo>
                    <a:pt x="0" y="14"/>
                  </a:lnTo>
                  <a:lnTo>
                    <a:pt x="2" y="0"/>
                  </a:lnTo>
                  <a:lnTo>
                    <a:pt x="830" y="0"/>
                  </a:lnTo>
                  <a:lnTo>
                    <a:pt x="833" y="14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8" name="Freeform 186"/>
            <p:cNvSpPr>
              <a:spLocks/>
            </p:cNvSpPr>
            <p:nvPr/>
          </p:nvSpPr>
          <p:spPr bwMode="auto">
            <a:xfrm>
              <a:off x="3252" y="3726"/>
              <a:ext cx="160" cy="14"/>
            </a:xfrm>
            <a:custGeom>
              <a:avLst/>
              <a:gdLst>
                <a:gd name="T0" fmla="*/ 2 w 160"/>
                <a:gd name="T1" fmla="*/ 14 h 14"/>
                <a:gd name="T2" fmla="*/ 160 w 160"/>
                <a:gd name="T3" fmla="*/ 14 h 14"/>
                <a:gd name="T4" fmla="*/ 157 w 160"/>
                <a:gd name="T5" fmla="*/ 0 h 14"/>
                <a:gd name="T6" fmla="*/ 0 w 160"/>
                <a:gd name="T7" fmla="*/ 0 h 14"/>
                <a:gd name="T8" fmla="*/ 2 w 160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14">
                  <a:moveTo>
                    <a:pt x="2" y="14"/>
                  </a:moveTo>
                  <a:lnTo>
                    <a:pt x="160" y="14"/>
                  </a:lnTo>
                  <a:lnTo>
                    <a:pt x="157" y="0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699" name="Freeform 187"/>
            <p:cNvSpPr>
              <a:spLocks/>
            </p:cNvSpPr>
            <p:nvPr/>
          </p:nvSpPr>
          <p:spPr bwMode="auto">
            <a:xfrm>
              <a:off x="2413" y="3574"/>
              <a:ext cx="764" cy="14"/>
            </a:xfrm>
            <a:custGeom>
              <a:avLst/>
              <a:gdLst>
                <a:gd name="T0" fmla="*/ 761 w 764"/>
                <a:gd name="T1" fmla="*/ 0 h 14"/>
                <a:gd name="T2" fmla="*/ 3 w 764"/>
                <a:gd name="T3" fmla="*/ 0 h 14"/>
                <a:gd name="T4" fmla="*/ 0 w 764"/>
                <a:gd name="T5" fmla="*/ 14 h 14"/>
                <a:gd name="T6" fmla="*/ 764 w 764"/>
                <a:gd name="T7" fmla="*/ 14 h 14"/>
                <a:gd name="T8" fmla="*/ 761 w 76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4" h="14">
                  <a:moveTo>
                    <a:pt x="761" y="0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764" y="1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0" name="Freeform 188"/>
            <p:cNvSpPr>
              <a:spLocks/>
            </p:cNvSpPr>
            <p:nvPr/>
          </p:nvSpPr>
          <p:spPr bwMode="auto">
            <a:xfrm>
              <a:off x="3149" y="3543"/>
              <a:ext cx="63" cy="197"/>
            </a:xfrm>
            <a:custGeom>
              <a:avLst/>
              <a:gdLst>
                <a:gd name="T0" fmla="*/ 17 w 63"/>
                <a:gd name="T1" fmla="*/ 0 h 197"/>
                <a:gd name="T2" fmla="*/ 63 w 63"/>
                <a:gd name="T3" fmla="*/ 197 h 197"/>
                <a:gd name="T4" fmla="*/ 45 w 63"/>
                <a:gd name="T5" fmla="*/ 197 h 197"/>
                <a:gd name="T6" fmla="*/ 0 w 63"/>
                <a:gd name="T7" fmla="*/ 0 h 197"/>
                <a:gd name="T8" fmla="*/ 17 w 63"/>
                <a:gd name="T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97">
                  <a:moveTo>
                    <a:pt x="17" y="0"/>
                  </a:moveTo>
                  <a:lnTo>
                    <a:pt x="63" y="197"/>
                  </a:lnTo>
                  <a:lnTo>
                    <a:pt x="45" y="197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1" name="Freeform 189"/>
            <p:cNvSpPr>
              <a:spLocks/>
            </p:cNvSpPr>
            <p:nvPr/>
          </p:nvSpPr>
          <p:spPr bwMode="auto">
            <a:xfrm>
              <a:off x="3103" y="3543"/>
              <a:ext cx="20" cy="31"/>
            </a:xfrm>
            <a:custGeom>
              <a:avLst/>
              <a:gdLst>
                <a:gd name="T0" fmla="*/ 14 w 20"/>
                <a:gd name="T1" fmla="*/ 0 h 31"/>
                <a:gd name="T2" fmla="*/ 20 w 20"/>
                <a:gd name="T3" fmla="*/ 31 h 31"/>
                <a:gd name="T4" fmla="*/ 5 w 20"/>
                <a:gd name="T5" fmla="*/ 31 h 31"/>
                <a:gd name="T6" fmla="*/ 0 w 20"/>
                <a:gd name="T7" fmla="*/ 0 h 31"/>
                <a:gd name="T8" fmla="*/ 14 w 2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14" y="0"/>
                  </a:moveTo>
                  <a:lnTo>
                    <a:pt x="20" y="31"/>
                  </a:lnTo>
                  <a:lnTo>
                    <a:pt x="5" y="31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2" name="Freeform 190"/>
            <p:cNvSpPr>
              <a:spLocks/>
            </p:cNvSpPr>
            <p:nvPr/>
          </p:nvSpPr>
          <p:spPr bwMode="auto">
            <a:xfrm>
              <a:off x="3054" y="3543"/>
              <a:ext cx="20" cy="31"/>
            </a:xfrm>
            <a:custGeom>
              <a:avLst/>
              <a:gdLst>
                <a:gd name="T0" fmla="*/ 14 w 20"/>
                <a:gd name="T1" fmla="*/ 0 h 31"/>
                <a:gd name="T2" fmla="*/ 20 w 20"/>
                <a:gd name="T3" fmla="*/ 31 h 31"/>
                <a:gd name="T4" fmla="*/ 6 w 20"/>
                <a:gd name="T5" fmla="*/ 31 h 31"/>
                <a:gd name="T6" fmla="*/ 0 w 20"/>
                <a:gd name="T7" fmla="*/ 0 h 31"/>
                <a:gd name="T8" fmla="*/ 14 w 2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14" y="0"/>
                  </a:moveTo>
                  <a:lnTo>
                    <a:pt x="20" y="31"/>
                  </a:lnTo>
                  <a:lnTo>
                    <a:pt x="6" y="31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3" name="Freeform 191"/>
            <p:cNvSpPr>
              <a:spLocks/>
            </p:cNvSpPr>
            <p:nvPr/>
          </p:nvSpPr>
          <p:spPr bwMode="auto">
            <a:xfrm>
              <a:off x="3005" y="3543"/>
              <a:ext cx="20" cy="31"/>
            </a:xfrm>
            <a:custGeom>
              <a:avLst/>
              <a:gdLst>
                <a:gd name="T0" fmla="*/ 15 w 20"/>
                <a:gd name="T1" fmla="*/ 0 h 31"/>
                <a:gd name="T2" fmla="*/ 20 w 20"/>
                <a:gd name="T3" fmla="*/ 31 h 31"/>
                <a:gd name="T4" fmla="*/ 3 w 20"/>
                <a:gd name="T5" fmla="*/ 31 h 31"/>
                <a:gd name="T6" fmla="*/ 0 w 20"/>
                <a:gd name="T7" fmla="*/ 0 h 31"/>
                <a:gd name="T8" fmla="*/ 15 w 2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15" y="0"/>
                  </a:moveTo>
                  <a:lnTo>
                    <a:pt x="20" y="31"/>
                  </a:lnTo>
                  <a:lnTo>
                    <a:pt x="3" y="31"/>
                  </a:lnTo>
                  <a:lnTo>
                    <a:pt x="0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4" name="Freeform 192"/>
            <p:cNvSpPr>
              <a:spLocks/>
            </p:cNvSpPr>
            <p:nvPr/>
          </p:nvSpPr>
          <p:spPr bwMode="auto">
            <a:xfrm>
              <a:off x="2957" y="3543"/>
              <a:ext cx="20" cy="31"/>
            </a:xfrm>
            <a:custGeom>
              <a:avLst/>
              <a:gdLst>
                <a:gd name="T0" fmla="*/ 14 w 20"/>
                <a:gd name="T1" fmla="*/ 0 h 31"/>
                <a:gd name="T2" fmla="*/ 20 w 20"/>
                <a:gd name="T3" fmla="*/ 31 h 31"/>
                <a:gd name="T4" fmla="*/ 3 w 20"/>
                <a:gd name="T5" fmla="*/ 31 h 31"/>
                <a:gd name="T6" fmla="*/ 0 w 20"/>
                <a:gd name="T7" fmla="*/ 0 h 31"/>
                <a:gd name="T8" fmla="*/ 14 w 2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14" y="0"/>
                  </a:moveTo>
                  <a:lnTo>
                    <a:pt x="20" y="31"/>
                  </a:lnTo>
                  <a:lnTo>
                    <a:pt x="3" y="31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5" name="Freeform 193"/>
            <p:cNvSpPr>
              <a:spLocks/>
            </p:cNvSpPr>
            <p:nvPr/>
          </p:nvSpPr>
          <p:spPr bwMode="auto">
            <a:xfrm>
              <a:off x="2908" y="3543"/>
              <a:ext cx="17" cy="31"/>
            </a:xfrm>
            <a:custGeom>
              <a:avLst/>
              <a:gdLst>
                <a:gd name="T0" fmla="*/ 14 w 17"/>
                <a:gd name="T1" fmla="*/ 0 h 31"/>
                <a:gd name="T2" fmla="*/ 17 w 17"/>
                <a:gd name="T3" fmla="*/ 31 h 31"/>
                <a:gd name="T4" fmla="*/ 3 w 17"/>
                <a:gd name="T5" fmla="*/ 31 h 31"/>
                <a:gd name="T6" fmla="*/ 0 w 17"/>
                <a:gd name="T7" fmla="*/ 0 h 31"/>
                <a:gd name="T8" fmla="*/ 14 w 17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1">
                  <a:moveTo>
                    <a:pt x="14" y="0"/>
                  </a:moveTo>
                  <a:lnTo>
                    <a:pt x="17" y="31"/>
                  </a:lnTo>
                  <a:lnTo>
                    <a:pt x="3" y="31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6" name="Rectangle 194"/>
            <p:cNvSpPr>
              <a:spLocks noChangeArrowheads="1"/>
            </p:cNvSpPr>
            <p:nvPr/>
          </p:nvSpPr>
          <p:spPr bwMode="auto">
            <a:xfrm>
              <a:off x="2859" y="3543"/>
              <a:ext cx="18" cy="31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7" name="Rectangle 195"/>
            <p:cNvSpPr>
              <a:spLocks noChangeArrowheads="1"/>
            </p:cNvSpPr>
            <p:nvPr/>
          </p:nvSpPr>
          <p:spPr bwMode="auto">
            <a:xfrm>
              <a:off x="2811" y="3543"/>
              <a:ext cx="17" cy="31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8" name="Rectangle 196"/>
            <p:cNvSpPr>
              <a:spLocks noChangeArrowheads="1"/>
            </p:cNvSpPr>
            <p:nvPr/>
          </p:nvSpPr>
          <p:spPr bwMode="auto">
            <a:xfrm>
              <a:off x="2762" y="3543"/>
              <a:ext cx="17" cy="31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09" name="Freeform 197"/>
            <p:cNvSpPr>
              <a:spLocks/>
            </p:cNvSpPr>
            <p:nvPr/>
          </p:nvSpPr>
          <p:spPr bwMode="auto">
            <a:xfrm>
              <a:off x="2713" y="3543"/>
              <a:ext cx="18" cy="31"/>
            </a:xfrm>
            <a:custGeom>
              <a:avLst/>
              <a:gdLst>
                <a:gd name="T0" fmla="*/ 18 w 18"/>
                <a:gd name="T1" fmla="*/ 0 h 31"/>
                <a:gd name="T2" fmla="*/ 15 w 18"/>
                <a:gd name="T3" fmla="*/ 31 h 31"/>
                <a:gd name="T4" fmla="*/ 0 w 18"/>
                <a:gd name="T5" fmla="*/ 31 h 31"/>
                <a:gd name="T6" fmla="*/ 0 w 18"/>
                <a:gd name="T7" fmla="*/ 0 h 31"/>
                <a:gd name="T8" fmla="*/ 18 w 18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1">
                  <a:moveTo>
                    <a:pt x="18" y="0"/>
                  </a:moveTo>
                  <a:lnTo>
                    <a:pt x="15" y="31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0" name="Freeform 198"/>
            <p:cNvSpPr>
              <a:spLocks/>
            </p:cNvSpPr>
            <p:nvPr/>
          </p:nvSpPr>
          <p:spPr bwMode="auto">
            <a:xfrm>
              <a:off x="2662" y="3543"/>
              <a:ext cx="20" cy="31"/>
            </a:xfrm>
            <a:custGeom>
              <a:avLst/>
              <a:gdLst>
                <a:gd name="T0" fmla="*/ 20 w 20"/>
                <a:gd name="T1" fmla="*/ 0 h 31"/>
                <a:gd name="T2" fmla="*/ 17 w 20"/>
                <a:gd name="T3" fmla="*/ 31 h 31"/>
                <a:gd name="T4" fmla="*/ 0 w 20"/>
                <a:gd name="T5" fmla="*/ 31 h 31"/>
                <a:gd name="T6" fmla="*/ 3 w 20"/>
                <a:gd name="T7" fmla="*/ 0 h 31"/>
                <a:gd name="T8" fmla="*/ 20 w 2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20" y="0"/>
                  </a:moveTo>
                  <a:lnTo>
                    <a:pt x="17" y="31"/>
                  </a:lnTo>
                  <a:lnTo>
                    <a:pt x="0" y="31"/>
                  </a:lnTo>
                  <a:lnTo>
                    <a:pt x="3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1" name="Freeform 199"/>
            <p:cNvSpPr>
              <a:spLocks/>
            </p:cNvSpPr>
            <p:nvPr/>
          </p:nvSpPr>
          <p:spPr bwMode="auto">
            <a:xfrm>
              <a:off x="2613" y="3543"/>
              <a:ext cx="20" cy="31"/>
            </a:xfrm>
            <a:custGeom>
              <a:avLst/>
              <a:gdLst>
                <a:gd name="T0" fmla="*/ 20 w 20"/>
                <a:gd name="T1" fmla="*/ 0 h 31"/>
                <a:gd name="T2" fmla="*/ 15 w 20"/>
                <a:gd name="T3" fmla="*/ 31 h 31"/>
                <a:gd name="T4" fmla="*/ 0 w 20"/>
                <a:gd name="T5" fmla="*/ 31 h 31"/>
                <a:gd name="T6" fmla="*/ 3 w 20"/>
                <a:gd name="T7" fmla="*/ 0 h 31"/>
                <a:gd name="T8" fmla="*/ 20 w 2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20" y="0"/>
                  </a:moveTo>
                  <a:lnTo>
                    <a:pt x="15" y="31"/>
                  </a:lnTo>
                  <a:lnTo>
                    <a:pt x="0" y="31"/>
                  </a:lnTo>
                  <a:lnTo>
                    <a:pt x="3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2" name="Freeform 200"/>
            <p:cNvSpPr>
              <a:spLocks/>
            </p:cNvSpPr>
            <p:nvPr/>
          </p:nvSpPr>
          <p:spPr bwMode="auto">
            <a:xfrm>
              <a:off x="2565" y="3543"/>
              <a:ext cx="20" cy="31"/>
            </a:xfrm>
            <a:custGeom>
              <a:avLst/>
              <a:gdLst>
                <a:gd name="T0" fmla="*/ 20 w 20"/>
                <a:gd name="T1" fmla="*/ 0 h 31"/>
                <a:gd name="T2" fmla="*/ 14 w 20"/>
                <a:gd name="T3" fmla="*/ 31 h 31"/>
                <a:gd name="T4" fmla="*/ 0 w 20"/>
                <a:gd name="T5" fmla="*/ 31 h 31"/>
                <a:gd name="T6" fmla="*/ 3 w 20"/>
                <a:gd name="T7" fmla="*/ 0 h 31"/>
                <a:gd name="T8" fmla="*/ 20 w 2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20" y="0"/>
                  </a:moveTo>
                  <a:lnTo>
                    <a:pt x="14" y="31"/>
                  </a:lnTo>
                  <a:lnTo>
                    <a:pt x="0" y="31"/>
                  </a:lnTo>
                  <a:lnTo>
                    <a:pt x="3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3" name="Freeform 201"/>
            <p:cNvSpPr>
              <a:spLocks/>
            </p:cNvSpPr>
            <p:nvPr/>
          </p:nvSpPr>
          <p:spPr bwMode="auto">
            <a:xfrm>
              <a:off x="2516" y="3543"/>
              <a:ext cx="20" cy="31"/>
            </a:xfrm>
            <a:custGeom>
              <a:avLst/>
              <a:gdLst>
                <a:gd name="T0" fmla="*/ 20 w 20"/>
                <a:gd name="T1" fmla="*/ 0 h 31"/>
                <a:gd name="T2" fmla="*/ 14 w 20"/>
                <a:gd name="T3" fmla="*/ 31 h 31"/>
                <a:gd name="T4" fmla="*/ 0 w 20"/>
                <a:gd name="T5" fmla="*/ 31 h 31"/>
                <a:gd name="T6" fmla="*/ 6 w 20"/>
                <a:gd name="T7" fmla="*/ 0 h 31"/>
                <a:gd name="T8" fmla="*/ 20 w 2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20" y="0"/>
                  </a:moveTo>
                  <a:lnTo>
                    <a:pt x="14" y="31"/>
                  </a:lnTo>
                  <a:lnTo>
                    <a:pt x="0" y="31"/>
                  </a:lnTo>
                  <a:lnTo>
                    <a:pt x="6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4" name="Freeform 202"/>
            <p:cNvSpPr>
              <a:spLocks/>
            </p:cNvSpPr>
            <p:nvPr/>
          </p:nvSpPr>
          <p:spPr bwMode="auto">
            <a:xfrm>
              <a:off x="2464" y="3543"/>
              <a:ext cx="23" cy="31"/>
            </a:xfrm>
            <a:custGeom>
              <a:avLst/>
              <a:gdLst>
                <a:gd name="T0" fmla="*/ 23 w 23"/>
                <a:gd name="T1" fmla="*/ 0 h 31"/>
                <a:gd name="T2" fmla="*/ 15 w 23"/>
                <a:gd name="T3" fmla="*/ 31 h 31"/>
                <a:gd name="T4" fmla="*/ 0 w 23"/>
                <a:gd name="T5" fmla="*/ 31 h 31"/>
                <a:gd name="T6" fmla="*/ 9 w 23"/>
                <a:gd name="T7" fmla="*/ 0 h 31"/>
                <a:gd name="T8" fmla="*/ 23 w 23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1">
                  <a:moveTo>
                    <a:pt x="23" y="0"/>
                  </a:moveTo>
                  <a:lnTo>
                    <a:pt x="15" y="31"/>
                  </a:lnTo>
                  <a:lnTo>
                    <a:pt x="0" y="31"/>
                  </a:lnTo>
                  <a:lnTo>
                    <a:pt x="9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5" name="Freeform 203"/>
            <p:cNvSpPr>
              <a:spLocks/>
            </p:cNvSpPr>
            <p:nvPr/>
          </p:nvSpPr>
          <p:spPr bwMode="auto">
            <a:xfrm>
              <a:off x="2379" y="3543"/>
              <a:ext cx="60" cy="197"/>
            </a:xfrm>
            <a:custGeom>
              <a:avLst/>
              <a:gdLst>
                <a:gd name="T0" fmla="*/ 0 w 60"/>
                <a:gd name="T1" fmla="*/ 197 h 197"/>
                <a:gd name="T2" fmla="*/ 45 w 60"/>
                <a:gd name="T3" fmla="*/ 0 h 197"/>
                <a:gd name="T4" fmla="*/ 60 w 60"/>
                <a:gd name="T5" fmla="*/ 0 h 197"/>
                <a:gd name="T6" fmla="*/ 14 w 60"/>
                <a:gd name="T7" fmla="*/ 197 h 197"/>
                <a:gd name="T8" fmla="*/ 0 w 60"/>
                <a:gd name="T9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97">
                  <a:moveTo>
                    <a:pt x="0" y="197"/>
                  </a:moveTo>
                  <a:lnTo>
                    <a:pt x="45" y="0"/>
                  </a:lnTo>
                  <a:lnTo>
                    <a:pt x="60" y="0"/>
                  </a:lnTo>
                  <a:lnTo>
                    <a:pt x="14" y="197"/>
                  </a:lnTo>
                  <a:lnTo>
                    <a:pt x="0" y="197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6" name="Freeform 204"/>
            <p:cNvSpPr>
              <a:spLocks/>
            </p:cNvSpPr>
            <p:nvPr/>
          </p:nvSpPr>
          <p:spPr bwMode="auto">
            <a:xfrm>
              <a:off x="3117" y="3588"/>
              <a:ext cx="23" cy="32"/>
            </a:xfrm>
            <a:custGeom>
              <a:avLst/>
              <a:gdLst>
                <a:gd name="T0" fmla="*/ 17 w 23"/>
                <a:gd name="T1" fmla="*/ 0 h 32"/>
                <a:gd name="T2" fmla="*/ 23 w 23"/>
                <a:gd name="T3" fmla="*/ 32 h 32"/>
                <a:gd name="T4" fmla="*/ 6 w 23"/>
                <a:gd name="T5" fmla="*/ 32 h 32"/>
                <a:gd name="T6" fmla="*/ 0 w 23"/>
                <a:gd name="T7" fmla="*/ 0 h 32"/>
                <a:gd name="T8" fmla="*/ 17 w 2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17" y="0"/>
                  </a:moveTo>
                  <a:lnTo>
                    <a:pt x="23" y="32"/>
                  </a:lnTo>
                  <a:lnTo>
                    <a:pt x="6" y="3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7" name="Freeform 205"/>
            <p:cNvSpPr>
              <a:spLocks/>
            </p:cNvSpPr>
            <p:nvPr/>
          </p:nvSpPr>
          <p:spPr bwMode="auto">
            <a:xfrm>
              <a:off x="3068" y="3588"/>
              <a:ext cx="23" cy="32"/>
            </a:xfrm>
            <a:custGeom>
              <a:avLst/>
              <a:gdLst>
                <a:gd name="T0" fmla="*/ 18 w 23"/>
                <a:gd name="T1" fmla="*/ 0 h 32"/>
                <a:gd name="T2" fmla="*/ 23 w 23"/>
                <a:gd name="T3" fmla="*/ 32 h 32"/>
                <a:gd name="T4" fmla="*/ 6 w 23"/>
                <a:gd name="T5" fmla="*/ 32 h 32"/>
                <a:gd name="T6" fmla="*/ 0 w 23"/>
                <a:gd name="T7" fmla="*/ 0 h 32"/>
                <a:gd name="T8" fmla="*/ 18 w 2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18" y="0"/>
                  </a:moveTo>
                  <a:lnTo>
                    <a:pt x="23" y="32"/>
                  </a:lnTo>
                  <a:lnTo>
                    <a:pt x="6" y="32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8" name="Freeform 206"/>
            <p:cNvSpPr>
              <a:spLocks/>
            </p:cNvSpPr>
            <p:nvPr/>
          </p:nvSpPr>
          <p:spPr bwMode="auto">
            <a:xfrm>
              <a:off x="3020" y="3588"/>
              <a:ext cx="23" cy="32"/>
            </a:xfrm>
            <a:custGeom>
              <a:avLst/>
              <a:gdLst>
                <a:gd name="T0" fmla="*/ 17 w 23"/>
                <a:gd name="T1" fmla="*/ 0 h 32"/>
                <a:gd name="T2" fmla="*/ 23 w 23"/>
                <a:gd name="T3" fmla="*/ 32 h 32"/>
                <a:gd name="T4" fmla="*/ 5 w 23"/>
                <a:gd name="T5" fmla="*/ 32 h 32"/>
                <a:gd name="T6" fmla="*/ 0 w 23"/>
                <a:gd name="T7" fmla="*/ 0 h 32"/>
                <a:gd name="T8" fmla="*/ 17 w 2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17" y="0"/>
                  </a:moveTo>
                  <a:lnTo>
                    <a:pt x="23" y="32"/>
                  </a:lnTo>
                  <a:lnTo>
                    <a:pt x="5" y="3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19" name="Freeform 207"/>
            <p:cNvSpPr>
              <a:spLocks/>
            </p:cNvSpPr>
            <p:nvPr/>
          </p:nvSpPr>
          <p:spPr bwMode="auto">
            <a:xfrm>
              <a:off x="2974" y="3588"/>
              <a:ext cx="17" cy="32"/>
            </a:xfrm>
            <a:custGeom>
              <a:avLst/>
              <a:gdLst>
                <a:gd name="T0" fmla="*/ 14 w 17"/>
                <a:gd name="T1" fmla="*/ 0 h 32"/>
                <a:gd name="T2" fmla="*/ 17 w 17"/>
                <a:gd name="T3" fmla="*/ 32 h 32"/>
                <a:gd name="T4" fmla="*/ 3 w 17"/>
                <a:gd name="T5" fmla="*/ 32 h 32"/>
                <a:gd name="T6" fmla="*/ 0 w 17"/>
                <a:gd name="T7" fmla="*/ 0 h 32"/>
                <a:gd name="T8" fmla="*/ 14 w 1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2">
                  <a:moveTo>
                    <a:pt x="14" y="0"/>
                  </a:moveTo>
                  <a:lnTo>
                    <a:pt x="17" y="32"/>
                  </a:lnTo>
                  <a:lnTo>
                    <a:pt x="3" y="3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0" name="Freeform 208"/>
            <p:cNvSpPr>
              <a:spLocks/>
            </p:cNvSpPr>
            <p:nvPr/>
          </p:nvSpPr>
          <p:spPr bwMode="auto">
            <a:xfrm>
              <a:off x="2925" y="3588"/>
              <a:ext cx="17" cy="32"/>
            </a:xfrm>
            <a:custGeom>
              <a:avLst/>
              <a:gdLst>
                <a:gd name="T0" fmla="*/ 15 w 17"/>
                <a:gd name="T1" fmla="*/ 0 h 32"/>
                <a:gd name="T2" fmla="*/ 17 w 17"/>
                <a:gd name="T3" fmla="*/ 32 h 32"/>
                <a:gd name="T4" fmla="*/ 0 w 17"/>
                <a:gd name="T5" fmla="*/ 32 h 32"/>
                <a:gd name="T6" fmla="*/ 0 w 17"/>
                <a:gd name="T7" fmla="*/ 0 h 32"/>
                <a:gd name="T8" fmla="*/ 15 w 1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2">
                  <a:moveTo>
                    <a:pt x="15" y="0"/>
                  </a:moveTo>
                  <a:lnTo>
                    <a:pt x="17" y="3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1" name="Freeform 209"/>
            <p:cNvSpPr>
              <a:spLocks/>
            </p:cNvSpPr>
            <p:nvPr/>
          </p:nvSpPr>
          <p:spPr bwMode="auto">
            <a:xfrm>
              <a:off x="2877" y="3588"/>
              <a:ext cx="17" cy="32"/>
            </a:xfrm>
            <a:custGeom>
              <a:avLst/>
              <a:gdLst>
                <a:gd name="T0" fmla="*/ 14 w 17"/>
                <a:gd name="T1" fmla="*/ 0 h 32"/>
                <a:gd name="T2" fmla="*/ 17 w 17"/>
                <a:gd name="T3" fmla="*/ 32 h 32"/>
                <a:gd name="T4" fmla="*/ 0 w 17"/>
                <a:gd name="T5" fmla="*/ 32 h 32"/>
                <a:gd name="T6" fmla="*/ 0 w 17"/>
                <a:gd name="T7" fmla="*/ 0 h 32"/>
                <a:gd name="T8" fmla="*/ 14 w 1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2">
                  <a:moveTo>
                    <a:pt x="14" y="0"/>
                  </a:moveTo>
                  <a:lnTo>
                    <a:pt x="17" y="3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2" name="Freeform 210"/>
            <p:cNvSpPr>
              <a:spLocks/>
            </p:cNvSpPr>
            <p:nvPr/>
          </p:nvSpPr>
          <p:spPr bwMode="auto">
            <a:xfrm>
              <a:off x="2828" y="3588"/>
              <a:ext cx="17" cy="32"/>
            </a:xfrm>
            <a:custGeom>
              <a:avLst/>
              <a:gdLst>
                <a:gd name="T0" fmla="*/ 17 w 17"/>
                <a:gd name="T1" fmla="*/ 0 h 32"/>
                <a:gd name="T2" fmla="*/ 14 w 17"/>
                <a:gd name="T3" fmla="*/ 32 h 32"/>
                <a:gd name="T4" fmla="*/ 0 w 17"/>
                <a:gd name="T5" fmla="*/ 32 h 32"/>
                <a:gd name="T6" fmla="*/ 0 w 17"/>
                <a:gd name="T7" fmla="*/ 0 h 32"/>
                <a:gd name="T8" fmla="*/ 17 w 1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2">
                  <a:moveTo>
                    <a:pt x="17" y="0"/>
                  </a:moveTo>
                  <a:lnTo>
                    <a:pt x="14" y="3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3" name="Rectangle 211"/>
            <p:cNvSpPr>
              <a:spLocks noChangeArrowheads="1"/>
            </p:cNvSpPr>
            <p:nvPr/>
          </p:nvSpPr>
          <p:spPr bwMode="auto">
            <a:xfrm>
              <a:off x="2779" y="3588"/>
              <a:ext cx="17" cy="32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4" name="Freeform 212"/>
            <p:cNvSpPr>
              <a:spLocks/>
            </p:cNvSpPr>
            <p:nvPr/>
          </p:nvSpPr>
          <p:spPr bwMode="auto">
            <a:xfrm>
              <a:off x="2731" y="3588"/>
              <a:ext cx="17" cy="32"/>
            </a:xfrm>
            <a:custGeom>
              <a:avLst/>
              <a:gdLst>
                <a:gd name="T0" fmla="*/ 17 w 17"/>
                <a:gd name="T1" fmla="*/ 0 h 32"/>
                <a:gd name="T2" fmla="*/ 14 w 17"/>
                <a:gd name="T3" fmla="*/ 32 h 32"/>
                <a:gd name="T4" fmla="*/ 0 w 17"/>
                <a:gd name="T5" fmla="*/ 32 h 32"/>
                <a:gd name="T6" fmla="*/ 0 w 17"/>
                <a:gd name="T7" fmla="*/ 0 h 32"/>
                <a:gd name="T8" fmla="*/ 17 w 1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2">
                  <a:moveTo>
                    <a:pt x="17" y="0"/>
                  </a:moveTo>
                  <a:lnTo>
                    <a:pt x="14" y="3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5" name="Freeform 213"/>
            <p:cNvSpPr>
              <a:spLocks/>
            </p:cNvSpPr>
            <p:nvPr/>
          </p:nvSpPr>
          <p:spPr bwMode="auto">
            <a:xfrm>
              <a:off x="2679" y="3588"/>
              <a:ext cx="20" cy="32"/>
            </a:xfrm>
            <a:custGeom>
              <a:avLst/>
              <a:gdLst>
                <a:gd name="T0" fmla="*/ 20 w 20"/>
                <a:gd name="T1" fmla="*/ 0 h 32"/>
                <a:gd name="T2" fmla="*/ 17 w 20"/>
                <a:gd name="T3" fmla="*/ 32 h 32"/>
                <a:gd name="T4" fmla="*/ 0 w 20"/>
                <a:gd name="T5" fmla="*/ 32 h 32"/>
                <a:gd name="T6" fmla="*/ 3 w 20"/>
                <a:gd name="T7" fmla="*/ 0 h 32"/>
                <a:gd name="T8" fmla="*/ 20 w 20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2">
                  <a:moveTo>
                    <a:pt x="20" y="0"/>
                  </a:moveTo>
                  <a:lnTo>
                    <a:pt x="17" y="32"/>
                  </a:lnTo>
                  <a:lnTo>
                    <a:pt x="0" y="32"/>
                  </a:lnTo>
                  <a:lnTo>
                    <a:pt x="3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6" name="Freeform 214"/>
            <p:cNvSpPr>
              <a:spLocks/>
            </p:cNvSpPr>
            <p:nvPr/>
          </p:nvSpPr>
          <p:spPr bwMode="auto">
            <a:xfrm>
              <a:off x="2630" y="3588"/>
              <a:ext cx="21" cy="32"/>
            </a:xfrm>
            <a:custGeom>
              <a:avLst/>
              <a:gdLst>
                <a:gd name="T0" fmla="*/ 21 w 21"/>
                <a:gd name="T1" fmla="*/ 0 h 32"/>
                <a:gd name="T2" fmla="*/ 15 w 21"/>
                <a:gd name="T3" fmla="*/ 32 h 32"/>
                <a:gd name="T4" fmla="*/ 0 w 21"/>
                <a:gd name="T5" fmla="*/ 32 h 32"/>
                <a:gd name="T6" fmla="*/ 3 w 21"/>
                <a:gd name="T7" fmla="*/ 0 h 32"/>
                <a:gd name="T8" fmla="*/ 21 w 2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2">
                  <a:moveTo>
                    <a:pt x="21" y="0"/>
                  </a:moveTo>
                  <a:lnTo>
                    <a:pt x="15" y="32"/>
                  </a:lnTo>
                  <a:lnTo>
                    <a:pt x="0" y="32"/>
                  </a:lnTo>
                  <a:lnTo>
                    <a:pt x="3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7" name="Freeform 215"/>
            <p:cNvSpPr>
              <a:spLocks/>
            </p:cNvSpPr>
            <p:nvPr/>
          </p:nvSpPr>
          <p:spPr bwMode="auto">
            <a:xfrm>
              <a:off x="2582" y="3588"/>
              <a:ext cx="20" cy="32"/>
            </a:xfrm>
            <a:custGeom>
              <a:avLst/>
              <a:gdLst>
                <a:gd name="T0" fmla="*/ 20 w 20"/>
                <a:gd name="T1" fmla="*/ 0 h 32"/>
                <a:gd name="T2" fmla="*/ 14 w 20"/>
                <a:gd name="T3" fmla="*/ 32 h 32"/>
                <a:gd name="T4" fmla="*/ 0 w 20"/>
                <a:gd name="T5" fmla="*/ 32 h 32"/>
                <a:gd name="T6" fmla="*/ 3 w 20"/>
                <a:gd name="T7" fmla="*/ 0 h 32"/>
                <a:gd name="T8" fmla="*/ 20 w 20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2">
                  <a:moveTo>
                    <a:pt x="20" y="0"/>
                  </a:moveTo>
                  <a:lnTo>
                    <a:pt x="14" y="32"/>
                  </a:lnTo>
                  <a:lnTo>
                    <a:pt x="0" y="32"/>
                  </a:lnTo>
                  <a:lnTo>
                    <a:pt x="3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8" name="Freeform 216"/>
            <p:cNvSpPr>
              <a:spLocks/>
            </p:cNvSpPr>
            <p:nvPr/>
          </p:nvSpPr>
          <p:spPr bwMode="auto">
            <a:xfrm>
              <a:off x="2530" y="3588"/>
              <a:ext cx="23" cy="32"/>
            </a:xfrm>
            <a:custGeom>
              <a:avLst/>
              <a:gdLst>
                <a:gd name="T0" fmla="*/ 23 w 23"/>
                <a:gd name="T1" fmla="*/ 0 h 32"/>
                <a:gd name="T2" fmla="*/ 17 w 23"/>
                <a:gd name="T3" fmla="*/ 32 h 32"/>
                <a:gd name="T4" fmla="*/ 0 w 23"/>
                <a:gd name="T5" fmla="*/ 32 h 32"/>
                <a:gd name="T6" fmla="*/ 6 w 23"/>
                <a:gd name="T7" fmla="*/ 0 h 32"/>
                <a:gd name="T8" fmla="*/ 23 w 2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23" y="0"/>
                  </a:moveTo>
                  <a:lnTo>
                    <a:pt x="17" y="32"/>
                  </a:lnTo>
                  <a:lnTo>
                    <a:pt x="0" y="32"/>
                  </a:lnTo>
                  <a:lnTo>
                    <a:pt x="6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29" name="Freeform 217"/>
            <p:cNvSpPr>
              <a:spLocks/>
            </p:cNvSpPr>
            <p:nvPr/>
          </p:nvSpPr>
          <p:spPr bwMode="auto">
            <a:xfrm>
              <a:off x="2482" y="3588"/>
              <a:ext cx="23" cy="32"/>
            </a:xfrm>
            <a:custGeom>
              <a:avLst/>
              <a:gdLst>
                <a:gd name="T0" fmla="*/ 23 w 23"/>
                <a:gd name="T1" fmla="*/ 0 h 32"/>
                <a:gd name="T2" fmla="*/ 14 w 23"/>
                <a:gd name="T3" fmla="*/ 32 h 32"/>
                <a:gd name="T4" fmla="*/ 0 w 23"/>
                <a:gd name="T5" fmla="*/ 32 h 32"/>
                <a:gd name="T6" fmla="*/ 5 w 23"/>
                <a:gd name="T7" fmla="*/ 0 h 32"/>
                <a:gd name="T8" fmla="*/ 23 w 2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23" y="0"/>
                  </a:moveTo>
                  <a:lnTo>
                    <a:pt x="14" y="32"/>
                  </a:lnTo>
                  <a:lnTo>
                    <a:pt x="0" y="32"/>
                  </a:lnTo>
                  <a:lnTo>
                    <a:pt x="5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0" name="Freeform 218"/>
            <p:cNvSpPr>
              <a:spLocks/>
            </p:cNvSpPr>
            <p:nvPr/>
          </p:nvSpPr>
          <p:spPr bwMode="auto">
            <a:xfrm>
              <a:off x="3123" y="3680"/>
              <a:ext cx="26" cy="46"/>
            </a:xfrm>
            <a:custGeom>
              <a:avLst/>
              <a:gdLst>
                <a:gd name="T0" fmla="*/ 17 w 26"/>
                <a:gd name="T1" fmla="*/ 0 h 46"/>
                <a:gd name="T2" fmla="*/ 26 w 26"/>
                <a:gd name="T3" fmla="*/ 46 h 46"/>
                <a:gd name="T4" fmla="*/ 11 w 26"/>
                <a:gd name="T5" fmla="*/ 46 h 46"/>
                <a:gd name="T6" fmla="*/ 0 w 26"/>
                <a:gd name="T7" fmla="*/ 0 h 46"/>
                <a:gd name="T8" fmla="*/ 17 w 2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46">
                  <a:moveTo>
                    <a:pt x="17" y="0"/>
                  </a:moveTo>
                  <a:lnTo>
                    <a:pt x="26" y="46"/>
                  </a:lnTo>
                  <a:lnTo>
                    <a:pt x="11" y="46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1" name="Freeform 219"/>
            <p:cNvSpPr>
              <a:spLocks/>
            </p:cNvSpPr>
            <p:nvPr/>
          </p:nvSpPr>
          <p:spPr bwMode="auto">
            <a:xfrm>
              <a:off x="3025" y="3680"/>
              <a:ext cx="32" cy="46"/>
            </a:xfrm>
            <a:custGeom>
              <a:avLst/>
              <a:gdLst>
                <a:gd name="T0" fmla="*/ 26 w 32"/>
                <a:gd name="T1" fmla="*/ 0 h 46"/>
                <a:gd name="T2" fmla="*/ 32 w 32"/>
                <a:gd name="T3" fmla="*/ 46 h 46"/>
                <a:gd name="T4" fmla="*/ 9 w 32"/>
                <a:gd name="T5" fmla="*/ 46 h 46"/>
                <a:gd name="T6" fmla="*/ 0 w 32"/>
                <a:gd name="T7" fmla="*/ 0 h 46"/>
                <a:gd name="T8" fmla="*/ 26 w 32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6">
                  <a:moveTo>
                    <a:pt x="26" y="0"/>
                  </a:moveTo>
                  <a:lnTo>
                    <a:pt x="32" y="46"/>
                  </a:lnTo>
                  <a:lnTo>
                    <a:pt x="9" y="46"/>
                  </a:lnTo>
                  <a:lnTo>
                    <a:pt x="0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2" name="Freeform 220"/>
            <p:cNvSpPr>
              <a:spLocks/>
            </p:cNvSpPr>
            <p:nvPr/>
          </p:nvSpPr>
          <p:spPr bwMode="auto">
            <a:xfrm>
              <a:off x="2945" y="3680"/>
              <a:ext cx="23" cy="46"/>
            </a:xfrm>
            <a:custGeom>
              <a:avLst/>
              <a:gdLst>
                <a:gd name="T0" fmla="*/ 18 w 23"/>
                <a:gd name="T1" fmla="*/ 0 h 46"/>
                <a:gd name="T2" fmla="*/ 23 w 23"/>
                <a:gd name="T3" fmla="*/ 46 h 46"/>
                <a:gd name="T4" fmla="*/ 6 w 23"/>
                <a:gd name="T5" fmla="*/ 46 h 46"/>
                <a:gd name="T6" fmla="*/ 0 w 23"/>
                <a:gd name="T7" fmla="*/ 0 h 46"/>
                <a:gd name="T8" fmla="*/ 18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18" y="0"/>
                  </a:moveTo>
                  <a:lnTo>
                    <a:pt x="23" y="46"/>
                  </a:lnTo>
                  <a:lnTo>
                    <a:pt x="6" y="46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3" name="Freeform 221"/>
            <p:cNvSpPr>
              <a:spLocks/>
            </p:cNvSpPr>
            <p:nvPr/>
          </p:nvSpPr>
          <p:spPr bwMode="auto">
            <a:xfrm>
              <a:off x="2556" y="3680"/>
              <a:ext cx="23" cy="46"/>
            </a:xfrm>
            <a:custGeom>
              <a:avLst/>
              <a:gdLst>
                <a:gd name="T0" fmla="*/ 23 w 23"/>
                <a:gd name="T1" fmla="*/ 0 h 46"/>
                <a:gd name="T2" fmla="*/ 14 w 23"/>
                <a:gd name="T3" fmla="*/ 46 h 46"/>
                <a:gd name="T4" fmla="*/ 0 w 23"/>
                <a:gd name="T5" fmla="*/ 46 h 46"/>
                <a:gd name="T6" fmla="*/ 9 w 23"/>
                <a:gd name="T7" fmla="*/ 0 h 46"/>
                <a:gd name="T8" fmla="*/ 23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23" y="0"/>
                  </a:moveTo>
                  <a:lnTo>
                    <a:pt x="14" y="46"/>
                  </a:lnTo>
                  <a:lnTo>
                    <a:pt x="0" y="46"/>
                  </a:lnTo>
                  <a:lnTo>
                    <a:pt x="9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4" name="Freeform 222"/>
            <p:cNvSpPr>
              <a:spLocks/>
            </p:cNvSpPr>
            <p:nvPr/>
          </p:nvSpPr>
          <p:spPr bwMode="auto">
            <a:xfrm>
              <a:off x="2459" y="3680"/>
              <a:ext cx="23" cy="46"/>
            </a:xfrm>
            <a:custGeom>
              <a:avLst/>
              <a:gdLst>
                <a:gd name="T0" fmla="*/ 23 w 23"/>
                <a:gd name="T1" fmla="*/ 0 h 46"/>
                <a:gd name="T2" fmla="*/ 14 w 23"/>
                <a:gd name="T3" fmla="*/ 46 h 46"/>
                <a:gd name="T4" fmla="*/ 0 w 23"/>
                <a:gd name="T5" fmla="*/ 46 h 46"/>
                <a:gd name="T6" fmla="*/ 8 w 23"/>
                <a:gd name="T7" fmla="*/ 0 h 46"/>
                <a:gd name="T8" fmla="*/ 23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23" y="0"/>
                  </a:moveTo>
                  <a:lnTo>
                    <a:pt x="14" y="46"/>
                  </a:lnTo>
                  <a:lnTo>
                    <a:pt x="0" y="46"/>
                  </a:lnTo>
                  <a:lnTo>
                    <a:pt x="8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5" name="Freeform 223"/>
            <p:cNvSpPr>
              <a:spLocks/>
            </p:cNvSpPr>
            <p:nvPr/>
          </p:nvSpPr>
          <p:spPr bwMode="auto">
            <a:xfrm>
              <a:off x="3129" y="3637"/>
              <a:ext cx="22" cy="29"/>
            </a:xfrm>
            <a:custGeom>
              <a:avLst/>
              <a:gdLst>
                <a:gd name="T0" fmla="*/ 17 w 22"/>
                <a:gd name="T1" fmla="*/ 0 h 29"/>
                <a:gd name="T2" fmla="*/ 22 w 22"/>
                <a:gd name="T3" fmla="*/ 29 h 29"/>
                <a:gd name="T4" fmla="*/ 5 w 22"/>
                <a:gd name="T5" fmla="*/ 29 h 29"/>
                <a:gd name="T6" fmla="*/ 0 w 22"/>
                <a:gd name="T7" fmla="*/ 0 h 29"/>
                <a:gd name="T8" fmla="*/ 17 w 22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9">
                  <a:moveTo>
                    <a:pt x="17" y="0"/>
                  </a:moveTo>
                  <a:lnTo>
                    <a:pt x="22" y="29"/>
                  </a:lnTo>
                  <a:lnTo>
                    <a:pt x="5" y="29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6" name="Freeform 224"/>
            <p:cNvSpPr>
              <a:spLocks/>
            </p:cNvSpPr>
            <p:nvPr/>
          </p:nvSpPr>
          <p:spPr bwMode="auto">
            <a:xfrm>
              <a:off x="3080" y="3637"/>
              <a:ext cx="23" cy="29"/>
            </a:xfrm>
            <a:custGeom>
              <a:avLst/>
              <a:gdLst>
                <a:gd name="T0" fmla="*/ 17 w 23"/>
                <a:gd name="T1" fmla="*/ 0 h 29"/>
                <a:gd name="T2" fmla="*/ 23 w 23"/>
                <a:gd name="T3" fmla="*/ 29 h 29"/>
                <a:gd name="T4" fmla="*/ 6 w 23"/>
                <a:gd name="T5" fmla="*/ 29 h 29"/>
                <a:gd name="T6" fmla="*/ 0 w 23"/>
                <a:gd name="T7" fmla="*/ 0 h 29"/>
                <a:gd name="T8" fmla="*/ 17 w 23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9">
                  <a:moveTo>
                    <a:pt x="17" y="0"/>
                  </a:moveTo>
                  <a:lnTo>
                    <a:pt x="23" y="29"/>
                  </a:lnTo>
                  <a:lnTo>
                    <a:pt x="6" y="29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7" name="Freeform 225"/>
            <p:cNvSpPr>
              <a:spLocks/>
            </p:cNvSpPr>
            <p:nvPr/>
          </p:nvSpPr>
          <p:spPr bwMode="auto">
            <a:xfrm>
              <a:off x="3031" y="3637"/>
              <a:ext cx="23" cy="29"/>
            </a:xfrm>
            <a:custGeom>
              <a:avLst/>
              <a:gdLst>
                <a:gd name="T0" fmla="*/ 17 w 23"/>
                <a:gd name="T1" fmla="*/ 0 h 29"/>
                <a:gd name="T2" fmla="*/ 23 w 23"/>
                <a:gd name="T3" fmla="*/ 29 h 29"/>
                <a:gd name="T4" fmla="*/ 6 w 23"/>
                <a:gd name="T5" fmla="*/ 29 h 29"/>
                <a:gd name="T6" fmla="*/ 0 w 23"/>
                <a:gd name="T7" fmla="*/ 0 h 29"/>
                <a:gd name="T8" fmla="*/ 17 w 23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9">
                  <a:moveTo>
                    <a:pt x="17" y="0"/>
                  </a:moveTo>
                  <a:lnTo>
                    <a:pt x="23" y="29"/>
                  </a:lnTo>
                  <a:lnTo>
                    <a:pt x="6" y="29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8" name="Freeform 226"/>
            <p:cNvSpPr>
              <a:spLocks/>
            </p:cNvSpPr>
            <p:nvPr/>
          </p:nvSpPr>
          <p:spPr bwMode="auto">
            <a:xfrm>
              <a:off x="2983" y="3637"/>
              <a:ext cx="20" cy="29"/>
            </a:xfrm>
            <a:custGeom>
              <a:avLst/>
              <a:gdLst>
                <a:gd name="T0" fmla="*/ 17 w 20"/>
                <a:gd name="T1" fmla="*/ 0 h 29"/>
                <a:gd name="T2" fmla="*/ 20 w 20"/>
                <a:gd name="T3" fmla="*/ 29 h 29"/>
                <a:gd name="T4" fmla="*/ 5 w 20"/>
                <a:gd name="T5" fmla="*/ 29 h 29"/>
                <a:gd name="T6" fmla="*/ 0 w 20"/>
                <a:gd name="T7" fmla="*/ 0 h 29"/>
                <a:gd name="T8" fmla="*/ 17 w 20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9">
                  <a:moveTo>
                    <a:pt x="17" y="0"/>
                  </a:moveTo>
                  <a:lnTo>
                    <a:pt x="20" y="29"/>
                  </a:lnTo>
                  <a:lnTo>
                    <a:pt x="5" y="29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39" name="Freeform 227"/>
            <p:cNvSpPr>
              <a:spLocks/>
            </p:cNvSpPr>
            <p:nvPr/>
          </p:nvSpPr>
          <p:spPr bwMode="auto">
            <a:xfrm>
              <a:off x="2934" y="3637"/>
              <a:ext cx="20" cy="29"/>
            </a:xfrm>
            <a:custGeom>
              <a:avLst/>
              <a:gdLst>
                <a:gd name="T0" fmla="*/ 17 w 20"/>
                <a:gd name="T1" fmla="*/ 0 h 29"/>
                <a:gd name="T2" fmla="*/ 20 w 20"/>
                <a:gd name="T3" fmla="*/ 29 h 29"/>
                <a:gd name="T4" fmla="*/ 3 w 20"/>
                <a:gd name="T5" fmla="*/ 29 h 29"/>
                <a:gd name="T6" fmla="*/ 0 w 20"/>
                <a:gd name="T7" fmla="*/ 0 h 29"/>
                <a:gd name="T8" fmla="*/ 17 w 20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9">
                  <a:moveTo>
                    <a:pt x="17" y="0"/>
                  </a:moveTo>
                  <a:lnTo>
                    <a:pt x="20" y="29"/>
                  </a:lnTo>
                  <a:lnTo>
                    <a:pt x="3" y="29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0" name="Freeform 228"/>
            <p:cNvSpPr>
              <a:spLocks/>
            </p:cNvSpPr>
            <p:nvPr/>
          </p:nvSpPr>
          <p:spPr bwMode="auto">
            <a:xfrm>
              <a:off x="2888" y="3637"/>
              <a:ext cx="17" cy="29"/>
            </a:xfrm>
            <a:custGeom>
              <a:avLst/>
              <a:gdLst>
                <a:gd name="T0" fmla="*/ 14 w 17"/>
                <a:gd name="T1" fmla="*/ 0 h 29"/>
                <a:gd name="T2" fmla="*/ 17 w 17"/>
                <a:gd name="T3" fmla="*/ 29 h 29"/>
                <a:gd name="T4" fmla="*/ 0 w 17"/>
                <a:gd name="T5" fmla="*/ 29 h 29"/>
                <a:gd name="T6" fmla="*/ 0 w 17"/>
                <a:gd name="T7" fmla="*/ 0 h 29"/>
                <a:gd name="T8" fmla="*/ 14 w 17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9">
                  <a:moveTo>
                    <a:pt x="14" y="0"/>
                  </a:moveTo>
                  <a:lnTo>
                    <a:pt x="17" y="29"/>
                  </a:lnTo>
                  <a:lnTo>
                    <a:pt x="0" y="29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1" name="Rectangle 229"/>
            <p:cNvSpPr>
              <a:spLocks noChangeArrowheads="1"/>
            </p:cNvSpPr>
            <p:nvPr/>
          </p:nvSpPr>
          <p:spPr bwMode="auto">
            <a:xfrm>
              <a:off x="2839" y="3637"/>
              <a:ext cx="15" cy="29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2" name="Freeform 230"/>
            <p:cNvSpPr>
              <a:spLocks/>
            </p:cNvSpPr>
            <p:nvPr/>
          </p:nvSpPr>
          <p:spPr bwMode="auto">
            <a:xfrm>
              <a:off x="2791" y="3637"/>
              <a:ext cx="17" cy="29"/>
            </a:xfrm>
            <a:custGeom>
              <a:avLst/>
              <a:gdLst>
                <a:gd name="T0" fmla="*/ 14 w 17"/>
                <a:gd name="T1" fmla="*/ 0 h 29"/>
                <a:gd name="T2" fmla="*/ 17 w 17"/>
                <a:gd name="T3" fmla="*/ 29 h 29"/>
                <a:gd name="T4" fmla="*/ 0 w 17"/>
                <a:gd name="T5" fmla="*/ 29 h 29"/>
                <a:gd name="T6" fmla="*/ 0 w 17"/>
                <a:gd name="T7" fmla="*/ 0 h 29"/>
                <a:gd name="T8" fmla="*/ 14 w 17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9">
                  <a:moveTo>
                    <a:pt x="14" y="0"/>
                  </a:moveTo>
                  <a:lnTo>
                    <a:pt x="17" y="29"/>
                  </a:lnTo>
                  <a:lnTo>
                    <a:pt x="0" y="29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3" name="Rectangle 231"/>
            <p:cNvSpPr>
              <a:spLocks noChangeArrowheads="1"/>
            </p:cNvSpPr>
            <p:nvPr/>
          </p:nvSpPr>
          <p:spPr bwMode="auto">
            <a:xfrm>
              <a:off x="2742" y="3637"/>
              <a:ext cx="14" cy="29"/>
            </a:xfrm>
            <a:prstGeom prst="rect">
              <a:avLst/>
            </a:pr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4" name="Freeform 232"/>
            <p:cNvSpPr>
              <a:spLocks/>
            </p:cNvSpPr>
            <p:nvPr/>
          </p:nvSpPr>
          <p:spPr bwMode="auto">
            <a:xfrm>
              <a:off x="2691" y="3637"/>
              <a:ext cx="17" cy="29"/>
            </a:xfrm>
            <a:custGeom>
              <a:avLst/>
              <a:gdLst>
                <a:gd name="T0" fmla="*/ 17 w 17"/>
                <a:gd name="T1" fmla="*/ 0 h 29"/>
                <a:gd name="T2" fmla="*/ 17 w 17"/>
                <a:gd name="T3" fmla="*/ 29 h 29"/>
                <a:gd name="T4" fmla="*/ 0 w 17"/>
                <a:gd name="T5" fmla="*/ 29 h 29"/>
                <a:gd name="T6" fmla="*/ 2 w 17"/>
                <a:gd name="T7" fmla="*/ 0 h 29"/>
                <a:gd name="T8" fmla="*/ 17 w 17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9">
                  <a:moveTo>
                    <a:pt x="17" y="0"/>
                  </a:moveTo>
                  <a:lnTo>
                    <a:pt x="17" y="29"/>
                  </a:lnTo>
                  <a:lnTo>
                    <a:pt x="0" y="29"/>
                  </a:lnTo>
                  <a:lnTo>
                    <a:pt x="2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5" name="Freeform 233"/>
            <p:cNvSpPr>
              <a:spLocks/>
            </p:cNvSpPr>
            <p:nvPr/>
          </p:nvSpPr>
          <p:spPr bwMode="auto">
            <a:xfrm>
              <a:off x="2642" y="3637"/>
              <a:ext cx="17" cy="29"/>
            </a:xfrm>
            <a:custGeom>
              <a:avLst/>
              <a:gdLst>
                <a:gd name="T0" fmla="*/ 17 w 17"/>
                <a:gd name="T1" fmla="*/ 0 h 29"/>
                <a:gd name="T2" fmla="*/ 14 w 17"/>
                <a:gd name="T3" fmla="*/ 29 h 29"/>
                <a:gd name="T4" fmla="*/ 0 w 17"/>
                <a:gd name="T5" fmla="*/ 29 h 29"/>
                <a:gd name="T6" fmla="*/ 3 w 17"/>
                <a:gd name="T7" fmla="*/ 0 h 29"/>
                <a:gd name="T8" fmla="*/ 17 w 17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9">
                  <a:moveTo>
                    <a:pt x="17" y="0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3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6" name="Freeform 234"/>
            <p:cNvSpPr>
              <a:spLocks/>
            </p:cNvSpPr>
            <p:nvPr/>
          </p:nvSpPr>
          <p:spPr bwMode="auto">
            <a:xfrm>
              <a:off x="2593" y="3637"/>
              <a:ext cx="20" cy="29"/>
            </a:xfrm>
            <a:custGeom>
              <a:avLst/>
              <a:gdLst>
                <a:gd name="T0" fmla="*/ 20 w 20"/>
                <a:gd name="T1" fmla="*/ 0 h 29"/>
                <a:gd name="T2" fmla="*/ 15 w 20"/>
                <a:gd name="T3" fmla="*/ 29 h 29"/>
                <a:gd name="T4" fmla="*/ 0 w 20"/>
                <a:gd name="T5" fmla="*/ 29 h 29"/>
                <a:gd name="T6" fmla="*/ 3 w 20"/>
                <a:gd name="T7" fmla="*/ 0 h 29"/>
                <a:gd name="T8" fmla="*/ 20 w 20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9">
                  <a:moveTo>
                    <a:pt x="20" y="0"/>
                  </a:moveTo>
                  <a:lnTo>
                    <a:pt x="15" y="29"/>
                  </a:lnTo>
                  <a:lnTo>
                    <a:pt x="0" y="29"/>
                  </a:lnTo>
                  <a:lnTo>
                    <a:pt x="3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7" name="Freeform 235"/>
            <p:cNvSpPr>
              <a:spLocks/>
            </p:cNvSpPr>
            <p:nvPr/>
          </p:nvSpPr>
          <p:spPr bwMode="auto">
            <a:xfrm>
              <a:off x="2542" y="3637"/>
              <a:ext cx="23" cy="29"/>
            </a:xfrm>
            <a:custGeom>
              <a:avLst/>
              <a:gdLst>
                <a:gd name="T0" fmla="*/ 23 w 23"/>
                <a:gd name="T1" fmla="*/ 0 h 29"/>
                <a:gd name="T2" fmla="*/ 14 w 23"/>
                <a:gd name="T3" fmla="*/ 29 h 29"/>
                <a:gd name="T4" fmla="*/ 0 w 23"/>
                <a:gd name="T5" fmla="*/ 29 h 29"/>
                <a:gd name="T6" fmla="*/ 5 w 23"/>
                <a:gd name="T7" fmla="*/ 0 h 29"/>
                <a:gd name="T8" fmla="*/ 23 w 23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9">
                  <a:moveTo>
                    <a:pt x="23" y="0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5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28748" name="Freeform 236"/>
            <p:cNvSpPr>
              <a:spLocks/>
            </p:cNvSpPr>
            <p:nvPr/>
          </p:nvSpPr>
          <p:spPr bwMode="auto">
            <a:xfrm>
              <a:off x="2493" y="3637"/>
              <a:ext cx="23" cy="29"/>
            </a:xfrm>
            <a:custGeom>
              <a:avLst/>
              <a:gdLst>
                <a:gd name="T0" fmla="*/ 23 w 23"/>
                <a:gd name="T1" fmla="*/ 0 h 29"/>
                <a:gd name="T2" fmla="*/ 14 w 23"/>
                <a:gd name="T3" fmla="*/ 29 h 29"/>
                <a:gd name="T4" fmla="*/ 0 w 23"/>
                <a:gd name="T5" fmla="*/ 29 h 29"/>
                <a:gd name="T6" fmla="*/ 6 w 23"/>
                <a:gd name="T7" fmla="*/ 0 h 29"/>
                <a:gd name="T8" fmla="*/ 23 w 23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9">
                  <a:moveTo>
                    <a:pt x="23" y="0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6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4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ZA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3655" name="Rectangle 237"/>
            <p:cNvSpPr>
              <a:spLocks noChangeArrowheads="1"/>
            </p:cNvSpPr>
            <p:nvPr/>
          </p:nvSpPr>
          <p:spPr bwMode="auto">
            <a:xfrm>
              <a:off x="2556" y="2806"/>
              <a:ext cx="644" cy="18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96838" indent="-96838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en-US" sz="800">
                  <a:solidFill>
                    <a:schemeClr val="bg1"/>
                  </a:solidFill>
                </a:rPr>
                <a:t>Data entry</a:t>
              </a:r>
            </a:p>
            <a:p>
              <a:pPr>
                <a:lnSpc>
                  <a:spcPct val="85000"/>
                </a:lnSpc>
                <a:buFontTx/>
                <a:buChar char="–"/>
              </a:pPr>
              <a:r>
                <a:rPr lang="en-US" altLang="en-US" sz="800">
                  <a:solidFill>
                    <a:schemeClr val="bg1"/>
                  </a:solidFill>
                </a:rPr>
                <a:t>Work requests</a:t>
              </a:r>
            </a:p>
            <a:p>
              <a:pPr>
                <a:lnSpc>
                  <a:spcPct val="85000"/>
                </a:lnSpc>
                <a:buFontTx/>
                <a:buChar char="–"/>
              </a:pPr>
              <a:r>
                <a:rPr lang="en-US" altLang="en-US" sz="800">
                  <a:solidFill>
                    <a:schemeClr val="bg1"/>
                  </a:solidFill>
                </a:rPr>
                <a:t>Purchase requests</a:t>
              </a:r>
            </a:p>
            <a:p>
              <a:pPr>
                <a:lnSpc>
                  <a:spcPct val="85000"/>
                </a:lnSpc>
                <a:buFontTx/>
                <a:buChar char="–"/>
              </a:pPr>
              <a:r>
                <a:rPr lang="en-US" altLang="en-US" sz="800">
                  <a:solidFill>
                    <a:schemeClr val="bg1"/>
                  </a:solidFill>
                </a:rPr>
                <a:t>Time reporting</a:t>
              </a:r>
            </a:p>
            <a:p>
              <a:pPr>
                <a:lnSpc>
                  <a:spcPct val="85000"/>
                </a:lnSpc>
                <a:buFontTx/>
                <a:buChar char="–"/>
              </a:pPr>
              <a:r>
                <a:rPr lang="en-US" altLang="en-US" sz="800">
                  <a:solidFill>
                    <a:schemeClr val="bg1"/>
                  </a:solidFill>
                </a:rPr>
                <a:t>Contract work</a:t>
              </a:r>
            </a:p>
          </p:txBody>
        </p:sp>
      </p:grpSp>
      <p:grpSp>
        <p:nvGrpSpPr>
          <p:cNvPr id="1728769" name="Group 257"/>
          <p:cNvGrpSpPr>
            <a:grpSpLocks/>
          </p:cNvGrpSpPr>
          <p:nvPr/>
        </p:nvGrpSpPr>
        <p:grpSpPr bwMode="auto">
          <a:xfrm>
            <a:off x="834032" y="230233"/>
            <a:ext cx="2893220" cy="3137310"/>
            <a:chOff x="548" y="1143"/>
            <a:chExt cx="1868" cy="2953"/>
          </a:xfrm>
        </p:grpSpPr>
        <p:grpSp>
          <p:nvGrpSpPr>
            <p:cNvPr id="23559" name="Group 254"/>
            <p:cNvGrpSpPr>
              <a:grpSpLocks/>
            </p:cNvGrpSpPr>
            <p:nvPr/>
          </p:nvGrpSpPr>
          <p:grpSpPr bwMode="auto">
            <a:xfrm>
              <a:off x="548" y="1143"/>
              <a:ext cx="1274" cy="2953"/>
              <a:chOff x="548" y="1143"/>
              <a:chExt cx="1274" cy="2953"/>
            </a:xfrm>
          </p:grpSpPr>
          <p:sp>
            <p:nvSpPr>
              <p:cNvPr id="1728637" name="Rectangle 125"/>
              <p:cNvSpPr>
                <a:spLocks noChangeArrowheads="1"/>
              </p:cNvSpPr>
              <p:nvPr/>
            </p:nvSpPr>
            <p:spPr bwMode="auto">
              <a:xfrm>
                <a:off x="548" y="1143"/>
                <a:ext cx="511" cy="2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05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Data Files</a:t>
                </a:r>
              </a:p>
            </p:txBody>
          </p:sp>
          <p:grpSp>
            <p:nvGrpSpPr>
              <p:cNvPr id="23567" name="Group 247"/>
              <p:cNvGrpSpPr>
                <a:grpSpLocks/>
              </p:cNvGrpSpPr>
              <p:nvPr/>
            </p:nvGrpSpPr>
            <p:grpSpPr bwMode="auto">
              <a:xfrm>
                <a:off x="814" y="3576"/>
                <a:ext cx="1008" cy="520"/>
                <a:chOff x="814" y="3360"/>
                <a:chExt cx="1008" cy="520"/>
              </a:xfrm>
            </p:grpSpPr>
            <p:sp>
              <p:nvSpPr>
                <p:cNvPr id="1728636" name="AutoShape 124"/>
                <p:cNvSpPr>
                  <a:spLocks noChangeArrowheads="1"/>
                </p:cNvSpPr>
                <p:nvPr/>
              </p:nvSpPr>
              <p:spPr bwMode="auto">
                <a:xfrm>
                  <a:off x="814" y="3360"/>
                  <a:ext cx="1008" cy="520"/>
                </a:xfrm>
                <a:prstGeom prst="can">
                  <a:avLst>
                    <a:gd name="adj" fmla="val 50000"/>
                  </a:avLst>
                </a:prstGeom>
                <a:gradFill rotWithShape="0">
                  <a:gsLst>
                    <a:gs pos="0">
                      <a:srgbClr val="83FFAA"/>
                    </a:gs>
                    <a:gs pos="100000">
                      <a:srgbClr val="2FFF74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6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3581" name="Rectangle 126"/>
                <p:cNvSpPr>
                  <a:spLocks noChangeArrowheads="1"/>
                </p:cNvSpPr>
                <p:nvPr/>
              </p:nvSpPr>
              <p:spPr bwMode="auto">
                <a:xfrm>
                  <a:off x="897" y="3395"/>
                  <a:ext cx="837" cy="4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en-US" sz="1050"/>
                    <a:t>Personnel data with skills, wages, etc.</a:t>
                  </a:r>
                </a:p>
              </p:txBody>
            </p:sp>
          </p:grpSp>
          <p:grpSp>
            <p:nvGrpSpPr>
              <p:cNvPr id="23568" name="Group 251"/>
              <p:cNvGrpSpPr>
                <a:grpSpLocks/>
              </p:cNvGrpSpPr>
              <p:nvPr/>
            </p:nvGrpSpPr>
            <p:grpSpPr bwMode="auto">
              <a:xfrm>
                <a:off x="814" y="1304"/>
                <a:ext cx="1008" cy="520"/>
                <a:chOff x="814" y="1424"/>
                <a:chExt cx="1008" cy="520"/>
              </a:xfrm>
            </p:grpSpPr>
            <p:sp>
              <p:nvSpPr>
                <p:cNvPr id="1728641" name="AutoShape 129"/>
                <p:cNvSpPr>
                  <a:spLocks noChangeArrowheads="1"/>
                </p:cNvSpPr>
                <p:nvPr/>
              </p:nvSpPr>
              <p:spPr bwMode="auto">
                <a:xfrm>
                  <a:off x="814" y="1424"/>
                  <a:ext cx="1008" cy="520"/>
                </a:xfrm>
                <a:prstGeom prst="can">
                  <a:avLst>
                    <a:gd name="adj" fmla="val 50000"/>
                  </a:avLst>
                </a:prstGeom>
                <a:gradFill rotWithShape="0">
                  <a:gsLst>
                    <a:gs pos="0">
                      <a:srgbClr val="83FFAA"/>
                    </a:gs>
                    <a:gs pos="100000">
                      <a:srgbClr val="2FFF74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6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3579" name="Rectangle 130"/>
                <p:cNvSpPr>
                  <a:spLocks noChangeArrowheads="1"/>
                </p:cNvSpPr>
                <p:nvPr/>
              </p:nvSpPr>
              <p:spPr bwMode="auto">
                <a:xfrm>
                  <a:off x="914" y="1433"/>
                  <a:ext cx="818" cy="3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en-US" sz="1050"/>
                    <a:t>Equipment file with parts list</a:t>
                  </a:r>
                </a:p>
              </p:txBody>
            </p:sp>
          </p:grpSp>
          <p:grpSp>
            <p:nvGrpSpPr>
              <p:cNvPr id="23569" name="Group 253"/>
              <p:cNvGrpSpPr>
                <a:grpSpLocks/>
              </p:cNvGrpSpPr>
              <p:nvPr/>
            </p:nvGrpSpPr>
            <p:grpSpPr bwMode="auto">
              <a:xfrm>
                <a:off x="814" y="1868"/>
                <a:ext cx="1008" cy="520"/>
                <a:chOff x="814" y="1868"/>
                <a:chExt cx="1008" cy="520"/>
              </a:xfrm>
            </p:grpSpPr>
            <p:sp>
              <p:nvSpPr>
                <p:cNvPr id="1728640" name="AutoShape 128"/>
                <p:cNvSpPr>
                  <a:spLocks noChangeArrowheads="1"/>
                </p:cNvSpPr>
                <p:nvPr/>
              </p:nvSpPr>
              <p:spPr bwMode="auto">
                <a:xfrm>
                  <a:off x="814" y="1868"/>
                  <a:ext cx="1008" cy="520"/>
                </a:xfrm>
                <a:prstGeom prst="can">
                  <a:avLst>
                    <a:gd name="adj" fmla="val 50000"/>
                  </a:avLst>
                </a:prstGeom>
                <a:gradFill rotWithShape="0">
                  <a:gsLst>
                    <a:gs pos="0">
                      <a:srgbClr val="83FFAA"/>
                    </a:gs>
                    <a:gs pos="100000">
                      <a:srgbClr val="2FFF74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6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3577" name="Rectangle 131"/>
                <p:cNvSpPr>
                  <a:spLocks noChangeArrowheads="1"/>
                </p:cNvSpPr>
                <p:nvPr/>
              </p:nvSpPr>
              <p:spPr bwMode="auto">
                <a:xfrm>
                  <a:off x="862" y="1896"/>
                  <a:ext cx="915" cy="4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en-US" sz="1050"/>
                    <a:t>Maintenance</a:t>
                  </a:r>
                </a:p>
                <a:p>
                  <a:pPr algn="ctr">
                    <a:lnSpc>
                      <a:spcPct val="85000"/>
                    </a:lnSpc>
                  </a:pPr>
                  <a:r>
                    <a:rPr lang="en-US" altLang="en-US" sz="1050"/>
                    <a:t>and work order schedule</a:t>
                  </a:r>
                </a:p>
              </p:txBody>
            </p:sp>
          </p:grpSp>
          <p:grpSp>
            <p:nvGrpSpPr>
              <p:cNvPr id="23570" name="Group 248"/>
              <p:cNvGrpSpPr>
                <a:grpSpLocks/>
              </p:cNvGrpSpPr>
              <p:nvPr/>
            </p:nvGrpSpPr>
            <p:grpSpPr bwMode="auto">
              <a:xfrm>
                <a:off x="814" y="3000"/>
                <a:ext cx="1008" cy="520"/>
                <a:chOff x="814" y="2696"/>
                <a:chExt cx="1008" cy="520"/>
              </a:xfrm>
            </p:grpSpPr>
            <p:sp>
              <p:nvSpPr>
                <p:cNvPr id="1728639" name="AutoShape 127"/>
                <p:cNvSpPr>
                  <a:spLocks noChangeArrowheads="1"/>
                </p:cNvSpPr>
                <p:nvPr/>
              </p:nvSpPr>
              <p:spPr bwMode="auto">
                <a:xfrm>
                  <a:off x="814" y="2696"/>
                  <a:ext cx="1008" cy="520"/>
                </a:xfrm>
                <a:prstGeom prst="can">
                  <a:avLst>
                    <a:gd name="adj" fmla="val 50000"/>
                  </a:avLst>
                </a:prstGeom>
                <a:gradFill rotWithShape="0">
                  <a:gsLst>
                    <a:gs pos="0">
                      <a:srgbClr val="83FFAA"/>
                    </a:gs>
                    <a:gs pos="100000">
                      <a:srgbClr val="2FFF74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6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3575" name="Rectangle 133"/>
                <p:cNvSpPr>
                  <a:spLocks noChangeArrowheads="1"/>
                </p:cNvSpPr>
                <p:nvPr/>
              </p:nvSpPr>
              <p:spPr bwMode="auto">
                <a:xfrm>
                  <a:off x="929" y="2703"/>
                  <a:ext cx="765" cy="3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en-US" sz="1050"/>
                    <a:t>Inventory of spare parts</a:t>
                  </a:r>
                </a:p>
              </p:txBody>
            </p:sp>
          </p:grpSp>
          <p:grpSp>
            <p:nvGrpSpPr>
              <p:cNvPr id="23571" name="Group 252"/>
              <p:cNvGrpSpPr>
                <a:grpSpLocks/>
              </p:cNvGrpSpPr>
              <p:nvPr/>
            </p:nvGrpSpPr>
            <p:grpSpPr bwMode="auto">
              <a:xfrm>
                <a:off x="814" y="2424"/>
                <a:ext cx="1008" cy="524"/>
                <a:chOff x="814" y="2344"/>
                <a:chExt cx="1008" cy="524"/>
              </a:xfrm>
            </p:grpSpPr>
            <p:sp>
              <p:nvSpPr>
                <p:cNvPr id="1728761" name="AutoShape 249"/>
                <p:cNvSpPr>
                  <a:spLocks noChangeArrowheads="1"/>
                </p:cNvSpPr>
                <p:nvPr/>
              </p:nvSpPr>
              <p:spPr bwMode="auto">
                <a:xfrm>
                  <a:off x="814" y="2348"/>
                  <a:ext cx="1008" cy="520"/>
                </a:xfrm>
                <a:prstGeom prst="can">
                  <a:avLst>
                    <a:gd name="adj" fmla="val 50000"/>
                  </a:avLst>
                </a:prstGeom>
                <a:gradFill rotWithShape="0">
                  <a:gsLst>
                    <a:gs pos="0">
                      <a:srgbClr val="83FFAA"/>
                    </a:gs>
                    <a:gs pos="100000">
                      <a:srgbClr val="2FFF74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ZA" sz="16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3573" name="Rectangle 250"/>
                <p:cNvSpPr>
                  <a:spLocks noChangeArrowheads="1"/>
                </p:cNvSpPr>
                <p:nvPr/>
              </p:nvSpPr>
              <p:spPr bwMode="auto">
                <a:xfrm>
                  <a:off x="990" y="2344"/>
                  <a:ext cx="667" cy="3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lnSpc>
                      <a:spcPct val="85000"/>
                    </a:lnSpc>
                  </a:pPr>
                  <a:r>
                    <a:rPr lang="en-US" altLang="en-US" sz="1050"/>
                    <a:t>Repair history file</a:t>
                  </a:r>
                </a:p>
              </p:txBody>
            </p:sp>
          </p:grpSp>
        </p:grpSp>
        <p:grpSp>
          <p:nvGrpSpPr>
            <p:cNvPr id="23560" name="Group 256"/>
            <p:cNvGrpSpPr>
              <a:grpSpLocks/>
            </p:cNvGrpSpPr>
            <p:nvPr/>
          </p:nvGrpSpPr>
          <p:grpSpPr bwMode="auto">
            <a:xfrm>
              <a:off x="1848" y="1596"/>
              <a:ext cx="568" cy="2196"/>
              <a:chOff x="1848" y="1596"/>
              <a:chExt cx="568" cy="2196"/>
            </a:xfrm>
          </p:grpSpPr>
          <p:sp>
            <p:nvSpPr>
              <p:cNvPr id="1728631" name="Line 119"/>
              <p:cNvSpPr>
                <a:spLocks noChangeShapeType="1"/>
              </p:cNvSpPr>
              <p:nvPr/>
            </p:nvSpPr>
            <p:spPr bwMode="auto">
              <a:xfrm flipV="1">
                <a:off x="1848" y="3336"/>
                <a:ext cx="512" cy="456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6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28632" name="Line 120"/>
              <p:cNvSpPr>
                <a:spLocks noChangeShapeType="1"/>
              </p:cNvSpPr>
              <p:nvPr/>
            </p:nvSpPr>
            <p:spPr bwMode="auto">
              <a:xfrm>
                <a:off x="1848" y="1596"/>
                <a:ext cx="568" cy="1152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6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28633" name="Line 121"/>
              <p:cNvSpPr>
                <a:spLocks noChangeShapeType="1"/>
              </p:cNvSpPr>
              <p:nvPr/>
            </p:nvSpPr>
            <p:spPr bwMode="auto">
              <a:xfrm flipV="1">
                <a:off x="1864" y="3208"/>
                <a:ext cx="464" cy="32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6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28634" name="Line 122"/>
              <p:cNvSpPr>
                <a:spLocks noChangeShapeType="1"/>
              </p:cNvSpPr>
              <p:nvPr/>
            </p:nvSpPr>
            <p:spPr bwMode="auto">
              <a:xfrm>
                <a:off x="1856" y="2696"/>
                <a:ext cx="512" cy="408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6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28767" name="Line 255"/>
              <p:cNvSpPr>
                <a:spLocks noChangeShapeType="1"/>
              </p:cNvSpPr>
              <p:nvPr/>
            </p:nvSpPr>
            <p:spPr bwMode="auto">
              <a:xfrm>
                <a:off x="1872" y="2160"/>
                <a:ext cx="528" cy="704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ZA" sz="16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19815" y="4405100"/>
            <a:ext cx="322110" cy="2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05171"/>
      </p:ext>
    </p:extLst>
  </p:cSld>
  <p:clrMapOvr>
    <a:masterClrMapping/>
  </p:clrMapOvr>
  <p:transition advTm="30234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28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1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728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2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1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2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28560" grpId="0" autoUpdateAnimBg="0"/>
    </p:bldLst>
  </p:timing>
  <p:extLst>
    <p:ext uri="{3A86A75C-4F4B-4683-9AE1-C65F6400EC91}">
      <p14:laserTraceLst xmlns:p14="http://schemas.microsoft.com/office/powerpoint/2010/main">
        <p14:tracePtLst>
          <p14:tracePt t="6186" x="4213225" y="2339975"/>
          <p14:tracePt t="6202" x="4297363" y="2301875"/>
          <p14:tracePt t="6218" x="4397375" y="2278063"/>
          <p14:tracePt t="6235" x="4511675" y="2255838"/>
          <p14:tracePt t="6252" x="4640263" y="2239963"/>
          <p14:tracePt t="6268" x="4800600" y="2225675"/>
          <p14:tracePt t="6285" x="4945063" y="2217738"/>
          <p14:tracePt t="6302" x="5105400" y="2217738"/>
          <p14:tracePt t="6318" x="5273675" y="2209800"/>
          <p14:tracePt t="6335" x="5448300" y="2193925"/>
          <p14:tracePt t="6352" x="5616575" y="2187575"/>
          <p14:tracePt t="6353" x="5707063" y="2187575"/>
          <p14:tracePt t="6369" x="5913438" y="2179638"/>
          <p14:tracePt t="6385" x="6118225" y="2179638"/>
          <p14:tracePt t="6402" x="6370638" y="2179638"/>
          <p14:tracePt t="6418" x="6637338" y="2193925"/>
          <p14:tracePt t="6435" x="6911975" y="2209800"/>
          <p14:tracePt t="6452" x="7200900" y="2247900"/>
          <p14:tracePt t="6468" x="7497763" y="2293938"/>
          <p14:tracePt t="6485" x="7764463" y="2339975"/>
          <p14:tracePt t="6502" x="7947025" y="2384425"/>
          <p14:tracePt t="6518" x="8077200" y="2454275"/>
          <p14:tracePt t="6535" x="8191500" y="2522538"/>
          <p14:tracePt t="6552" x="8283575" y="2620963"/>
          <p14:tracePt t="6553" x="8321675" y="2689225"/>
          <p14:tracePt t="6569" x="8420100" y="2835275"/>
          <p14:tracePt t="6585" x="8534400" y="2994025"/>
          <p14:tracePt t="6602" x="8626475" y="3124200"/>
          <p14:tracePt t="6618" x="8694738" y="3254375"/>
          <p14:tracePt t="6635" x="8755063" y="3352800"/>
          <p14:tracePt t="6652" x="8801100" y="3459163"/>
          <p14:tracePt t="6669" x="8839200" y="3581400"/>
          <p14:tracePt t="6685" x="8861425" y="3679825"/>
          <p14:tracePt t="6702" x="8861425" y="3771900"/>
          <p14:tracePt t="6718" x="8861425" y="3856038"/>
          <p14:tracePt t="6735" x="8855075" y="3946525"/>
          <p14:tracePt t="6753" x="8816975" y="4060825"/>
          <p14:tracePt t="6753" x="8809038" y="4130675"/>
          <p14:tracePt t="6769" x="8778875" y="4267200"/>
          <p14:tracePt t="6786" x="8755063" y="4427538"/>
          <p14:tracePt t="6802" x="8732838" y="4572000"/>
          <p14:tracePt t="6819" x="8670925" y="4708525"/>
          <p14:tracePt t="6835" x="8588375" y="4830763"/>
          <p14:tracePt t="6852" x="8504238" y="4922838"/>
          <p14:tracePt t="6869" x="8412163" y="5006975"/>
          <p14:tracePt t="6885" x="8289925" y="5089525"/>
          <p14:tracePt t="6902" x="8191500" y="5165725"/>
          <p14:tracePt t="6919" x="8054975" y="5257800"/>
          <p14:tracePt t="6935" x="7916863" y="5326063"/>
          <p14:tracePt t="6952" x="7750175" y="5394325"/>
          <p14:tracePt t="6953" x="7642225" y="5440363"/>
          <p14:tracePt t="6969" x="7429500" y="5494338"/>
          <p14:tracePt t="6986" x="7208838" y="5546725"/>
          <p14:tracePt t="7002" x="6956425" y="5600700"/>
          <p14:tracePt t="7019" x="6667500" y="5661025"/>
          <p14:tracePt t="7036" x="6384925" y="5707063"/>
          <p14:tracePt t="7053" x="6316663" y="5707063"/>
          <p14:tracePt t="7069" x="6042025" y="5722938"/>
          <p14:tracePt t="7086" x="5768975" y="5715000"/>
          <p14:tracePt t="7103" x="5508625" y="5684838"/>
          <p14:tracePt t="7119" x="5273675" y="5654675"/>
          <p14:tracePt t="7136" x="5159375" y="5622925"/>
          <p14:tracePt t="7152" x="4983163" y="5570538"/>
          <p14:tracePt t="7153" x="4899025" y="5540375"/>
          <p14:tracePt t="7169" x="4746625" y="5432425"/>
          <p14:tracePt t="7186" x="4594225" y="5273675"/>
          <p14:tracePt t="7202" x="4427538" y="5075238"/>
          <p14:tracePt t="7219" x="4229100" y="4838700"/>
          <p14:tracePt t="7236" x="4030663" y="4640263"/>
          <p14:tracePt t="7252" x="3802063" y="4465638"/>
          <p14:tracePt t="7269" x="3649663" y="4313238"/>
          <p14:tracePt t="7286" x="3543300" y="4183063"/>
          <p14:tracePt t="7302" x="3482975" y="4076700"/>
          <p14:tracePt t="7319" x="3429000" y="3962400"/>
          <p14:tracePt t="7335" x="3421063" y="3894138"/>
          <p14:tracePt t="7352" x="3406775" y="3733800"/>
          <p14:tracePt t="7354" x="3390900" y="3641725"/>
          <p14:tracePt t="7369" x="3382963" y="3482975"/>
          <p14:tracePt t="7386" x="3382963" y="3314700"/>
          <p14:tracePt t="7402" x="3382963" y="3170238"/>
          <p14:tracePt t="7419" x="3413125" y="3032125"/>
          <p14:tracePt t="7435" x="3467100" y="2879725"/>
          <p14:tracePt t="7452" x="3543300" y="2751138"/>
          <p14:tracePt t="7469" x="3635375" y="2620963"/>
          <p14:tracePt t="7486" x="3756025" y="2498725"/>
          <p14:tracePt t="7502" x="3962400" y="2370138"/>
          <p14:tracePt t="7519" x="4259263" y="2247900"/>
          <p14:tracePt t="7536" x="4716463" y="2117725"/>
          <p14:tracePt t="7552" x="5105400" y="2049463"/>
          <p14:tracePt t="7554" x="5402263" y="2003425"/>
          <p14:tracePt t="7569" x="5981700" y="1943100"/>
          <p14:tracePt t="7586" x="6583363" y="1897063"/>
          <p14:tracePt t="7602" x="7146925" y="1882775"/>
          <p14:tracePt t="7619" x="7612063" y="1897063"/>
          <p14:tracePt t="7636" x="8001000" y="1981200"/>
          <p14:tracePt t="7652" x="8251825" y="2057400"/>
          <p14:tracePt t="7669" x="8458200" y="2163763"/>
          <p14:tracePt t="7686" x="8640763" y="2324100"/>
          <p14:tracePt t="7702" x="8839200" y="2492375"/>
          <p14:tracePt t="7719" x="9136063" y="2765425"/>
          <p14:tracePt t="7736" x="9440863" y="3025775"/>
          <p14:tracePt t="7752" x="9693275" y="3200400"/>
          <p14:tracePt t="7753" x="9799638" y="3268663"/>
          <p14:tracePt t="7769" x="9959975" y="3382963"/>
          <p14:tracePt t="7786" x="10058400" y="3489325"/>
          <p14:tracePt t="7802" x="10134600" y="3597275"/>
          <p14:tracePt t="7819" x="10210800" y="3725863"/>
          <p14:tracePt t="7835" x="10271125" y="3848100"/>
          <p14:tracePt t="7852" x="10309225" y="3962400"/>
          <p14:tracePt t="7869" x="10309225" y="4046538"/>
          <p14:tracePt t="7886" x="10309225" y="4122738"/>
          <p14:tracePt t="7902" x="10294938" y="4237038"/>
          <p14:tracePt t="7919" x="10271125" y="4321175"/>
          <p14:tracePt t="7936" x="10240963" y="4403725"/>
          <p14:tracePt t="7952" x="10233025" y="4473575"/>
          <p14:tracePt t="7953" x="10233025" y="4518025"/>
          <p14:tracePt t="7970" x="10226675" y="4564063"/>
          <p14:tracePt t="7986" x="10218738" y="4587875"/>
          <p14:tracePt t="8002" x="10194925" y="4602163"/>
          <p14:tracePt t="8019" x="10164763" y="4618038"/>
          <p14:tracePt t="8020" x="0" y="0"/>
        </p14:tracePtLst>
        <p14:tracePtLst>
          <p14:tracePt t="8852" x="5875338" y="4060825"/>
          <p14:tracePt t="8869" x="5905500" y="4060825"/>
          <p14:tracePt t="8886" x="5959475" y="4054475"/>
          <p14:tracePt t="8903" x="5973763" y="4054475"/>
          <p14:tracePt t="8919" x="6088063" y="4054475"/>
          <p14:tracePt t="8936" x="6218238" y="4084638"/>
          <p14:tracePt t="8952" x="6286500" y="4098925"/>
          <p14:tracePt t="8970" x="6354763" y="4130675"/>
          <p14:tracePt t="8986" x="6400800" y="4175125"/>
          <p14:tracePt t="9002" x="6438900" y="4244975"/>
          <p14:tracePt t="9019" x="6507163" y="4335463"/>
          <p14:tracePt t="9036" x="6569075" y="4427538"/>
          <p14:tracePt t="9053" x="6621463" y="4518025"/>
          <p14:tracePt t="9069" x="6667500" y="4587875"/>
          <p14:tracePt t="9086" x="6697663" y="4648200"/>
          <p14:tracePt t="9103" x="6721475" y="4694238"/>
          <p14:tracePt t="9119" x="6743700" y="4740275"/>
          <p14:tracePt t="9136" x="6759575" y="4778375"/>
          <p14:tracePt t="9153" x="6781800" y="4830763"/>
          <p14:tracePt t="9154" x="6781800" y="4860925"/>
          <p14:tracePt t="9170" x="6797675" y="4914900"/>
          <p14:tracePt t="9186" x="6811963" y="4983163"/>
          <p14:tracePt t="9203" x="6827838" y="5083175"/>
          <p14:tracePt t="9219" x="6858000" y="5181600"/>
          <p14:tracePt t="9236" x="6880225" y="5280025"/>
          <p14:tracePt t="9253" x="6888163" y="5372100"/>
          <p14:tracePt t="9269" x="6904038" y="5464175"/>
          <p14:tracePt t="9286" x="6904038" y="5508625"/>
          <p14:tracePt t="9303" x="6904038" y="5570538"/>
          <p14:tracePt t="9319" x="6888163" y="5622925"/>
          <p14:tracePt t="9336" x="6842125" y="5676900"/>
          <p14:tracePt t="9353" x="6743700" y="5730875"/>
          <p14:tracePt t="9354" x="6683375" y="5761038"/>
          <p14:tracePt t="9370" x="6621463" y="5783263"/>
          <p14:tracePt t="9386" x="6477000" y="5807075"/>
          <p14:tracePt t="9403" x="6308725" y="5829300"/>
          <p14:tracePt t="9420" x="6134100" y="5851525"/>
          <p14:tracePt t="9436" x="6011863" y="5851525"/>
          <p14:tracePt t="9453" x="5905500" y="5837238"/>
          <p14:tracePt t="9470" x="5821363" y="5813425"/>
          <p14:tracePt t="9486" x="5753100" y="5768975"/>
          <p14:tracePt t="9503" x="5668963" y="5707063"/>
          <p14:tracePt t="9520" x="5584825" y="5622925"/>
          <p14:tracePt t="9536" x="5524500" y="5516563"/>
          <p14:tracePt t="9553" x="5432425" y="5410200"/>
          <p14:tracePt t="9554" x="5394325" y="5364163"/>
          <p14:tracePt t="9570" x="5318125" y="5257800"/>
          <p14:tracePt t="9586" x="5257800" y="5181600"/>
          <p14:tracePt t="9603" x="5211763" y="5097463"/>
          <p14:tracePt t="9620" x="5197475" y="5045075"/>
          <p14:tracePt t="9636" x="5189538" y="4968875"/>
          <p14:tracePt t="9653" x="5189538" y="4906963"/>
          <p14:tracePt t="9670" x="5211763" y="4816475"/>
          <p14:tracePt t="9686" x="5257800" y="4724400"/>
          <p14:tracePt t="9703" x="5295900" y="4664075"/>
          <p14:tracePt t="9720" x="5341938" y="4587875"/>
          <p14:tracePt t="9736" x="5380038" y="4503738"/>
          <p14:tracePt t="9753" x="5426075" y="4419600"/>
          <p14:tracePt t="9754" x="5456238" y="4381500"/>
          <p14:tracePt t="9770" x="5508625" y="4305300"/>
          <p14:tracePt t="9787" x="5562600" y="4244975"/>
          <p14:tracePt t="9803" x="5654675" y="4198938"/>
          <p14:tracePt t="9820" x="5753100" y="4160838"/>
          <p14:tracePt t="9836" x="5875338" y="4160838"/>
          <p14:tracePt t="9853" x="5997575" y="4183063"/>
          <p14:tracePt t="9870" x="6111875" y="4221163"/>
          <p14:tracePt t="9887" x="6210300" y="4267200"/>
          <p14:tracePt t="9903" x="6302375" y="4305300"/>
          <p14:tracePt t="9920" x="6362700" y="4343400"/>
          <p14:tracePt t="9937" x="6423025" y="4389438"/>
          <p14:tracePt t="9939" x="6446838" y="4411663"/>
          <p14:tracePt t="9953" x="6461125" y="4435475"/>
          <p14:tracePt t="9970" x="6515100" y="4525963"/>
          <p14:tracePt t="9987" x="6545263" y="4587875"/>
          <p14:tracePt t="10003" x="6561138" y="4640263"/>
          <p14:tracePt t="10020" x="6569075" y="4694238"/>
          <p14:tracePt t="10036" x="6575425" y="4740275"/>
          <p14:tracePt t="10053" x="6583363" y="4800600"/>
          <p14:tracePt t="10070" x="6591300" y="4868863"/>
          <p14:tracePt t="10086" x="6599238" y="4922838"/>
          <p14:tracePt t="10103" x="6599238" y="4991100"/>
          <p14:tracePt t="10120" x="6607175" y="5029200"/>
          <p14:tracePt t="10137" x="6607175" y="5075238"/>
          <p14:tracePt t="10153" x="6607175" y="5105400"/>
          <p14:tracePt t="10155" x="6607175" y="5121275"/>
          <p14:tracePt t="10170" x="6607175" y="5159375"/>
          <p14:tracePt t="10187" x="6607175" y="5203825"/>
          <p14:tracePt t="10203" x="6607175" y="5235575"/>
          <p14:tracePt t="10220" x="6599238" y="5280025"/>
          <p14:tracePt t="10237" x="6591300" y="5311775"/>
          <p14:tracePt t="10253" x="6575425" y="5364163"/>
          <p14:tracePt t="10270" x="6553200" y="5402263"/>
          <p14:tracePt t="10287" x="6523038" y="5440363"/>
          <p14:tracePt t="10303" x="6454775" y="5478463"/>
          <p14:tracePt t="10320" x="6370638" y="5502275"/>
          <p14:tracePt t="10337" x="6286500" y="5524500"/>
          <p14:tracePt t="10354" x="6202363" y="5524500"/>
          <p14:tracePt t="10355" x="6164263" y="5524500"/>
          <p14:tracePt t="10370" x="6065838" y="5524500"/>
          <p14:tracePt t="10387" x="5943600" y="5478463"/>
          <p14:tracePt t="10403" x="5799138" y="5410200"/>
          <p14:tracePt t="10420" x="5646738" y="5303838"/>
          <p14:tracePt t="10437" x="5516563" y="5203825"/>
          <p14:tracePt t="10453" x="5418138" y="5097463"/>
          <p14:tracePt t="10470" x="5349875" y="5013325"/>
          <p14:tracePt t="10487" x="5326063" y="4937125"/>
          <p14:tracePt t="10503" x="5318125" y="4854575"/>
          <p14:tracePt t="10520" x="5311775" y="4784725"/>
          <p14:tracePt t="10537" x="5311775" y="4732338"/>
          <p14:tracePt t="10553" x="5311775" y="4678363"/>
          <p14:tracePt t="10555" x="5311775" y="4648200"/>
          <p14:tracePt t="10571" x="5341938" y="4587875"/>
          <p14:tracePt t="10587" x="5394325" y="4518025"/>
          <p14:tracePt t="10603" x="5456238" y="4457700"/>
          <p14:tracePt t="10620" x="5540375" y="4381500"/>
          <p14:tracePt t="10637" x="5630863" y="4313238"/>
          <p14:tracePt t="10653" x="5699125" y="4259263"/>
          <p14:tracePt t="10670" x="5745163" y="4229100"/>
          <p14:tracePt t="10687" x="5761038" y="4221163"/>
          <p14:tracePt t="10704" x="5783263" y="4221163"/>
          <p14:tracePt t="10720" x="5851525" y="4244975"/>
          <p14:tracePt t="10737" x="5959475" y="4335463"/>
          <p14:tracePt t="10753" x="6080125" y="4457700"/>
          <p14:tracePt t="10755" x="6149975" y="4525963"/>
          <p14:tracePt t="10770" x="6232525" y="4594225"/>
          <p14:tracePt t="10787" x="6384925" y="4716463"/>
          <p14:tracePt t="10803" x="6530975" y="4822825"/>
          <p14:tracePt t="10820" x="6613525" y="4906963"/>
          <p14:tracePt t="10837" x="6667500" y="4975225"/>
          <p14:tracePt t="10853" x="6697663" y="5051425"/>
          <p14:tracePt t="10870" x="6713538" y="5113338"/>
          <p14:tracePt t="10887" x="6721475" y="5181600"/>
          <p14:tracePt t="10903" x="6721475" y="5249863"/>
          <p14:tracePt t="10920" x="6721475" y="5318125"/>
          <p14:tracePt t="10937" x="6705600" y="5394325"/>
          <p14:tracePt t="10939" x="6705600" y="5418138"/>
          <p14:tracePt t="10953" x="6697663" y="5448300"/>
          <p14:tracePt t="10970" x="6689725" y="5546725"/>
          <p14:tracePt t="10987" x="6683375" y="5592763"/>
          <p14:tracePt t="11003" x="6675438" y="5622925"/>
          <p14:tracePt t="11020" x="6675438" y="5638800"/>
          <p14:tracePt t="11037" x="6675438" y="5646738"/>
          <p14:tracePt t="11053" x="6667500" y="5661025"/>
          <p14:tracePt t="11070" x="6651625" y="5661025"/>
          <p14:tracePt t="11087" x="6621463" y="5668963"/>
          <p14:tracePt t="11104" x="6575425" y="5668963"/>
          <p14:tracePt t="11120" x="6484938" y="5668963"/>
          <p14:tracePt t="11137" x="6384925" y="5668963"/>
          <p14:tracePt t="11154" x="6302375" y="5654675"/>
          <p14:tracePt t="11155" x="6248400" y="5646738"/>
          <p14:tracePt t="11170" x="6149975" y="5616575"/>
          <p14:tracePt t="11187" x="6035675" y="5570538"/>
          <p14:tracePt t="11204" x="5935663" y="5516563"/>
          <p14:tracePt t="11220" x="5829300" y="5432425"/>
          <p14:tracePt t="11237" x="5730875" y="5341938"/>
          <p14:tracePt t="11254" x="5668963" y="5273675"/>
          <p14:tracePt t="11270" x="5646738" y="5203825"/>
          <p14:tracePt t="11287" x="5638800" y="5159375"/>
          <p14:tracePt t="11303" x="5638800" y="5105400"/>
          <p14:tracePt t="11320" x="5646738" y="5045075"/>
          <p14:tracePt t="11337" x="5654675" y="4983163"/>
          <p14:tracePt t="11354" x="5676900" y="4922838"/>
          <p14:tracePt t="11371" x="5699125" y="4778375"/>
          <p14:tracePt t="11387" x="5715000" y="4664075"/>
          <p14:tracePt t="11403" x="5722938" y="4541838"/>
          <p14:tracePt t="11420" x="5737225" y="4473575"/>
          <p14:tracePt t="11437" x="5753100" y="4435475"/>
          <p14:tracePt t="11453" x="5783263" y="4419600"/>
          <p14:tracePt t="11470" x="5813425" y="4403725"/>
          <p14:tracePt t="11487" x="5883275" y="4397375"/>
          <p14:tracePt t="11503" x="5981700" y="4397375"/>
          <p14:tracePt t="11520" x="6096000" y="4441825"/>
          <p14:tracePt t="11537" x="6248400" y="4518025"/>
          <p14:tracePt t="11554" x="6362700" y="4564063"/>
          <p14:tracePt t="11554" x="6446838" y="4602163"/>
          <p14:tracePt t="11571" x="6583363" y="4670425"/>
          <p14:tracePt t="11587" x="6697663" y="4740275"/>
          <p14:tracePt t="11604" x="6759575" y="4800600"/>
          <p14:tracePt t="11620" x="6804025" y="4892675"/>
          <p14:tracePt t="11637" x="6842125" y="4991100"/>
          <p14:tracePt t="11653" x="6865938" y="5113338"/>
          <p14:tracePt t="11670" x="6904038" y="5235575"/>
          <p14:tracePt t="11687" x="6934200" y="5349875"/>
          <p14:tracePt t="11704" x="6942138" y="5418138"/>
          <p14:tracePt t="11720" x="6956425" y="5470525"/>
          <p14:tracePt t="11737" x="6964363" y="5508625"/>
          <p14:tracePt t="11754" x="6972300" y="5546725"/>
          <p14:tracePt t="11771" x="6972300" y="5600700"/>
          <p14:tracePt t="11787" x="6972300" y="5622925"/>
          <p14:tracePt t="11804" x="6972300" y="5661025"/>
          <p14:tracePt t="11820" x="6972300" y="5684838"/>
          <p14:tracePt t="11837" x="6972300" y="5699125"/>
          <p14:tracePt t="11854" x="6972300" y="5715000"/>
          <p14:tracePt t="11870" x="6972300" y="5722938"/>
          <p14:tracePt t="11887" x="6964363" y="5730875"/>
          <p14:tracePt t="11904" x="6950075" y="5737225"/>
          <p14:tracePt t="11920" x="6942138" y="5737225"/>
          <p14:tracePt t="11937" x="6926263" y="5737225"/>
          <p14:tracePt t="11954" x="6918325" y="5737225"/>
          <p14:tracePt t="11970" x="6888163" y="5730875"/>
          <p14:tracePt t="11972" x="0" y="0"/>
        </p14:tracePtLst>
        <p14:tracePtLst>
          <p14:tracePt t="15004" x="3444875" y="2430463"/>
          <p14:tracePt t="15141" x="0" y="0"/>
        </p14:tracePtLst>
        <p14:tracePtLst>
          <p14:tracePt t="16277" x="3527425" y="3421063"/>
          <p14:tracePt t="16469" x="0" y="0"/>
        </p14:tracePtLst>
        <p14:tracePtLst>
          <p14:tracePt t="17742" x="3695700" y="4327525"/>
          <p14:tracePt t="17894" x="0" y="0"/>
        </p14:tracePtLst>
        <p14:tracePtLst>
          <p14:tracePt t="18838" x="3641725" y="5121275"/>
          <p14:tracePt t="18982" x="0" y="0"/>
        </p14:tracePtLst>
        <p14:tracePtLst>
          <p14:tracePt t="20887" x="8480425" y="2117725"/>
          <p14:tracePt t="20999" x="0" y="0"/>
        </p14:tracePtLst>
        <p14:tracePtLst>
          <p14:tracePt t="22287" x="8207375" y="5380038"/>
          <p14:tracePt t="2259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21807" y="270107"/>
            <a:ext cx="5415949" cy="803685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Maintenance Costs</a:t>
            </a:r>
          </a:p>
        </p:txBody>
      </p:sp>
      <p:sp>
        <p:nvSpPr>
          <p:cNvPr id="2113658" name="Rectangle 122"/>
          <p:cNvSpPr>
            <a:spLocks noChangeArrowheads="1"/>
          </p:cNvSpPr>
          <p:nvPr/>
        </p:nvSpPr>
        <p:spPr bwMode="auto">
          <a:xfrm>
            <a:off x="6106121" y="4104978"/>
            <a:ext cx="990491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Figure 17.4 (a)</a:t>
            </a:r>
          </a:p>
        </p:txBody>
      </p:sp>
      <p:grpSp>
        <p:nvGrpSpPr>
          <p:cNvPr id="2113677" name="Group 141"/>
          <p:cNvGrpSpPr>
            <a:grpSpLocks/>
          </p:cNvGrpSpPr>
          <p:nvPr/>
        </p:nvGrpSpPr>
        <p:grpSpPr bwMode="auto">
          <a:xfrm>
            <a:off x="3731717" y="1789510"/>
            <a:ext cx="2036223" cy="505421"/>
            <a:chOff x="1939" y="1284"/>
            <a:chExt cx="2167" cy="566"/>
          </a:xfrm>
        </p:grpSpPr>
        <p:sp>
          <p:nvSpPr>
            <p:cNvPr id="2113662" name="Freeform 126"/>
            <p:cNvSpPr>
              <a:spLocks/>
            </p:cNvSpPr>
            <p:nvPr/>
          </p:nvSpPr>
          <p:spPr bwMode="auto">
            <a:xfrm>
              <a:off x="1939" y="1381"/>
              <a:ext cx="1642" cy="432"/>
            </a:xfrm>
            <a:custGeom>
              <a:avLst/>
              <a:gdLst>
                <a:gd name="T0" fmla="*/ 0 w 1642"/>
                <a:gd name="T1" fmla="*/ 331 h 432"/>
                <a:gd name="T2" fmla="*/ 208 w 1642"/>
                <a:gd name="T3" fmla="*/ 403 h 432"/>
                <a:gd name="T4" fmla="*/ 453 w 1642"/>
                <a:gd name="T5" fmla="*/ 432 h 432"/>
                <a:gd name="T6" fmla="*/ 741 w 1642"/>
                <a:gd name="T7" fmla="*/ 403 h 432"/>
                <a:gd name="T8" fmla="*/ 1096 w 1642"/>
                <a:gd name="T9" fmla="*/ 288 h 432"/>
                <a:gd name="T10" fmla="*/ 1410 w 1642"/>
                <a:gd name="T11" fmla="*/ 147 h 432"/>
                <a:gd name="T12" fmla="*/ 1642 w 1642"/>
                <a:gd name="T1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2" h="432">
                  <a:moveTo>
                    <a:pt x="0" y="331"/>
                  </a:moveTo>
                  <a:cubicBezTo>
                    <a:pt x="66" y="358"/>
                    <a:pt x="133" y="386"/>
                    <a:pt x="208" y="403"/>
                  </a:cubicBezTo>
                  <a:cubicBezTo>
                    <a:pt x="283" y="420"/>
                    <a:pt x="364" y="432"/>
                    <a:pt x="453" y="432"/>
                  </a:cubicBezTo>
                  <a:cubicBezTo>
                    <a:pt x="542" y="432"/>
                    <a:pt x="634" y="427"/>
                    <a:pt x="741" y="403"/>
                  </a:cubicBezTo>
                  <a:cubicBezTo>
                    <a:pt x="848" y="379"/>
                    <a:pt x="985" y="331"/>
                    <a:pt x="1096" y="288"/>
                  </a:cubicBezTo>
                  <a:cubicBezTo>
                    <a:pt x="1207" y="245"/>
                    <a:pt x="1319" y="195"/>
                    <a:pt x="1410" y="147"/>
                  </a:cubicBezTo>
                  <a:cubicBezTo>
                    <a:pt x="1501" y="99"/>
                    <a:pt x="1571" y="49"/>
                    <a:pt x="1642" y="0"/>
                  </a:cubicBezTo>
                </a:path>
              </a:pathLst>
            </a:custGeom>
            <a:noFill/>
            <a:ln w="76200" cmpd="sng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3667" name="Rectangle 131"/>
            <p:cNvSpPr>
              <a:spLocks noChangeArrowheads="1"/>
            </p:cNvSpPr>
            <p:nvPr/>
          </p:nvSpPr>
          <p:spPr bwMode="auto">
            <a:xfrm>
              <a:off x="3566" y="1284"/>
              <a:ext cx="540" cy="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Total costs</a:t>
              </a:r>
            </a:p>
          </p:txBody>
        </p:sp>
      </p:grpSp>
      <p:grpSp>
        <p:nvGrpSpPr>
          <p:cNvPr id="2113678" name="Group 142"/>
          <p:cNvGrpSpPr>
            <a:grpSpLocks/>
          </p:cNvGrpSpPr>
          <p:nvPr/>
        </p:nvGrpSpPr>
        <p:grpSpPr bwMode="auto">
          <a:xfrm>
            <a:off x="3569198" y="2347614"/>
            <a:ext cx="2695858" cy="1097458"/>
            <a:chOff x="1757" y="1909"/>
            <a:chExt cx="2869" cy="1229"/>
          </a:xfrm>
        </p:grpSpPr>
        <p:sp>
          <p:nvSpPr>
            <p:cNvPr id="2113663" name="Freeform 127"/>
            <p:cNvSpPr>
              <a:spLocks/>
            </p:cNvSpPr>
            <p:nvPr/>
          </p:nvSpPr>
          <p:spPr bwMode="auto">
            <a:xfrm>
              <a:off x="1757" y="1909"/>
              <a:ext cx="1795" cy="778"/>
            </a:xfrm>
            <a:custGeom>
              <a:avLst/>
              <a:gdLst>
                <a:gd name="T0" fmla="*/ 0 w 1795"/>
                <a:gd name="T1" fmla="*/ 0 h 778"/>
                <a:gd name="T2" fmla="*/ 355 w 1795"/>
                <a:gd name="T3" fmla="*/ 296 h 778"/>
                <a:gd name="T4" fmla="*/ 686 w 1795"/>
                <a:gd name="T5" fmla="*/ 491 h 778"/>
                <a:gd name="T6" fmla="*/ 1008 w 1795"/>
                <a:gd name="T7" fmla="*/ 638 h 778"/>
                <a:gd name="T8" fmla="*/ 1475 w 1795"/>
                <a:gd name="T9" fmla="*/ 755 h 778"/>
                <a:gd name="T10" fmla="*/ 1795 w 1795"/>
                <a:gd name="T11" fmla="*/ 776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5" h="778">
                  <a:moveTo>
                    <a:pt x="0" y="0"/>
                  </a:moveTo>
                  <a:cubicBezTo>
                    <a:pt x="120" y="107"/>
                    <a:pt x="241" y="214"/>
                    <a:pt x="355" y="296"/>
                  </a:cubicBezTo>
                  <a:cubicBezTo>
                    <a:pt x="469" y="378"/>
                    <a:pt x="577" y="434"/>
                    <a:pt x="686" y="491"/>
                  </a:cubicBezTo>
                  <a:cubicBezTo>
                    <a:pt x="795" y="548"/>
                    <a:pt x="876" y="594"/>
                    <a:pt x="1008" y="638"/>
                  </a:cubicBezTo>
                  <a:cubicBezTo>
                    <a:pt x="1140" y="682"/>
                    <a:pt x="1344" y="732"/>
                    <a:pt x="1475" y="755"/>
                  </a:cubicBezTo>
                  <a:cubicBezTo>
                    <a:pt x="1606" y="778"/>
                    <a:pt x="1700" y="777"/>
                    <a:pt x="1795" y="776"/>
                  </a:cubicBezTo>
                </a:path>
              </a:pathLst>
            </a:custGeom>
            <a:noFill/>
            <a:ln w="762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3669" name="Rectangle 133"/>
            <p:cNvSpPr>
              <a:spLocks noChangeArrowheads="1"/>
            </p:cNvSpPr>
            <p:nvPr/>
          </p:nvSpPr>
          <p:spPr bwMode="auto">
            <a:xfrm>
              <a:off x="3558" y="2572"/>
              <a:ext cx="1068" cy="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Breakdown maintenance costs</a:t>
              </a:r>
            </a:p>
          </p:txBody>
        </p:sp>
      </p:grpSp>
      <p:grpSp>
        <p:nvGrpSpPr>
          <p:cNvPr id="2113674" name="Group 138"/>
          <p:cNvGrpSpPr>
            <a:grpSpLocks/>
          </p:cNvGrpSpPr>
          <p:nvPr/>
        </p:nvGrpSpPr>
        <p:grpSpPr bwMode="auto">
          <a:xfrm>
            <a:off x="2999481" y="1665606"/>
            <a:ext cx="3550001" cy="2212778"/>
            <a:chOff x="1039" y="1096"/>
            <a:chExt cx="3778" cy="2478"/>
          </a:xfrm>
        </p:grpSpPr>
        <p:sp>
          <p:nvSpPr>
            <p:cNvPr id="2113660" name="Freeform 124"/>
            <p:cNvSpPr>
              <a:spLocks/>
            </p:cNvSpPr>
            <p:nvPr/>
          </p:nvSpPr>
          <p:spPr bwMode="auto">
            <a:xfrm>
              <a:off x="1344" y="1096"/>
              <a:ext cx="3208" cy="2192"/>
            </a:xfrm>
            <a:custGeom>
              <a:avLst/>
              <a:gdLst>
                <a:gd name="T0" fmla="*/ 0 w 3208"/>
                <a:gd name="T1" fmla="*/ 0 h 2192"/>
                <a:gd name="T2" fmla="*/ 0 w 3208"/>
                <a:gd name="T3" fmla="*/ 2192 h 2192"/>
                <a:gd name="T4" fmla="*/ 3208 w 3208"/>
                <a:gd name="T5" fmla="*/ 2192 h 2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8" h="2192">
                  <a:moveTo>
                    <a:pt x="0" y="0"/>
                  </a:moveTo>
                  <a:lnTo>
                    <a:pt x="0" y="2192"/>
                  </a:lnTo>
                  <a:lnTo>
                    <a:pt x="3208" y="2192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3666" name="Rectangle 130"/>
            <p:cNvSpPr>
              <a:spLocks noChangeArrowheads="1"/>
            </p:cNvSpPr>
            <p:nvPr/>
          </p:nvSpPr>
          <p:spPr bwMode="auto">
            <a:xfrm rot="16200000">
              <a:off x="871" y="2144"/>
              <a:ext cx="593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Costs</a:t>
              </a:r>
            </a:p>
          </p:txBody>
        </p:sp>
        <p:sp>
          <p:nvSpPr>
            <p:cNvPr id="2113670" name="Rectangle 134"/>
            <p:cNvSpPr>
              <a:spLocks noChangeArrowheads="1"/>
            </p:cNvSpPr>
            <p:nvPr/>
          </p:nvSpPr>
          <p:spPr bwMode="auto">
            <a:xfrm>
              <a:off x="2880" y="3316"/>
              <a:ext cx="1937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Maintenance commitment</a:t>
              </a:r>
            </a:p>
          </p:txBody>
        </p:sp>
      </p:grpSp>
      <p:sp>
        <p:nvSpPr>
          <p:cNvPr id="2113672" name="Rectangle 136"/>
          <p:cNvSpPr>
            <a:spLocks noChangeArrowheads="1"/>
          </p:cNvSpPr>
          <p:nvPr/>
        </p:nvSpPr>
        <p:spPr bwMode="auto">
          <a:xfrm>
            <a:off x="4027290" y="4132659"/>
            <a:ext cx="1206402" cy="2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en-US" sz="1053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Traditional View</a:t>
            </a:r>
          </a:p>
        </p:txBody>
      </p:sp>
      <p:grpSp>
        <p:nvGrpSpPr>
          <p:cNvPr id="2113680" name="Group 144"/>
          <p:cNvGrpSpPr>
            <a:grpSpLocks/>
          </p:cNvGrpSpPr>
          <p:nvPr/>
        </p:nvGrpSpPr>
        <p:grpSpPr bwMode="auto">
          <a:xfrm>
            <a:off x="3200400" y="2341365"/>
            <a:ext cx="3076417" cy="1237655"/>
            <a:chOff x="1344" y="1902"/>
            <a:chExt cx="3274" cy="1386"/>
          </a:xfrm>
        </p:grpSpPr>
        <p:sp>
          <p:nvSpPr>
            <p:cNvPr id="2113664" name="Line 128"/>
            <p:cNvSpPr>
              <a:spLocks noChangeShapeType="1"/>
            </p:cNvSpPr>
            <p:nvPr/>
          </p:nvSpPr>
          <p:spPr bwMode="auto">
            <a:xfrm flipV="1">
              <a:off x="1344" y="1960"/>
              <a:ext cx="2248" cy="1328"/>
            </a:xfrm>
            <a:prstGeom prst="line">
              <a:avLst/>
            </a:prstGeom>
            <a:noFill/>
            <a:ln w="76200">
              <a:solidFill>
                <a:srgbClr val="2FFF7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3668" name="Rectangle 132"/>
            <p:cNvSpPr>
              <a:spLocks noChangeArrowheads="1"/>
            </p:cNvSpPr>
            <p:nvPr/>
          </p:nvSpPr>
          <p:spPr bwMode="auto">
            <a:xfrm>
              <a:off x="3566" y="1902"/>
              <a:ext cx="1052" cy="5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Preventive maintenance costs</a:t>
              </a:r>
            </a:p>
          </p:txBody>
        </p:sp>
      </p:grpSp>
      <p:sp>
        <p:nvSpPr>
          <p:cNvPr id="2113665" name="Line 129"/>
          <p:cNvSpPr>
            <a:spLocks noChangeShapeType="1"/>
          </p:cNvSpPr>
          <p:nvPr/>
        </p:nvSpPr>
        <p:spPr bwMode="auto">
          <a:xfrm>
            <a:off x="4136232" y="2271713"/>
            <a:ext cx="0" cy="130730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113676" name="Group 140"/>
          <p:cNvGrpSpPr>
            <a:grpSpLocks/>
          </p:cNvGrpSpPr>
          <p:nvPr/>
        </p:nvGrpSpPr>
        <p:grpSpPr bwMode="auto">
          <a:xfrm>
            <a:off x="2939653" y="3600454"/>
            <a:ext cx="1837957" cy="507208"/>
            <a:chOff x="1052" y="3312"/>
            <a:chExt cx="1956" cy="568"/>
          </a:xfrm>
        </p:grpSpPr>
        <p:sp>
          <p:nvSpPr>
            <p:cNvPr id="2113671" name="Rectangle 135"/>
            <p:cNvSpPr>
              <a:spLocks noChangeArrowheads="1"/>
            </p:cNvSpPr>
            <p:nvPr/>
          </p:nvSpPr>
          <p:spPr bwMode="auto">
            <a:xfrm>
              <a:off x="1052" y="3468"/>
              <a:ext cx="1956" cy="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Optimal point (lowest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cost maintenance policy)</a:t>
              </a:r>
            </a:p>
          </p:txBody>
        </p:sp>
        <p:sp>
          <p:nvSpPr>
            <p:cNvPr id="2113673" name="Line 137"/>
            <p:cNvSpPr>
              <a:spLocks noChangeShapeType="1"/>
            </p:cNvSpPr>
            <p:nvPr/>
          </p:nvSpPr>
          <p:spPr bwMode="auto">
            <a:xfrm flipV="1">
              <a:off x="2096" y="3312"/>
              <a:ext cx="256" cy="1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5415" y="4104977"/>
            <a:ext cx="274142" cy="2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42581"/>
      </p:ext>
    </p:extLst>
  </p:cSld>
  <p:clrMapOvr>
    <a:masterClrMapping/>
  </p:clrMapOvr>
  <p:transition advTm="67832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2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1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13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13658" grpId="0" autoUpdateAnimBg="0"/>
      <p:bldP spid="2113672" grpId="0" autoUpdateAnimBg="0"/>
    </p:bldLst>
  </p:timing>
  <p:extLst>
    <p:ext uri="{3A86A75C-4F4B-4683-9AE1-C65F6400EC91}">
      <p14:laserTraceLst xmlns:p14="http://schemas.microsoft.com/office/powerpoint/2010/main">
        <p14:tracePtLst>
          <p14:tracePt t="16374" x="6264275" y="5546725"/>
          <p14:tracePt t="16486" x="6270625" y="5546725"/>
          <p14:tracePt t="16541" x="6278563" y="5546725"/>
          <p14:tracePt t="16557" x="6286500" y="5546725"/>
          <p14:tracePt t="16574" x="6294438" y="5546725"/>
          <p14:tracePt t="16589" x="6316663" y="5546725"/>
          <p14:tracePt t="16606" x="6362700" y="5546725"/>
          <p14:tracePt t="16622" x="6408738" y="5546725"/>
          <p14:tracePt t="16639" x="6454775" y="5546725"/>
          <p14:tracePt t="16656" x="6499225" y="5546725"/>
          <p14:tracePt t="16672" x="6553200" y="5546725"/>
          <p14:tracePt t="16689" x="6599238" y="5546725"/>
          <p14:tracePt t="16705" x="6637338" y="5546725"/>
          <p14:tracePt t="16722" x="6667500" y="5546725"/>
          <p14:tracePt t="16739" x="6683375" y="5546725"/>
          <p14:tracePt t="16756" x="6697663" y="5546725"/>
          <p14:tracePt t="16772" x="6713538" y="5546725"/>
          <p14:tracePt t="16789" x="6751638" y="5546725"/>
          <p14:tracePt t="16806" x="6781800" y="5546725"/>
          <p14:tracePt t="16822" x="6811963" y="5546725"/>
          <p14:tracePt t="16839" x="6858000" y="5546725"/>
          <p14:tracePt t="16856" x="6904038" y="5554663"/>
          <p14:tracePt t="16873" x="6964363" y="5562600"/>
          <p14:tracePt t="16889" x="7032625" y="5562600"/>
          <p14:tracePt t="16906" x="7102475" y="5570538"/>
          <p14:tracePt t="16922" x="7192963" y="5570538"/>
          <p14:tracePt t="16939" x="7299325" y="5584825"/>
          <p14:tracePt t="16956" x="7407275" y="5584825"/>
          <p14:tracePt t="16972" x="7505700" y="5584825"/>
          <p14:tracePt t="16974" x="7551738" y="5584825"/>
          <p14:tracePt t="16989" x="7673975" y="5584825"/>
          <p14:tracePt t="17006" x="7764463" y="5584825"/>
          <p14:tracePt t="17022" x="7848600" y="5584825"/>
          <p14:tracePt t="17039" x="7902575" y="5584825"/>
          <p14:tracePt t="17056" x="7962900" y="5592763"/>
          <p14:tracePt t="17072" x="8016875" y="5592763"/>
          <p14:tracePt t="17089" x="8061325" y="5592763"/>
          <p14:tracePt t="17106" x="8123238" y="5592763"/>
          <p14:tracePt t="17122" x="8191500" y="5584825"/>
          <p14:tracePt t="17139" x="8259763" y="5578475"/>
          <p14:tracePt t="17156" x="8328025" y="5578475"/>
          <p14:tracePt t="17172" x="8397875" y="5570538"/>
          <p14:tracePt t="17190" x="8474075" y="5562600"/>
          <p14:tracePt t="17206" x="8496300" y="5554663"/>
          <p14:tracePt t="17222" x="8526463" y="5546725"/>
          <p14:tracePt t="17239" x="8564563" y="5540375"/>
          <p14:tracePt t="17256" x="8588375" y="5540375"/>
          <p14:tracePt t="17272" x="8602663" y="5540375"/>
          <p14:tracePt t="17289" x="8602663" y="5532438"/>
          <p14:tracePt t="17306" x="8618538" y="5532438"/>
          <p14:tracePt t="17323" x="8626475" y="5532438"/>
          <p14:tracePt t="17339" x="8648700" y="5532438"/>
          <p14:tracePt t="17356" x="8656638" y="5532438"/>
          <p14:tracePt t="17372" x="8664575" y="5532438"/>
          <p14:tracePt t="17590" x="8656638" y="5532438"/>
          <p14:tracePt t="17606" x="8594725" y="5532438"/>
          <p14:tracePt t="17623" x="8474075" y="5540375"/>
          <p14:tracePt t="17639" x="8328025" y="5546725"/>
          <p14:tracePt t="17656" x="8169275" y="5546725"/>
          <p14:tracePt t="17673" x="8001000" y="5546725"/>
          <p14:tracePt t="17689" x="7856538" y="5546725"/>
          <p14:tracePt t="17706" x="7742238" y="5546725"/>
          <p14:tracePt t="17723" x="7635875" y="5546725"/>
          <p14:tracePt t="17739" x="7566025" y="5546725"/>
          <p14:tracePt t="17756" x="7513638" y="5546725"/>
          <p14:tracePt t="17773" x="7451725" y="5554663"/>
          <p14:tracePt t="17790" x="7407275" y="5562600"/>
          <p14:tracePt t="17806" x="7361238" y="5562600"/>
          <p14:tracePt t="17823" x="7307263" y="5570538"/>
          <p14:tracePt t="17839" x="7254875" y="5578475"/>
          <p14:tracePt t="17856" x="7208838" y="5584825"/>
          <p14:tracePt t="17873" x="7146925" y="5592763"/>
          <p14:tracePt t="17889" x="7086600" y="5600700"/>
          <p14:tracePt t="17906" x="7032625" y="5600700"/>
          <p14:tracePt t="17923" x="6988175" y="5600700"/>
          <p14:tracePt t="17939" x="6942138" y="5600700"/>
          <p14:tracePt t="17956" x="6880225" y="5600700"/>
          <p14:tracePt t="17973" x="6819900" y="5600700"/>
          <p14:tracePt t="17974" x="6789738" y="5600700"/>
          <p14:tracePt t="17990" x="6735763" y="5600700"/>
          <p14:tracePt t="18006" x="6667500" y="5600700"/>
          <p14:tracePt t="18023" x="6607175" y="5600700"/>
          <p14:tracePt t="18039" x="6537325" y="5600700"/>
          <p14:tracePt t="18056" x="6484938" y="5600700"/>
          <p14:tracePt t="18073" x="6446838" y="5600700"/>
          <p14:tracePt t="18089" x="6384925" y="5592763"/>
          <p14:tracePt t="18106" x="6354763" y="5592763"/>
          <p14:tracePt t="18123" x="6324600" y="5592763"/>
          <p14:tracePt t="18140" x="6308725" y="5592763"/>
          <p14:tracePt t="18156" x="6302375" y="5592763"/>
          <p14:tracePt t="18326" x="0" y="0"/>
        </p14:tracePtLst>
        <p14:tracePtLst>
          <p14:tracePt t="18902" x="4000500" y="5334000"/>
          <p14:tracePt t="19054" x="4008438" y="5334000"/>
          <p14:tracePt t="19073" x="4060825" y="5334000"/>
          <p14:tracePt t="19090" x="4175125" y="5334000"/>
          <p14:tracePt t="19107" x="4321175" y="5334000"/>
          <p14:tracePt t="19123" x="4487863" y="5334000"/>
          <p14:tracePt t="19140" x="4656138" y="5334000"/>
          <p14:tracePt t="19156" x="4816475" y="5349875"/>
          <p14:tracePt t="19173" x="4960938" y="5364163"/>
          <p14:tracePt t="19190" x="5135563" y="5372100"/>
          <p14:tracePt t="19207" x="5257800" y="5372100"/>
          <p14:tracePt t="19223" x="5356225" y="5372100"/>
          <p14:tracePt t="19240" x="5470525" y="5372100"/>
          <p14:tracePt t="19256" x="5584825" y="5372100"/>
          <p14:tracePt t="19273" x="5722938" y="5364163"/>
          <p14:tracePt t="19290" x="5837238" y="5349875"/>
          <p14:tracePt t="19306" x="5959475" y="5349875"/>
          <p14:tracePt t="19323" x="6103938" y="5341938"/>
          <p14:tracePt t="19340" x="6264275" y="5341938"/>
          <p14:tracePt t="19356" x="6400800" y="5341938"/>
          <p14:tracePt t="19359" x="6484938" y="5334000"/>
          <p14:tracePt t="19373" x="6561138" y="5334000"/>
          <p14:tracePt t="19390" x="6797675" y="5334000"/>
          <p14:tracePt t="19406" x="6956425" y="5334000"/>
          <p14:tracePt t="19423" x="7108825" y="5334000"/>
          <p14:tracePt t="19440" x="7254875" y="5341938"/>
          <p14:tracePt t="19457" x="7391400" y="5341938"/>
          <p14:tracePt t="19473" x="7505700" y="5341938"/>
          <p14:tracePt t="19490" x="7627938" y="5334000"/>
          <p14:tracePt t="19506" x="7734300" y="5318125"/>
          <p14:tracePt t="19523" x="7832725" y="5303838"/>
          <p14:tracePt t="19540" x="7932738" y="5287963"/>
          <p14:tracePt t="19557" x="8047038" y="5287963"/>
          <p14:tracePt t="19573" x="8153400" y="5287963"/>
          <p14:tracePt t="19590" x="8275638" y="5287963"/>
          <p14:tracePt t="19607" x="8328025" y="5287963"/>
          <p14:tracePt t="19623" x="8343900" y="5287963"/>
          <p14:tracePt t="19640" x="8343900" y="5280025"/>
          <p14:tracePt t="19839" x="0" y="0"/>
        </p14:tracePtLst>
        <p14:tracePtLst>
          <p14:tracePt t="28178" x="6850063" y="5235575"/>
          <p14:tracePt t="29986" x="6850063" y="5227638"/>
          <p14:tracePt t="29994" x="6850063" y="5219700"/>
          <p14:tracePt t="30010" x="6858000" y="5181600"/>
          <p14:tracePt t="30027" x="6858000" y="5143500"/>
          <p14:tracePt t="30044" x="6865938" y="5121275"/>
          <p14:tracePt t="30060" x="6865938" y="5097463"/>
          <p14:tracePt t="30077" x="6865938" y="5067300"/>
          <p14:tracePt t="30094" x="6865938" y="5051425"/>
          <p14:tracePt t="30110" x="6865938" y="5037138"/>
          <p14:tracePt t="30127" x="6865938" y="5013325"/>
          <p14:tracePt t="30144" x="6873875" y="4999038"/>
          <p14:tracePt t="30160" x="6873875" y="4991100"/>
          <p14:tracePt t="30177" x="6873875" y="4968875"/>
          <p14:tracePt t="30194" x="6873875" y="4953000"/>
          <p14:tracePt t="30210" x="6873875" y="4937125"/>
          <p14:tracePt t="30227" x="6873875" y="4930775"/>
          <p14:tracePt t="30244" x="6873875" y="4899025"/>
          <p14:tracePt t="30260" x="6873875" y="4876800"/>
          <p14:tracePt t="30277" x="6873875" y="4854575"/>
          <p14:tracePt t="30294" x="6858000" y="4816475"/>
          <p14:tracePt t="30310" x="6850063" y="4778375"/>
          <p14:tracePt t="30327" x="6850063" y="4732338"/>
          <p14:tracePt t="30344" x="6850063" y="4686300"/>
          <p14:tracePt t="30360" x="6850063" y="4625975"/>
          <p14:tracePt t="30377" x="6850063" y="4564063"/>
          <p14:tracePt t="30394" x="6850063" y="4465638"/>
          <p14:tracePt t="30410" x="6850063" y="4397375"/>
          <p14:tracePt t="30427" x="6850063" y="4343400"/>
          <p14:tracePt t="30444" x="6835775" y="4289425"/>
          <p14:tracePt t="30460" x="6835775" y="4229100"/>
          <p14:tracePt t="30477" x="6827838" y="4183063"/>
          <p14:tracePt t="30494" x="6819900" y="4137025"/>
          <p14:tracePt t="30510" x="6811963" y="4098925"/>
          <p14:tracePt t="30527" x="6804025" y="4068763"/>
          <p14:tracePt t="30544" x="6797675" y="4046538"/>
          <p14:tracePt t="30560" x="6797675" y="4016375"/>
          <p14:tracePt t="30577" x="6797675" y="3984625"/>
          <p14:tracePt t="30579" x="6797675" y="3970338"/>
          <p14:tracePt t="30594" x="6797675" y="3932238"/>
          <p14:tracePt t="30611" x="6789738" y="3878263"/>
          <p14:tracePt t="30627" x="6781800" y="3832225"/>
          <p14:tracePt t="30644" x="6781800" y="3771900"/>
          <p14:tracePt t="30661" x="6773863" y="3733800"/>
          <p14:tracePt t="30677" x="6773863" y="3687763"/>
          <p14:tracePt t="30694" x="6773863" y="3657600"/>
          <p14:tracePt t="30711" x="6773863" y="3619500"/>
          <p14:tracePt t="30727" x="6773863" y="3589338"/>
          <p14:tracePt t="30744" x="6773863" y="3565525"/>
          <p14:tracePt t="30761" x="6773863" y="3543300"/>
          <p14:tracePt t="30778" x="6773863" y="3535363"/>
          <p14:tracePt t="30779" x="6773863" y="3527425"/>
          <p14:tracePt t="30794" x="6773863" y="3521075"/>
          <p14:tracePt t="30811" x="6773863" y="3505200"/>
          <p14:tracePt t="30827" x="6773863" y="3497263"/>
          <p14:tracePt t="30844" x="6773863" y="3475038"/>
          <p14:tracePt t="30860" x="6773863" y="3459163"/>
          <p14:tracePt t="30877" x="6773863" y="3444875"/>
          <p14:tracePt t="30894" x="6773863" y="3436938"/>
          <p14:tracePt t="31010" x="6773863" y="3429000"/>
          <p14:tracePt t="31028" x="6781800" y="3398838"/>
          <p14:tracePt t="31044" x="6789738" y="3368675"/>
          <p14:tracePt t="31061" x="6797675" y="3330575"/>
          <p14:tracePt t="31078" x="6804025" y="3306763"/>
          <p14:tracePt t="31094" x="6804025" y="3292475"/>
          <p14:tracePt t="31347" x="6811963" y="3292475"/>
          <p14:tracePt t="31361" x="6819900" y="3292475"/>
          <p14:tracePt t="31377" x="6827838" y="3298825"/>
          <p14:tracePt t="31379" x="6835775" y="3298825"/>
          <p14:tracePt t="31394" x="6850063" y="3306763"/>
          <p14:tracePt t="31411" x="6858000" y="3314700"/>
          <p14:tracePt t="31428" x="6865938" y="3322638"/>
          <p14:tracePt t="31875" x="6865938" y="3330575"/>
          <p14:tracePt t="31894" x="6873875" y="3336925"/>
          <p14:tracePt t="33852" x="0" y="0"/>
        </p14:tracePtLst>
        <p14:tracePtLst>
          <p14:tracePt t="35173" x="6865938" y="4244975"/>
          <p14:tracePt t="38574" x="0" y="0"/>
        </p14:tracePtLst>
        <p14:tracePtLst>
          <p14:tracePt t="48745" x="4656138" y="5257800"/>
          <p14:tracePt t="48993" x="4656138" y="5249863"/>
          <p14:tracePt t="49001" x="4664075" y="5249863"/>
          <p14:tracePt t="49017" x="4678363" y="5203825"/>
          <p14:tracePt t="49034" x="4686300" y="5165725"/>
          <p14:tracePt t="49050" x="4686300" y="5143500"/>
          <p14:tracePt t="49067" x="4686300" y="5121275"/>
          <p14:tracePt t="49084" x="4694238" y="5089525"/>
          <p14:tracePt t="49100" x="4694238" y="5067300"/>
          <p14:tracePt t="49117" x="4694238" y="5051425"/>
          <p14:tracePt t="49134" x="4694238" y="5029200"/>
          <p14:tracePt t="49150" x="4702175" y="5006975"/>
          <p14:tracePt t="49167" x="4702175" y="4983163"/>
          <p14:tracePt t="49184" x="4702175" y="4945063"/>
          <p14:tracePt t="49184" x="4708525" y="4930775"/>
          <p14:tracePt t="49201" x="4708525" y="4899025"/>
          <p14:tracePt t="49217" x="4716463" y="4868863"/>
          <p14:tracePt t="49234" x="4724400" y="4822825"/>
          <p14:tracePt t="49250" x="4732338" y="4770438"/>
          <p14:tracePt t="49267" x="4746625" y="4724400"/>
          <p14:tracePt t="49283" x="4762500" y="4678363"/>
          <p14:tracePt t="49300" x="4762500" y="4656138"/>
          <p14:tracePt t="49317" x="4770438" y="4632325"/>
          <p14:tracePt t="49334" x="4778375" y="4625975"/>
          <p14:tracePt t="49350" x="4778375" y="4618038"/>
          <p14:tracePt t="49367" x="4778375" y="4610100"/>
          <p14:tracePt t="49384" x="4784725" y="4610100"/>
          <p14:tracePt t="49841" x="4784725" y="4625975"/>
          <p14:tracePt t="49851" x="4784725" y="4648200"/>
          <p14:tracePt t="49867" x="4784725" y="4686300"/>
          <p14:tracePt t="49884" x="4784725" y="4746625"/>
          <p14:tracePt t="49901" x="4778375" y="4800600"/>
          <p14:tracePt t="49918" x="4770438" y="4876800"/>
          <p14:tracePt t="49934" x="4770438" y="4930775"/>
          <p14:tracePt t="49951" x="4762500" y="4983163"/>
          <p14:tracePt t="49967" x="4762500" y="5045075"/>
          <p14:tracePt t="49984" x="4770438" y="5089525"/>
          <p14:tracePt t="49985" x="4770438" y="5105400"/>
          <p14:tracePt t="50001" x="4778375" y="5135563"/>
          <p14:tracePt t="50018" x="4778375" y="5159375"/>
          <p14:tracePt t="50034" x="4778375" y="5173663"/>
          <p14:tracePt t="50051" x="4778375" y="5181600"/>
          <p14:tracePt t="50067" x="4778375" y="5189538"/>
          <p14:tracePt t="50089" x="4778375" y="5197475"/>
          <p14:tracePt t="50101" x="4778375" y="5203825"/>
          <p14:tracePt t="50118" x="4778375" y="5211763"/>
          <p14:tracePt t="50134" x="4778375" y="5235575"/>
          <p14:tracePt t="50151" x="4778375" y="5249863"/>
          <p14:tracePt t="50167" x="4770438" y="5257800"/>
          <p14:tracePt t="50321" x="4770438" y="5249863"/>
          <p14:tracePt t="50334" x="4770438" y="5227638"/>
          <p14:tracePt t="50351" x="4770438" y="5181600"/>
          <p14:tracePt t="50368" x="4770438" y="5127625"/>
          <p14:tracePt t="50384" x="4770438" y="5067300"/>
          <p14:tracePt t="50385" x="4770438" y="5045075"/>
          <p14:tracePt t="50401" x="4770438" y="4983163"/>
          <p14:tracePt t="50418" x="4770438" y="4914900"/>
          <p14:tracePt t="50434" x="4770438" y="4846638"/>
          <p14:tracePt t="50451" x="4770438" y="4778375"/>
          <p14:tracePt t="50467" x="4762500" y="4716463"/>
          <p14:tracePt t="50484" x="4746625" y="4656138"/>
          <p14:tracePt t="50501" x="4746625" y="4625975"/>
          <p14:tracePt t="50518" x="4740275" y="4587875"/>
          <p14:tracePt t="50534" x="4740275" y="4572000"/>
          <p14:tracePt t="50551" x="4740275" y="4564063"/>
          <p14:tracePt t="50665" x="4732338" y="4572000"/>
          <p14:tracePt t="50684" x="4732338" y="4602163"/>
          <p14:tracePt t="50701" x="4724400" y="4625975"/>
          <p14:tracePt t="50718" x="4716463" y="4656138"/>
          <p14:tracePt t="50734" x="4716463" y="4686300"/>
          <p14:tracePt t="50751" x="4708525" y="4732338"/>
          <p14:tracePt t="50768" x="4702175" y="4784725"/>
          <p14:tracePt t="50784" x="4694238" y="4838700"/>
          <p14:tracePt t="50786" x="4686300" y="4884738"/>
          <p14:tracePt t="50801" x="4678363" y="4945063"/>
          <p14:tracePt t="50818" x="4670425" y="5013325"/>
          <p14:tracePt t="50834" x="4664075" y="5083175"/>
          <p14:tracePt t="50851" x="4664075" y="5151438"/>
          <p14:tracePt t="50868" x="4656138" y="5189538"/>
          <p14:tracePt t="50884" x="4656138" y="5219700"/>
          <p14:tracePt t="50901" x="4656138" y="5227638"/>
          <p14:tracePt t="51201" x="4656138" y="5197475"/>
          <p14:tracePt t="51218" x="4656138" y="5151438"/>
          <p14:tracePt t="51234" x="4656138" y="5097463"/>
          <p14:tracePt t="51251" x="4656138" y="5051425"/>
          <p14:tracePt t="51268" x="4656138" y="4968875"/>
          <p14:tracePt t="51284" x="4656138" y="4899025"/>
          <p14:tracePt t="51301" x="4656138" y="4830763"/>
          <p14:tracePt t="51318" x="4656138" y="4778375"/>
          <p14:tracePt t="51334" x="4656138" y="4716463"/>
          <p14:tracePt t="51351" x="4656138" y="4656138"/>
          <p14:tracePt t="51368" x="4656138" y="4618038"/>
          <p14:tracePt t="51384" x="4664075" y="4572000"/>
          <p14:tracePt t="51385" x="4670425" y="4556125"/>
          <p14:tracePt t="51401" x="4670425" y="4533900"/>
          <p14:tracePt t="51418" x="4670425" y="4525963"/>
          <p14:tracePt t="51522" x="4670425" y="4549775"/>
          <p14:tracePt t="51535" x="4670425" y="4594225"/>
          <p14:tracePt t="51551" x="4670425" y="4716463"/>
          <p14:tracePt t="51568" x="4686300" y="4838700"/>
          <p14:tracePt t="51585" x="4686300" y="4953000"/>
          <p14:tracePt t="51586" x="4686300" y="5006975"/>
          <p14:tracePt t="51602" x="4694238" y="5113338"/>
          <p14:tracePt t="51618" x="4702175" y="5219700"/>
          <p14:tracePt t="51634" x="4708525" y="5295900"/>
          <p14:tracePt t="51651" x="4708525" y="5341938"/>
          <p14:tracePt t="51668" x="4716463" y="5372100"/>
          <p14:tracePt t="51685" x="4716463" y="5380038"/>
          <p14:tracePt t="51794" x="4724400" y="5356225"/>
          <p14:tracePt t="51802" x="4732338" y="5318125"/>
          <p14:tracePt t="51818" x="4746625" y="5257800"/>
          <p14:tracePt t="51835" x="4762500" y="5173663"/>
          <p14:tracePt t="51851" x="4770438" y="5075238"/>
          <p14:tracePt t="51868" x="4778375" y="4983163"/>
          <p14:tracePt t="51885" x="4800600" y="4899025"/>
          <p14:tracePt t="51901" x="4808538" y="4822825"/>
          <p14:tracePt t="51918" x="4816475" y="4770438"/>
          <p14:tracePt t="51935" x="4822825" y="4708525"/>
          <p14:tracePt t="51951" x="4822825" y="4664075"/>
          <p14:tracePt t="51968" x="4830763" y="4632325"/>
          <p14:tracePt t="51994" x="4830763" y="4625975"/>
          <p14:tracePt t="52338" x="4816475" y="4625975"/>
          <p14:tracePt t="52351" x="4800600" y="4632325"/>
          <p14:tracePt t="52368" x="4770438" y="4632325"/>
          <p14:tracePt t="52370" x="4754563" y="4640263"/>
          <p14:tracePt t="52385" x="4740275" y="4640263"/>
          <p14:tracePt t="52402" x="4716463" y="4640263"/>
          <p14:tracePt t="52418" x="4708525" y="4648200"/>
          <p14:tracePt t="54923" x="4702175" y="4648200"/>
          <p14:tracePt t="54939" x="4702175" y="4594225"/>
          <p14:tracePt t="54952" x="4708525" y="4564063"/>
          <p14:tracePt t="54969" x="4716463" y="4503738"/>
          <p14:tracePt t="54971" x="4724400" y="4465638"/>
          <p14:tracePt t="54986" x="4724400" y="4427538"/>
          <p14:tracePt t="55003" x="4732338" y="4305300"/>
          <p14:tracePt t="55019" x="4740275" y="4221163"/>
          <p14:tracePt t="55036" x="4762500" y="4137025"/>
          <p14:tracePt t="55052" x="4784725" y="4068763"/>
          <p14:tracePt t="55069" x="4792663" y="4046538"/>
          <p14:tracePt t="55086" x="4816475" y="3992563"/>
          <p14:tracePt t="55102" x="4830763" y="3932238"/>
          <p14:tracePt t="55119" x="4838700" y="3878263"/>
          <p14:tracePt t="55136" x="4846638" y="3832225"/>
          <p14:tracePt t="55152" x="4854575" y="3787775"/>
          <p14:tracePt t="55169" x="4854575" y="3725863"/>
          <p14:tracePt t="55171" x="4854575" y="3695700"/>
          <p14:tracePt t="55186" x="4860925" y="3673475"/>
          <p14:tracePt t="55203" x="4868863" y="3581400"/>
          <p14:tracePt t="55219" x="4876800" y="3535363"/>
          <p14:tracePt t="55236" x="4884738" y="3513138"/>
          <p14:tracePt t="55253" x="4884738" y="3489325"/>
          <p14:tracePt t="55269" x="4884738" y="3467100"/>
          <p14:tracePt t="55286" x="4892675" y="3436938"/>
          <p14:tracePt t="55302" x="4899025" y="3406775"/>
          <p14:tracePt t="55319" x="4899025" y="3368675"/>
          <p14:tracePt t="55336" x="4899025" y="3352800"/>
          <p14:tracePt t="55492" x="4884738" y="3352800"/>
          <p14:tracePt t="55503" x="4868863" y="3368675"/>
          <p14:tracePt t="55519" x="4846638" y="3382963"/>
          <p14:tracePt t="55536" x="4808538" y="3398838"/>
          <p14:tracePt t="55553" x="4778375" y="3413125"/>
          <p14:tracePt t="55569" x="4732338" y="3429000"/>
          <p14:tracePt t="55586" x="4686300" y="3429000"/>
          <p14:tracePt t="55603" x="4664075" y="3429000"/>
          <p14:tracePt t="55675" x="4664075" y="3421063"/>
          <p14:tracePt t="55686" x="4656138" y="3413125"/>
          <p14:tracePt t="55703" x="4640263" y="3390900"/>
          <p14:tracePt t="55719" x="4632325" y="3375025"/>
          <p14:tracePt t="55736" x="4625975" y="3360738"/>
          <p14:tracePt t="55753" x="4602163" y="3336925"/>
          <p14:tracePt t="55769" x="4594225" y="3330575"/>
          <p14:tracePt t="55947" x="4594225" y="3322638"/>
          <p14:tracePt t="57853" x="0" y="0"/>
        </p14:tracePtLst>
        <p14:tracePtLst>
          <p14:tracePt t="59205" x="4479925" y="2606675"/>
          <p14:tracePt t="59364" x="4487863" y="2606675"/>
          <p14:tracePt t="59373" x="4495800" y="2606675"/>
          <p14:tracePt t="59387" x="4511675" y="2613025"/>
          <p14:tracePt t="59405" x="4533900" y="2620963"/>
          <p14:tracePt t="59421" x="4549775" y="2628900"/>
          <p14:tracePt t="59437" x="4572000" y="2636838"/>
          <p14:tracePt t="59454" x="4587875" y="2644775"/>
          <p14:tracePt t="59471" x="4618038" y="2667000"/>
          <p14:tracePt t="59487" x="4640263" y="2674938"/>
          <p14:tracePt t="59504" x="4678363" y="2689225"/>
          <p14:tracePt t="59521" x="4708525" y="2705100"/>
          <p14:tracePt t="59537" x="4746625" y="2727325"/>
          <p14:tracePt t="59554" x="4784725" y="2735263"/>
          <p14:tracePt t="59571" x="4830763" y="2751138"/>
          <p14:tracePt t="59587" x="4892675" y="2765425"/>
          <p14:tracePt t="59604" x="4953000" y="2773363"/>
          <p14:tracePt t="59621" x="5006975" y="2781300"/>
          <p14:tracePt t="59637" x="5045075" y="2797175"/>
          <p14:tracePt t="59654" x="5083175" y="2803525"/>
          <p14:tracePt t="59671" x="5097463" y="2811463"/>
          <p14:tracePt t="59687" x="5121275" y="2811463"/>
          <p14:tracePt t="59704" x="5127625" y="2811463"/>
          <p14:tracePt t="59721" x="5135563" y="2819400"/>
          <p14:tracePt t="59737" x="5165725" y="2819400"/>
          <p14:tracePt t="59754" x="5189538" y="2827338"/>
          <p14:tracePt t="59771" x="5241925" y="2835275"/>
          <p14:tracePt t="59787" x="5318125" y="2835275"/>
          <p14:tracePt t="59788" x="5372100" y="2841625"/>
          <p14:tracePt t="59804" x="5508625" y="2841625"/>
          <p14:tracePt t="59821" x="5661025" y="2841625"/>
          <p14:tracePt t="59837" x="5837238" y="2827338"/>
          <p14:tracePt t="59854" x="6019800" y="2803525"/>
          <p14:tracePt t="59871" x="6232525" y="2781300"/>
          <p14:tracePt t="59887" x="6416675" y="2743200"/>
          <p14:tracePt t="59904" x="6553200" y="2713038"/>
          <p14:tracePt t="59921" x="6651625" y="2682875"/>
          <p14:tracePt t="59937" x="6727825" y="2651125"/>
          <p14:tracePt t="59954" x="6789738" y="2620963"/>
          <p14:tracePt t="59971" x="6835775" y="2598738"/>
          <p14:tracePt t="59987" x="6888163" y="2560638"/>
          <p14:tracePt t="59989" x="6918325" y="2544763"/>
          <p14:tracePt t="60005" x="6988175" y="2498725"/>
          <p14:tracePt t="60021" x="7056438" y="2460625"/>
          <p14:tracePt t="60037" x="7086600" y="2438400"/>
          <p14:tracePt t="60054" x="7140575" y="2408238"/>
          <p14:tracePt t="60071" x="7178675" y="2378075"/>
          <p14:tracePt t="60088" x="7208838" y="2354263"/>
          <p14:tracePt t="60104" x="7231063" y="2332038"/>
          <p14:tracePt t="60121" x="7261225" y="2308225"/>
          <p14:tracePt t="60137" x="7277100" y="2278063"/>
          <p14:tracePt t="60154" x="7292975" y="2247900"/>
          <p14:tracePt t="60171" x="7307263" y="2217738"/>
          <p14:tracePt t="60188" x="7323138" y="2187575"/>
          <p14:tracePt t="60189" x="7331075" y="2171700"/>
          <p14:tracePt t="60205" x="7337425" y="2155825"/>
          <p14:tracePt t="60221" x="7337425" y="2133600"/>
          <p14:tracePt t="60238" x="7345363" y="2117725"/>
          <p14:tracePt t="60254" x="7345363" y="2103438"/>
          <p14:tracePt t="60405" x="7345363" y="2111375"/>
          <p14:tracePt t="60421" x="7231063" y="2217738"/>
          <p14:tracePt t="60438" x="7064375" y="2324100"/>
          <p14:tracePt t="60454" x="6880225" y="2422525"/>
          <p14:tracePt t="60471" x="6727825" y="2522538"/>
          <p14:tracePt t="60488" x="6599238" y="2574925"/>
          <p14:tracePt t="60504" x="6507163" y="2620963"/>
          <p14:tracePt t="60521" x="6454775" y="2644775"/>
          <p14:tracePt t="60538" x="6400800" y="2667000"/>
          <p14:tracePt t="60554" x="6362700" y="2682875"/>
          <p14:tracePt t="60571" x="6308725" y="2697163"/>
          <p14:tracePt t="60588" x="6248400" y="2697163"/>
          <p14:tracePt t="60605" x="6164263" y="2705100"/>
          <p14:tracePt t="60621" x="6096000" y="2705100"/>
          <p14:tracePt t="60638" x="6027738" y="2705100"/>
          <p14:tracePt t="60654" x="5935663" y="2705100"/>
          <p14:tracePt t="60671" x="5837238" y="2697163"/>
          <p14:tracePt t="60688" x="5707063" y="2697163"/>
          <p14:tracePt t="60704" x="5562600" y="2697163"/>
          <p14:tracePt t="60721" x="5402263" y="2697163"/>
          <p14:tracePt t="60738" x="5257800" y="2705100"/>
          <p14:tracePt t="60754" x="5151438" y="2735263"/>
          <p14:tracePt t="60771" x="5083175" y="2759075"/>
          <p14:tracePt t="60788" x="5051425" y="2773363"/>
          <p14:tracePt t="60789" x="5045075" y="2781300"/>
          <p14:tracePt t="60981" x="0" y="0"/>
        </p14:tracePtLst>
        <p14:tracePtLst>
          <p14:tracePt t="61614" x="5303838" y="2873375"/>
          <p14:tracePt t="61869" x="5303838" y="2879725"/>
          <p14:tracePt t="61888" x="5295900" y="2933700"/>
          <p14:tracePt t="61905" x="5287963" y="2963863"/>
          <p14:tracePt t="61921" x="5287963" y="2994025"/>
          <p14:tracePt t="61938" x="5280025" y="3032125"/>
          <p14:tracePt t="61955" x="5280025" y="3055938"/>
          <p14:tracePt t="61972" x="5280025" y="3086100"/>
          <p14:tracePt t="61973" x="5280025" y="3094038"/>
          <p14:tracePt t="61988" x="5280025" y="3108325"/>
          <p14:tracePt t="62005" x="5280025" y="3140075"/>
          <p14:tracePt t="62021" x="5280025" y="3154363"/>
          <p14:tracePt t="62038" x="5280025" y="3178175"/>
          <p14:tracePt t="62055" x="5280025" y="3200400"/>
          <p14:tracePt t="62072" x="5280025" y="3222625"/>
          <p14:tracePt t="62088" x="5273675" y="3246438"/>
          <p14:tracePt t="62105" x="5273675" y="3268663"/>
          <p14:tracePt t="62121" x="5273675" y="3306763"/>
          <p14:tracePt t="62138" x="5273675" y="3330575"/>
          <p14:tracePt t="62155" x="5273675" y="3360738"/>
          <p14:tracePt t="62171" x="5273675" y="3398838"/>
          <p14:tracePt t="62188" x="5273675" y="3429000"/>
          <p14:tracePt t="62190" x="5273675" y="3451225"/>
          <p14:tracePt t="62205" x="5273675" y="3505200"/>
          <p14:tracePt t="62222" x="5280025" y="3543300"/>
          <p14:tracePt t="62238" x="5280025" y="3597275"/>
          <p14:tracePt t="62255" x="5287963" y="3641725"/>
          <p14:tracePt t="62272" x="5295900" y="3695700"/>
          <p14:tracePt t="62288" x="5303838" y="3741738"/>
          <p14:tracePt t="62305" x="5303838" y="3787775"/>
          <p14:tracePt t="62321" x="5311775" y="3840163"/>
          <p14:tracePt t="62338" x="5311775" y="3878263"/>
          <p14:tracePt t="62355" x="5311775" y="3932238"/>
          <p14:tracePt t="62372" x="5311775" y="3984625"/>
          <p14:tracePt t="62388" x="5318125" y="4060825"/>
          <p14:tracePt t="62405" x="5334000" y="4160838"/>
          <p14:tracePt t="62422" x="5341938" y="4229100"/>
          <p14:tracePt t="62438" x="5341938" y="4283075"/>
          <p14:tracePt t="62455" x="5349875" y="4335463"/>
          <p14:tracePt t="62472" x="5349875" y="4397375"/>
          <p14:tracePt t="62488" x="5356225" y="4441825"/>
          <p14:tracePt t="62505" x="5356225" y="4487863"/>
          <p14:tracePt t="62522" x="5356225" y="4525963"/>
          <p14:tracePt t="62538" x="5356225" y="4572000"/>
          <p14:tracePt t="62555" x="5349875" y="4602163"/>
          <p14:tracePt t="62572" x="5341938" y="4656138"/>
          <p14:tracePt t="62588" x="5334000" y="4724400"/>
          <p14:tracePt t="62606" x="5318125" y="4816475"/>
          <p14:tracePt t="62622" x="5311775" y="4876800"/>
          <p14:tracePt t="62638" x="5303838" y="4906963"/>
          <p14:tracePt t="62655" x="5287963" y="4945063"/>
          <p14:tracePt t="62672" x="5280025" y="4968875"/>
          <p14:tracePt t="62688" x="5257800" y="5013325"/>
          <p14:tracePt t="62705" x="5235575" y="5051425"/>
          <p14:tracePt t="62722" x="5211763" y="5083175"/>
          <p14:tracePt t="62738" x="5197475" y="5121275"/>
          <p14:tracePt t="62755" x="5181600" y="5151438"/>
          <p14:tracePt t="62772" x="5165725" y="5197475"/>
          <p14:tracePt t="62773" x="5159375" y="5211763"/>
          <p14:tracePt t="62788" x="5159375" y="5219700"/>
          <p14:tracePt t="62805" x="5151438" y="5257800"/>
          <p14:tracePt t="62822" x="5143500" y="5273675"/>
          <p14:tracePt t="62839" x="5143500" y="5280025"/>
          <p14:tracePt t="62966" x="5143500" y="5257800"/>
          <p14:tracePt t="62974" x="5151438" y="5219700"/>
          <p14:tracePt t="62989" x="5159375" y="5181600"/>
          <p14:tracePt t="63006" x="5189538" y="5013325"/>
          <p14:tracePt t="63022" x="5197475" y="4868863"/>
          <p14:tracePt t="63039" x="5197475" y="4686300"/>
          <p14:tracePt t="63055" x="5197475" y="4533900"/>
          <p14:tracePt t="63072" x="5197475" y="4389438"/>
          <p14:tracePt t="63089" x="5197475" y="4251325"/>
          <p14:tracePt t="63105" x="5197475" y="4137025"/>
          <p14:tracePt t="63122" x="5197475" y="4016375"/>
          <p14:tracePt t="63138" x="5173663" y="3908425"/>
          <p14:tracePt t="63155" x="5173663" y="3825875"/>
          <p14:tracePt t="63172" x="5173663" y="3756025"/>
          <p14:tracePt t="63189" x="5181600" y="3687763"/>
          <p14:tracePt t="63189" x="5181600" y="3657600"/>
          <p14:tracePt t="63206" x="5181600" y="3603625"/>
          <p14:tracePt t="63222" x="5181600" y="3551238"/>
          <p14:tracePt t="63239" x="5189538" y="3497263"/>
          <p14:tracePt t="63255" x="5197475" y="3436938"/>
          <p14:tracePt t="63272" x="5211763" y="3390900"/>
          <p14:tracePt t="63289" x="5219700" y="3344863"/>
          <p14:tracePt t="63306" x="5227638" y="3292475"/>
          <p14:tracePt t="63322" x="5241925" y="3254375"/>
          <p14:tracePt t="63339" x="5257800" y="3216275"/>
          <p14:tracePt t="63356" x="5265738" y="3184525"/>
          <p14:tracePt t="63372" x="5280025" y="3146425"/>
          <p14:tracePt t="63389" x="5287963" y="3124200"/>
          <p14:tracePt t="63390" x="5295900" y="3116263"/>
          <p14:tracePt t="63406" x="5303838" y="3101975"/>
          <p14:tracePt t="63422" x="5311775" y="3086100"/>
          <p14:tracePt t="63439" x="5318125" y="3070225"/>
          <p14:tracePt t="63455" x="5318125" y="3055938"/>
          <p14:tracePt t="63472" x="5334000" y="3032125"/>
          <p14:tracePt t="63489" x="5334000" y="3009900"/>
          <p14:tracePt t="63505" x="5349875" y="2979738"/>
          <p14:tracePt t="63522" x="5356225" y="2963863"/>
          <p14:tracePt t="63539" x="5364163" y="2949575"/>
          <p14:tracePt t="63555" x="5364163" y="2933700"/>
          <p14:tracePt t="63572" x="5364163" y="2917825"/>
          <p14:tracePt t="63589" x="5372100" y="2911475"/>
          <p14:tracePt t="64223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3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915" y="266468"/>
            <a:ext cx="5397539" cy="771525"/>
          </a:xfrm>
          <a:noFill/>
          <a:ln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Total Productive Maintenance (TPM)</a:t>
            </a:r>
          </a:p>
        </p:txBody>
      </p:sp>
      <p:sp>
        <p:nvSpPr>
          <p:cNvPr id="2433027" name="Rectangle 3"/>
          <p:cNvSpPr>
            <a:spLocks noChangeArrowheads="1"/>
          </p:cNvSpPr>
          <p:nvPr/>
        </p:nvSpPr>
        <p:spPr bwMode="auto">
          <a:xfrm>
            <a:off x="1992351" y="1375318"/>
            <a:ext cx="6504877" cy="291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Designing machines that are reliable, easy to operate, and easy to maintain</a:t>
            </a:r>
          </a:p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Emphasizing total cost of ownership when purchasing machines, so that service and maintenance are included in the cost</a:t>
            </a:r>
          </a:p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Developing preventive maintenance plans that utilize the best practices of operators, maintenance departments, and depot service</a:t>
            </a:r>
          </a:p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Training workers to operate and maintain their own machines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5415" y="4104977"/>
            <a:ext cx="274142" cy="2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70074"/>
      </p:ext>
    </p:extLst>
  </p:cSld>
  <p:clrMapOvr>
    <a:masterClrMapping/>
  </p:clrMapOvr>
  <p:transition advTm="35357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43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433027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9.1|17.4|26.2|1.1|1.3"/>
</p:tagLst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656</Words>
  <Application>Microsoft Office PowerPoint</Application>
  <PresentationFormat>On-screen Show (16:9)</PresentationFormat>
  <Paragraphs>222</Paragraphs>
  <Slides>11</Slides>
  <Notes>7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</vt:lpstr>
      <vt:lpstr>Trebuchet MS</vt:lpstr>
      <vt:lpstr>Wingdings</vt:lpstr>
      <vt:lpstr>Office Theme</vt:lpstr>
      <vt:lpstr>Custom Design</vt:lpstr>
      <vt:lpstr>Maintenance and reliability</vt:lpstr>
      <vt:lpstr>PowerPoint Presentation</vt:lpstr>
      <vt:lpstr>Strategic Importance of Maintenance and Reliability</vt:lpstr>
      <vt:lpstr>Maintenance and Reliability</vt:lpstr>
      <vt:lpstr>Maintenance Strategy</vt:lpstr>
      <vt:lpstr>Maintenance</vt:lpstr>
      <vt:lpstr>Computerized Maintenance System</vt:lpstr>
      <vt:lpstr>Maintenance Costs</vt:lpstr>
      <vt:lpstr>Total Productive Maintenance (TPM)</vt:lpstr>
      <vt:lpstr>PowerPoint Presentation</vt:lpstr>
      <vt:lpstr>Thank you!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Johan Jordaan</cp:lastModifiedBy>
  <cp:revision>25</cp:revision>
  <dcterms:created xsi:type="dcterms:W3CDTF">2020-08-03T09:06:40Z</dcterms:created>
  <dcterms:modified xsi:type="dcterms:W3CDTF">2021-04-24T07:49:55Z</dcterms:modified>
</cp:coreProperties>
</file>