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Override2.xml" ContentType="application/vnd.openxmlformats-officedocument.themeOverrid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theme/themeOverride3.xml" ContentType="application/vnd.openxmlformats-officedocument.themeOverride+xml"/>
  <Override PartName="/ppt/theme/theme5.xml" ContentType="application/vnd.openxmlformats-officedocument.theme+xml"/>
  <Override PartName="/ppt/theme/themeOverride4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9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  <p:sldMasterId id="2147483748" r:id="rId2"/>
    <p:sldMasterId id="2147483762" r:id="rId3"/>
    <p:sldMasterId id="2147483775" r:id="rId4"/>
  </p:sldMasterIdLst>
  <p:notesMasterIdLst>
    <p:notesMasterId r:id="rId16"/>
  </p:notesMasterIdLst>
  <p:sldIdLst>
    <p:sldId id="346" r:id="rId5"/>
    <p:sldId id="310" r:id="rId6"/>
    <p:sldId id="363" r:id="rId7"/>
    <p:sldId id="365" r:id="rId8"/>
    <p:sldId id="366" r:id="rId9"/>
    <p:sldId id="367" r:id="rId10"/>
    <p:sldId id="368" r:id="rId11"/>
    <p:sldId id="369" r:id="rId12"/>
    <p:sldId id="370" r:id="rId13"/>
    <p:sldId id="352" r:id="rId14"/>
    <p:sldId id="343" r:id="rId15"/>
  </p:sldIdLst>
  <p:sldSz cx="9144000" cy="6858000" type="screen4x3"/>
  <p:notesSz cx="7099300" cy="102346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00FF"/>
    <a:srgbClr val="EA544A"/>
    <a:srgbClr val="0088C4"/>
    <a:srgbClr val="00A9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759" autoAdjust="0"/>
    <p:restoredTop sz="94660"/>
  </p:normalViewPr>
  <p:slideViewPr>
    <p:cSldViewPr>
      <p:cViewPr varScale="1">
        <p:scale>
          <a:sx n="67" d="100"/>
          <a:sy n="67" d="100"/>
        </p:scale>
        <p:origin x="1590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2763"/>
          </a:xfrm>
          <a:prstGeom prst="rect">
            <a:avLst/>
          </a:prstGeom>
        </p:spPr>
        <p:txBody>
          <a:bodyPr vert="horz" lIns="94835" tIns="47418" rIns="94835" bIns="47418" rtlCol="0"/>
          <a:lstStyle>
            <a:lvl1pPr algn="l" eaLnBrk="1" hangingPunct="1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2763"/>
          </a:xfrm>
          <a:prstGeom prst="rect">
            <a:avLst/>
          </a:prstGeom>
        </p:spPr>
        <p:txBody>
          <a:bodyPr vert="horz" lIns="94835" tIns="47418" rIns="94835" bIns="47418" rtlCol="0"/>
          <a:lstStyle>
            <a:lvl1pPr algn="r" eaLnBrk="1" hangingPunct="1">
              <a:defRPr sz="1200">
                <a:cs typeface="Arial" charset="0"/>
              </a:defRPr>
            </a:lvl1pPr>
          </a:lstStyle>
          <a:p>
            <a:pPr>
              <a:defRPr/>
            </a:pPr>
            <a:fld id="{3F7F57C8-7666-4EB7-857C-FC05156FFA23}" type="datetimeFigureOut">
              <a:rPr lang="en-ZA"/>
              <a:pPr>
                <a:defRPr/>
              </a:pPr>
              <a:t>2019/10/26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6763"/>
            <a:ext cx="5118100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35" tIns="47418" rIns="94835" bIns="47418" rtlCol="0" anchor="ctr"/>
          <a:lstStyle/>
          <a:p>
            <a:pPr lvl="0"/>
            <a:endParaRPr lang="en-ZA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0075" cy="4606925"/>
          </a:xfrm>
          <a:prstGeom prst="rect">
            <a:avLst/>
          </a:prstGeom>
        </p:spPr>
        <p:txBody>
          <a:bodyPr vert="horz" lIns="94835" tIns="47418" rIns="94835" bIns="47418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ZA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0263"/>
            <a:ext cx="3076575" cy="512762"/>
          </a:xfrm>
          <a:prstGeom prst="rect">
            <a:avLst/>
          </a:prstGeom>
        </p:spPr>
        <p:txBody>
          <a:bodyPr vert="horz" lIns="94835" tIns="47418" rIns="94835" bIns="47418" rtlCol="0" anchor="b"/>
          <a:lstStyle>
            <a:lvl1pPr algn="l" eaLnBrk="1" hangingPunct="1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138" y="9720263"/>
            <a:ext cx="3076575" cy="512762"/>
          </a:xfrm>
          <a:prstGeom prst="rect">
            <a:avLst/>
          </a:prstGeom>
        </p:spPr>
        <p:txBody>
          <a:bodyPr vert="horz" wrap="square" lIns="94835" tIns="47418" rIns="94835" bIns="4741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CEA854EE-8ECD-4334-AAFD-B0B6C2F7CF94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19995694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2D4F954B-C4EB-4463-9743-C3A71103EE26}" type="slidenum">
              <a:rPr lang="en-GB" altLang="en-US" smtClean="0">
                <a:solidFill>
                  <a:srgbClr val="000000"/>
                </a:solidFill>
              </a:rPr>
              <a:pPr/>
              <a:t>2</a:t>
            </a:fld>
            <a:endParaRPr lang="en-GB" altLang="en-US" smtClean="0">
              <a:solidFill>
                <a:srgbClr val="000000"/>
              </a:solidFill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2315875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71F8571D-0504-4C7A-8634-D6649DB44BF7}" type="slidenum">
              <a:rPr lang="en-GB" altLang="en-US" smtClean="0"/>
              <a:pPr/>
              <a:t>11</a:t>
            </a:fld>
            <a:endParaRPr lang="en-GB" altLang="en-US" smtClean="0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7558983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2D4F954B-C4EB-4463-9743-C3A71103EE26}" type="slidenum">
              <a:rPr lang="en-GB" altLang="en-US" smtClean="0">
                <a:solidFill>
                  <a:srgbClr val="000000"/>
                </a:solidFill>
              </a:rPr>
              <a:pPr/>
              <a:t>3</a:t>
            </a:fld>
            <a:endParaRPr lang="en-GB" altLang="en-US" smtClean="0">
              <a:solidFill>
                <a:srgbClr val="000000"/>
              </a:solidFill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278123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2D4F954B-C4EB-4463-9743-C3A71103EE26}" type="slidenum">
              <a:rPr lang="en-GB" altLang="en-US" smtClean="0">
                <a:solidFill>
                  <a:srgbClr val="000000"/>
                </a:solidFill>
              </a:rPr>
              <a:pPr/>
              <a:t>4</a:t>
            </a:fld>
            <a:endParaRPr lang="en-GB" altLang="en-US" smtClean="0">
              <a:solidFill>
                <a:srgbClr val="000000"/>
              </a:solidFill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0818567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2D4F954B-C4EB-4463-9743-C3A71103EE26}" type="slidenum">
              <a:rPr lang="en-GB" altLang="en-US" smtClean="0">
                <a:solidFill>
                  <a:srgbClr val="000000"/>
                </a:solidFill>
              </a:rPr>
              <a:pPr/>
              <a:t>5</a:t>
            </a:fld>
            <a:endParaRPr lang="en-GB" altLang="en-US" smtClean="0">
              <a:solidFill>
                <a:srgbClr val="000000"/>
              </a:solidFill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5204393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2D4F954B-C4EB-4463-9743-C3A71103EE26}" type="slidenum">
              <a:rPr lang="en-GB" altLang="en-US" smtClean="0">
                <a:solidFill>
                  <a:srgbClr val="000000"/>
                </a:solidFill>
              </a:rPr>
              <a:pPr/>
              <a:t>6</a:t>
            </a:fld>
            <a:endParaRPr lang="en-GB" altLang="en-US" smtClean="0">
              <a:solidFill>
                <a:srgbClr val="000000"/>
              </a:solidFill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0129986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2D4F954B-C4EB-4463-9743-C3A71103EE26}" type="slidenum">
              <a:rPr lang="en-GB" altLang="en-US" smtClean="0">
                <a:solidFill>
                  <a:srgbClr val="000000"/>
                </a:solidFill>
              </a:rPr>
              <a:pPr/>
              <a:t>7</a:t>
            </a:fld>
            <a:endParaRPr lang="en-GB" altLang="en-US" smtClean="0">
              <a:solidFill>
                <a:srgbClr val="000000"/>
              </a:solidFill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3531184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2D4F954B-C4EB-4463-9743-C3A71103EE26}" type="slidenum">
              <a:rPr lang="en-GB" altLang="en-US" smtClean="0">
                <a:solidFill>
                  <a:srgbClr val="000000"/>
                </a:solidFill>
              </a:rPr>
              <a:pPr/>
              <a:t>8</a:t>
            </a:fld>
            <a:endParaRPr lang="en-GB" altLang="en-US" smtClean="0">
              <a:solidFill>
                <a:srgbClr val="000000"/>
              </a:solidFill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5941925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2D4F954B-C4EB-4463-9743-C3A71103EE26}" type="slidenum">
              <a:rPr lang="en-GB" altLang="en-US" smtClean="0">
                <a:solidFill>
                  <a:srgbClr val="000000"/>
                </a:solidFill>
              </a:rPr>
              <a:pPr/>
              <a:t>9</a:t>
            </a:fld>
            <a:endParaRPr lang="en-GB" altLang="en-US" smtClean="0">
              <a:solidFill>
                <a:srgbClr val="000000"/>
              </a:solidFill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3160838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AE759A6A-60F7-4EAC-BD1C-3722ED792834}" type="slidenum">
              <a:rPr lang="en-GB" altLang="en-US" smtClean="0">
                <a:solidFill>
                  <a:srgbClr val="000000"/>
                </a:solidFill>
              </a:rPr>
              <a:pPr/>
              <a:t>10</a:t>
            </a:fld>
            <a:endParaRPr lang="en-GB" altLang="en-US" smtClean="0">
              <a:solidFill>
                <a:srgbClr val="000000"/>
              </a:solidFill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2097015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17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595313" y="4180725"/>
            <a:ext cx="7939087" cy="981075"/>
          </a:xfrm>
        </p:spPr>
        <p:txBody>
          <a:bodyPr/>
          <a:lstStyle>
            <a:lvl1pPr algn="ctr">
              <a:defRPr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6179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595313" y="5293563"/>
            <a:ext cx="7939087" cy="12192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1677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1000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itle 3"/>
          <p:cNvSpPr>
            <a:spLocks noGrp="1" noChangeArrowheads="1"/>
          </p:cNvSpPr>
          <p:nvPr>
            <p:ph type="title"/>
          </p:nvPr>
        </p:nvSpPr>
        <p:spPr bwMode="gray">
          <a:xfrm>
            <a:off x="401638" y="422275"/>
            <a:ext cx="83343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68954798"/>
      </p:ext>
    </p:extLst>
  </p:cSld>
  <p:clrMapOvr>
    <a:masterClrMapping/>
  </p:clrMapOvr>
  <p:transition advClick="0" advTm="1000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3213" y="971550"/>
            <a:ext cx="2082800" cy="55054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01638" y="952500"/>
            <a:ext cx="6099175" cy="55245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4020566"/>
      </p:ext>
    </p:extLst>
  </p:cSld>
  <p:clrMapOvr>
    <a:masterClrMapping/>
  </p:clrMapOvr>
  <p:transition advClick="0" advTm="10000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01638" y="1397000"/>
            <a:ext cx="8329612" cy="5087938"/>
          </a:xfrm>
        </p:spPr>
        <p:txBody>
          <a:bodyPr>
            <a:normAutofit/>
          </a:bodyPr>
          <a:lstStyle/>
          <a:p>
            <a:pPr lvl="0"/>
            <a:r>
              <a:rPr lang="en-US" noProof="0" smtClean="0"/>
              <a:t>Click icon to add chart</a:t>
            </a:r>
            <a:endParaRPr lang="en-US" noProof="0" dirty="0"/>
          </a:p>
        </p:txBody>
      </p:sp>
      <p:sp>
        <p:nvSpPr>
          <p:cNvPr id="4" name="Title 3"/>
          <p:cNvSpPr>
            <a:spLocks noGrp="1" noChangeArrowheads="1"/>
          </p:cNvSpPr>
          <p:nvPr>
            <p:ph type="title"/>
          </p:nvPr>
        </p:nvSpPr>
        <p:spPr bwMode="gray">
          <a:xfrm>
            <a:off x="401638" y="406400"/>
            <a:ext cx="83343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54342018"/>
      </p:ext>
    </p:extLst>
  </p:cSld>
  <p:clrMapOvr>
    <a:masterClrMapping/>
  </p:clrMapOvr>
  <p:transition advClick="0" advTm="10000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C78A33-8B4F-43C3-85B2-B09B03CDF6D1}" type="datetimeFigureOut">
              <a:rPr lang="en-ZA"/>
              <a:pPr>
                <a:defRPr/>
              </a:pPr>
              <a:t>2019/10/26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297BF3-1161-4D61-B97E-F5523C8B043E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1009553328"/>
      </p:ext>
    </p:extLst>
  </p:cSld>
  <p:clrMapOvr>
    <a:masterClrMapping/>
  </p:clrMapOvr>
  <p:transition advClick="0" advTm="10000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F16421-E012-4609-9A8D-C874F878563F}" type="datetimeFigureOut">
              <a:rPr lang="en-ZA"/>
              <a:pPr>
                <a:defRPr/>
              </a:pPr>
              <a:t>2019/10/26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4B59AC-B0ED-44E1-8125-1CF44C71FEA6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4092763941"/>
      </p:ext>
    </p:extLst>
  </p:cSld>
  <p:clrMapOvr>
    <a:masterClrMapping/>
  </p:clrMapOvr>
  <p:transition advClick="0" advTm="10000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7F11FC-F9DE-4A87-ACB1-84166D5AF8FE}" type="datetimeFigureOut">
              <a:rPr lang="en-ZA"/>
              <a:pPr>
                <a:defRPr/>
              </a:pPr>
              <a:t>2019/10/26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CF364A-C751-4881-98DD-B9B40DEF3207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309057414"/>
      </p:ext>
    </p:extLst>
  </p:cSld>
  <p:clrMapOvr>
    <a:masterClrMapping/>
  </p:clrMapOvr>
  <p:transition advClick="0" advTm="10000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4FFA38-5903-41F0-9CFD-2BF8024B8C97}" type="datetimeFigureOut">
              <a:rPr lang="en-ZA"/>
              <a:pPr>
                <a:defRPr/>
              </a:pPr>
              <a:t>2019/10/26</a:t>
            </a:fld>
            <a:endParaRPr lang="en-ZA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0B94D1-E83E-453E-9FCF-1B9858F09A7F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3796149118"/>
      </p:ext>
    </p:extLst>
  </p:cSld>
  <p:clrMapOvr>
    <a:masterClrMapping/>
  </p:clrMapOvr>
  <p:transition advClick="0" advTm="10000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549B9F-C8D2-4BEC-9A89-E2B5F3EE4728}" type="datetimeFigureOut">
              <a:rPr lang="en-ZA"/>
              <a:pPr>
                <a:defRPr/>
              </a:pPr>
              <a:t>2019/10/26</a:t>
            </a:fld>
            <a:endParaRPr lang="en-ZA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39F66-83AE-484E-8CDF-05537092694B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310662007"/>
      </p:ext>
    </p:extLst>
  </p:cSld>
  <p:clrMapOvr>
    <a:masterClrMapping/>
  </p:clrMapOvr>
  <p:transition advClick="0" advTm="10000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22D22D-4116-46BD-B8EE-285869247750}" type="datetimeFigureOut">
              <a:rPr lang="en-ZA"/>
              <a:pPr>
                <a:defRPr/>
              </a:pPr>
              <a:t>2019/10/26</a:t>
            </a:fld>
            <a:endParaRPr lang="en-Z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9103CB-414F-42CD-83D3-C0ABD1A45388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2974835874"/>
      </p:ext>
    </p:extLst>
  </p:cSld>
  <p:clrMapOvr>
    <a:masterClrMapping/>
  </p:clrMapOvr>
  <p:transition advClick="0" advTm="10000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9C79D1-2D81-48C8-9F76-C877F2CC758B}" type="datetimeFigureOut">
              <a:rPr lang="en-ZA"/>
              <a:pPr>
                <a:defRPr/>
              </a:pPr>
              <a:t>2019/10/26</a:t>
            </a:fld>
            <a:endParaRPr lang="en-ZA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30D359-0D3A-442A-9C49-AB12F35BC832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3215221252"/>
      </p:ext>
    </p:extLst>
  </p:cSld>
  <p:clrMapOvr>
    <a:masterClrMapping/>
  </p:clrMapOvr>
  <p:transition advClick="0" advTm="1000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1638" y="1372902"/>
            <a:ext cx="8329612" cy="511203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itle 3"/>
          <p:cNvSpPr>
            <a:spLocks noGrp="1" noChangeArrowheads="1"/>
          </p:cNvSpPr>
          <p:nvPr>
            <p:ph type="title"/>
          </p:nvPr>
        </p:nvSpPr>
        <p:spPr bwMode="gray">
          <a:xfrm>
            <a:off x="401638" y="415925"/>
            <a:ext cx="83343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89068646"/>
      </p:ext>
    </p:extLst>
  </p:cSld>
  <p:clrMapOvr>
    <a:masterClrMapping/>
  </p:clrMapOvr>
  <p:transition advClick="0" advTm="10000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48FCB2-F1CF-4408-9969-659DF1850956}" type="datetimeFigureOut">
              <a:rPr lang="en-ZA"/>
              <a:pPr>
                <a:defRPr/>
              </a:pPr>
              <a:t>2019/10/26</a:t>
            </a:fld>
            <a:endParaRPr lang="en-ZA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D7ECD0-CFE1-4286-9A8E-E75BC02FA113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2519427598"/>
      </p:ext>
    </p:extLst>
  </p:cSld>
  <p:clrMapOvr>
    <a:masterClrMapping/>
  </p:clrMapOvr>
  <p:transition advClick="0" advTm="10000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ZA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6A0B7B-A79D-4506-81BE-FCBA3DE5DB89}" type="datetimeFigureOut">
              <a:rPr lang="en-ZA"/>
              <a:pPr>
                <a:defRPr/>
              </a:pPr>
              <a:t>2019/10/26</a:t>
            </a:fld>
            <a:endParaRPr lang="en-ZA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8EDC5E-A5C9-4AE8-8DF5-D3C5E24312C6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2656808321"/>
      </p:ext>
    </p:extLst>
  </p:cSld>
  <p:clrMapOvr>
    <a:masterClrMapping/>
  </p:clrMapOvr>
  <p:transition advClick="0" advTm="10000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64C1E3-82B4-4BBB-BF46-B5AF09F41A07}" type="datetimeFigureOut">
              <a:rPr lang="en-ZA"/>
              <a:pPr>
                <a:defRPr/>
              </a:pPr>
              <a:t>2019/10/26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12EEDA-B069-498C-A59A-7BBF3DFD84FC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1518882571"/>
      </p:ext>
    </p:extLst>
  </p:cSld>
  <p:clrMapOvr>
    <a:masterClrMapping/>
  </p:clrMapOvr>
  <p:transition advClick="0" advTm="10000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998BD5-303C-45FD-B38B-969F91626DBF}" type="datetimeFigureOut">
              <a:rPr lang="en-ZA"/>
              <a:pPr>
                <a:defRPr/>
              </a:pPr>
              <a:t>2019/10/26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B52622-EDB2-48B3-ABD5-E7CBACF152F1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3593854208"/>
      </p:ext>
    </p:extLst>
  </p:cSld>
  <p:clrMapOvr>
    <a:masterClrMapping/>
  </p:clrMapOvr>
  <p:transition advClick="0" advTm="10000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 - Numbe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05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16-9_Divider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2625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7"/>
          <p:cNvSpPr txBox="1">
            <a:spLocks noChangeArrowheads="1"/>
          </p:cNvSpPr>
          <p:nvPr userDrawn="1"/>
        </p:nvSpPr>
        <p:spPr bwMode="auto">
          <a:xfrm>
            <a:off x="395288" y="6453188"/>
            <a:ext cx="360362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82867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82867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82867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82867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82867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828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828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828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828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fld id="{06DB6378-4E76-4957-8E5A-A4625BEB11BD}" type="slidenum">
              <a:rPr lang="en-GB" altLang="en-US" sz="800" smtClean="0">
                <a:solidFill>
                  <a:srgbClr val="10218B"/>
                </a:solidFill>
                <a:latin typeface="Arial" panose="020B0604020202020204" pitchFamily="34" charset="0"/>
              </a:rPr>
              <a:pPr eaLnBrk="1" hangingPunct="1">
                <a:defRPr/>
              </a:pPr>
              <a:t>‹#›</a:t>
            </a:fld>
            <a:endParaRPr lang="en-GB" altLang="en-US" sz="800" smtClean="0">
              <a:solidFill>
                <a:srgbClr val="10218B"/>
              </a:solidFill>
              <a:latin typeface="Arial" panose="020B0604020202020204" pitchFamily="34" charset="0"/>
            </a:endParaRPr>
          </a:p>
        </p:txBody>
      </p:sp>
      <p:pic>
        <p:nvPicPr>
          <p:cNvPr id="7" name="Picture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863" y="5895975"/>
            <a:ext cx="2406650" cy="98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404814"/>
            <a:ext cx="7777112" cy="534474"/>
          </a:xfrm>
        </p:spPr>
        <p:txBody>
          <a:bodyPr>
            <a:noAutofit/>
          </a:bodyPr>
          <a:lstStyle>
            <a:lvl1pPr>
              <a:lnSpc>
                <a:spcPts val="2600"/>
              </a:lnSpc>
              <a:defRPr sz="2400" baseline="0">
                <a:latin typeface="Arial" pitchFamily="34" charset="0"/>
                <a:cs typeface="Arial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95536" y="1916832"/>
            <a:ext cx="8352928" cy="4559701"/>
          </a:xfrm>
        </p:spPr>
        <p:txBody>
          <a:bodyPr>
            <a:noAutofit/>
          </a:bodyPr>
          <a:lstStyle>
            <a:lvl1pPr marL="164201" indent="-164201">
              <a:buFont typeface="Arial" pitchFamily="34" charset="0"/>
              <a:buChar char="•"/>
              <a:defRPr sz="1400" b="0">
                <a:latin typeface="Arial" pitchFamily="34" charset="0"/>
                <a:cs typeface="Arial" pitchFamily="34" charset="0"/>
              </a:defRPr>
            </a:lvl1pPr>
            <a:lvl2pPr marL="432000" indent="-180000">
              <a:spcBef>
                <a:spcPts val="0"/>
              </a:spcBef>
              <a:spcAft>
                <a:spcPts val="336"/>
              </a:spcAft>
              <a:buFont typeface="Arial" pitchFamily="34" charset="0"/>
              <a:buChar char="•"/>
              <a:defRPr sz="1200">
                <a:latin typeface="Arial" pitchFamily="34" charset="0"/>
                <a:cs typeface="Arial" pitchFamily="34" charset="0"/>
              </a:defRPr>
            </a:lvl2pPr>
            <a:lvl3pPr marL="864000" indent="-180000">
              <a:spcBef>
                <a:spcPts val="0"/>
              </a:spcBef>
              <a:spcAft>
                <a:spcPts val="336"/>
              </a:spcAft>
              <a:buFont typeface="Arial" pitchFamily="34" charset="0"/>
              <a:buChar char="•"/>
              <a:defRPr sz="1200">
                <a:latin typeface="Arial" pitchFamily="34" charset="0"/>
                <a:cs typeface="Arial" pitchFamily="34" charset="0"/>
              </a:defRPr>
            </a:lvl3pPr>
            <a:lvl4pPr marL="1296000" indent="-180000">
              <a:spcBef>
                <a:spcPts val="0"/>
              </a:spcBef>
              <a:spcAft>
                <a:spcPts val="336"/>
              </a:spcAft>
              <a:buFont typeface="Arial" pitchFamily="34" charset="0"/>
              <a:buChar char="•"/>
              <a:defRPr sz="1200">
                <a:latin typeface="Arial" pitchFamily="34" charset="0"/>
                <a:cs typeface="Arial" pitchFamily="34" charset="0"/>
              </a:defRPr>
            </a:lvl4pPr>
            <a:lvl5pPr marL="1728000" indent="-180000">
              <a:spcBef>
                <a:spcPts val="0"/>
              </a:spcBef>
              <a:spcAft>
                <a:spcPts val="336"/>
              </a:spcAft>
              <a:buFont typeface="Arial" pitchFamily="34" charset="0"/>
              <a:buChar char="•"/>
              <a:defRPr sz="12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4877503"/>
      </p:ext>
    </p:extLst>
  </p:cSld>
  <p:clrMapOvr>
    <a:masterClrMapping/>
  </p:clrMapOvr>
  <p:transition advClick="0" advTm="10000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85" y="291309"/>
            <a:ext cx="7056917" cy="436487"/>
          </a:xfrm>
        </p:spPr>
        <p:txBody>
          <a:bodyPr>
            <a:noAutofit/>
          </a:bodyPr>
          <a:lstStyle>
            <a:lvl1pPr>
              <a:defRPr sz="2200"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288" y="1600204"/>
            <a:ext cx="8623365" cy="4007192"/>
          </a:xfrm>
        </p:spPr>
        <p:txBody>
          <a:bodyPr lIns="0" tIns="0" rIns="0" bIns="0">
            <a:noAutofit/>
          </a:bodyPr>
          <a:lstStyle>
            <a:lvl1pPr marL="164201" indent="-164201">
              <a:defRPr sz="1400"/>
            </a:lvl1pPr>
            <a:lvl2pPr marL="180000" indent="-180000">
              <a:spcBef>
                <a:spcPts val="0"/>
              </a:spcBef>
              <a:spcAft>
                <a:spcPts val="336"/>
              </a:spcAft>
              <a:defRPr sz="1400"/>
            </a:lvl2pPr>
            <a:lvl3pPr marL="180000" indent="-180000">
              <a:spcBef>
                <a:spcPts val="0"/>
              </a:spcBef>
              <a:spcAft>
                <a:spcPts val="336"/>
              </a:spcAft>
              <a:defRPr sz="1400"/>
            </a:lvl3pPr>
            <a:lvl4pPr marL="180000" indent="-180000">
              <a:spcBef>
                <a:spcPts val="0"/>
              </a:spcBef>
              <a:spcAft>
                <a:spcPts val="336"/>
              </a:spcAft>
              <a:defRPr sz="1400"/>
            </a:lvl4pPr>
            <a:lvl5pPr marL="180000" indent="-180000">
              <a:spcBef>
                <a:spcPts val="0"/>
              </a:spcBef>
              <a:spcAft>
                <a:spcPts val="336"/>
              </a:spcAft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259287" y="814931"/>
            <a:ext cx="7056783" cy="434148"/>
          </a:xfrm>
        </p:spPr>
        <p:txBody>
          <a:bodyPr/>
          <a:lstStyle>
            <a:lvl1pPr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7378899"/>
      </p:ext>
    </p:extLst>
  </p:cSld>
  <p:clrMapOvr>
    <a:masterClrMapping/>
  </p:clrMapOvr>
  <p:transition advClick="0" advTm="10000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17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595313" y="4180725"/>
            <a:ext cx="7939087" cy="981075"/>
          </a:xfrm>
        </p:spPr>
        <p:txBody>
          <a:bodyPr/>
          <a:lstStyle>
            <a:lvl1pPr algn="ctr">
              <a:defRPr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6179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595313" y="5293563"/>
            <a:ext cx="7939087" cy="12192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378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10000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1638" y="1372902"/>
            <a:ext cx="8329612" cy="511203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itle 3"/>
          <p:cNvSpPr>
            <a:spLocks noGrp="1" noChangeArrowheads="1"/>
          </p:cNvSpPr>
          <p:nvPr>
            <p:ph type="title"/>
          </p:nvPr>
        </p:nvSpPr>
        <p:spPr bwMode="gray">
          <a:xfrm>
            <a:off x="401638" y="415925"/>
            <a:ext cx="83343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46282781"/>
      </p:ext>
    </p:extLst>
  </p:cSld>
  <p:clrMapOvr>
    <a:masterClrMapping/>
  </p:clrMapOvr>
  <p:transition advClick="0" advTm="10000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1638" y="1409700"/>
            <a:ext cx="4087812" cy="5075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1850" y="1409700"/>
            <a:ext cx="4089400" cy="5075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title"/>
          </p:nvPr>
        </p:nvSpPr>
        <p:spPr bwMode="gray">
          <a:xfrm>
            <a:off x="401638" y="419100"/>
            <a:ext cx="83343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57058561"/>
      </p:ext>
    </p:extLst>
  </p:cSld>
  <p:clrMapOvr>
    <a:masterClrMapping/>
  </p:clrMapOvr>
  <p:transition advClick="0" advTm="10000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827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022474"/>
            <a:ext cx="4040188" cy="44624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3827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022474"/>
            <a:ext cx="4041775" cy="44624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 bwMode="gray">
          <a:xfrm>
            <a:off x="401638" y="419100"/>
            <a:ext cx="83343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194474201"/>
      </p:ext>
    </p:extLst>
  </p:cSld>
  <p:clrMapOvr>
    <a:masterClrMapping/>
  </p:clrMapOvr>
  <p:transition advClick="0" advTm="1000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1638" y="1409700"/>
            <a:ext cx="4087812" cy="5075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1850" y="1409700"/>
            <a:ext cx="4089400" cy="5075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title"/>
          </p:nvPr>
        </p:nvSpPr>
        <p:spPr bwMode="gray">
          <a:xfrm>
            <a:off x="401638" y="419100"/>
            <a:ext cx="83343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239663626"/>
      </p:ext>
    </p:extLst>
  </p:cSld>
  <p:clrMapOvr>
    <a:masterClrMapping/>
  </p:clrMapOvr>
  <p:transition advClick="0" advTm="10000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Grp="1" noChangeArrowheads="1"/>
          </p:cNvSpPr>
          <p:nvPr>
            <p:ph type="title"/>
          </p:nvPr>
        </p:nvSpPr>
        <p:spPr bwMode="gray">
          <a:xfrm>
            <a:off x="401638" y="419100"/>
            <a:ext cx="83343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17978223"/>
      </p:ext>
    </p:extLst>
  </p:cSld>
  <p:clrMapOvr>
    <a:masterClrMapping/>
  </p:clrMapOvr>
  <p:transition advClick="0" advTm="10000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478E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32520853-A8D2-4C4E-BB95-D02CA0E5A766}" type="datetimeFigureOut">
              <a:rPr lang="en-US"/>
              <a:pPr>
                <a:defRPr/>
              </a:pPr>
              <a:t>10/26/2019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478E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478E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0AF9A68-DAC8-41E4-AA75-A425C8B0D1F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1470290"/>
      </p:ext>
    </p:extLst>
  </p:cSld>
  <p:clrMapOvr>
    <a:masterClrMapping/>
  </p:clrMapOvr>
  <p:transition advClick="0" advTm="10000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6434361"/>
      </p:ext>
    </p:extLst>
  </p:cSld>
  <p:clrMapOvr>
    <a:masterClrMapping/>
  </p:clrMapOvr>
  <p:transition advClick="0" advTm="10000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23925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927100"/>
            <a:ext cx="5111750" cy="49069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085976"/>
            <a:ext cx="3008313" cy="37465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54369289"/>
      </p:ext>
    </p:extLst>
  </p:cSld>
  <p:clrMapOvr>
    <a:masterClrMapping/>
  </p:clrMapOvr>
  <p:transition advClick="0" advTm="10000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5362575"/>
            <a:ext cx="81915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4350" y="923925"/>
            <a:ext cx="8172450" cy="4365624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0" y="5929313"/>
            <a:ext cx="81915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3254003"/>
      </p:ext>
    </p:extLst>
  </p:cSld>
  <p:clrMapOvr>
    <a:masterClrMapping/>
  </p:clrMapOvr>
  <p:transition advClick="0" advTm="10000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itle 3"/>
          <p:cNvSpPr>
            <a:spLocks noGrp="1" noChangeArrowheads="1"/>
          </p:cNvSpPr>
          <p:nvPr>
            <p:ph type="title"/>
          </p:nvPr>
        </p:nvSpPr>
        <p:spPr bwMode="gray">
          <a:xfrm>
            <a:off x="401638" y="422275"/>
            <a:ext cx="83343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399807098"/>
      </p:ext>
    </p:extLst>
  </p:cSld>
  <p:clrMapOvr>
    <a:masterClrMapping/>
  </p:clrMapOvr>
  <p:transition advClick="0" advTm="10000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3213" y="971550"/>
            <a:ext cx="2082800" cy="55054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01638" y="952500"/>
            <a:ext cx="6099175" cy="55245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9555737"/>
      </p:ext>
    </p:extLst>
  </p:cSld>
  <p:clrMapOvr>
    <a:masterClrMapping/>
  </p:clrMapOvr>
  <p:transition advClick="0" advTm="10000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01638" y="1397000"/>
            <a:ext cx="8329612" cy="5087938"/>
          </a:xfrm>
        </p:spPr>
        <p:txBody>
          <a:bodyPr>
            <a:normAutofit/>
          </a:bodyPr>
          <a:lstStyle/>
          <a:p>
            <a:pPr lvl="0"/>
            <a:r>
              <a:rPr lang="en-US" noProof="0" smtClean="0"/>
              <a:t>Click icon to add chart</a:t>
            </a:r>
            <a:endParaRPr lang="en-US" noProof="0" dirty="0"/>
          </a:p>
        </p:txBody>
      </p:sp>
      <p:sp>
        <p:nvSpPr>
          <p:cNvPr id="4" name="Title 3"/>
          <p:cNvSpPr>
            <a:spLocks noGrp="1" noChangeArrowheads="1"/>
          </p:cNvSpPr>
          <p:nvPr>
            <p:ph type="title"/>
          </p:nvPr>
        </p:nvSpPr>
        <p:spPr bwMode="gray">
          <a:xfrm>
            <a:off x="401638" y="406400"/>
            <a:ext cx="83343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57205258"/>
      </p:ext>
    </p:extLst>
  </p:cSld>
  <p:clrMapOvr>
    <a:masterClrMapping/>
  </p:clrMapOvr>
  <p:transition advClick="0" advTm="10000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17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595313" y="4180725"/>
            <a:ext cx="7939087" cy="981075"/>
          </a:xfrm>
        </p:spPr>
        <p:txBody>
          <a:bodyPr/>
          <a:lstStyle>
            <a:lvl1pPr algn="ctr">
              <a:defRPr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6179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595313" y="5293563"/>
            <a:ext cx="7939087" cy="12192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9136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10000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1638" y="1372902"/>
            <a:ext cx="8329612" cy="511203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itle 3"/>
          <p:cNvSpPr>
            <a:spLocks noGrp="1" noChangeArrowheads="1"/>
          </p:cNvSpPr>
          <p:nvPr>
            <p:ph type="title"/>
          </p:nvPr>
        </p:nvSpPr>
        <p:spPr bwMode="gray">
          <a:xfrm>
            <a:off x="401638" y="415925"/>
            <a:ext cx="83343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88705916"/>
      </p:ext>
    </p:extLst>
  </p:cSld>
  <p:clrMapOvr>
    <a:masterClrMapping/>
  </p:clrMapOvr>
  <p:transition advClick="0" advTm="1000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827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022474"/>
            <a:ext cx="4040188" cy="44624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3827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022474"/>
            <a:ext cx="4041775" cy="44624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 bwMode="gray">
          <a:xfrm>
            <a:off x="401638" y="419100"/>
            <a:ext cx="83343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82287048"/>
      </p:ext>
    </p:extLst>
  </p:cSld>
  <p:clrMapOvr>
    <a:masterClrMapping/>
  </p:clrMapOvr>
  <p:transition advClick="0" advTm="10000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1638" y="1409700"/>
            <a:ext cx="4087812" cy="5075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1850" y="1409700"/>
            <a:ext cx="4089400" cy="5075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title"/>
          </p:nvPr>
        </p:nvSpPr>
        <p:spPr bwMode="gray">
          <a:xfrm>
            <a:off x="401638" y="419100"/>
            <a:ext cx="83343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940042858"/>
      </p:ext>
    </p:extLst>
  </p:cSld>
  <p:clrMapOvr>
    <a:masterClrMapping/>
  </p:clrMapOvr>
  <p:transition advClick="0" advTm="10000"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827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022474"/>
            <a:ext cx="4040188" cy="44624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3827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022474"/>
            <a:ext cx="4041775" cy="44624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 bwMode="gray">
          <a:xfrm>
            <a:off x="401638" y="419100"/>
            <a:ext cx="83343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335710880"/>
      </p:ext>
    </p:extLst>
  </p:cSld>
  <p:clrMapOvr>
    <a:masterClrMapping/>
  </p:clrMapOvr>
  <p:transition advClick="0" advTm="10000"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Grp="1" noChangeArrowheads="1"/>
          </p:cNvSpPr>
          <p:nvPr>
            <p:ph type="title"/>
          </p:nvPr>
        </p:nvSpPr>
        <p:spPr bwMode="gray">
          <a:xfrm>
            <a:off x="401638" y="419100"/>
            <a:ext cx="83343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33827599"/>
      </p:ext>
    </p:extLst>
  </p:cSld>
  <p:clrMapOvr>
    <a:masterClrMapping/>
  </p:clrMapOvr>
  <p:transition advClick="0" advTm="10000"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478E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1F41D95-1691-4C4B-B7CF-1E51D79C410A}" type="datetimeFigureOut">
              <a:rPr lang="en-US"/>
              <a:pPr>
                <a:defRPr/>
              </a:pPr>
              <a:t>10/26/2019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478E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478E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27FF770-EB69-4EC2-A2CB-7D089FF53E7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289342"/>
      </p:ext>
    </p:extLst>
  </p:cSld>
  <p:clrMapOvr>
    <a:masterClrMapping/>
  </p:clrMapOvr>
  <p:transition advClick="0" advTm="10000"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5656753"/>
      </p:ext>
    </p:extLst>
  </p:cSld>
  <p:clrMapOvr>
    <a:masterClrMapping/>
  </p:clrMapOvr>
  <p:transition advClick="0" advTm="10000"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23925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927100"/>
            <a:ext cx="5111750" cy="49069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085976"/>
            <a:ext cx="3008313" cy="37465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5058634"/>
      </p:ext>
    </p:extLst>
  </p:cSld>
  <p:clrMapOvr>
    <a:masterClrMapping/>
  </p:clrMapOvr>
  <p:transition advClick="0" advTm="10000"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5362575"/>
            <a:ext cx="81915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4350" y="923925"/>
            <a:ext cx="8172450" cy="4365624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0" y="5929313"/>
            <a:ext cx="81915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16889903"/>
      </p:ext>
    </p:extLst>
  </p:cSld>
  <p:clrMapOvr>
    <a:masterClrMapping/>
  </p:clrMapOvr>
  <p:transition advClick="0" advTm="10000"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itle 3"/>
          <p:cNvSpPr>
            <a:spLocks noGrp="1" noChangeArrowheads="1"/>
          </p:cNvSpPr>
          <p:nvPr>
            <p:ph type="title"/>
          </p:nvPr>
        </p:nvSpPr>
        <p:spPr bwMode="gray">
          <a:xfrm>
            <a:off x="401638" y="422275"/>
            <a:ext cx="83343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00630293"/>
      </p:ext>
    </p:extLst>
  </p:cSld>
  <p:clrMapOvr>
    <a:masterClrMapping/>
  </p:clrMapOvr>
  <p:transition advClick="0" advTm="10000"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3213" y="971550"/>
            <a:ext cx="2082800" cy="55054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01638" y="952500"/>
            <a:ext cx="6099175" cy="55245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795328"/>
      </p:ext>
    </p:extLst>
  </p:cSld>
  <p:clrMapOvr>
    <a:masterClrMapping/>
  </p:clrMapOvr>
  <p:transition advClick="0" advTm="10000"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01638" y="1397000"/>
            <a:ext cx="8329612" cy="5087938"/>
          </a:xfrm>
        </p:spPr>
        <p:txBody>
          <a:bodyPr>
            <a:normAutofit/>
          </a:bodyPr>
          <a:lstStyle/>
          <a:p>
            <a:pPr lvl="0"/>
            <a:r>
              <a:rPr lang="en-US" noProof="0" smtClean="0"/>
              <a:t>Click icon to add chart</a:t>
            </a:r>
            <a:endParaRPr lang="en-US" noProof="0" dirty="0"/>
          </a:p>
        </p:txBody>
      </p:sp>
      <p:sp>
        <p:nvSpPr>
          <p:cNvPr id="4" name="Title 3"/>
          <p:cNvSpPr>
            <a:spLocks noGrp="1" noChangeArrowheads="1"/>
          </p:cNvSpPr>
          <p:nvPr>
            <p:ph type="title"/>
          </p:nvPr>
        </p:nvSpPr>
        <p:spPr bwMode="gray">
          <a:xfrm>
            <a:off x="401638" y="406400"/>
            <a:ext cx="83343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44937094"/>
      </p:ext>
    </p:extLst>
  </p:cSld>
  <p:clrMapOvr>
    <a:masterClrMapping/>
  </p:clrMapOvr>
  <p:transition advClick="0" advTm="1000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Grp="1" noChangeArrowheads="1"/>
          </p:cNvSpPr>
          <p:nvPr>
            <p:ph type="title"/>
          </p:nvPr>
        </p:nvSpPr>
        <p:spPr bwMode="gray">
          <a:xfrm>
            <a:off x="401638" y="419100"/>
            <a:ext cx="83343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1230005"/>
      </p:ext>
    </p:extLst>
  </p:cSld>
  <p:clrMapOvr>
    <a:masterClrMapping/>
  </p:clrMapOvr>
  <p:transition advClick="0" advTm="1000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478E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817B98C-AFF9-4D44-9A89-74EDFBD78536}" type="datetimeFigureOut">
              <a:rPr lang="en-US"/>
              <a:pPr>
                <a:defRPr/>
              </a:pPr>
              <a:t>10/26/2019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478E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478E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0A39541-7D88-454C-A092-F29A67FF8E4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58980905"/>
      </p:ext>
    </p:extLst>
  </p:cSld>
  <p:clrMapOvr>
    <a:masterClrMapping/>
  </p:clrMapOvr>
  <p:transition advClick="0" advTm="1000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8988001"/>
      </p:ext>
    </p:extLst>
  </p:cSld>
  <p:clrMapOvr>
    <a:masterClrMapping/>
  </p:clrMapOvr>
  <p:transition advClick="0" advTm="1000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23925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927100"/>
            <a:ext cx="5111750" cy="49069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085976"/>
            <a:ext cx="3008313" cy="37465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54675805"/>
      </p:ext>
    </p:extLst>
  </p:cSld>
  <p:clrMapOvr>
    <a:masterClrMapping/>
  </p:clrMapOvr>
  <p:transition advClick="0" advTm="1000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5362575"/>
            <a:ext cx="81915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4350" y="923925"/>
            <a:ext cx="8172450" cy="4365624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0" y="5929313"/>
            <a:ext cx="81915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43465035"/>
      </p:ext>
    </p:extLst>
  </p:cSld>
  <p:clrMapOvr>
    <a:masterClrMapping/>
  </p:clrMapOvr>
  <p:transition advClick="0" advTm="1000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gray">
          <a:xfrm>
            <a:off x="401638" y="420688"/>
            <a:ext cx="83343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body" idx="1"/>
          </p:nvPr>
        </p:nvSpPr>
        <p:spPr bwMode="gray">
          <a:xfrm>
            <a:off x="401638" y="1411288"/>
            <a:ext cx="8329612" cy="507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829425"/>
            <a:ext cx="9144000" cy="0"/>
          </a:xfrm>
          <a:prstGeom prst="line">
            <a:avLst/>
          </a:prstGeom>
          <a:ln w="57150">
            <a:solidFill>
              <a:srgbClr val="0055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9" name="Picture 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662" r:id="rId1"/>
    <p:sldLayoutId id="2147484621" r:id="rId2"/>
    <p:sldLayoutId id="2147484622" r:id="rId3"/>
    <p:sldLayoutId id="2147484623" r:id="rId4"/>
    <p:sldLayoutId id="2147484624" r:id="rId5"/>
    <p:sldLayoutId id="2147484663" r:id="rId6"/>
    <p:sldLayoutId id="2147484625" r:id="rId7"/>
    <p:sldLayoutId id="2147484626" r:id="rId8"/>
    <p:sldLayoutId id="2147484627" r:id="rId9"/>
    <p:sldLayoutId id="2147484628" r:id="rId10"/>
    <p:sldLayoutId id="2147484629" r:id="rId11"/>
    <p:sldLayoutId id="2147484630" r:id="rId12"/>
  </p:sldLayoutIdLst>
  <p:transition advClick="0" advTm="10000">
    <p:fade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–"/>
        <a:defRPr sz="2400" b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000" b="1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b="1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b="1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b="1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b="1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ZA" altLang="en-US" smtClean="0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ZA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E6565EC-5CD5-4FD6-8024-7FC5448C69AA}" type="datetimeFigureOut">
              <a:rPr lang="en-ZA"/>
              <a:pPr>
                <a:defRPr/>
              </a:pPr>
              <a:t>2019/10/26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5267F195-0A40-4F9B-83FA-F6AEC3D765C6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31" r:id="rId1"/>
    <p:sldLayoutId id="2147484632" r:id="rId2"/>
    <p:sldLayoutId id="2147484633" r:id="rId3"/>
    <p:sldLayoutId id="2147484634" r:id="rId4"/>
    <p:sldLayoutId id="2147484635" r:id="rId5"/>
    <p:sldLayoutId id="2147484636" r:id="rId6"/>
    <p:sldLayoutId id="2147484637" r:id="rId7"/>
    <p:sldLayoutId id="2147484638" r:id="rId8"/>
    <p:sldLayoutId id="2147484639" r:id="rId9"/>
    <p:sldLayoutId id="2147484640" r:id="rId10"/>
    <p:sldLayoutId id="2147484641" r:id="rId11"/>
    <p:sldLayoutId id="2147484664" r:id="rId12"/>
    <p:sldLayoutId id="2147484665" r:id="rId13"/>
  </p:sldLayoutIdLst>
  <p:transition advClick="0" advTm="10000"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gray">
          <a:xfrm>
            <a:off x="401638" y="420688"/>
            <a:ext cx="83343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3075" name="Rectangle 4"/>
          <p:cNvSpPr>
            <a:spLocks noGrp="1" noChangeArrowheads="1"/>
          </p:cNvSpPr>
          <p:nvPr>
            <p:ph type="body" idx="1"/>
          </p:nvPr>
        </p:nvSpPr>
        <p:spPr bwMode="gray">
          <a:xfrm>
            <a:off x="401638" y="1411288"/>
            <a:ext cx="8329612" cy="507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829425"/>
            <a:ext cx="9144000" cy="0"/>
          </a:xfrm>
          <a:prstGeom prst="line">
            <a:avLst/>
          </a:prstGeom>
          <a:ln w="57150">
            <a:solidFill>
              <a:srgbClr val="0055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7" name="Picture 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666" r:id="rId1"/>
    <p:sldLayoutId id="2147484642" r:id="rId2"/>
    <p:sldLayoutId id="2147484643" r:id="rId3"/>
    <p:sldLayoutId id="2147484644" r:id="rId4"/>
    <p:sldLayoutId id="2147484645" r:id="rId5"/>
    <p:sldLayoutId id="2147484667" r:id="rId6"/>
    <p:sldLayoutId id="2147484646" r:id="rId7"/>
    <p:sldLayoutId id="2147484647" r:id="rId8"/>
    <p:sldLayoutId id="2147484648" r:id="rId9"/>
    <p:sldLayoutId id="2147484649" r:id="rId10"/>
    <p:sldLayoutId id="2147484650" r:id="rId11"/>
    <p:sldLayoutId id="2147484651" r:id="rId12"/>
  </p:sldLayoutIdLst>
  <p:transition advClick="0" advTm="10000">
    <p:fade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–"/>
        <a:defRPr sz="2400" b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000" b="1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b="1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b="1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b="1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b="1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gray">
          <a:xfrm>
            <a:off x="401638" y="420688"/>
            <a:ext cx="83343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4099" name="Rectangle 4"/>
          <p:cNvSpPr>
            <a:spLocks noGrp="1" noChangeArrowheads="1"/>
          </p:cNvSpPr>
          <p:nvPr>
            <p:ph type="body" idx="1"/>
          </p:nvPr>
        </p:nvSpPr>
        <p:spPr bwMode="gray">
          <a:xfrm>
            <a:off x="401638" y="1411288"/>
            <a:ext cx="8329612" cy="507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829425"/>
            <a:ext cx="9144000" cy="0"/>
          </a:xfrm>
          <a:prstGeom prst="line">
            <a:avLst/>
          </a:prstGeom>
          <a:ln w="57150">
            <a:solidFill>
              <a:srgbClr val="0055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1" name="Picture 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668" r:id="rId1"/>
    <p:sldLayoutId id="2147484652" r:id="rId2"/>
    <p:sldLayoutId id="2147484653" r:id="rId3"/>
    <p:sldLayoutId id="2147484654" r:id="rId4"/>
    <p:sldLayoutId id="2147484655" r:id="rId5"/>
    <p:sldLayoutId id="2147484669" r:id="rId6"/>
    <p:sldLayoutId id="2147484656" r:id="rId7"/>
    <p:sldLayoutId id="2147484657" r:id="rId8"/>
    <p:sldLayoutId id="2147484658" r:id="rId9"/>
    <p:sldLayoutId id="2147484659" r:id="rId10"/>
    <p:sldLayoutId id="2147484660" r:id="rId11"/>
    <p:sldLayoutId id="2147484661" r:id="rId12"/>
  </p:sldLayoutIdLst>
  <p:transition advClick="0" advTm="10000">
    <p:fade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–"/>
        <a:defRPr sz="2400" b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000" b="1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b="1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b="1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b="1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b="1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79388" y="116632"/>
            <a:ext cx="8785225" cy="4752528"/>
          </a:xfrm>
        </p:spPr>
        <p:txBody>
          <a:bodyPr/>
          <a:lstStyle/>
          <a:p>
            <a:r>
              <a:rPr lang="en-ZA" sz="3200" b="1" dirty="0" smtClean="0"/>
              <a:t>Management Accounting: MBAB 822</a:t>
            </a:r>
            <a:br>
              <a:rPr lang="en-ZA" sz="3200" b="1" dirty="0" smtClean="0"/>
            </a:br>
            <a:r>
              <a:rPr lang="en-ZA" sz="3200" b="1" dirty="0" smtClean="0"/>
              <a:t>Problem 6-12, p. 225</a:t>
            </a:r>
            <a:br>
              <a:rPr lang="en-ZA" sz="3200" b="1" dirty="0" smtClean="0"/>
            </a:br>
            <a:r>
              <a:rPr lang="en-ZA" sz="3200" b="1" dirty="0" smtClean="0"/>
              <a:t>Profit margins on production of baseballs</a:t>
            </a:r>
            <a:br>
              <a:rPr lang="en-ZA" sz="3200" b="1" dirty="0" smtClean="0"/>
            </a:br>
            <a:r>
              <a:rPr lang="en-ZA" sz="2800" b="1" dirty="0" smtClean="0"/>
              <a:t/>
            </a:r>
            <a:br>
              <a:rPr lang="en-ZA" sz="2800" b="1" dirty="0" smtClean="0"/>
            </a:br>
            <a:r>
              <a:rPr lang="en-US" sz="2800" b="1" dirty="0" smtClean="0"/>
              <a:t>Mooirivier Eagles </a:t>
            </a: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b="1" dirty="0" smtClean="0"/>
              <a:t>Participation mark</a:t>
            </a:r>
            <a:br>
              <a:rPr lang="en-US" sz="2800" b="1" dirty="0" smtClean="0"/>
            </a:br>
            <a:r>
              <a:rPr lang="en-US" sz="2800" b="1" dirty="0" smtClean="0"/>
              <a:t>26 October </a:t>
            </a:r>
            <a:r>
              <a:rPr lang="en-US" sz="2800" b="1" dirty="0" smtClean="0"/>
              <a:t>2019</a:t>
            </a:r>
            <a:r>
              <a:rPr lang="en-ZA" sz="2800" dirty="0"/>
              <a:t/>
            </a:r>
            <a:br>
              <a:rPr lang="en-ZA" sz="2800" dirty="0"/>
            </a:br>
            <a:r>
              <a:rPr lang="en-ZA" altLang="en-US" sz="3000" b="1" dirty="0" smtClean="0"/>
              <a:t> </a:t>
            </a:r>
          </a:p>
        </p:txBody>
      </p:sp>
      <p:sp>
        <p:nvSpPr>
          <p:cNvPr id="3075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49375" y="5085184"/>
            <a:ext cx="6607175" cy="1583905"/>
          </a:xfrm>
        </p:spPr>
        <p:txBody>
          <a:bodyPr/>
          <a:lstStyle/>
          <a:p>
            <a:pPr>
              <a:defRPr/>
            </a:pPr>
            <a:endParaRPr lang="en-ZA" sz="2800" b="1" dirty="0" smtClean="0">
              <a:solidFill>
                <a:schemeClr val="tx1"/>
              </a:solidFill>
            </a:endParaRPr>
          </a:p>
          <a:p>
            <a:pPr>
              <a:defRPr/>
            </a:pPr>
            <a:endParaRPr lang="en-ZA" sz="2800" b="1" dirty="0">
              <a:solidFill>
                <a:schemeClr val="tx1"/>
              </a:solidFill>
            </a:endParaRPr>
          </a:p>
          <a:p>
            <a:pPr>
              <a:defRPr/>
            </a:pPr>
            <a:endParaRPr lang="en-ZA" sz="1800" dirty="0"/>
          </a:p>
        </p:txBody>
      </p:sp>
      <p:sp>
        <p:nvSpPr>
          <p:cNvPr id="3" name="TextBox 2"/>
          <p:cNvSpPr txBox="1"/>
          <p:nvPr/>
        </p:nvSpPr>
        <p:spPr>
          <a:xfrm>
            <a:off x="153095" y="5085184"/>
            <a:ext cx="8208962" cy="864095"/>
          </a:xfrm>
          <a:prstGeom prst="rect">
            <a:avLst/>
          </a:prstGeom>
          <a:noFill/>
        </p:spPr>
        <p:txBody>
          <a:bodyPr/>
          <a:lstStyle/>
          <a:p>
            <a:pPr algn="ctr">
              <a:spcAft>
                <a:spcPts val="1000"/>
              </a:spcAft>
              <a:defRPr/>
            </a:pPr>
            <a:endParaRPr lang="en-ZA" sz="2000" b="1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advClick="0" advTm="10000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0"/>
            <a:ext cx="8229600" cy="620713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b="0" dirty="0" smtClean="0">
                <a:latin typeface="Arial" panose="020B0604020202020204" pitchFamily="34" charset="0"/>
              </a:rPr>
              <a:t>Conclusions</a:t>
            </a:r>
            <a:endParaRPr lang="en-ZA" sz="4000" b="0" dirty="0">
              <a:latin typeface="Arial" panose="020B0604020202020204" pitchFamily="34" charset="0"/>
            </a:endParaRP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692150"/>
            <a:ext cx="8856662" cy="6049963"/>
          </a:xfrm>
        </p:spPr>
        <p:txBody>
          <a:bodyPr/>
          <a:lstStyle/>
          <a:p>
            <a:pPr marL="0" indent="0" eaLnBrk="1" hangingPunct="1">
              <a:spcAft>
                <a:spcPts val="900"/>
              </a:spcAft>
              <a:buNone/>
              <a:defRPr/>
            </a:pPr>
            <a:r>
              <a:rPr lang="en-ZA" sz="2800" b="1" dirty="0" smtClean="0">
                <a:latin typeface="Arial" panose="020B0604020202020204" pitchFamily="34" charset="0"/>
              </a:rPr>
              <a:t>We</a:t>
            </a:r>
            <a:r>
              <a:rPr lang="en-ZA" sz="2800" b="1" dirty="0" smtClean="0">
                <a:latin typeface="Arial" panose="020B0604020202020204" pitchFamily="34" charset="0"/>
              </a:rPr>
              <a:t> do not recommend the new plant:</a:t>
            </a:r>
            <a:endParaRPr lang="en-ZA" sz="2800" b="1" dirty="0" smtClean="0">
              <a:latin typeface="Arial" panose="020B0604020202020204" pitchFamily="34" charset="0"/>
            </a:endParaRPr>
          </a:p>
          <a:p>
            <a:pPr eaLnBrk="1" hangingPunct="1">
              <a:spcAft>
                <a:spcPts val="900"/>
              </a:spcAft>
              <a:defRPr/>
            </a:pPr>
            <a:r>
              <a:rPr lang="en-US" sz="2800" b="1" dirty="0" smtClean="0">
                <a:latin typeface="Arial" panose="020B0604020202020204" pitchFamily="34" charset="0"/>
              </a:rPr>
              <a:t>Higher break-even sales.</a:t>
            </a:r>
          </a:p>
          <a:p>
            <a:pPr eaLnBrk="1" hangingPunct="1">
              <a:spcAft>
                <a:spcPts val="900"/>
              </a:spcAft>
              <a:defRPr/>
            </a:pPr>
            <a:r>
              <a:rPr lang="en-US" sz="2800" b="1" dirty="0" smtClean="0">
                <a:latin typeface="Arial" panose="020B0604020202020204" pitchFamily="34" charset="0"/>
              </a:rPr>
              <a:t>Higher sales to gain same profit.</a:t>
            </a:r>
          </a:p>
          <a:p>
            <a:pPr eaLnBrk="1" hangingPunct="1">
              <a:spcAft>
                <a:spcPts val="900"/>
              </a:spcAft>
              <a:defRPr/>
            </a:pPr>
            <a:r>
              <a:rPr lang="en-US" sz="2800" b="1" dirty="0" smtClean="0">
                <a:latin typeface="Arial" panose="020B0604020202020204" pitchFamily="34" charset="0"/>
              </a:rPr>
              <a:t>Unnecessary Worker retrenchments</a:t>
            </a:r>
            <a:r>
              <a:rPr lang="en-US" sz="2800" dirty="0" smtClean="0">
                <a:latin typeface="Arial" panose="020B0604020202020204" pitchFamily="34" charset="0"/>
              </a:rPr>
              <a:t>: Inhumane + costly sewerage packages</a:t>
            </a:r>
          </a:p>
          <a:p>
            <a:pPr eaLnBrk="1" hangingPunct="1">
              <a:spcAft>
                <a:spcPts val="900"/>
              </a:spcAft>
              <a:defRPr/>
            </a:pPr>
            <a:r>
              <a:rPr lang="en-US" sz="2800" b="1" dirty="0" smtClean="0">
                <a:latin typeface="Arial" panose="020B0604020202020204" pitchFamily="34" charset="0"/>
              </a:rPr>
              <a:t>Higher fixed cost risk</a:t>
            </a:r>
            <a:r>
              <a:rPr lang="en-US" sz="2800" dirty="0" smtClean="0">
                <a:latin typeface="Arial" panose="020B0604020202020204" pitchFamily="34" charset="0"/>
              </a:rPr>
              <a:t>: If market turns down, the new plant will not be sellable.</a:t>
            </a:r>
          </a:p>
          <a:p>
            <a:pPr eaLnBrk="1" hangingPunct="1">
              <a:spcAft>
                <a:spcPts val="900"/>
              </a:spcAft>
              <a:defRPr/>
            </a:pPr>
            <a:r>
              <a:rPr lang="en-US" sz="2800" b="1" dirty="0" smtClean="0">
                <a:latin typeface="Arial" panose="020B0604020202020204" pitchFamily="34" charset="0"/>
              </a:rPr>
              <a:t>Can only bring good profits if we can increase sales substantially</a:t>
            </a:r>
            <a:r>
              <a:rPr lang="en-US" sz="2800" dirty="0" smtClean="0">
                <a:latin typeface="Arial" panose="020B0604020202020204" pitchFamily="34" charset="0"/>
              </a:rPr>
              <a:t>: Higher CM/ball will then provide good profits and will then easily cancel out the higher fixed costs.</a:t>
            </a:r>
            <a:endParaRPr lang="en-ZA" sz="2800" dirty="0" smtClean="0">
              <a:latin typeface="Arial" panose="020B0604020202020204" pitchFamily="34" charset="0"/>
            </a:endParaRPr>
          </a:p>
          <a:p>
            <a:pPr eaLnBrk="1" hangingPunct="1">
              <a:spcAft>
                <a:spcPts val="900"/>
              </a:spcAft>
              <a:defRPr/>
            </a:pPr>
            <a:endParaRPr lang="en-ZA" sz="2800" dirty="0" smtClean="0">
              <a:solidFill>
                <a:srgbClr val="FFFF00"/>
              </a:solidFill>
              <a:latin typeface="Arial" panose="020B0604020202020204" pitchFamily="34" charset="0"/>
            </a:endParaRPr>
          </a:p>
          <a:p>
            <a:pPr eaLnBrk="1" hangingPunct="1">
              <a:spcAft>
                <a:spcPts val="900"/>
              </a:spcAft>
              <a:defRPr/>
            </a:pPr>
            <a:endParaRPr lang="en-ZA" sz="2800" dirty="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83244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10000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115888"/>
            <a:ext cx="8229600" cy="792162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b="0" dirty="0" smtClean="0">
                <a:latin typeface="Arial" panose="020B0604020202020204" pitchFamily="34" charset="0"/>
              </a:rPr>
              <a:t>Thank you!</a:t>
            </a:r>
            <a:endParaRPr lang="en-ZA" sz="4000" b="0" dirty="0">
              <a:latin typeface="Arial" panose="020B0604020202020204" pitchFamily="34" charset="0"/>
            </a:endParaRP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908050"/>
            <a:ext cx="8856662" cy="5761038"/>
          </a:xfrm>
        </p:spPr>
        <p:txBody>
          <a:bodyPr/>
          <a:lstStyle/>
          <a:p>
            <a:pPr marL="457200" lvl="1" indent="0" eaLnBrk="1" hangingPunct="1">
              <a:buFont typeface="Wingdings" panose="05000000000000000000" pitchFamily="2" charset="2"/>
              <a:buNone/>
              <a:defRPr/>
            </a:pPr>
            <a:endParaRPr lang="en-US" sz="3000" dirty="0" smtClean="0">
              <a:solidFill>
                <a:srgbClr val="FFFF00"/>
              </a:solidFill>
              <a:latin typeface="Arial" panose="020B0604020202020204" pitchFamily="34" charset="0"/>
            </a:endParaRPr>
          </a:p>
          <a:p>
            <a:pPr marL="457200" lvl="1" indent="0" eaLnBrk="1" hangingPunct="1">
              <a:buFont typeface="Wingdings" panose="05000000000000000000" pitchFamily="2" charset="2"/>
              <a:buNone/>
              <a:defRPr/>
            </a:pPr>
            <a:endParaRPr lang="en-US" sz="3000" dirty="0">
              <a:solidFill>
                <a:srgbClr val="FFFF00"/>
              </a:solidFill>
              <a:latin typeface="Arial" panose="020B0604020202020204" pitchFamily="34" charset="0"/>
            </a:endParaRPr>
          </a:p>
          <a:p>
            <a:pPr marL="457200" lvl="1" indent="0" eaLnBrk="1" hangingPunct="1">
              <a:buFont typeface="Wingdings" panose="05000000000000000000" pitchFamily="2" charset="2"/>
              <a:buNone/>
              <a:defRPr/>
            </a:pPr>
            <a:endParaRPr lang="en-US" sz="3000" dirty="0" smtClean="0">
              <a:solidFill>
                <a:srgbClr val="FFFF00"/>
              </a:solidFill>
              <a:latin typeface="Arial" panose="020B0604020202020204" pitchFamily="34" charset="0"/>
            </a:endParaRPr>
          </a:p>
          <a:p>
            <a:pPr marL="457200" lvl="1" indent="0" eaLnBrk="1" hangingPunct="1">
              <a:buFont typeface="Wingdings" panose="05000000000000000000" pitchFamily="2" charset="2"/>
              <a:buNone/>
              <a:defRPr/>
            </a:pPr>
            <a:r>
              <a:rPr lang="en-US" sz="3600" dirty="0" smtClean="0">
                <a:solidFill>
                  <a:srgbClr val="FFFF00"/>
                </a:solidFill>
                <a:latin typeface="Arial" panose="020B0604020202020204" pitchFamily="34" charset="0"/>
              </a:rPr>
              <a:t>			</a:t>
            </a:r>
            <a:r>
              <a:rPr lang="en-US" sz="3600" dirty="0" smtClean="0">
                <a:latin typeface="Arial" panose="020B0604020202020204" pitchFamily="34" charset="0"/>
              </a:rPr>
              <a:t>Any questions?</a:t>
            </a:r>
            <a:endParaRPr lang="en-ZA" sz="3600" dirty="0">
              <a:latin typeface="Arial" panose="020B0604020202020204" pitchFamily="34" charset="0"/>
            </a:endParaRPr>
          </a:p>
          <a:p>
            <a:pPr eaLnBrk="1" hangingPunct="1">
              <a:defRPr/>
            </a:pPr>
            <a:endParaRPr lang="en-US" sz="3000" dirty="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10000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67544" y="0"/>
            <a:ext cx="8229600" cy="449313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b="1" dirty="0" smtClean="0">
                <a:latin typeface="Arial" panose="020B0604020202020204" pitchFamily="34" charset="0"/>
              </a:rPr>
              <a:t>P6-12.1</a:t>
            </a:r>
            <a:endParaRPr lang="en-ZA" sz="2400" b="1" dirty="0">
              <a:latin typeface="Arial" panose="020B0604020202020204" pitchFamily="34" charset="0"/>
            </a:endParaRP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449314"/>
            <a:ext cx="8856662" cy="6292800"/>
          </a:xfrm>
        </p:spPr>
        <p:txBody>
          <a:bodyPr/>
          <a:lstStyle/>
          <a:p>
            <a:pPr eaLnBrk="1" hangingPunct="1">
              <a:spcAft>
                <a:spcPts val="900"/>
              </a:spcAft>
              <a:defRPr/>
            </a:pPr>
            <a:r>
              <a:rPr lang="en-ZA" sz="2400" dirty="0" smtClean="0">
                <a:latin typeface="Arial" panose="020B0604020202020204" pitchFamily="34" charset="0"/>
              </a:rPr>
              <a:t>Background: </a:t>
            </a:r>
            <a:r>
              <a:rPr lang="en-ZA" sz="2400" b="1" dirty="0" smtClean="0">
                <a:latin typeface="Arial" panose="020B0604020202020204" pitchFamily="34" charset="0"/>
              </a:rPr>
              <a:t>Last Year</a:t>
            </a:r>
          </a:p>
          <a:p>
            <a:pPr marL="0" indent="0" eaLnBrk="1" hangingPunct="1">
              <a:spcAft>
                <a:spcPts val="900"/>
              </a:spcAft>
              <a:buNone/>
              <a:defRPr/>
            </a:pPr>
            <a:endParaRPr lang="en-ZA" sz="2800" dirty="0" smtClean="0">
              <a:solidFill>
                <a:srgbClr val="FFFF00"/>
              </a:solidFill>
              <a:latin typeface="Arial" panose="020B0604020202020204" pitchFamily="34" charset="0"/>
            </a:endParaRPr>
          </a:p>
          <a:p>
            <a:pPr marL="0" indent="0" eaLnBrk="1" hangingPunct="1">
              <a:spcAft>
                <a:spcPts val="900"/>
              </a:spcAft>
              <a:buNone/>
              <a:defRPr/>
            </a:pPr>
            <a:endParaRPr lang="en-ZA" sz="2800" dirty="0">
              <a:solidFill>
                <a:srgbClr val="FFFF00"/>
              </a:solidFill>
              <a:latin typeface="Arial" panose="020B0604020202020204" pitchFamily="34" charset="0"/>
            </a:endParaRPr>
          </a:p>
          <a:p>
            <a:pPr marL="0" indent="0" eaLnBrk="1" hangingPunct="1">
              <a:spcAft>
                <a:spcPts val="900"/>
              </a:spcAft>
              <a:buNone/>
              <a:defRPr/>
            </a:pPr>
            <a:endParaRPr lang="en-ZA" sz="2800" dirty="0" smtClean="0">
              <a:solidFill>
                <a:srgbClr val="FFFF00"/>
              </a:solidFill>
              <a:latin typeface="Arial" panose="020B0604020202020204" pitchFamily="34" charset="0"/>
            </a:endParaRPr>
          </a:p>
          <a:p>
            <a:pPr marL="0" indent="0" eaLnBrk="1" hangingPunct="1">
              <a:spcAft>
                <a:spcPts val="900"/>
              </a:spcAft>
              <a:buNone/>
              <a:defRPr/>
            </a:pPr>
            <a:endParaRPr lang="en-ZA" sz="2800" dirty="0">
              <a:solidFill>
                <a:srgbClr val="FFFF00"/>
              </a:solidFill>
              <a:latin typeface="Arial" panose="020B0604020202020204" pitchFamily="34" charset="0"/>
            </a:endParaRPr>
          </a:p>
          <a:p>
            <a:pPr marL="0" indent="0" eaLnBrk="1" hangingPunct="1">
              <a:spcAft>
                <a:spcPts val="900"/>
              </a:spcAft>
              <a:buNone/>
              <a:defRPr/>
            </a:pPr>
            <a:r>
              <a:rPr lang="en-ZA" sz="2400" dirty="0" smtClean="0">
                <a:latin typeface="Arial" panose="020B0604020202020204" pitchFamily="34" charset="0"/>
              </a:rPr>
              <a:t>a) Contribution Margin (CM) Ratio = CM / Revenue</a:t>
            </a:r>
          </a:p>
          <a:p>
            <a:pPr marL="0" indent="0" eaLnBrk="1" hangingPunct="1">
              <a:spcAft>
                <a:spcPts val="900"/>
              </a:spcAft>
              <a:buNone/>
              <a:defRPr/>
            </a:pPr>
            <a:r>
              <a:rPr lang="en-ZA" sz="2400" dirty="0" smtClean="0">
                <a:latin typeface="Arial" panose="020B0604020202020204" pitchFamily="34" charset="0"/>
              </a:rPr>
              <a:t>= 300,000 / 750,000 (which is identical to =10/25 per ball)</a:t>
            </a:r>
            <a:r>
              <a:rPr lang="en-ZA" sz="2400" dirty="0" smtClean="0">
                <a:latin typeface="Arial" panose="020B0604020202020204" pitchFamily="34" charset="0"/>
              </a:rPr>
              <a:t>= 40%</a:t>
            </a:r>
          </a:p>
          <a:p>
            <a:pPr marL="0" indent="0" eaLnBrk="1" hangingPunct="1">
              <a:spcAft>
                <a:spcPts val="900"/>
              </a:spcAft>
              <a:buNone/>
              <a:defRPr/>
            </a:pPr>
            <a:r>
              <a:rPr lang="en-ZA" sz="2400" dirty="0" smtClean="0">
                <a:latin typeface="Arial" panose="020B0604020202020204" pitchFamily="34" charset="0"/>
              </a:rPr>
              <a:t>Profit = CM – Fixed Expenses. </a:t>
            </a:r>
          </a:p>
          <a:p>
            <a:pPr marL="0" indent="0" eaLnBrk="1" hangingPunct="1">
              <a:spcAft>
                <a:spcPts val="900"/>
              </a:spcAft>
              <a:buNone/>
              <a:defRPr/>
            </a:pPr>
            <a:r>
              <a:rPr lang="en-ZA" sz="2400" dirty="0" smtClean="0">
                <a:latin typeface="Arial" panose="020B0604020202020204" pitchFamily="34" charset="0"/>
              </a:rPr>
              <a:t>At </a:t>
            </a:r>
            <a:r>
              <a:rPr lang="en-ZA" sz="2400" b="1" dirty="0" smtClean="0">
                <a:latin typeface="Arial" panose="020B0604020202020204" pitchFamily="34" charset="0"/>
              </a:rPr>
              <a:t>Break-even</a:t>
            </a:r>
            <a:r>
              <a:rPr lang="en-ZA" sz="2400" dirty="0" smtClean="0">
                <a:latin typeface="Arial" panose="020B0604020202020204" pitchFamily="34" charset="0"/>
              </a:rPr>
              <a:t>: Profit = 0, thus </a:t>
            </a:r>
            <a:r>
              <a:rPr lang="en-ZA" sz="2400" b="1" dirty="0" smtClean="0">
                <a:latin typeface="Arial" panose="020B0604020202020204" pitchFamily="34" charset="0"/>
              </a:rPr>
              <a:t>CM = Fixed Expenses</a:t>
            </a:r>
          </a:p>
          <a:p>
            <a:pPr marL="0" indent="0" eaLnBrk="1" hangingPunct="1">
              <a:spcAft>
                <a:spcPts val="900"/>
              </a:spcAft>
              <a:buNone/>
              <a:defRPr/>
            </a:pPr>
            <a:r>
              <a:rPr lang="en-ZA" sz="2400" dirty="0" smtClean="0">
                <a:latin typeface="Arial" panose="020B0604020202020204" pitchFamily="34" charset="0"/>
              </a:rPr>
              <a:t>Ball </a:t>
            </a:r>
            <a:r>
              <a:rPr lang="en-ZA" sz="2400" dirty="0">
                <a:latin typeface="Arial" panose="020B0604020202020204" pitchFamily="34" charset="0"/>
              </a:rPr>
              <a:t>sales: </a:t>
            </a:r>
            <a:r>
              <a:rPr lang="en-ZA" sz="2400" dirty="0" smtClean="0">
                <a:latin typeface="Arial" panose="020B0604020202020204" pitchFamily="34" charset="0"/>
              </a:rPr>
              <a:t>Balls x (Selling price – Var. cost) = Fixed Exp.</a:t>
            </a:r>
          </a:p>
          <a:p>
            <a:pPr marL="0" indent="0" eaLnBrk="1" hangingPunct="1">
              <a:spcAft>
                <a:spcPts val="900"/>
              </a:spcAft>
              <a:buNone/>
              <a:defRPr/>
            </a:pPr>
            <a:r>
              <a:rPr lang="en-ZA" sz="2400" b="1" dirty="0" smtClean="0">
                <a:latin typeface="Arial" panose="020B0604020202020204" pitchFamily="34" charset="0"/>
              </a:rPr>
              <a:t>Balls </a:t>
            </a:r>
            <a:r>
              <a:rPr lang="en-ZA" sz="2400" dirty="0" smtClean="0">
                <a:latin typeface="Arial" panose="020B0604020202020204" pitchFamily="34" charset="0"/>
              </a:rPr>
              <a:t>= Fixed </a:t>
            </a:r>
            <a:r>
              <a:rPr lang="en-ZA" sz="2400" dirty="0" err="1" smtClean="0">
                <a:latin typeface="Arial" panose="020B0604020202020204" pitchFamily="34" charset="0"/>
              </a:rPr>
              <a:t>Exp</a:t>
            </a:r>
            <a:r>
              <a:rPr lang="en-ZA" sz="2400" dirty="0" smtClean="0">
                <a:latin typeface="Arial" panose="020B0604020202020204" pitchFamily="34" charset="0"/>
              </a:rPr>
              <a:t> / (25 -15) = 210,000 / 10 = 21,000 balls.</a:t>
            </a:r>
            <a:endParaRPr lang="en-ZA" sz="2400" dirty="0">
              <a:latin typeface="Arial" panose="020B0604020202020204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197419"/>
              </p:ext>
            </p:extLst>
          </p:nvPr>
        </p:nvGraphicFramePr>
        <p:xfrm>
          <a:off x="827583" y="908719"/>
          <a:ext cx="6984778" cy="2514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65486"/>
                <a:gridCol w="1309646"/>
                <a:gridCol w="1309646"/>
              </a:tblGrid>
              <a:tr h="297033">
                <a:tc>
                  <a:txBody>
                    <a:bodyPr/>
                    <a:lstStyle/>
                    <a:p>
                      <a:pPr algn="l" fontAlgn="b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 dirty="0">
                          <a:effectLst/>
                        </a:rPr>
                        <a:t>Present 30 000 balls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297033">
                <a:tc>
                  <a:txBody>
                    <a:bodyPr/>
                    <a:lstStyle/>
                    <a:p>
                      <a:pPr algn="l" fontAlgn="b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7033">
                <a:tc>
                  <a:txBody>
                    <a:bodyPr/>
                    <a:lstStyle/>
                    <a:p>
                      <a:pPr algn="l" fontAlgn="b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u="none" strike="noStrike">
                          <a:effectLst/>
                        </a:rPr>
                        <a:t>Total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u="none" strike="noStrike">
                          <a:effectLst/>
                        </a:rPr>
                        <a:t>Per unit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7033">
                <a:tc>
                  <a:txBody>
                    <a:bodyPr/>
                    <a:lstStyle/>
                    <a:p>
                      <a:pPr algn="l" fontAlgn="b"/>
                      <a:r>
                        <a:rPr lang="en-ZA" sz="2000" u="none" strike="noStrike" dirty="0">
                          <a:effectLst/>
                        </a:rPr>
                        <a:t>Revenue (30 000 standard balls)</a:t>
                      </a:r>
                      <a:endParaRPr lang="en-ZA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>
                          <a:effectLst/>
                        </a:rPr>
                        <a:t>£750 000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>
                          <a:effectLst/>
                        </a:rPr>
                        <a:t>£25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7033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 dirty="0">
                          <a:effectLst/>
                        </a:rPr>
                        <a:t>Less variable expenses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sng" strike="noStrike" dirty="0">
                          <a:effectLst/>
                        </a:rPr>
                        <a:t>£450 000</a:t>
                      </a:r>
                      <a:endParaRPr lang="en-GB" sz="2000" b="0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sng" strike="noStrike" dirty="0">
                          <a:effectLst/>
                        </a:rPr>
                        <a:t>£15</a:t>
                      </a:r>
                      <a:endParaRPr lang="en-GB" sz="2000" b="0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7033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 dirty="0">
                          <a:effectLst/>
                        </a:rPr>
                        <a:t>Contribution </a:t>
                      </a:r>
                      <a:r>
                        <a:rPr lang="en-GB" sz="2000" u="none" strike="noStrike" dirty="0" smtClean="0">
                          <a:effectLst/>
                        </a:rPr>
                        <a:t>margin (CM)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>
                          <a:effectLst/>
                        </a:rPr>
                        <a:t>£300 000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>
                          <a:effectLst/>
                        </a:rPr>
                        <a:t>£10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7033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 dirty="0">
                          <a:effectLst/>
                        </a:rPr>
                        <a:t>Less </a:t>
                      </a:r>
                      <a:r>
                        <a:rPr lang="en-GB" sz="2000" u="none" strike="noStrike" dirty="0" smtClean="0">
                          <a:effectLst/>
                        </a:rPr>
                        <a:t>Fixed </a:t>
                      </a:r>
                      <a:r>
                        <a:rPr lang="en-GB" sz="2000" u="none" strike="noStrike" dirty="0">
                          <a:effectLst/>
                        </a:rPr>
                        <a:t>expenses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>
                          <a:effectLst/>
                        </a:rPr>
                        <a:t>£210 000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7033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 dirty="0">
                          <a:effectLst/>
                        </a:rPr>
                        <a:t>Profit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 dirty="0">
                          <a:effectLst/>
                        </a:rPr>
                        <a:t>£90 000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10000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67544" y="0"/>
            <a:ext cx="8229600" cy="449313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dirty="0" smtClean="0">
                <a:latin typeface="Arial" panose="020B0604020202020204" pitchFamily="34" charset="0"/>
              </a:rPr>
              <a:t>P6-12.1</a:t>
            </a:r>
            <a:endParaRPr lang="en-ZA" sz="2400" b="0" dirty="0">
              <a:latin typeface="Arial" panose="020B0604020202020204" pitchFamily="34" charset="0"/>
            </a:endParaRP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449314"/>
            <a:ext cx="8856662" cy="6292800"/>
          </a:xfrm>
        </p:spPr>
        <p:txBody>
          <a:bodyPr/>
          <a:lstStyle/>
          <a:p>
            <a:pPr eaLnBrk="1" hangingPunct="1">
              <a:spcAft>
                <a:spcPts val="900"/>
              </a:spcAft>
              <a:defRPr/>
            </a:pPr>
            <a:r>
              <a:rPr lang="en-ZA" sz="2400" dirty="0" smtClean="0">
                <a:latin typeface="Arial" panose="020B0604020202020204" pitchFamily="34" charset="0"/>
              </a:rPr>
              <a:t>Background: </a:t>
            </a:r>
            <a:r>
              <a:rPr lang="en-ZA" sz="2400" b="1" dirty="0" smtClean="0">
                <a:latin typeface="Arial" panose="020B0604020202020204" pitchFamily="34" charset="0"/>
              </a:rPr>
              <a:t>Last year</a:t>
            </a:r>
          </a:p>
          <a:p>
            <a:pPr marL="0" indent="0" eaLnBrk="1" hangingPunct="1">
              <a:spcAft>
                <a:spcPts val="900"/>
              </a:spcAft>
              <a:buNone/>
              <a:defRPr/>
            </a:pPr>
            <a:endParaRPr lang="en-ZA" sz="2800" dirty="0" smtClean="0">
              <a:solidFill>
                <a:srgbClr val="FFFF00"/>
              </a:solidFill>
              <a:latin typeface="Arial" panose="020B0604020202020204" pitchFamily="34" charset="0"/>
            </a:endParaRPr>
          </a:p>
          <a:p>
            <a:pPr marL="0" indent="0" eaLnBrk="1" hangingPunct="1">
              <a:spcAft>
                <a:spcPts val="900"/>
              </a:spcAft>
              <a:buNone/>
              <a:defRPr/>
            </a:pPr>
            <a:endParaRPr lang="en-ZA" sz="2800" dirty="0">
              <a:solidFill>
                <a:srgbClr val="FFFF00"/>
              </a:solidFill>
              <a:latin typeface="Arial" panose="020B0604020202020204" pitchFamily="34" charset="0"/>
            </a:endParaRPr>
          </a:p>
          <a:p>
            <a:pPr marL="0" indent="0" eaLnBrk="1" hangingPunct="1">
              <a:spcAft>
                <a:spcPts val="900"/>
              </a:spcAft>
              <a:buNone/>
              <a:defRPr/>
            </a:pPr>
            <a:endParaRPr lang="en-ZA" sz="2800" dirty="0" smtClean="0">
              <a:solidFill>
                <a:srgbClr val="FFFF00"/>
              </a:solidFill>
              <a:latin typeface="Arial" panose="020B0604020202020204" pitchFamily="34" charset="0"/>
            </a:endParaRPr>
          </a:p>
          <a:p>
            <a:pPr marL="0" indent="0" eaLnBrk="1" hangingPunct="1">
              <a:spcAft>
                <a:spcPts val="900"/>
              </a:spcAft>
              <a:buNone/>
              <a:defRPr/>
            </a:pPr>
            <a:endParaRPr lang="en-ZA" sz="2800" dirty="0">
              <a:solidFill>
                <a:srgbClr val="FFFF00"/>
              </a:solidFill>
              <a:latin typeface="Arial" panose="020B0604020202020204" pitchFamily="34" charset="0"/>
            </a:endParaRPr>
          </a:p>
          <a:p>
            <a:pPr marL="0" indent="0" eaLnBrk="1" hangingPunct="1">
              <a:spcAft>
                <a:spcPts val="900"/>
              </a:spcAft>
              <a:buNone/>
              <a:defRPr/>
            </a:pPr>
            <a:r>
              <a:rPr lang="en-ZA" sz="2400" dirty="0">
                <a:latin typeface="Arial" panose="020B0604020202020204" pitchFamily="34" charset="0"/>
              </a:rPr>
              <a:t>b</a:t>
            </a:r>
            <a:r>
              <a:rPr lang="en-ZA" sz="2400" dirty="0" smtClean="0">
                <a:latin typeface="Arial" panose="020B0604020202020204" pitchFamily="34" charset="0"/>
              </a:rPr>
              <a:t>) </a:t>
            </a:r>
            <a:r>
              <a:rPr lang="en-ZA" sz="2400" b="1" dirty="0" smtClean="0">
                <a:latin typeface="Arial" panose="020B0604020202020204" pitchFamily="34" charset="0"/>
              </a:rPr>
              <a:t>Operating leverage = </a:t>
            </a:r>
            <a:r>
              <a:rPr lang="en-ZA" sz="2400" b="1" dirty="0">
                <a:latin typeface="Arial" panose="020B0604020202020204" pitchFamily="34" charset="0"/>
              </a:rPr>
              <a:t>Contribution </a:t>
            </a:r>
            <a:r>
              <a:rPr lang="en-ZA" sz="2400" b="1" dirty="0" smtClean="0">
                <a:latin typeface="Arial" panose="020B0604020202020204" pitchFamily="34" charset="0"/>
              </a:rPr>
              <a:t>Margin / Profit</a:t>
            </a:r>
            <a:endParaRPr lang="en-ZA" sz="2400" b="1" dirty="0">
              <a:latin typeface="Arial" panose="020B0604020202020204" pitchFamily="34" charset="0"/>
            </a:endParaRPr>
          </a:p>
          <a:p>
            <a:pPr marL="0" indent="0" eaLnBrk="1" hangingPunct="1">
              <a:spcAft>
                <a:spcPts val="900"/>
              </a:spcAft>
              <a:buNone/>
              <a:defRPr/>
            </a:pPr>
            <a:r>
              <a:rPr lang="en-ZA" sz="2400" dirty="0" smtClean="0">
                <a:latin typeface="Arial" panose="020B0604020202020204" pitchFamily="34" charset="0"/>
              </a:rPr>
              <a:t>= 300,000 / 90,000</a:t>
            </a:r>
          </a:p>
          <a:p>
            <a:pPr marL="0" indent="0" eaLnBrk="1" hangingPunct="1">
              <a:spcAft>
                <a:spcPts val="900"/>
              </a:spcAft>
              <a:buNone/>
              <a:defRPr/>
            </a:pPr>
            <a:r>
              <a:rPr lang="en-ZA" sz="2400" dirty="0" smtClean="0">
                <a:latin typeface="Arial" panose="020B0604020202020204" pitchFamily="34" charset="0"/>
              </a:rPr>
              <a:t>= 3.33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8804331"/>
              </p:ext>
            </p:extLst>
          </p:nvPr>
        </p:nvGraphicFramePr>
        <p:xfrm>
          <a:off x="827583" y="908719"/>
          <a:ext cx="7200801" cy="23568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500501"/>
                <a:gridCol w="1350150"/>
                <a:gridCol w="1350150"/>
              </a:tblGrid>
              <a:tr h="297033">
                <a:tc>
                  <a:txBody>
                    <a:bodyPr/>
                    <a:lstStyle/>
                    <a:p>
                      <a:pPr algn="l" fontAlgn="b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 dirty="0">
                          <a:effectLst/>
                        </a:rPr>
                        <a:t>Present 30 000 balls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297033">
                <a:tc>
                  <a:txBody>
                    <a:bodyPr/>
                    <a:lstStyle/>
                    <a:p>
                      <a:pPr algn="l" fontAlgn="b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u="none" strike="noStrike">
                          <a:effectLst/>
                        </a:rPr>
                        <a:t>Total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u="none" strike="noStrike" dirty="0">
                          <a:effectLst/>
                        </a:rPr>
                        <a:t>Per </a:t>
                      </a:r>
                      <a:r>
                        <a:rPr lang="en-GB" sz="2000" u="none" strike="noStrike" dirty="0" smtClean="0">
                          <a:effectLst/>
                        </a:rPr>
                        <a:t>ball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53170">
                <a:tc>
                  <a:txBody>
                    <a:bodyPr/>
                    <a:lstStyle/>
                    <a:p>
                      <a:pPr algn="l" fontAlgn="b"/>
                      <a:r>
                        <a:rPr lang="en-ZA" sz="2000" u="none" strike="noStrike" dirty="0">
                          <a:effectLst/>
                        </a:rPr>
                        <a:t>Revenue (30 000 standard balls)</a:t>
                      </a:r>
                      <a:endParaRPr lang="en-ZA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>
                          <a:effectLst/>
                        </a:rPr>
                        <a:t>£750 000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>
                          <a:effectLst/>
                        </a:rPr>
                        <a:t>£25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7033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 dirty="0">
                          <a:effectLst/>
                        </a:rPr>
                        <a:t>Less variable expenses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sng" strike="noStrike" dirty="0">
                          <a:effectLst/>
                        </a:rPr>
                        <a:t>£450 000</a:t>
                      </a:r>
                      <a:endParaRPr lang="en-GB" sz="2000" b="0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sng" strike="noStrike" dirty="0">
                          <a:effectLst/>
                        </a:rPr>
                        <a:t>£15</a:t>
                      </a:r>
                      <a:endParaRPr lang="en-GB" sz="2000" b="0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32048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 dirty="0" smtClean="0">
                          <a:effectLst/>
                        </a:rPr>
                        <a:t>Contribution margin (CM)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 dirty="0">
                          <a:effectLst/>
                        </a:rPr>
                        <a:t>£300 000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u="sng" strike="noStrike" dirty="0" smtClean="0">
                          <a:effectLst/>
                        </a:rPr>
                        <a:t>£10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7033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 dirty="0">
                          <a:effectLst/>
                        </a:rPr>
                        <a:t>Less fixed expenses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 dirty="0">
                          <a:effectLst/>
                        </a:rPr>
                        <a:t>£210 000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7033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 dirty="0">
                          <a:effectLst/>
                        </a:rPr>
                        <a:t>Profit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 dirty="0">
                          <a:effectLst/>
                        </a:rPr>
                        <a:t>£90 000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8660516"/>
      </p:ext>
    </p:extLst>
  </p:cSld>
  <p:clrMapOvr>
    <a:masterClrMapping/>
  </p:clrMapOvr>
  <p:transition advClick="0" advTm="10000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67544" y="0"/>
            <a:ext cx="8229600" cy="449313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b="1" dirty="0" smtClean="0">
                <a:latin typeface="Arial" panose="020B0604020202020204" pitchFamily="34" charset="0"/>
              </a:rPr>
              <a:t>P6-12.2</a:t>
            </a:r>
            <a:endParaRPr lang="en-ZA" sz="2400" b="1" dirty="0">
              <a:latin typeface="Arial" panose="020B0604020202020204" pitchFamily="34" charset="0"/>
            </a:endParaRP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449314"/>
            <a:ext cx="8856662" cy="6292800"/>
          </a:xfrm>
        </p:spPr>
        <p:txBody>
          <a:bodyPr/>
          <a:lstStyle/>
          <a:p>
            <a:pPr eaLnBrk="1" hangingPunct="1">
              <a:spcAft>
                <a:spcPts val="900"/>
              </a:spcAft>
              <a:defRPr/>
            </a:pPr>
            <a:r>
              <a:rPr lang="en-ZA" sz="2400" dirty="0" smtClean="0">
                <a:latin typeface="Arial" panose="020B0604020202020204" pitchFamily="34" charset="0"/>
              </a:rPr>
              <a:t>Background: </a:t>
            </a:r>
            <a:r>
              <a:rPr lang="en-ZA" sz="2400" b="1" dirty="0" smtClean="0">
                <a:latin typeface="Arial" panose="020B0604020202020204" pitchFamily="34" charset="0"/>
              </a:rPr>
              <a:t>Next Year</a:t>
            </a:r>
          </a:p>
          <a:p>
            <a:pPr marL="0" indent="0" eaLnBrk="1" hangingPunct="1">
              <a:spcAft>
                <a:spcPts val="900"/>
              </a:spcAft>
              <a:buNone/>
              <a:defRPr/>
            </a:pPr>
            <a:endParaRPr lang="en-ZA" sz="2800" dirty="0" smtClean="0">
              <a:solidFill>
                <a:srgbClr val="FFFF00"/>
              </a:solidFill>
              <a:latin typeface="Arial" panose="020B0604020202020204" pitchFamily="34" charset="0"/>
            </a:endParaRPr>
          </a:p>
          <a:p>
            <a:pPr marL="0" indent="0" eaLnBrk="1" hangingPunct="1">
              <a:spcAft>
                <a:spcPts val="900"/>
              </a:spcAft>
              <a:buNone/>
              <a:defRPr/>
            </a:pPr>
            <a:endParaRPr lang="en-ZA" sz="2800" dirty="0">
              <a:solidFill>
                <a:srgbClr val="FFFF00"/>
              </a:solidFill>
              <a:latin typeface="Arial" panose="020B0604020202020204" pitchFamily="34" charset="0"/>
            </a:endParaRPr>
          </a:p>
          <a:p>
            <a:pPr marL="0" indent="0" eaLnBrk="1" hangingPunct="1">
              <a:spcAft>
                <a:spcPts val="900"/>
              </a:spcAft>
              <a:buNone/>
              <a:defRPr/>
            </a:pPr>
            <a:endParaRPr lang="en-ZA" sz="2800" dirty="0" smtClean="0">
              <a:solidFill>
                <a:srgbClr val="FFFF00"/>
              </a:solidFill>
              <a:latin typeface="Arial" panose="020B0604020202020204" pitchFamily="34" charset="0"/>
            </a:endParaRPr>
          </a:p>
          <a:p>
            <a:pPr marL="0" indent="0" eaLnBrk="1" hangingPunct="1">
              <a:spcAft>
                <a:spcPts val="900"/>
              </a:spcAft>
              <a:buNone/>
              <a:defRPr/>
            </a:pPr>
            <a:endParaRPr lang="en-ZA" sz="2800" dirty="0">
              <a:solidFill>
                <a:srgbClr val="FFFF00"/>
              </a:solidFill>
              <a:latin typeface="Arial" panose="020B0604020202020204" pitchFamily="34" charset="0"/>
            </a:endParaRPr>
          </a:p>
          <a:p>
            <a:pPr marL="0" indent="0" eaLnBrk="1" hangingPunct="1">
              <a:spcAft>
                <a:spcPts val="900"/>
              </a:spcAft>
              <a:buNone/>
              <a:defRPr/>
            </a:pPr>
            <a:r>
              <a:rPr lang="en-ZA" sz="2400" dirty="0" smtClean="0">
                <a:latin typeface="Arial" panose="020B0604020202020204" pitchFamily="34" charset="0"/>
              </a:rPr>
              <a:t>a) </a:t>
            </a:r>
            <a:r>
              <a:rPr lang="en-ZA" sz="2400" b="1" dirty="0" smtClean="0">
                <a:latin typeface="Arial" panose="020B0604020202020204" pitchFamily="34" charset="0"/>
              </a:rPr>
              <a:t>New Contribution Margin Ratio </a:t>
            </a:r>
            <a:r>
              <a:rPr lang="en-ZA" sz="2400" dirty="0" smtClean="0">
                <a:latin typeface="Arial" panose="020B0604020202020204" pitchFamily="34" charset="0"/>
              </a:rPr>
              <a:t>= CM / Revenue</a:t>
            </a:r>
          </a:p>
          <a:p>
            <a:pPr marL="0" indent="0" eaLnBrk="1" hangingPunct="1">
              <a:spcAft>
                <a:spcPts val="900"/>
              </a:spcAft>
              <a:buNone/>
              <a:defRPr/>
            </a:pPr>
            <a:r>
              <a:rPr lang="en-ZA" sz="2400" dirty="0" smtClean="0">
                <a:latin typeface="Arial" panose="020B0604020202020204" pitchFamily="34" charset="0"/>
              </a:rPr>
              <a:t>= (210,000/750,000) (which is identical to 7 / 25 per ball)</a:t>
            </a:r>
          </a:p>
          <a:p>
            <a:pPr marL="0" indent="0" eaLnBrk="1" hangingPunct="1">
              <a:spcAft>
                <a:spcPts val="900"/>
              </a:spcAft>
              <a:buNone/>
              <a:defRPr/>
            </a:pPr>
            <a:r>
              <a:rPr lang="en-ZA" sz="2400" dirty="0" smtClean="0">
                <a:latin typeface="Arial" panose="020B0604020202020204" pitchFamily="34" charset="0"/>
              </a:rPr>
              <a:t>= 28% (was 40%)</a:t>
            </a:r>
          </a:p>
          <a:p>
            <a:pPr marL="0" indent="0" eaLnBrk="1" hangingPunct="1">
              <a:spcAft>
                <a:spcPts val="900"/>
              </a:spcAft>
              <a:buNone/>
              <a:defRPr/>
            </a:pPr>
            <a:r>
              <a:rPr lang="en-ZA" sz="2400" b="1" dirty="0" smtClean="0">
                <a:latin typeface="Arial" panose="020B0604020202020204" pitchFamily="34" charset="0"/>
              </a:rPr>
              <a:t>Break-even ball sales</a:t>
            </a:r>
            <a:r>
              <a:rPr lang="en-ZA" sz="2400" dirty="0" smtClean="0">
                <a:latin typeface="Arial" panose="020B0604020202020204" pitchFamily="34" charset="0"/>
              </a:rPr>
              <a:t>: Balls = Fixed Expenses / CM per ball</a:t>
            </a:r>
          </a:p>
          <a:p>
            <a:pPr marL="0" indent="0" eaLnBrk="1" hangingPunct="1">
              <a:spcAft>
                <a:spcPts val="900"/>
              </a:spcAft>
              <a:buNone/>
              <a:defRPr/>
            </a:pPr>
            <a:r>
              <a:rPr lang="en-ZA" sz="2400" dirty="0" smtClean="0">
                <a:latin typeface="Arial" panose="020B0604020202020204" pitchFamily="34" charset="0"/>
              </a:rPr>
              <a:t>= 210,000 / 7 per ball = </a:t>
            </a:r>
            <a:r>
              <a:rPr lang="en-ZA" sz="2400" b="1" dirty="0" smtClean="0">
                <a:latin typeface="Arial" panose="020B0604020202020204" pitchFamily="34" charset="0"/>
              </a:rPr>
              <a:t>30,000 balls </a:t>
            </a:r>
            <a:r>
              <a:rPr lang="en-ZA" sz="2400" dirty="0" smtClean="0">
                <a:latin typeface="Arial" panose="020B0604020202020204" pitchFamily="34" charset="0"/>
              </a:rPr>
              <a:t>(was 21,000)</a:t>
            </a:r>
            <a:endParaRPr lang="en-ZA" sz="2400" dirty="0">
              <a:latin typeface="Arial" panose="020B0604020202020204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2801822"/>
              </p:ext>
            </p:extLst>
          </p:nvPr>
        </p:nvGraphicFramePr>
        <p:xfrm>
          <a:off x="827583" y="908719"/>
          <a:ext cx="6367023" cy="2514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79389"/>
                <a:gridCol w="1193817"/>
                <a:gridCol w="1193817"/>
              </a:tblGrid>
              <a:tr h="297033">
                <a:tc>
                  <a:txBody>
                    <a:bodyPr/>
                    <a:lstStyle/>
                    <a:p>
                      <a:pPr algn="l" fontAlgn="b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 dirty="0" smtClean="0">
                          <a:effectLst/>
                        </a:rPr>
                        <a:t>Previous: </a:t>
                      </a:r>
                      <a:r>
                        <a:rPr lang="en-GB" sz="2000" u="none" strike="noStrike" dirty="0">
                          <a:effectLst/>
                        </a:rPr>
                        <a:t>30 000 balls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297033">
                <a:tc>
                  <a:txBody>
                    <a:bodyPr/>
                    <a:lstStyle/>
                    <a:p>
                      <a:pPr algn="l" fontAlgn="b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7033">
                <a:tc>
                  <a:txBody>
                    <a:bodyPr/>
                    <a:lstStyle/>
                    <a:p>
                      <a:pPr algn="l" fontAlgn="b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u="none" strike="noStrike">
                          <a:effectLst/>
                        </a:rPr>
                        <a:t>Total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u="none" strike="noStrike">
                          <a:effectLst/>
                        </a:rPr>
                        <a:t>Per unit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7033">
                <a:tc>
                  <a:txBody>
                    <a:bodyPr/>
                    <a:lstStyle/>
                    <a:p>
                      <a:pPr algn="l" fontAlgn="b"/>
                      <a:r>
                        <a:rPr lang="en-ZA" sz="2000" u="none" strike="noStrike" dirty="0">
                          <a:effectLst/>
                        </a:rPr>
                        <a:t>Revenue (30 000 standard balls)</a:t>
                      </a:r>
                      <a:endParaRPr lang="en-ZA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>
                          <a:effectLst/>
                        </a:rPr>
                        <a:t>£750 000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>
                          <a:effectLst/>
                        </a:rPr>
                        <a:t>£25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7033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 dirty="0">
                          <a:effectLst/>
                        </a:rPr>
                        <a:t>Less variable expenses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sng" strike="noStrike" dirty="0" smtClean="0">
                          <a:effectLst/>
                        </a:rPr>
                        <a:t>£540 </a:t>
                      </a:r>
                      <a:r>
                        <a:rPr lang="en-GB" sz="2000" u="sng" strike="noStrike" dirty="0">
                          <a:effectLst/>
                        </a:rPr>
                        <a:t>000</a:t>
                      </a:r>
                      <a:endParaRPr lang="en-GB" sz="2000" b="0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sng" strike="noStrike" dirty="0">
                          <a:effectLst/>
                        </a:rPr>
                        <a:t>£</a:t>
                      </a:r>
                      <a:r>
                        <a:rPr lang="en-GB" sz="2000" u="sng" strike="noStrike" dirty="0" smtClean="0">
                          <a:effectLst/>
                        </a:rPr>
                        <a:t>15+3=18</a:t>
                      </a:r>
                      <a:endParaRPr lang="en-GB" sz="2000" b="0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7033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 dirty="0">
                          <a:effectLst/>
                        </a:rPr>
                        <a:t>Contribution </a:t>
                      </a:r>
                      <a:r>
                        <a:rPr lang="en-GB" sz="2000" u="none" strike="noStrike" dirty="0" smtClean="0">
                          <a:effectLst/>
                        </a:rPr>
                        <a:t>margin (CM)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 dirty="0" smtClean="0">
                          <a:effectLst/>
                        </a:rPr>
                        <a:t>£210 </a:t>
                      </a:r>
                      <a:r>
                        <a:rPr lang="en-GB" sz="2000" u="none" strike="noStrike" dirty="0">
                          <a:effectLst/>
                        </a:rPr>
                        <a:t>000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 dirty="0">
                          <a:effectLst/>
                        </a:rPr>
                        <a:t>£</a:t>
                      </a:r>
                      <a:r>
                        <a:rPr lang="en-GB" sz="2000" u="none" strike="noStrike" dirty="0" smtClean="0">
                          <a:effectLst/>
                        </a:rPr>
                        <a:t>10-3=7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7033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 dirty="0">
                          <a:effectLst/>
                        </a:rPr>
                        <a:t>Less </a:t>
                      </a:r>
                      <a:r>
                        <a:rPr lang="en-GB" sz="2000" u="none" strike="noStrike" dirty="0" smtClean="0">
                          <a:effectLst/>
                        </a:rPr>
                        <a:t>Fixed </a:t>
                      </a:r>
                      <a:r>
                        <a:rPr lang="en-GB" sz="2000" u="none" strike="noStrike" dirty="0">
                          <a:effectLst/>
                        </a:rPr>
                        <a:t>expenses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 dirty="0">
                          <a:effectLst/>
                        </a:rPr>
                        <a:t>£210 000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7033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 dirty="0">
                          <a:effectLst/>
                        </a:rPr>
                        <a:t>Profit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 dirty="0" smtClean="0">
                          <a:effectLst/>
                        </a:rPr>
                        <a:t>£0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7429335"/>
      </p:ext>
    </p:extLst>
  </p:cSld>
  <p:clrMapOvr>
    <a:masterClrMapping/>
  </p:clrMapOvr>
  <p:transition advClick="0" advTm="10000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67544" y="0"/>
            <a:ext cx="8229600" cy="449313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b="1" dirty="0" smtClean="0">
                <a:latin typeface="Arial" panose="020B0604020202020204" pitchFamily="34" charset="0"/>
              </a:rPr>
              <a:t>P6-12.3</a:t>
            </a:r>
            <a:endParaRPr lang="en-ZA" sz="2400" b="1" dirty="0">
              <a:latin typeface="Arial" panose="020B0604020202020204" pitchFamily="34" charset="0"/>
            </a:endParaRP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449314"/>
            <a:ext cx="8856662" cy="6292800"/>
          </a:xfrm>
        </p:spPr>
        <p:txBody>
          <a:bodyPr/>
          <a:lstStyle/>
          <a:p>
            <a:pPr eaLnBrk="1" hangingPunct="1">
              <a:spcAft>
                <a:spcPts val="900"/>
              </a:spcAft>
              <a:defRPr/>
            </a:pPr>
            <a:r>
              <a:rPr lang="en-ZA" sz="2400" dirty="0" smtClean="0">
                <a:latin typeface="Arial" panose="020B0604020202020204" pitchFamily="34" charset="0"/>
              </a:rPr>
              <a:t>Background: </a:t>
            </a:r>
            <a:r>
              <a:rPr lang="en-ZA" sz="2400" b="1" dirty="0" smtClean="0">
                <a:latin typeface="Arial" panose="020B0604020202020204" pitchFamily="34" charset="0"/>
              </a:rPr>
              <a:t>New Year</a:t>
            </a:r>
          </a:p>
          <a:p>
            <a:pPr marL="0" indent="0" eaLnBrk="1" hangingPunct="1">
              <a:spcAft>
                <a:spcPts val="900"/>
              </a:spcAft>
              <a:buNone/>
              <a:defRPr/>
            </a:pPr>
            <a:endParaRPr lang="en-ZA" sz="2800" dirty="0" smtClean="0">
              <a:solidFill>
                <a:srgbClr val="FFFF00"/>
              </a:solidFill>
              <a:latin typeface="Arial" panose="020B0604020202020204" pitchFamily="34" charset="0"/>
            </a:endParaRPr>
          </a:p>
          <a:p>
            <a:pPr marL="0" indent="0" eaLnBrk="1" hangingPunct="1">
              <a:spcAft>
                <a:spcPts val="900"/>
              </a:spcAft>
              <a:buNone/>
              <a:defRPr/>
            </a:pPr>
            <a:endParaRPr lang="en-ZA" sz="2800" dirty="0">
              <a:solidFill>
                <a:srgbClr val="FFFF00"/>
              </a:solidFill>
              <a:latin typeface="Arial" panose="020B0604020202020204" pitchFamily="34" charset="0"/>
            </a:endParaRPr>
          </a:p>
          <a:p>
            <a:pPr marL="0" indent="0" eaLnBrk="1" hangingPunct="1">
              <a:spcAft>
                <a:spcPts val="900"/>
              </a:spcAft>
              <a:buNone/>
              <a:defRPr/>
            </a:pPr>
            <a:endParaRPr lang="en-ZA" sz="2800" dirty="0" smtClean="0">
              <a:solidFill>
                <a:srgbClr val="FFFF00"/>
              </a:solidFill>
              <a:latin typeface="Arial" panose="020B0604020202020204" pitchFamily="34" charset="0"/>
            </a:endParaRPr>
          </a:p>
          <a:p>
            <a:pPr marL="0" indent="0" eaLnBrk="1" hangingPunct="1">
              <a:spcAft>
                <a:spcPts val="900"/>
              </a:spcAft>
              <a:buNone/>
              <a:defRPr/>
            </a:pPr>
            <a:endParaRPr lang="en-ZA" sz="2800" dirty="0">
              <a:solidFill>
                <a:srgbClr val="FFFF00"/>
              </a:solidFill>
              <a:latin typeface="Arial" panose="020B0604020202020204" pitchFamily="34" charset="0"/>
            </a:endParaRPr>
          </a:p>
          <a:p>
            <a:pPr marL="0" indent="0" eaLnBrk="1" hangingPunct="1">
              <a:spcAft>
                <a:spcPts val="900"/>
              </a:spcAft>
              <a:buNone/>
              <a:defRPr/>
            </a:pPr>
            <a:r>
              <a:rPr lang="en-ZA" sz="2400" b="1" dirty="0" smtClean="0">
                <a:latin typeface="Arial" panose="020B0604020202020204" pitchFamily="34" charset="0"/>
              </a:rPr>
              <a:t>New ball sales to keep profit the same?</a:t>
            </a:r>
          </a:p>
          <a:p>
            <a:pPr marL="0" indent="0" eaLnBrk="1" hangingPunct="1">
              <a:spcAft>
                <a:spcPts val="900"/>
              </a:spcAft>
              <a:buNone/>
              <a:defRPr/>
            </a:pPr>
            <a:r>
              <a:rPr lang="en-ZA" sz="2400" b="1" dirty="0" smtClean="0">
                <a:latin typeface="Arial" panose="020B0604020202020204" pitchFamily="34" charset="0"/>
              </a:rPr>
              <a:t>Since Fixed Costs remained the same, CM must also remain the same. </a:t>
            </a:r>
            <a:r>
              <a:rPr lang="en-ZA" sz="2400" dirty="0" smtClean="0">
                <a:latin typeface="Arial" panose="020B0604020202020204" pitchFamily="34" charset="0"/>
              </a:rPr>
              <a:t>Since CM/ ball fell from 10 to 7, </a:t>
            </a:r>
          </a:p>
          <a:p>
            <a:pPr marL="0" indent="0" eaLnBrk="1" hangingPunct="1">
              <a:spcAft>
                <a:spcPts val="900"/>
              </a:spcAft>
              <a:buNone/>
              <a:defRPr/>
            </a:pPr>
            <a:r>
              <a:rPr lang="en-ZA" sz="2400" dirty="0" smtClean="0">
                <a:latin typeface="Arial" panose="020B0604020202020204" pitchFamily="34" charset="0"/>
              </a:rPr>
              <a:t>CM/ball fell: Ratio 7/10. </a:t>
            </a:r>
          </a:p>
          <a:p>
            <a:pPr marL="0" indent="0" eaLnBrk="1" hangingPunct="1">
              <a:spcAft>
                <a:spcPts val="900"/>
              </a:spcAft>
              <a:buNone/>
              <a:defRPr/>
            </a:pPr>
            <a:r>
              <a:rPr lang="en-ZA" sz="2400" dirty="0" smtClean="0">
                <a:latin typeface="Arial" panose="020B0604020202020204" pitchFamily="34" charset="0"/>
              </a:rPr>
              <a:t>Therefore ball sales must increase by ratio 10/7.</a:t>
            </a:r>
          </a:p>
          <a:p>
            <a:pPr marL="0" indent="0" eaLnBrk="1" hangingPunct="1">
              <a:spcAft>
                <a:spcPts val="900"/>
              </a:spcAft>
              <a:buNone/>
              <a:defRPr/>
            </a:pPr>
            <a:r>
              <a:rPr lang="en-ZA" sz="2400" b="1" dirty="0" smtClean="0">
                <a:latin typeface="Arial" panose="020B0604020202020204" pitchFamily="34" charset="0"/>
              </a:rPr>
              <a:t>New ball sales = 30,000 x 10/7 = 42,857</a:t>
            </a:r>
            <a:endParaRPr lang="en-ZA" sz="2400" b="1" dirty="0">
              <a:latin typeface="Arial" panose="020B0604020202020204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905641"/>
              </p:ext>
            </p:extLst>
          </p:nvPr>
        </p:nvGraphicFramePr>
        <p:xfrm>
          <a:off x="827583" y="908719"/>
          <a:ext cx="6367023" cy="2514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79389"/>
                <a:gridCol w="1193817"/>
                <a:gridCol w="1193817"/>
              </a:tblGrid>
              <a:tr h="297033">
                <a:tc>
                  <a:txBody>
                    <a:bodyPr/>
                    <a:lstStyle/>
                    <a:p>
                      <a:pPr algn="l" fontAlgn="b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 dirty="0" smtClean="0">
                          <a:effectLst/>
                        </a:rPr>
                        <a:t>Previous: </a:t>
                      </a:r>
                      <a:r>
                        <a:rPr lang="en-GB" sz="2000" u="none" strike="noStrike" dirty="0">
                          <a:effectLst/>
                        </a:rPr>
                        <a:t>30 000 balls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297033">
                <a:tc>
                  <a:txBody>
                    <a:bodyPr/>
                    <a:lstStyle/>
                    <a:p>
                      <a:pPr algn="l" fontAlgn="b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7033">
                <a:tc>
                  <a:txBody>
                    <a:bodyPr/>
                    <a:lstStyle/>
                    <a:p>
                      <a:pPr algn="l" fontAlgn="b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u="none" strike="noStrike">
                          <a:effectLst/>
                        </a:rPr>
                        <a:t>Total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u="none" strike="noStrike">
                          <a:effectLst/>
                        </a:rPr>
                        <a:t>Per unit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7033">
                <a:tc>
                  <a:txBody>
                    <a:bodyPr/>
                    <a:lstStyle/>
                    <a:p>
                      <a:pPr algn="l" fontAlgn="b"/>
                      <a:r>
                        <a:rPr lang="en-ZA" sz="2000" u="none" strike="noStrike" dirty="0">
                          <a:effectLst/>
                        </a:rPr>
                        <a:t>Revenue (30 000 standard balls)</a:t>
                      </a:r>
                      <a:endParaRPr lang="en-ZA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>
                          <a:effectLst/>
                        </a:rPr>
                        <a:t>£750 000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>
                          <a:effectLst/>
                        </a:rPr>
                        <a:t>£25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7033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 dirty="0">
                          <a:effectLst/>
                        </a:rPr>
                        <a:t>Less variable expenses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sng" strike="noStrike" dirty="0" smtClean="0">
                          <a:effectLst/>
                        </a:rPr>
                        <a:t>£540 </a:t>
                      </a:r>
                      <a:r>
                        <a:rPr lang="en-GB" sz="2000" u="sng" strike="noStrike" dirty="0">
                          <a:effectLst/>
                        </a:rPr>
                        <a:t>000</a:t>
                      </a:r>
                      <a:endParaRPr lang="en-GB" sz="2000" b="0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sng" strike="noStrike" dirty="0">
                          <a:effectLst/>
                        </a:rPr>
                        <a:t>£</a:t>
                      </a:r>
                      <a:r>
                        <a:rPr lang="en-GB" sz="2000" u="sng" strike="noStrike" dirty="0" smtClean="0">
                          <a:effectLst/>
                        </a:rPr>
                        <a:t>15+3=18</a:t>
                      </a:r>
                      <a:endParaRPr lang="en-GB" sz="2000" b="0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7033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 dirty="0">
                          <a:effectLst/>
                        </a:rPr>
                        <a:t>Contribution </a:t>
                      </a:r>
                      <a:r>
                        <a:rPr lang="en-GB" sz="2000" u="none" strike="noStrike" dirty="0" smtClean="0">
                          <a:effectLst/>
                        </a:rPr>
                        <a:t>margin (CM)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 dirty="0" smtClean="0">
                          <a:effectLst/>
                        </a:rPr>
                        <a:t>£210 </a:t>
                      </a:r>
                      <a:r>
                        <a:rPr lang="en-GB" sz="2000" u="none" strike="noStrike" dirty="0">
                          <a:effectLst/>
                        </a:rPr>
                        <a:t>000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 dirty="0">
                          <a:effectLst/>
                        </a:rPr>
                        <a:t>£</a:t>
                      </a:r>
                      <a:r>
                        <a:rPr lang="en-GB" sz="2000" u="none" strike="noStrike" dirty="0" smtClean="0">
                          <a:effectLst/>
                        </a:rPr>
                        <a:t>10-3=7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7033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 dirty="0">
                          <a:effectLst/>
                        </a:rPr>
                        <a:t>Less </a:t>
                      </a:r>
                      <a:r>
                        <a:rPr lang="en-GB" sz="2000" u="none" strike="noStrike" dirty="0" smtClean="0">
                          <a:effectLst/>
                        </a:rPr>
                        <a:t>Fixed </a:t>
                      </a:r>
                      <a:r>
                        <a:rPr lang="en-GB" sz="2000" u="none" strike="noStrike" dirty="0">
                          <a:effectLst/>
                        </a:rPr>
                        <a:t>expenses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 dirty="0">
                          <a:effectLst/>
                        </a:rPr>
                        <a:t>£210 000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7033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 dirty="0">
                          <a:effectLst/>
                        </a:rPr>
                        <a:t>Profit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 dirty="0" smtClean="0">
                          <a:effectLst/>
                        </a:rPr>
                        <a:t>£0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4476476"/>
      </p:ext>
    </p:extLst>
  </p:cSld>
  <p:clrMapOvr>
    <a:masterClrMapping/>
  </p:clrMapOvr>
  <p:transition advClick="0" advTm="10000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67544" y="0"/>
            <a:ext cx="8229600" cy="449313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b="1" dirty="0" smtClean="0">
                <a:latin typeface="Arial" panose="020B0604020202020204" pitchFamily="34" charset="0"/>
              </a:rPr>
              <a:t>P6-12.4</a:t>
            </a:r>
            <a:endParaRPr lang="en-ZA" sz="2400" b="1" dirty="0">
              <a:latin typeface="Arial" panose="020B0604020202020204" pitchFamily="34" charset="0"/>
            </a:endParaRP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449314"/>
            <a:ext cx="8856662" cy="6292800"/>
          </a:xfrm>
        </p:spPr>
        <p:txBody>
          <a:bodyPr/>
          <a:lstStyle/>
          <a:p>
            <a:pPr eaLnBrk="1" hangingPunct="1">
              <a:spcAft>
                <a:spcPts val="900"/>
              </a:spcAft>
              <a:defRPr/>
            </a:pPr>
            <a:r>
              <a:rPr lang="en-ZA" sz="2400" dirty="0" smtClean="0">
                <a:latin typeface="Arial" panose="020B0604020202020204" pitchFamily="34" charset="0"/>
              </a:rPr>
              <a:t>Background:</a:t>
            </a:r>
            <a:r>
              <a:rPr lang="en-ZA" sz="2400" b="1" dirty="0" smtClean="0">
                <a:latin typeface="Arial" panose="020B0604020202020204" pitchFamily="34" charset="0"/>
              </a:rPr>
              <a:t> New Year</a:t>
            </a:r>
          </a:p>
          <a:p>
            <a:pPr marL="0" indent="0" eaLnBrk="1" hangingPunct="1">
              <a:spcAft>
                <a:spcPts val="900"/>
              </a:spcAft>
              <a:buNone/>
              <a:defRPr/>
            </a:pPr>
            <a:endParaRPr lang="en-ZA" sz="2800" dirty="0" smtClean="0">
              <a:solidFill>
                <a:srgbClr val="FFFF00"/>
              </a:solidFill>
              <a:latin typeface="Arial" panose="020B0604020202020204" pitchFamily="34" charset="0"/>
            </a:endParaRPr>
          </a:p>
          <a:p>
            <a:pPr marL="0" indent="0" eaLnBrk="1" hangingPunct="1">
              <a:spcAft>
                <a:spcPts val="900"/>
              </a:spcAft>
              <a:buNone/>
              <a:defRPr/>
            </a:pPr>
            <a:endParaRPr lang="en-ZA" sz="2800" dirty="0">
              <a:solidFill>
                <a:srgbClr val="FFFF00"/>
              </a:solidFill>
              <a:latin typeface="Arial" panose="020B0604020202020204" pitchFamily="34" charset="0"/>
            </a:endParaRPr>
          </a:p>
          <a:p>
            <a:pPr marL="0" indent="0" eaLnBrk="1" hangingPunct="1">
              <a:spcAft>
                <a:spcPts val="900"/>
              </a:spcAft>
              <a:buNone/>
              <a:defRPr/>
            </a:pPr>
            <a:endParaRPr lang="en-ZA" sz="2800" dirty="0" smtClean="0">
              <a:solidFill>
                <a:srgbClr val="FFFF00"/>
              </a:solidFill>
              <a:latin typeface="Arial" panose="020B0604020202020204" pitchFamily="34" charset="0"/>
            </a:endParaRPr>
          </a:p>
          <a:p>
            <a:pPr marL="0" indent="0" eaLnBrk="1" hangingPunct="1">
              <a:spcAft>
                <a:spcPts val="900"/>
              </a:spcAft>
              <a:buNone/>
              <a:defRPr/>
            </a:pPr>
            <a:endParaRPr lang="en-ZA" sz="2800" dirty="0">
              <a:solidFill>
                <a:srgbClr val="FFFF00"/>
              </a:solidFill>
              <a:latin typeface="Arial" panose="020B0604020202020204" pitchFamily="34" charset="0"/>
            </a:endParaRPr>
          </a:p>
          <a:p>
            <a:pPr marL="0" indent="0" eaLnBrk="1" hangingPunct="1">
              <a:spcAft>
                <a:spcPts val="900"/>
              </a:spcAft>
              <a:buNone/>
              <a:defRPr/>
            </a:pPr>
            <a:r>
              <a:rPr lang="en-ZA" sz="2400" b="1" dirty="0" smtClean="0">
                <a:latin typeface="Arial" panose="020B0604020202020204" pitchFamily="34" charset="0"/>
              </a:rPr>
              <a:t>Keep CM Ratio the same: </a:t>
            </a:r>
            <a:r>
              <a:rPr lang="en-ZA" sz="2400" dirty="0" smtClean="0">
                <a:latin typeface="Arial" panose="020B0604020202020204" pitchFamily="34" charset="0"/>
              </a:rPr>
              <a:t>CM / Revenue = 0.4</a:t>
            </a:r>
          </a:p>
          <a:p>
            <a:pPr marL="0" indent="0" eaLnBrk="1" hangingPunct="1">
              <a:spcAft>
                <a:spcPts val="900"/>
              </a:spcAft>
              <a:buNone/>
              <a:defRPr/>
            </a:pPr>
            <a:r>
              <a:rPr lang="en-ZA" sz="2400" dirty="0" smtClean="0">
                <a:latin typeface="Arial" panose="020B0604020202020204" pitchFamily="34" charset="0"/>
              </a:rPr>
              <a:t>Per ball: (SP-Var. </a:t>
            </a:r>
            <a:r>
              <a:rPr lang="en-ZA" sz="2400" dirty="0" err="1" smtClean="0">
                <a:latin typeface="Arial" panose="020B0604020202020204" pitchFamily="34" charset="0"/>
              </a:rPr>
              <a:t>Exp</a:t>
            </a:r>
            <a:r>
              <a:rPr lang="en-ZA" sz="2400" dirty="0" smtClean="0">
                <a:latin typeface="Arial" panose="020B0604020202020204" pitchFamily="34" charset="0"/>
              </a:rPr>
              <a:t>) / SP = 0.4</a:t>
            </a:r>
          </a:p>
          <a:p>
            <a:pPr marL="0" indent="0" eaLnBrk="1" hangingPunct="1">
              <a:spcAft>
                <a:spcPts val="900"/>
              </a:spcAft>
              <a:buNone/>
              <a:defRPr/>
            </a:pPr>
            <a:r>
              <a:rPr lang="en-ZA" sz="2400" dirty="0" smtClean="0">
                <a:latin typeface="Arial" panose="020B0604020202020204" pitchFamily="34" charset="0"/>
              </a:rPr>
              <a:t>(SP – 18) / SP = 0.4   Thus: SP-18 = 0.4 SP</a:t>
            </a:r>
          </a:p>
          <a:p>
            <a:pPr marL="0" indent="0" eaLnBrk="1" hangingPunct="1">
              <a:spcAft>
                <a:spcPts val="900"/>
              </a:spcAft>
              <a:buNone/>
              <a:defRPr/>
            </a:pPr>
            <a:r>
              <a:rPr lang="en-ZA" sz="2400" dirty="0" smtClean="0">
                <a:latin typeface="Arial" panose="020B0604020202020204" pitchFamily="34" charset="0"/>
              </a:rPr>
              <a:t>(1 – 0.4)SP = +18</a:t>
            </a:r>
          </a:p>
          <a:p>
            <a:pPr marL="0" indent="0" eaLnBrk="1" hangingPunct="1">
              <a:spcAft>
                <a:spcPts val="900"/>
              </a:spcAft>
              <a:buNone/>
              <a:defRPr/>
            </a:pPr>
            <a:r>
              <a:rPr lang="en-ZA" sz="2400" dirty="0" smtClean="0">
                <a:latin typeface="Arial" panose="020B0604020202020204" pitchFamily="34" charset="0"/>
              </a:rPr>
              <a:t>0.6 SP = 18</a:t>
            </a:r>
          </a:p>
          <a:p>
            <a:pPr marL="0" indent="0" eaLnBrk="1" hangingPunct="1">
              <a:spcAft>
                <a:spcPts val="900"/>
              </a:spcAft>
              <a:buNone/>
              <a:defRPr/>
            </a:pPr>
            <a:r>
              <a:rPr lang="en-ZA" sz="2400" b="1" dirty="0" smtClean="0">
                <a:latin typeface="Arial" panose="020B0604020202020204" pitchFamily="34" charset="0"/>
              </a:rPr>
              <a:t>SP = 18 / 0.6 </a:t>
            </a:r>
            <a:r>
              <a:rPr lang="en-ZA" sz="2400" b="1" dirty="0">
                <a:latin typeface="Arial" panose="020B0604020202020204" pitchFamily="34" charset="0"/>
              </a:rPr>
              <a:t>= </a:t>
            </a:r>
            <a:r>
              <a:rPr lang="en-GB" sz="2400" b="1" dirty="0">
                <a:latin typeface="Arial" panose="020B0604020202020204" pitchFamily="34" charset="0"/>
              </a:rPr>
              <a:t>£</a:t>
            </a:r>
            <a:r>
              <a:rPr lang="en-ZA" sz="2400" b="1" dirty="0">
                <a:latin typeface="Arial" panose="020B0604020202020204" pitchFamily="34" charset="0"/>
              </a:rPr>
              <a:t>30 per </a:t>
            </a:r>
            <a:r>
              <a:rPr lang="en-ZA" sz="2400" b="1" dirty="0" smtClean="0">
                <a:latin typeface="Arial" panose="020B0604020202020204" pitchFamily="34" charset="0"/>
              </a:rPr>
              <a:t>ball</a:t>
            </a:r>
            <a:endParaRPr lang="en-ZA" sz="2400" b="1" dirty="0" smtClean="0">
              <a:latin typeface="Arial" panose="020B0604020202020204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31647"/>
              </p:ext>
            </p:extLst>
          </p:nvPr>
        </p:nvGraphicFramePr>
        <p:xfrm>
          <a:off x="827583" y="908719"/>
          <a:ext cx="6367023" cy="2514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79389"/>
                <a:gridCol w="1193817"/>
                <a:gridCol w="1193817"/>
              </a:tblGrid>
              <a:tr h="297033">
                <a:tc>
                  <a:txBody>
                    <a:bodyPr/>
                    <a:lstStyle/>
                    <a:p>
                      <a:pPr algn="l" fontAlgn="b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 dirty="0" smtClean="0">
                          <a:effectLst/>
                        </a:rPr>
                        <a:t>Previous </a:t>
                      </a:r>
                      <a:r>
                        <a:rPr lang="en-GB" sz="2000" u="none" strike="noStrike" dirty="0">
                          <a:effectLst/>
                        </a:rPr>
                        <a:t>30 000 balls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297033">
                <a:tc>
                  <a:txBody>
                    <a:bodyPr/>
                    <a:lstStyle/>
                    <a:p>
                      <a:pPr algn="l" fontAlgn="b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7033">
                <a:tc>
                  <a:txBody>
                    <a:bodyPr/>
                    <a:lstStyle/>
                    <a:p>
                      <a:pPr algn="l" fontAlgn="b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u="none" strike="noStrike">
                          <a:effectLst/>
                        </a:rPr>
                        <a:t>Total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u="none" strike="noStrike">
                          <a:effectLst/>
                        </a:rPr>
                        <a:t>Per unit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7033">
                <a:tc>
                  <a:txBody>
                    <a:bodyPr/>
                    <a:lstStyle/>
                    <a:p>
                      <a:pPr algn="l" fontAlgn="b"/>
                      <a:r>
                        <a:rPr lang="en-ZA" sz="2000" u="none" strike="noStrike" dirty="0">
                          <a:effectLst/>
                        </a:rPr>
                        <a:t>Revenue (30 000 standard balls)</a:t>
                      </a:r>
                      <a:endParaRPr lang="en-ZA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>
                          <a:effectLst/>
                        </a:rPr>
                        <a:t>£750 000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>
                          <a:effectLst/>
                        </a:rPr>
                        <a:t>£25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7033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 dirty="0">
                          <a:effectLst/>
                        </a:rPr>
                        <a:t>Less variable expenses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sng" strike="noStrike" dirty="0">
                          <a:effectLst/>
                        </a:rPr>
                        <a:t>£450 000</a:t>
                      </a:r>
                      <a:endParaRPr lang="en-GB" sz="2000" b="0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sng" strike="noStrike" dirty="0">
                          <a:effectLst/>
                        </a:rPr>
                        <a:t>£</a:t>
                      </a:r>
                      <a:r>
                        <a:rPr lang="en-GB" sz="2000" u="sng" strike="noStrike" dirty="0" smtClean="0">
                          <a:effectLst/>
                        </a:rPr>
                        <a:t>15+3=18</a:t>
                      </a:r>
                      <a:endParaRPr lang="en-GB" sz="2000" b="0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7033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 dirty="0">
                          <a:effectLst/>
                        </a:rPr>
                        <a:t>Contribution </a:t>
                      </a:r>
                      <a:r>
                        <a:rPr lang="en-GB" sz="2000" u="none" strike="noStrike" dirty="0" smtClean="0">
                          <a:effectLst/>
                        </a:rPr>
                        <a:t>margin (CM)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>
                          <a:effectLst/>
                        </a:rPr>
                        <a:t>£300 000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 dirty="0">
                          <a:effectLst/>
                        </a:rPr>
                        <a:t>£</a:t>
                      </a:r>
                      <a:r>
                        <a:rPr lang="en-GB" sz="2000" u="none" strike="noStrike" dirty="0" smtClean="0">
                          <a:effectLst/>
                        </a:rPr>
                        <a:t>10-3=7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7033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 dirty="0">
                          <a:effectLst/>
                        </a:rPr>
                        <a:t>Less </a:t>
                      </a:r>
                      <a:r>
                        <a:rPr lang="en-GB" sz="2000" u="none" strike="noStrike" dirty="0" smtClean="0">
                          <a:effectLst/>
                        </a:rPr>
                        <a:t>Fixed </a:t>
                      </a:r>
                      <a:r>
                        <a:rPr lang="en-GB" sz="2000" u="none" strike="noStrike" dirty="0">
                          <a:effectLst/>
                        </a:rPr>
                        <a:t>expenses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>
                          <a:effectLst/>
                        </a:rPr>
                        <a:t>£210 000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7033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 dirty="0">
                          <a:effectLst/>
                        </a:rPr>
                        <a:t>Profit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 dirty="0">
                          <a:effectLst/>
                        </a:rPr>
                        <a:t>£90 000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0904738"/>
      </p:ext>
    </p:extLst>
  </p:cSld>
  <p:clrMapOvr>
    <a:masterClrMapping/>
  </p:clrMapOvr>
  <p:transition advClick="0" advTm="10000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67544" y="0"/>
            <a:ext cx="8229600" cy="449313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b="1" dirty="0" smtClean="0">
                <a:latin typeface="Arial" panose="020B0604020202020204" pitchFamily="34" charset="0"/>
              </a:rPr>
              <a:t>P6-12.5</a:t>
            </a:r>
            <a:endParaRPr lang="en-ZA" sz="2400" b="1" dirty="0">
              <a:latin typeface="Arial" panose="020B0604020202020204" pitchFamily="34" charset="0"/>
            </a:endParaRP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449314"/>
            <a:ext cx="8856662" cy="6292800"/>
          </a:xfrm>
        </p:spPr>
        <p:txBody>
          <a:bodyPr/>
          <a:lstStyle/>
          <a:p>
            <a:pPr eaLnBrk="1" hangingPunct="1">
              <a:spcAft>
                <a:spcPts val="900"/>
              </a:spcAft>
              <a:defRPr/>
            </a:pPr>
            <a:r>
              <a:rPr lang="en-ZA" sz="2400" dirty="0" smtClean="0">
                <a:latin typeface="Arial" panose="020B0604020202020204" pitchFamily="34" charset="0"/>
              </a:rPr>
              <a:t>Background: </a:t>
            </a:r>
            <a:r>
              <a:rPr lang="en-ZA" sz="2400" b="1" dirty="0" smtClean="0">
                <a:latin typeface="Arial" panose="020B0604020202020204" pitchFamily="34" charset="0"/>
              </a:rPr>
              <a:t>New Automatic plant</a:t>
            </a:r>
          </a:p>
          <a:p>
            <a:pPr marL="0" indent="0" eaLnBrk="1" hangingPunct="1">
              <a:spcAft>
                <a:spcPts val="900"/>
              </a:spcAft>
              <a:buNone/>
              <a:defRPr/>
            </a:pPr>
            <a:endParaRPr lang="en-ZA" sz="2800" dirty="0" smtClean="0">
              <a:solidFill>
                <a:srgbClr val="FFFF00"/>
              </a:solidFill>
              <a:latin typeface="Arial" panose="020B0604020202020204" pitchFamily="34" charset="0"/>
            </a:endParaRPr>
          </a:p>
          <a:p>
            <a:pPr marL="0" indent="0" eaLnBrk="1" hangingPunct="1">
              <a:spcAft>
                <a:spcPts val="900"/>
              </a:spcAft>
              <a:buNone/>
              <a:defRPr/>
            </a:pPr>
            <a:endParaRPr lang="en-ZA" sz="2800" dirty="0">
              <a:solidFill>
                <a:srgbClr val="FFFF00"/>
              </a:solidFill>
              <a:latin typeface="Arial" panose="020B0604020202020204" pitchFamily="34" charset="0"/>
            </a:endParaRPr>
          </a:p>
          <a:p>
            <a:pPr marL="0" indent="0" eaLnBrk="1" hangingPunct="1">
              <a:spcAft>
                <a:spcPts val="900"/>
              </a:spcAft>
              <a:buNone/>
              <a:defRPr/>
            </a:pPr>
            <a:endParaRPr lang="en-ZA" sz="2800" dirty="0" smtClean="0">
              <a:solidFill>
                <a:srgbClr val="FFFF00"/>
              </a:solidFill>
              <a:latin typeface="Arial" panose="020B0604020202020204" pitchFamily="34" charset="0"/>
            </a:endParaRPr>
          </a:p>
          <a:p>
            <a:pPr marL="0" indent="0" eaLnBrk="1" hangingPunct="1">
              <a:spcAft>
                <a:spcPts val="900"/>
              </a:spcAft>
              <a:buNone/>
              <a:defRPr/>
            </a:pPr>
            <a:endParaRPr lang="en-ZA" sz="2800" dirty="0">
              <a:solidFill>
                <a:srgbClr val="FFFF00"/>
              </a:solidFill>
              <a:latin typeface="Arial" panose="020B0604020202020204" pitchFamily="34" charset="0"/>
            </a:endParaRPr>
          </a:p>
          <a:p>
            <a:pPr marL="0" indent="0" eaLnBrk="1" hangingPunct="1">
              <a:spcAft>
                <a:spcPts val="900"/>
              </a:spcAft>
              <a:buNone/>
              <a:defRPr/>
            </a:pPr>
            <a:r>
              <a:rPr lang="en-ZA" sz="2400" b="1" dirty="0" smtClean="0">
                <a:latin typeface="Arial" panose="020B0604020202020204" pitchFamily="34" charset="0"/>
              </a:rPr>
              <a:t>Slash Var. Exp. by 40%: </a:t>
            </a:r>
            <a:r>
              <a:rPr lang="en-ZA" sz="2400" dirty="0" smtClean="0">
                <a:latin typeface="Arial" panose="020B0604020202020204" pitchFamily="34" charset="0"/>
              </a:rPr>
              <a:t>60% remains: 60% of 15 = 9/ball.</a:t>
            </a:r>
          </a:p>
          <a:p>
            <a:pPr marL="0" indent="0" eaLnBrk="1" hangingPunct="1">
              <a:spcAft>
                <a:spcPts val="900"/>
              </a:spcAft>
              <a:buNone/>
              <a:defRPr/>
            </a:pPr>
            <a:r>
              <a:rPr lang="en-ZA" sz="2400" dirty="0" smtClean="0">
                <a:latin typeface="Arial" panose="020B0604020202020204" pitchFamily="34" charset="0"/>
              </a:rPr>
              <a:t>New CM/ball = Selling price – Var. Expense = 25 – 9 = </a:t>
            </a:r>
            <a:r>
              <a:rPr lang="en-GB" sz="2400" b="1" dirty="0">
                <a:latin typeface="Arial" panose="020B0604020202020204" pitchFamily="34" charset="0"/>
              </a:rPr>
              <a:t>£</a:t>
            </a:r>
            <a:r>
              <a:rPr lang="en-ZA" sz="2400" dirty="0" smtClean="0">
                <a:latin typeface="Arial" panose="020B0604020202020204" pitchFamily="34" charset="0"/>
              </a:rPr>
              <a:t>16</a:t>
            </a:r>
          </a:p>
          <a:p>
            <a:pPr marL="0" indent="0" eaLnBrk="1" hangingPunct="1">
              <a:spcAft>
                <a:spcPts val="900"/>
              </a:spcAft>
              <a:buNone/>
              <a:defRPr/>
            </a:pPr>
            <a:r>
              <a:rPr lang="en-ZA" sz="2400" dirty="0" smtClean="0">
                <a:latin typeface="Arial" panose="020B0604020202020204" pitchFamily="34" charset="0"/>
              </a:rPr>
              <a:t>(was 10)</a:t>
            </a:r>
          </a:p>
          <a:p>
            <a:pPr marL="0" indent="0" eaLnBrk="1" hangingPunct="1">
              <a:spcAft>
                <a:spcPts val="900"/>
              </a:spcAft>
              <a:buNone/>
              <a:defRPr/>
            </a:pPr>
            <a:r>
              <a:rPr lang="en-ZA" sz="2400" b="1" dirty="0" smtClean="0">
                <a:latin typeface="Arial" panose="020B0604020202020204" pitchFamily="34" charset="0"/>
              </a:rPr>
              <a:t>New Break-even balls </a:t>
            </a:r>
            <a:r>
              <a:rPr lang="en-ZA" sz="2400" dirty="0" smtClean="0">
                <a:latin typeface="Arial" panose="020B0604020202020204" pitchFamily="34" charset="0"/>
              </a:rPr>
              <a:t>= Fixed costs / CM per ball</a:t>
            </a:r>
          </a:p>
          <a:p>
            <a:pPr marL="0" indent="0" eaLnBrk="1" hangingPunct="1">
              <a:spcAft>
                <a:spcPts val="900"/>
              </a:spcAft>
              <a:buNone/>
              <a:defRPr/>
            </a:pPr>
            <a:r>
              <a:rPr lang="en-ZA" sz="2400" dirty="0" smtClean="0">
                <a:latin typeface="Arial" panose="020B0604020202020204" pitchFamily="34" charset="0"/>
              </a:rPr>
              <a:t>= </a:t>
            </a:r>
            <a:r>
              <a:rPr lang="en-GB" sz="2400" b="1" dirty="0">
                <a:latin typeface="Arial" panose="020B0604020202020204" pitchFamily="34" charset="0"/>
              </a:rPr>
              <a:t>£</a:t>
            </a:r>
            <a:r>
              <a:rPr lang="en-ZA" sz="2400" dirty="0" smtClean="0">
                <a:latin typeface="Arial" panose="020B0604020202020204" pitchFamily="34" charset="0"/>
              </a:rPr>
              <a:t>420,000 / </a:t>
            </a:r>
            <a:r>
              <a:rPr lang="en-GB" sz="2400" b="1" dirty="0">
                <a:latin typeface="Arial" panose="020B0604020202020204" pitchFamily="34" charset="0"/>
              </a:rPr>
              <a:t>£</a:t>
            </a:r>
            <a:r>
              <a:rPr lang="en-ZA" sz="2400" dirty="0" smtClean="0">
                <a:latin typeface="Arial" panose="020B0604020202020204" pitchFamily="34" charset="0"/>
              </a:rPr>
              <a:t>16 per ball = </a:t>
            </a:r>
            <a:r>
              <a:rPr lang="en-ZA" sz="2400" b="1" dirty="0" smtClean="0">
                <a:latin typeface="Arial" panose="020B0604020202020204" pitchFamily="34" charset="0"/>
              </a:rPr>
              <a:t>26,250 balls </a:t>
            </a:r>
            <a:r>
              <a:rPr lang="en-ZA" sz="2400" dirty="0" smtClean="0">
                <a:latin typeface="Arial" panose="020B0604020202020204" pitchFamily="34" charset="0"/>
              </a:rPr>
              <a:t>(was 21,000)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8715964"/>
              </p:ext>
            </p:extLst>
          </p:nvPr>
        </p:nvGraphicFramePr>
        <p:xfrm>
          <a:off x="827583" y="908719"/>
          <a:ext cx="7704857" cy="2514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15535"/>
                <a:gridCol w="1017114"/>
                <a:gridCol w="1872208"/>
              </a:tblGrid>
              <a:tr h="297033">
                <a:tc>
                  <a:txBody>
                    <a:bodyPr/>
                    <a:lstStyle/>
                    <a:p>
                      <a:pPr algn="l" fontAlgn="b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 dirty="0" smtClean="0">
                          <a:effectLst/>
                        </a:rPr>
                        <a:t>Previous </a:t>
                      </a:r>
                      <a:r>
                        <a:rPr lang="en-GB" sz="2000" u="none" strike="noStrike" dirty="0">
                          <a:effectLst/>
                        </a:rPr>
                        <a:t>30 000 balls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297033">
                <a:tc>
                  <a:txBody>
                    <a:bodyPr/>
                    <a:lstStyle/>
                    <a:p>
                      <a:pPr algn="l" fontAlgn="b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7033">
                <a:tc>
                  <a:txBody>
                    <a:bodyPr/>
                    <a:lstStyle/>
                    <a:p>
                      <a:pPr algn="l" fontAlgn="b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u="none" strike="noStrike">
                          <a:effectLst/>
                        </a:rPr>
                        <a:t>Total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u="none" strike="noStrike">
                          <a:effectLst/>
                        </a:rPr>
                        <a:t>Per unit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7033">
                <a:tc>
                  <a:txBody>
                    <a:bodyPr/>
                    <a:lstStyle/>
                    <a:p>
                      <a:pPr algn="l" fontAlgn="b"/>
                      <a:r>
                        <a:rPr lang="en-ZA" sz="2000" u="none" strike="noStrike" dirty="0">
                          <a:effectLst/>
                        </a:rPr>
                        <a:t>Revenue (30 000 standard balls)</a:t>
                      </a:r>
                      <a:endParaRPr lang="en-ZA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 dirty="0">
                          <a:effectLst/>
                        </a:rPr>
                        <a:t>£750 000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 dirty="0">
                          <a:effectLst/>
                        </a:rPr>
                        <a:t>£25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7033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 dirty="0">
                          <a:effectLst/>
                        </a:rPr>
                        <a:t>Less variable expenses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sng" strike="noStrike" dirty="0" smtClean="0">
                          <a:effectLst/>
                        </a:rPr>
                        <a:t>£270 </a:t>
                      </a:r>
                      <a:r>
                        <a:rPr lang="en-GB" sz="2000" b="1" u="sng" strike="noStrike" dirty="0">
                          <a:effectLst/>
                        </a:rPr>
                        <a:t>000</a:t>
                      </a:r>
                      <a:endParaRPr lang="en-GB" sz="2000" b="1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sng" strike="noStrike" dirty="0">
                          <a:effectLst/>
                        </a:rPr>
                        <a:t>£</a:t>
                      </a:r>
                      <a:r>
                        <a:rPr lang="en-GB" sz="2000" b="1" u="sng" strike="noStrike" dirty="0" smtClean="0">
                          <a:effectLst/>
                        </a:rPr>
                        <a:t>15X60%=</a:t>
                      </a:r>
                      <a:r>
                        <a:rPr lang="en-GB" sz="2000" b="1" u="none" strike="noStrike" dirty="0" smtClean="0">
                          <a:effectLst/>
                        </a:rPr>
                        <a:t>£</a:t>
                      </a:r>
                      <a:r>
                        <a:rPr lang="en-GB" sz="2000" b="1" u="sng" strike="noStrike" dirty="0" smtClean="0">
                          <a:effectLst/>
                        </a:rPr>
                        <a:t>9</a:t>
                      </a:r>
                      <a:endParaRPr lang="en-GB" sz="2000" b="1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7033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 dirty="0">
                          <a:effectLst/>
                        </a:rPr>
                        <a:t>Contribution </a:t>
                      </a:r>
                      <a:r>
                        <a:rPr lang="en-GB" sz="2000" u="none" strike="noStrike" dirty="0" smtClean="0">
                          <a:effectLst/>
                        </a:rPr>
                        <a:t>margin (CM)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 dirty="0" smtClean="0">
                          <a:effectLst/>
                        </a:rPr>
                        <a:t>£480 </a:t>
                      </a:r>
                      <a:r>
                        <a:rPr lang="en-GB" sz="2000" b="1" u="none" strike="noStrike" dirty="0">
                          <a:effectLst/>
                        </a:rPr>
                        <a:t>000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 dirty="0" smtClean="0">
                          <a:effectLst/>
                        </a:rPr>
                        <a:t>£16</a:t>
                      </a:r>
                      <a:r>
                        <a:rPr lang="en-GB" sz="2000" b="1" u="none" strike="noStrike" baseline="0" dirty="0" smtClean="0">
                          <a:effectLst/>
                        </a:rPr>
                        <a:t> </a:t>
                      </a:r>
                      <a:r>
                        <a:rPr lang="en-GB" sz="2000" u="none" strike="noStrike" baseline="0" dirty="0" smtClean="0">
                          <a:effectLst/>
                        </a:rPr>
                        <a:t>(was 10)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7033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u="none" strike="noStrike" dirty="0">
                          <a:effectLst/>
                        </a:rPr>
                        <a:t>Less </a:t>
                      </a:r>
                      <a:r>
                        <a:rPr lang="en-GB" sz="2000" b="1" u="none" strike="noStrike" dirty="0" smtClean="0">
                          <a:effectLst/>
                        </a:rPr>
                        <a:t>Fixed expenses 210,000 x 2 =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 dirty="0" smtClean="0">
                          <a:effectLst/>
                        </a:rPr>
                        <a:t>£420 </a:t>
                      </a:r>
                      <a:r>
                        <a:rPr lang="en-GB" sz="2000" b="1" u="none" strike="noStrike" dirty="0">
                          <a:effectLst/>
                        </a:rPr>
                        <a:t>000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7033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 dirty="0">
                          <a:effectLst/>
                        </a:rPr>
                        <a:t>Profit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 dirty="0" smtClean="0">
                          <a:effectLst/>
                        </a:rPr>
                        <a:t>£60 000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0782365"/>
      </p:ext>
    </p:extLst>
  </p:cSld>
  <p:clrMapOvr>
    <a:masterClrMapping/>
  </p:clrMapOvr>
  <p:transition advClick="0" advTm="10000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67544" y="0"/>
            <a:ext cx="8229600" cy="449313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b="1" dirty="0" smtClean="0">
                <a:latin typeface="Arial" panose="020B0604020202020204" pitchFamily="34" charset="0"/>
              </a:rPr>
              <a:t>P6-12.6</a:t>
            </a:r>
            <a:endParaRPr lang="en-ZA" sz="2400" b="1" dirty="0">
              <a:latin typeface="Arial" panose="020B0604020202020204" pitchFamily="34" charset="0"/>
            </a:endParaRP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449314"/>
            <a:ext cx="8856662" cy="6292800"/>
          </a:xfrm>
        </p:spPr>
        <p:txBody>
          <a:bodyPr/>
          <a:lstStyle/>
          <a:p>
            <a:pPr eaLnBrk="1" hangingPunct="1">
              <a:spcAft>
                <a:spcPts val="900"/>
              </a:spcAft>
              <a:defRPr/>
            </a:pPr>
            <a:r>
              <a:rPr lang="en-ZA" sz="2400" dirty="0" smtClean="0">
                <a:latin typeface="Arial" panose="020B0604020202020204" pitchFamily="34" charset="0"/>
              </a:rPr>
              <a:t>Background: </a:t>
            </a:r>
            <a:r>
              <a:rPr lang="en-ZA" sz="2400" b="1" dirty="0" smtClean="0">
                <a:latin typeface="Arial" panose="020B0604020202020204" pitchFamily="34" charset="0"/>
              </a:rPr>
              <a:t>New Automatic plant</a:t>
            </a:r>
          </a:p>
          <a:p>
            <a:pPr marL="0" indent="0" eaLnBrk="1" hangingPunct="1">
              <a:spcAft>
                <a:spcPts val="900"/>
              </a:spcAft>
              <a:buNone/>
              <a:defRPr/>
            </a:pPr>
            <a:endParaRPr lang="en-ZA" sz="2800" dirty="0" smtClean="0">
              <a:solidFill>
                <a:srgbClr val="FFFF00"/>
              </a:solidFill>
              <a:latin typeface="Arial" panose="020B0604020202020204" pitchFamily="34" charset="0"/>
            </a:endParaRPr>
          </a:p>
          <a:p>
            <a:pPr marL="0" indent="0" eaLnBrk="1" hangingPunct="1">
              <a:spcAft>
                <a:spcPts val="900"/>
              </a:spcAft>
              <a:buNone/>
              <a:defRPr/>
            </a:pPr>
            <a:endParaRPr lang="en-ZA" sz="2800" dirty="0">
              <a:solidFill>
                <a:srgbClr val="FFFF00"/>
              </a:solidFill>
              <a:latin typeface="Arial" panose="020B0604020202020204" pitchFamily="34" charset="0"/>
            </a:endParaRPr>
          </a:p>
          <a:p>
            <a:pPr marL="0" indent="0" eaLnBrk="1" hangingPunct="1">
              <a:spcAft>
                <a:spcPts val="900"/>
              </a:spcAft>
              <a:buNone/>
              <a:defRPr/>
            </a:pPr>
            <a:endParaRPr lang="en-ZA" sz="2800" dirty="0" smtClean="0">
              <a:solidFill>
                <a:srgbClr val="FFFF00"/>
              </a:solidFill>
              <a:latin typeface="Arial" panose="020B0604020202020204" pitchFamily="34" charset="0"/>
            </a:endParaRPr>
          </a:p>
          <a:p>
            <a:pPr marL="0" indent="0" eaLnBrk="1" hangingPunct="1">
              <a:spcAft>
                <a:spcPts val="900"/>
              </a:spcAft>
              <a:buNone/>
              <a:defRPr/>
            </a:pPr>
            <a:endParaRPr lang="en-ZA" sz="2800" dirty="0">
              <a:solidFill>
                <a:srgbClr val="FFFF00"/>
              </a:solidFill>
              <a:latin typeface="Arial" panose="020B0604020202020204" pitchFamily="34" charset="0"/>
            </a:endParaRPr>
          </a:p>
          <a:p>
            <a:pPr marL="457200" indent="-457200" eaLnBrk="1" hangingPunct="1">
              <a:spcAft>
                <a:spcPts val="900"/>
              </a:spcAft>
              <a:buAutoNum type="alphaLcParenR"/>
              <a:defRPr/>
            </a:pPr>
            <a:r>
              <a:rPr lang="en-ZA" sz="2400" dirty="0" smtClean="0">
                <a:latin typeface="Arial" panose="020B0604020202020204" pitchFamily="34" charset="0"/>
              </a:rPr>
              <a:t>Ball sales to keep profit </a:t>
            </a:r>
            <a:r>
              <a:rPr lang="en-GB" sz="2400" b="1" dirty="0">
                <a:latin typeface="Arial" panose="020B0604020202020204" pitchFamily="34" charset="0"/>
              </a:rPr>
              <a:t>£</a:t>
            </a:r>
            <a:r>
              <a:rPr lang="en-ZA" sz="2400" dirty="0" smtClean="0">
                <a:latin typeface="Arial" panose="020B0604020202020204" pitchFamily="34" charset="0"/>
              </a:rPr>
              <a:t>90,000? Profit = CM – Fixed Exp.</a:t>
            </a:r>
          </a:p>
          <a:p>
            <a:pPr marL="0" indent="0" eaLnBrk="1" hangingPunct="1">
              <a:spcAft>
                <a:spcPts val="900"/>
              </a:spcAft>
              <a:buNone/>
              <a:defRPr/>
            </a:pPr>
            <a:r>
              <a:rPr lang="en-ZA" sz="2400" dirty="0" smtClean="0">
                <a:latin typeface="Arial" panose="020B0604020202020204" pitchFamily="34" charset="0"/>
              </a:rPr>
              <a:t>CM =Profit + Fixed Expenses = 90,000 + 420,000 = 510,000</a:t>
            </a:r>
          </a:p>
          <a:p>
            <a:pPr marL="0" indent="0" eaLnBrk="1" hangingPunct="1">
              <a:spcAft>
                <a:spcPts val="900"/>
              </a:spcAft>
              <a:buNone/>
              <a:defRPr/>
            </a:pPr>
            <a:r>
              <a:rPr lang="en-ZA" sz="2400" b="1" dirty="0" smtClean="0">
                <a:latin typeface="Arial" panose="020B0604020202020204" pitchFamily="34" charset="0"/>
              </a:rPr>
              <a:t>Number of balls = CM / CM per ball = </a:t>
            </a:r>
            <a:r>
              <a:rPr lang="en-GB" sz="2400" b="1" dirty="0">
                <a:latin typeface="Arial" panose="020B0604020202020204" pitchFamily="34" charset="0"/>
              </a:rPr>
              <a:t>£</a:t>
            </a:r>
            <a:r>
              <a:rPr lang="en-ZA" sz="2400" b="1" dirty="0" smtClean="0">
                <a:latin typeface="Arial" panose="020B0604020202020204" pitchFamily="34" charset="0"/>
              </a:rPr>
              <a:t>510,000 / </a:t>
            </a:r>
            <a:r>
              <a:rPr lang="en-GB" sz="2400" b="1" dirty="0">
                <a:latin typeface="Arial" panose="020B0604020202020204" pitchFamily="34" charset="0"/>
              </a:rPr>
              <a:t>£</a:t>
            </a:r>
            <a:r>
              <a:rPr lang="en-ZA" sz="2400" b="1" dirty="0" smtClean="0">
                <a:latin typeface="Arial" panose="020B0604020202020204" pitchFamily="34" charset="0"/>
              </a:rPr>
              <a:t>16 per ball</a:t>
            </a:r>
          </a:p>
          <a:p>
            <a:pPr marL="0" indent="0" eaLnBrk="1" hangingPunct="1">
              <a:spcAft>
                <a:spcPts val="900"/>
              </a:spcAft>
              <a:buNone/>
              <a:defRPr/>
            </a:pPr>
            <a:r>
              <a:rPr lang="en-ZA" sz="2400" b="1" dirty="0" smtClean="0">
                <a:latin typeface="Arial" panose="020B0604020202020204" pitchFamily="34" charset="0"/>
              </a:rPr>
              <a:t>=31,875 balls </a:t>
            </a:r>
            <a:r>
              <a:rPr lang="en-ZA" sz="2400" dirty="0" smtClean="0">
                <a:latin typeface="Arial" panose="020B0604020202020204" pitchFamily="34" charset="0"/>
              </a:rPr>
              <a:t>(was 30,000)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9287842"/>
              </p:ext>
            </p:extLst>
          </p:nvPr>
        </p:nvGraphicFramePr>
        <p:xfrm>
          <a:off x="827583" y="908719"/>
          <a:ext cx="7704857" cy="2514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15535"/>
                <a:gridCol w="1017114"/>
                <a:gridCol w="1872208"/>
              </a:tblGrid>
              <a:tr h="297033">
                <a:tc>
                  <a:txBody>
                    <a:bodyPr/>
                    <a:lstStyle/>
                    <a:p>
                      <a:pPr algn="l" fontAlgn="b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 dirty="0" smtClean="0">
                          <a:effectLst/>
                        </a:rPr>
                        <a:t>Previous </a:t>
                      </a:r>
                      <a:r>
                        <a:rPr lang="en-GB" sz="2000" u="none" strike="noStrike" dirty="0">
                          <a:effectLst/>
                        </a:rPr>
                        <a:t>30 000 balls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297033">
                <a:tc>
                  <a:txBody>
                    <a:bodyPr/>
                    <a:lstStyle/>
                    <a:p>
                      <a:pPr algn="l" fontAlgn="b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7033">
                <a:tc>
                  <a:txBody>
                    <a:bodyPr/>
                    <a:lstStyle/>
                    <a:p>
                      <a:pPr algn="l" fontAlgn="b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u="none" strike="noStrike">
                          <a:effectLst/>
                        </a:rPr>
                        <a:t>Total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u="none" strike="noStrike">
                          <a:effectLst/>
                        </a:rPr>
                        <a:t>Per unit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7033">
                <a:tc>
                  <a:txBody>
                    <a:bodyPr/>
                    <a:lstStyle/>
                    <a:p>
                      <a:pPr algn="l" fontAlgn="b"/>
                      <a:r>
                        <a:rPr lang="en-ZA" sz="2000" u="none" strike="noStrike" dirty="0">
                          <a:effectLst/>
                        </a:rPr>
                        <a:t>Revenue (30 000 standard balls)</a:t>
                      </a:r>
                      <a:endParaRPr lang="en-ZA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 dirty="0">
                          <a:effectLst/>
                        </a:rPr>
                        <a:t>£750 000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 dirty="0">
                          <a:effectLst/>
                        </a:rPr>
                        <a:t>£25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7033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 dirty="0">
                          <a:effectLst/>
                        </a:rPr>
                        <a:t>Less variable expenses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sng" strike="noStrike" dirty="0" smtClean="0">
                          <a:effectLst/>
                        </a:rPr>
                        <a:t>£270 </a:t>
                      </a:r>
                      <a:r>
                        <a:rPr lang="en-GB" sz="2000" b="1" u="sng" strike="noStrike" dirty="0">
                          <a:effectLst/>
                        </a:rPr>
                        <a:t>000</a:t>
                      </a:r>
                      <a:endParaRPr lang="en-GB" sz="2000" b="1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sng" strike="noStrike" dirty="0">
                          <a:effectLst/>
                        </a:rPr>
                        <a:t>£</a:t>
                      </a:r>
                      <a:r>
                        <a:rPr lang="en-GB" sz="2000" b="1" u="sng" strike="noStrike" dirty="0" smtClean="0">
                          <a:effectLst/>
                        </a:rPr>
                        <a:t>15X60%=</a:t>
                      </a:r>
                      <a:r>
                        <a:rPr lang="en-GB" sz="2000" b="1" u="none" strike="noStrike" dirty="0" smtClean="0">
                          <a:effectLst/>
                        </a:rPr>
                        <a:t>£</a:t>
                      </a:r>
                      <a:r>
                        <a:rPr lang="en-GB" sz="2000" b="1" u="sng" strike="noStrike" dirty="0" smtClean="0">
                          <a:effectLst/>
                        </a:rPr>
                        <a:t>9</a:t>
                      </a:r>
                      <a:endParaRPr lang="en-GB" sz="2000" b="1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7033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 dirty="0">
                          <a:effectLst/>
                        </a:rPr>
                        <a:t>Contribution </a:t>
                      </a:r>
                      <a:r>
                        <a:rPr lang="en-GB" sz="2000" u="none" strike="noStrike" dirty="0" smtClean="0">
                          <a:effectLst/>
                        </a:rPr>
                        <a:t>margin (CM)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 dirty="0" smtClean="0">
                          <a:effectLst/>
                        </a:rPr>
                        <a:t>£480 </a:t>
                      </a:r>
                      <a:r>
                        <a:rPr lang="en-GB" sz="2000" b="1" u="none" strike="noStrike" dirty="0">
                          <a:effectLst/>
                        </a:rPr>
                        <a:t>000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 dirty="0" smtClean="0">
                          <a:effectLst/>
                        </a:rPr>
                        <a:t>£16</a:t>
                      </a:r>
                      <a:r>
                        <a:rPr lang="en-GB" sz="2000" b="1" u="none" strike="noStrike" baseline="0" dirty="0" smtClean="0">
                          <a:effectLst/>
                        </a:rPr>
                        <a:t> </a:t>
                      </a:r>
                      <a:r>
                        <a:rPr lang="en-GB" sz="2000" u="none" strike="noStrike" baseline="0" dirty="0" smtClean="0">
                          <a:effectLst/>
                        </a:rPr>
                        <a:t>(was 10)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7033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 dirty="0">
                          <a:effectLst/>
                        </a:rPr>
                        <a:t>Less </a:t>
                      </a:r>
                      <a:r>
                        <a:rPr lang="en-GB" sz="2000" u="none" strike="noStrike" dirty="0" smtClean="0">
                          <a:effectLst/>
                        </a:rPr>
                        <a:t>Fixed expenses 210,000 x 2 =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 dirty="0" smtClean="0">
                          <a:effectLst/>
                        </a:rPr>
                        <a:t>£420 </a:t>
                      </a:r>
                      <a:r>
                        <a:rPr lang="en-GB" sz="2000" b="1" u="none" strike="noStrike" dirty="0">
                          <a:effectLst/>
                        </a:rPr>
                        <a:t>000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7033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 dirty="0">
                          <a:effectLst/>
                        </a:rPr>
                        <a:t>Profit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 dirty="0" smtClean="0">
                          <a:effectLst/>
                        </a:rPr>
                        <a:t>£60 000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930337"/>
      </p:ext>
    </p:extLst>
  </p:cSld>
  <p:clrMapOvr>
    <a:masterClrMapping/>
  </p:clrMapOvr>
  <p:transition advClick="0" advTm="10000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67544" y="0"/>
            <a:ext cx="8229600" cy="449313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b="1" dirty="0" smtClean="0">
                <a:latin typeface="Arial" panose="020B0604020202020204" pitchFamily="34" charset="0"/>
              </a:rPr>
              <a:t>P6-12.6b</a:t>
            </a:r>
            <a:endParaRPr lang="en-ZA" sz="2400" b="1" dirty="0">
              <a:latin typeface="Arial" panose="020B0604020202020204" pitchFamily="34" charset="0"/>
            </a:endParaRP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449314"/>
            <a:ext cx="8856662" cy="6292800"/>
          </a:xfrm>
        </p:spPr>
        <p:txBody>
          <a:bodyPr/>
          <a:lstStyle/>
          <a:p>
            <a:pPr eaLnBrk="1" hangingPunct="1">
              <a:spcAft>
                <a:spcPts val="900"/>
              </a:spcAft>
              <a:defRPr/>
            </a:pPr>
            <a:r>
              <a:rPr lang="en-ZA" sz="2400" dirty="0" smtClean="0">
                <a:latin typeface="Arial" panose="020B0604020202020204" pitchFamily="34" charset="0"/>
              </a:rPr>
              <a:t>Background: </a:t>
            </a:r>
            <a:r>
              <a:rPr lang="en-ZA" sz="2400" b="1" dirty="0" smtClean="0">
                <a:latin typeface="Arial" panose="020B0604020202020204" pitchFamily="34" charset="0"/>
              </a:rPr>
              <a:t>New Automatic plant</a:t>
            </a:r>
          </a:p>
          <a:p>
            <a:pPr marL="0" indent="0" eaLnBrk="1" hangingPunct="1">
              <a:spcAft>
                <a:spcPts val="900"/>
              </a:spcAft>
              <a:buNone/>
              <a:defRPr/>
            </a:pPr>
            <a:endParaRPr lang="en-ZA" sz="2800" dirty="0" smtClean="0">
              <a:solidFill>
                <a:srgbClr val="FFFF00"/>
              </a:solidFill>
              <a:latin typeface="Arial" panose="020B0604020202020204" pitchFamily="34" charset="0"/>
            </a:endParaRPr>
          </a:p>
          <a:p>
            <a:pPr marL="0" indent="0" eaLnBrk="1" hangingPunct="1">
              <a:spcAft>
                <a:spcPts val="900"/>
              </a:spcAft>
              <a:buNone/>
              <a:defRPr/>
            </a:pPr>
            <a:endParaRPr lang="en-ZA" sz="2800" dirty="0">
              <a:solidFill>
                <a:srgbClr val="FFFF00"/>
              </a:solidFill>
              <a:latin typeface="Arial" panose="020B0604020202020204" pitchFamily="34" charset="0"/>
            </a:endParaRPr>
          </a:p>
          <a:p>
            <a:pPr marL="0" indent="0" eaLnBrk="1" hangingPunct="1">
              <a:spcAft>
                <a:spcPts val="900"/>
              </a:spcAft>
              <a:buNone/>
              <a:defRPr/>
            </a:pPr>
            <a:endParaRPr lang="en-ZA" sz="2800" dirty="0" smtClean="0">
              <a:solidFill>
                <a:srgbClr val="FFFF00"/>
              </a:solidFill>
              <a:latin typeface="Arial" panose="020B0604020202020204" pitchFamily="34" charset="0"/>
            </a:endParaRPr>
          </a:p>
          <a:p>
            <a:pPr marL="0" indent="0" eaLnBrk="1" hangingPunct="1">
              <a:spcAft>
                <a:spcPts val="900"/>
              </a:spcAft>
              <a:buNone/>
              <a:defRPr/>
            </a:pPr>
            <a:endParaRPr lang="en-ZA" sz="2800" dirty="0" smtClean="0">
              <a:solidFill>
                <a:srgbClr val="FFFF00"/>
              </a:solidFill>
              <a:latin typeface="Arial" panose="020B0604020202020204" pitchFamily="34" charset="0"/>
            </a:endParaRPr>
          </a:p>
          <a:p>
            <a:pPr marL="0" indent="0" eaLnBrk="1" hangingPunct="1">
              <a:spcAft>
                <a:spcPts val="900"/>
              </a:spcAft>
              <a:buNone/>
              <a:defRPr/>
            </a:pPr>
            <a:r>
              <a:rPr lang="en-ZA" sz="2800" b="1" dirty="0" smtClean="0">
                <a:latin typeface="Arial" panose="020B0604020202020204" pitchFamily="34" charset="0"/>
              </a:rPr>
              <a:t>Operating leverage = CM / Profit</a:t>
            </a:r>
          </a:p>
          <a:p>
            <a:pPr marL="0" indent="0" eaLnBrk="1" hangingPunct="1">
              <a:spcAft>
                <a:spcPts val="900"/>
              </a:spcAft>
              <a:buNone/>
              <a:defRPr/>
            </a:pPr>
            <a:r>
              <a:rPr lang="en-ZA" sz="2800" dirty="0" smtClean="0">
                <a:latin typeface="Arial" panose="020B0604020202020204" pitchFamily="34" charset="0"/>
              </a:rPr>
              <a:t>=480,000 / 60,000</a:t>
            </a:r>
          </a:p>
          <a:p>
            <a:pPr marL="0" indent="0" eaLnBrk="1" hangingPunct="1">
              <a:spcAft>
                <a:spcPts val="900"/>
              </a:spcAft>
              <a:buNone/>
              <a:defRPr/>
            </a:pPr>
            <a:r>
              <a:rPr lang="en-ZA" sz="2800" dirty="0" smtClean="0">
                <a:latin typeface="Arial" panose="020B0604020202020204" pitchFamily="34" charset="0"/>
              </a:rPr>
              <a:t>= 8</a:t>
            </a:r>
            <a:endParaRPr lang="en-ZA" sz="2800" dirty="0">
              <a:latin typeface="Arial" panose="020B0604020202020204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8857037"/>
              </p:ext>
            </p:extLst>
          </p:nvPr>
        </p:nvGraphicFramePr>
        <p:xfrm>
          <a:off x="827583" y="908719"/>
          <a:ext cx="7704857" cy="2514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15535"/>
                <a:gridCol w="1017114"/>
                <a:gridCol w="1872208"/>
              </a:tblGrid>
              <a:tr h="297033">
                <a:tc>
                  <a:txBody>
                    <a:bodyPr/>
                    <a:lstStyle/>
                    <a:p>
                      <a:pPr algn="l" fontAlgn="b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 dirty="0" smtClean="0">
                          <a:effectLst/>
                        </a:rPr>
                        <a:t> </a:t>
                      </a:r>
                      <a:r>
                        <a:rPr lang="en-GB" sz="2000" u="none" strike="noStrike" dirty="0">
                          <a:effectLst/>
                        </a:rPr>
                        <a:t>30 000 balls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297033">
                <a:tc>
                  <a:txBody>
                    <a:bodyPr/>
                    <a:lstStyle/>
                    <a:p>
                      <a:pPr algn="l" fontAlgn="b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7033">
                <a:tc>
                  <a:txBody>
                    <a:bodyPr/>
                    <a:lstStyle/>
                    <a:p>
                      <a:pPr algn="l" fontAlgn="b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u="none" strike="noStrike">
                          <a:effectLst/>
                        </a:rPr>
                        <a:t>Total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u="none" strike="noStrike">
                          <a:effectLst/>
                        </a:rPr>
                        <a:t>Per unit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7033">
                <a:tc>
                  <a:txBody>
                    <a:bodyPr/>
                    <a:lstStyle/>
                    <a:p>
                      <a:pPr algn="l" fontAlgn="b"/>
                      <a:r>
                        <a:rPr lang="en-ZA" sz="2000" u="none" strike="noStrike" dirty="0">
                          <a:effectLst/>
                        </a:rPr>
                        <a:t>Revenue (30 000 standard balls)</a:t>
                      </a:r>
                      <a:endParaRPr lang="en-ZA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 dirty="0">
                          <a:effectLst/>
                        </a:rPr>
                        <a:t>£750 000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 dirty="0">
                          <a:effectLst/>
                        </a:rPr>
                        <a:t>£25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7033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 dirty="0">
                          <a:effectLst/>
                        </a:rPr>
                        <a:t>Less variable expenses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sng" strike="noStrike" dirty="0" smtClean="0">
                          <a:effectLst/>
                        </a:rPr>
                        <a:t>£270 </a:t>
                      </a:r>
                      <a:r>
                        <a:rPr lang="en-GB" sz="2000" b="1" u="sng" strike="noStrike" dirty="0">
                          <a:effectLst/>
                        </a:rPr>
                        <a:t>000</a:t>
                      </a:r>
                      <a:endParaRPr lang="en-GB" sz="2000" b="1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sng" strike="noStrike" dirty="0">
                          <a:effectLst/>
                        </a:rPr>
                        <a:t>£</a:t>
                      </a:r>
                      <a:r>
                        <a:rPr lang="en-GB" sz="2000" b="1" u="sng" strike="noStrike" dirty="0" smtClean="0">
                          <a:effectLst/>
                        </a:rPr>
                        <a:t>15X60%=</a:t>
                      </a:r>
                      <a:r>
                        <a:rPr lang="en-GB" sz="2000" b="1" u="none" strike="noStrike" dirty="0" smtClean="0">
                          <a:effectLst/>
                        </a:rPr>
                        <a:t>£</a:t>
                      </a:r>
                      <a:r>
                        <a:rPr lang="en-GB" sz="2000" b="1" u="sng" strike="noStrike" dirty="0" smtClean="0">
                          <a:effectLst/>
                        </a:rPr>
                        <a:t>9</a:t>
                      </a:r>
                      <a:endParaRPr lang="en-GB" sz="2000" b="1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7033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 dirty="0">
                          <a:effectLst/>
                        </a:rPr>
                        <a:t>Contribution </a:t>
                      </a:r>
                      <a:r>
                        <a:rPr lang="en-GB" sz="2000" u="none" strike="noStrike" dirty="0" smtClean="0">
                          <a:effectLst/>
                        </a:rPr>
                        <a:t>margin (CM)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 dirty="0" smtClean="0">
                          <a:effectLst/>
                        </a:rPr>
                        <a:t>£480 </a:t>
                      </a:r>
                      <a:r>
                        <a:rPr lang="en-GB" sz="2000" b="1" u="none" strike="noStrike" dirty="0">
                          <a:effectLst/>
                        </a:rPr>
                        <a:t>000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 dirty="0" smtClean="0">
                          <a:effectLst/>
                        </a:rPr>
                        <a:t>£16</a:t>
                      </a:r>
                      <a:r>
                        <a:rPr lang="en-GB" sz="2000" b="1" u="none" strike="noStrike" baseline="0" dirty="0" smtClean="0">
                          <a:effectLst/>
                        </a:rPr>
                        <a:t> </a:t>
                      </a:r>
                      <a:r>
                        <a:rPr lang="en-GB" sz="2000" u="none" strike="noStrike" baseline="0" dirty="0" smtClean="0">
                          <a:effectLst/>
                        </a:rPr>
                        <a:t>(was 10)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7033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 dirty="0">
                          <a:effectLst/>
                        </a:rPr>
                        <a:t>Less </a:t>
                      </a:r>
                      <a:r>
                        <a:rPr lang="en-GB" sz="2000" u="none" strike="noStrike" dirty="0" smtClean="0">
                          <a:effectLst/>
                        </a:rPr>
                        <a:t>Fixed expenses 210,000 x 2 =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 dirty="0" smtClean="0">
                          <a:effectLst/>
                        </a:rPr>
                        <a:t>£420 </a:t>
                      </a:r>
                      <a:r>
                        <a:rPr lang="en-GB" sz="2000" b="1" u="none" strike="noStrike" dirty="0">
                          <a:effectLst/>
                        </a:rPr>
                        <a:t>000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7033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 dirty="0">
                          <a:effectLst/>
                        </a:rPr>
                        <a:t>Profit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 dirty="0" smtClean="0">
                          <a:effectLst/>
                        </a:rPr>
                        <a:t>£60 000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0499673"/>
      </p:ext>
    </p:extLst>
  </p:cSld>
  <p:clrMapOvr>
    <a:masterClrMapping/>
  </p:clrMapOvr>
  <p:transition advClick="0" advTm="10000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014_Corporate_PPT_template">
  <a:themeElements>
    <a:clrScheme name="Const - Heavy and Highway 14">
      <a:dk1>
        <a:srgbClr val="00478E"/>
      </a:dk1>
      <a:lt1>
        <a:srgbClr val="FFFFFF"/>
      </a:lt1>
      <a:dk2>
        <a:srgbClr val="00478E"/>
      </a:dk2>
      <a:lt2>
        <a:srgbClr val="002C58"/>
      </a:lt2>
      <a:accent1>
        <a:srgbClr val="F5C205"/>
      </a:accent1>
      <a:accent2>
        <a:srgbClr val="BF311A"/>
      </a:accent2>
      <a:accent3>
        <a:srgbClr val="FFFFFF"/>
      </a:accent3>
      <a:accent4>
        <a:srgbClr val="003B78"/>
      </a:accent4>
      <a:accent5>
        <a:srgbClr val="F9DDAA"/>
      </a:accent5>
      <a:accent6>
        <a:srgbClr val="AD2B16"/>
      </a:accent6>
      <a:hlink>
        <a:srgbClr val="3366CC"/>
      </a:hlink>
      <a:folHlink>
        <a:srgbClr val="CC6600"/>
      </a:folHlink>
    </a:clrScheme>
    <a:fontScheme name="Const - Heavy and Highwa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onst - Heavy and Highwa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st - Heavy and Highwa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st - Heavy and Highwa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st - Heavy and Highwa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st - Heavy and Highwa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st - Heavy and Highwa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st - Heavy and Highwa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st - Heavy and Highwa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st - Heavy and Highwa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st - Heavy and Highwa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st - Heavy and Highwa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st - Heavy and Highwa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st - Heavy and Highway 13">
        <a:dk1>
          <a:srgbClr val="000000"/>
        </a:dk1>
        <a:lt1>
          <a:srgbClr val="00478E"/>
        </a:lt1>
        <a:dk2>
          <a:srgbClr val="FFFFFF"/>
        </a:dk2>
        <a:lt2>
          <a:srgbClr val="002C58"/>
        </a:lt2>
        <a:accent1>
          <a:srgbClr val="F5C205"/>
        </a:accent1>
        <a:accent2>
          <a:srgbClr val="BF311A"/>
        </a:accent2>
        <a:accent3>
          <a:srgbClr val="AAB1C6"/>
        </a:accent3>
        <a:accent4>
          <a:srgbClr val="000000"/>
        </a:accent4>
        <a:accent5>
          <a:srgbClr val="F9DDAA"/>
        </a:accent5>
        <a:accent6>
          <a:srgbClr val="AD2B16"/>
        </a:accent6>
        <a:hlink>
          <a:srgbClr val="3366CC"/>
        </a:hlink>
        <a:folHlink>
          <a:srgbClr val="CC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st - Heavy and Highway 14">
        <a:dk1>
          <a:srgbClr val="00478E"/>
        </a:dk1>
        <a:lt1>
          <a:srgbClr val="FFFFFF"/>
        </a:lt1>
        <a:dk2>
          <a:srgbClr val="00478E"/>
        </a:dk2>
        <a:lt2>
          <a:srgbClr val="002C58"/>
        </a:lt2>
        <a:accent1>
          <a:srgbClr val="F5C205"/>
        </a:accent1>
        <a:accent2>
          <a:srgbClr val="BF311A"/>
        </a:accent2>
        <a:accent3>
          <a:srgbClr val="FFFFFF"/>
        </a:accent3>
        <a:accent4>
          <a:srgbClr val="003B78"/>
        </a:accent4>
        <a:accent5>
          <a:srgbClr val="F9DDAA"/>
        </a:accent5>
        <a:accent6>
          <a:srgbClr val="AD2B16"/>
        </a:accent6>
        <a:hlink>
          <a:srgbClr val="3366CC"/>
        </a:hlink>
        <a:folHlink>
          <a:srgbClr val="CC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Geomatics Indaba 2016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eomatics Indaba 2016" id="{477E72D2-6B8E-401D-B74B-F31D6D2EB781}" vid="{53A88D02-9111-427A-B6BD-6394146A7522}"/>
    </a:ext>
  </a:extLst>
</a:theme>
</file>

<file path=ppt/theme/theme3.xml><?xml version="1.0" encoding="utf-8"?>
<a:theme xmlns:a="http://schemas.openxmlformats.org/drawingml/2006/main" name="1_2014_Corporate_PPT_template">
  <a:themeElements>
    <a:clrScheme name="Const - Heavy and Highway 14">
      <a:dk1>
        <a:srgbClr val="00478E"/>
      </a:dk1>
      <a:lt1>
        <a:srgbClr val="FFFFFF"/>
      </a:lt1>
      <a:dk2>
        <a:srgbClr val="00478E"/>
      </a:dk2>
      <a:lt2>
        <a:srgbClr val="002C58"/>
      </a:lt2>
      <a:accent1>
        <a:srgbClr val="F5C205"/>
      </a:accent1>
      <a:accent2>
        <a:srgbClr val="BF311A"/>
      </a:accent2>
      <a:accent3>
        <a:srgbClr val="FFFFFF"/>
      </a:accent3>
      <a:accent4>
        <a:srgbClr val="003B78"/>
      </a:accent4>
      <a:accent5>
        <a:srgbClr val="F9DDAA"/>
      </a:accent5>
      <a:accent6>
        <a:srgbClr val="AD2B16"/>
      </a:accent6>
      <a:hlink>
        <a:srgbClr val="3366CC"/>
      </a:hlink>
      <a:folHlink>
        <a:srgbClr val="CC6600"/>
      </a:folHlink>
    </a:clrScheme>
    <a:fontScheme name="Const - Heavy and Highwa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onst - Heavy and Highwa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st - Heavy and Highwa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st - Heavy and Highwa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st - Heavy and Highwa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st - Heavy and Highwa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st - Heavy and Highwa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st - Heavy and Highwa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st - Heavy and Highwa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st - Heavy and Highwa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st - Heavy and Highwa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st - Heavy and Highwa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st - Heavy and Highwa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st - Heavy and Highway 13">
        <a:dk1>
          <a:srgbClr val="000000"/>
        </a:dk1>
        <a:lt1>
          <a:srgbClr val="00478E"/>
        </a:lt1>
        <a:dk2>
          <a:srgbClr val="FFFFFF"/>
        </a:dk2>
        <a:lt2>
          <a:srgbClr val="002C58"/>
        </a:lt2>
        <a:accent1>
          <a:srgbClr val="F5C205"/>
        </a:accent1>
        <a:accent2>
          <a:srgbClr val="BF311A"/>
        </a:accent2>
        <a:accent3>
          <a:srgbClr val="AAB1C6"/>
        </a:accent3>
        <a:accent4>
          <a:srgbClr val="000000"/>
        </a:accent4>
        <a:accent5>
          <a:srgbClr val="F9DDAA"/>
        </a:accent5>
        <a:accent6>
          <a:srgbClr val="AD2B16"/>
        </a:accent6>
        <a:hlink>
          <a:srgbClr val="3366CC"/>
        </a:hlink>
        <a:folHlink>
          <a:srgbClr val="CC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st - Heavy and Highway 14">
        <a:dk1>
          <a:srgbClr val="00478E"/>
        </a:dk1>
        <a:lt1>
          <a:srgbClr val="FFFFFF"/>
        </a:lt1>
        <a:dk2>
          <a:srgbClr val="00478E"/>
        </a:dk2>
        <a:lt2>
          <a:srgbClr val="002C58"/>
        </a:lt2>
        <a:accent1>
          <a:srgbClr val="F5C205"/>
        </a:accent1>
        <a:accent2>
          <a:srgbClr val="BF311A"/>
        </a:accent2>
        <a:accent3>
          <a:srgbClr val="FFFFFF"/>
        </a:accent3>
        <a:accent4>
          <a:srgbClr val="003B78"/>
        </a:accent4>
        <a:accent5>
          <a:srgbClr val="F9DDAA"/>
        </a:accent5>
        <a:accent6>
          <a:srgbClr val="AD2B16"/>
        </a:accent6>
        <a:hlink>
          <a:srgbClr val="3366CC"/>
        </a:hlink>
        <a:folHlink>
          <a:srgbClr val="CC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2014_Corporate_PPT_template">
  <a:themeElements>
    <a:clrScheme name="Const - Heavy and Highway 14">
      <a:dk1>
        <a:srgbClr val="00478E"/>
      </a:dk1>
      <a:lt1>
        <a:srgbClr val="FFFFFF"/>
      </a:lt1>
      <a:dk2>
        <a:srgbClr val="00478E"/>
      </a:dk2>
      <a:lt2>
        <a:srgbClr val="002C58"/>
      </a:lt2>
      <a:accent1>
        <a:srgbClr val="F5C205"/>
      </a:accent1>
      <a:accent2>
        <a:srgbClr val="BF311A"/>
      </a:accent2>
      <a:accent3>
        <a:srgbClr val="FFFFFF"/>
      </a:accent3>
      <a:accent4>
        <a:srgbClr val="003B78"/>
      </a:accent4>
      <a:accent5>
        <a:srgbClr val="F9DDAA"/>
      </a:accent5>
      <a:accent6>
        <a:srgbClr val="AD2B16"/>
      </a:accent6>
      <a:hlink>
        <a:srgbClr val="3366CC"/>
      </a:hlink>
      <a:folHlink>
        <a:srgbClr val="CC6600"/>
      </a:folHlink>
    </a:clrScheme>
    <a:fontScheme name="Const - Heavy and Highwa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onst - Heavy and Highwa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st - Heavy and Highwa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st - Heavy and Highwa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st - Heavy and Highwa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st - Heavy and Highwa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st - Heavy and Highwa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st - Heavy and Highwa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st - Heavy and Highwa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st - Heavy and Highwa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st - Heavy and Highwa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st - Heavy and Highwa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st - Heavy and Highwa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st - Heavy and Highway 13">
        <a:dk1>
          <a:srgbClr val="000000"/>
        </a:dk1>
        <a:lt1>
          <a:srgbClr val="00478E"/>
        </a:lt1>
        <a:dk2>
          <a:srgbClr val="FFFFFF"/>
        </a:dk2>
        <a:lt2>
          <a:srgbClr val="002C58"/>
        </a:lt2>
        <a:accent1>
          <a:srgbClr val="F5C205"/>
        </a:accent1>
        <a:accent2>
          <a:srgbClr val="BF311A"/>
        </a:accent2>
        <a:accent3>
          <a:srgbClr val="AAB1C6"/>
        </a:accent3>
        <a:accent4>
          <a:srgbClr val="000000"/>
        </a:accent4>
        <a:accent5>
          <a:srgbClr val="F9DDAA"/>
        </a:accent5>
        <a:accent6>
          <a:srgbClr val="AD2B16"/>
        </a:accent6>
        <a:hlink>
          <a:srgbClr val="3366CC"/>
        </a:hlink>
        <a:folHlink>
          <a:srgbClr val="CC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st - Heavy and Highway 14">
        <a:dk1>
          <a:srgbClr val="00478E"/>
        </a:dk1>
        <a:lt1>
          <a:srgbClr val="FFFFFF"/>
        </a:lt1>
        <a:dk2>
          <a:srgbClr val="00478E"/>
        </a:dk2>
        <a:lt2>
          <a:srgbClr val="002C58"/>
        </a:lt2>
        <a:accent1>
          <a:srgbClr val="F5C205"/>
        </a:accent1>
        <a:accent2>
          <a:srgbClr val="BF311A"/>
        </a:accent2>
        <a:accent3>
          <a:srgbClr val="FFFFFF"/>
        </a:accent3>
        <a:accent4>
          <a:srgbClr val="003B78"/>
        </a:accent4>
        <a:accent5>
          <a:srgbClr val="F9DDAA"/>
        </a:accent5>
        <a:accent6>
          <a:srgbClr val="AD2B16"/>
        </a:accent6>
        <a:hlink>
          <a:srgbClr val="3366CC"/>
        </a:hlink>
        <a:folHlink>
          <a:srgbClr val="CC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onst - Heavy and Highway 13">
    <a:dk1>
      <a:srgbClr val="000000"/>
    </a:dk1>
    <a:lt1>
      <a:srgbClr val="00478E"/>
    </a:lt1>
    <a:dk2>
      <a:srgbClr val="FFFFFF"/>
    </a:dk2>
    <a:lt2>
      <a:srgbClr val="002C58"/>
    </a:lt2>
    <a:accent1>
      <a:srgbClr val="F5C205"/>
    </a:accent1>
    <a:accent2>
      <a:srgbClr val="BF311A"/>
    </a:accent2>
    <a:accent3>
      <a:srgbClr val="AAB1C6"/>
    </a:accent3>
    <a:accent4>
      <a:srgbClr val="000000"/>
    </a:accent4>
    <a:accent5>
      <a:srgbClr val="F9DDAA"/>
    </a:accent5>
    <a:accent6>
      <a:srgbClr val="AD2B16"/>
    </a:accent6>
    <a:hlink>
      <a:srgbClr val="3366CC"/>
    </a:hlink>
    <a:folHlink>
      <a:srgbClr val="CC6600"/>
    </a:folHlink>
  </a:clrScheme>
</a:themeOverride>
</file>

<file path=ppt/theme/themeOverride2.xml><?xml version="1.0" encoding="utf-8"?>
<a:themeOverride xmlns:a="http://schemas.openxmlformats.org/drawingml/2006/main">
  <a:clrScheme name="Const - Heavy and Highway 13">
    <a:dk1>
      <a:srgbClr val="000000"/>
    </a:dk1>
    <a:lt1>
      <a:srgbClr val="00478E"/>
    </a:lt1>
    <a:dk2>
      <a:srgbClr val="FFFFFF"/>
    </a:dk2>
    <a:lt2>
      <a:srgbClr val="002C58"/>
    </a:lt2>
    <a:accent1>
      <a:srgbClr val="F5C205"/>
    </a:accent1>
    <a:accent2>
      <a:srgbClr val="BF311A"/>
    </a:accent2>
    <a:accent3>
      <a:srgbClr val="AAB1C6"/>
    </a:accent3>
    <a:accent4>
      <a:srgbClr val="000000"/>
    </a:accent4>
    <a:accent5>
      <a:srgbClr val="F9DDAA"/>
    </a:accent5>
    <a:accent6>
      <a:srgbClr val="AD2B16"/>
    </a:accent6>
    <a:hlink>
      <a:srgbClr val="3366CC"/>
    </a:hlink>
    <a:folHlink>
      <a:srgbClr val="CC6600"/>
    </a:folHlink>
  </a:clrScheme>
</a:themeOverride>
</file>

<file path=ppt/theme/themeOverride3.xml><?xml version="1.0" encoding="utf-8"?>
<a:themeOverride xmlns:a="http://schemas.openxmlformats.org/drawingml/2006/main">
  <a:clrScheme name="Const - Heavy and Highway 13">
    <a:dk1>
      <a:srgbClr val="000000"/>
    </a:dk1>
    <a:lt1>
      <a:srgbClr val="00478E"/>
    </a:lt1>
    <a:dk2>
      <a:srgbClr val="FFFFFF"/>
    </a:dk2>
    <a:lt2>
      <a:srgbClr val="002C58"/>
    </a:lt2>
    <a:accent1>
      <a:srgbClr val="F5C205"/>
    </a:accent1>
    <a:accent2>
      <a:srgbClr val="BF311A"/>
    </a:accent2>
    <a:accent3>
      <a:srgbClr val="AAB1C6"/>
    </a:accent3>
    <a:accent4>
      <a:srgbClr val="000000"/>
    </a:accent4>
    <a:accent5>
      <a:srgbClr val="F9DDAA"/>
    </a:accent5>
    <a:accent6>
      <a:srgbClr val="AD2B16"/>
    </a:accent6>
    <a:hlink>
      <a:srgbClr val="3366CC"/>
    </a:hlink>
    <a:folHlink>
      <a:srgbClr val="CC6600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8793</TotalTime>
  <Words>941</Words>
  <Application>Microsoft Office PowerPoint</Application>
  <PresentationFormat>On-screen Show (4:3)</PresentationFormat>
  <Paragraphs>237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Wingdings</vt:lpstr>
      <vt:lpstr>2014_Corporate_PPT_template</vt:lpstr>
      <vt:lpstr>Geomatics Indaba 2016</vt:lpstr>
      <vt:lpstr>1_2014_Corporate_PPT_template</vt:lpstr>
      <vt:lpstr>2_2014_Corporate_PPT_template</vt:lpstr>
      <vt:lpstr>Management Accounting: MBAB 822 Problem 6-12, p. 225 Profit margins on production of baseballs  Mooirivier Eagles  Participation mark 26 October 2019  </vt:lpstr>
      <vt:lpstr>P6-12.1</vt:lpstr>
      <vt:lpstr>P6-12.1</vt:lpstr>
      <vt:lpstr>P6-12.2</vt:lpstr>
      <vt:lpstr>P6-12.3</vt:lpstr>
      <vt:lpstr>P6-12.4</vt:lpstr>
      <vt:lpstr>P6-12.5</vt:lpstr>
      <vt:lpstr>P6-12.6</vt:lpstr>
      <vt:lpstr>P6-12.6b</vt:lpstr>
      <vt:lpstr>Conclusions</vt:lpstr>
      <vt:lpstr>Thank you!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EEUSER</dc:creator>
  <cp:lastModifiedBy>10119582</cp:lastModifiedBy>
  <cp:revision>174</cp:revision>
  <cp:lastPrinted>2017-02-09T10:33:36Z</cp:lastPrinted>
  <dcterms:created xsi:type="dcterms:W3CDTF">2015-07-09T06:38:55Z</dcterms:created>
  <dcterms:modified xsi:type="dcterms:W3CDTF">2019-10-26T09:58:09Z</dcterms:modified>
</cp:coreProperties>
</file>