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3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5" r:id="rId21"/>
    <p:sldId id="284" r:id="rId22"/>
    <p:sldId id="265" r:id="rId23"/>
  </p:sldIdLst>
  <p:sldSz cx="9144000" cy="5715000" type="screen16x1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994" y="8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Introduction</a:t>
            </a:r>
          </a:p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Examples</a:t>
            </a:r>
          </a:p>
          <a:p>
            <a:pPr lvl="0"/>
            <a:r>
              <a:rPr lang="en-US" dirty="0"/>
              <a:t>Conclusion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266" y="0"/>
            <a:ext cx="1718733" cy="18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7" name="Picture 6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266" y="0"/>
            <a:ext cx="1718733" cy="18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3820" y="500332"/>
            <a:ext cx="7333655" cy="931652"/>
          </a:xfrm>
        </p:spPr>
        <p:txBody>
          <a:bodyPr>
            <a:normAutofit/>
          </a:bodyPr>
          <a:lstStyle/>
          <a:p>
            <a:r>
              <a:rPr lang="en-US" dirty="0"/>
              <a:t>STUDY UNIT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3819" y="1431984"/>
            <a:ext cx="7333655" cy="1195469"/>
          </a:xfrm>
        </p:spPr>
        <p:txBody>
          <a:bodyPr>
            <a:normAutofit/>
          </a:bodyPr>
          <a:lstStyle/>
          <a:p>
            <a:r>
              <a:rPr lang="en-US" dirty="0"/>
              <a:t>OPERATIONS AND </a:t>
            </a:r>
            <a:r>
              <a:rPr lang="en-US" dirty="0" smtClean="0"/>
              <a:t>PRODUCTIVITY (Chapter 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i="1" dirty="0">
                <a:solidFill>
                  <a:srgbClr val="002060"/>
                </a:solidFill>
              </a:rPr>
              <a:t>10 strategic Operations Management functions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284" y="1420355"/>
            <a:ext cx="6659592" cy="385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28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Arial" pitchFamily="34" charset="0"/>
                <a:cs typeface="Arial" pitchFamily="34" charset="0"/>
              </a:rPr>
              <a:t>The history of Operations Management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789" y="1080466"/>
            <a:ext cx="6744720" cy="42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67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00B050"/>
                </a:solidFill>
              </a:rPr>
              <a:t>Operations for Goods and Services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052422" y="1708031"/>
            <a:ext cx="70564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List a few differences between goods and services?</a:t>
            </a:r>
            <a:endParaRPr lang="en-ZA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343" y="2662138"/>
            <a:ext cx="3449751" cy="18154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672" y="2662138"/>
            <a:ext cx="2833585" cy="181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61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>
                <a:solidFill>
                  <a:schemeClr val="accent3">
                    <a:lumMod val="75000"/>
                  </a:schemeClr>
                </a:solidFill>
              </a:rPr>
              <a:t>Productivity Challenge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724619" y="1703338"/>
            <a:ext cx="78155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Symbol" panose="05050102010706020507" pitchFamily="18" charset="2"/>
              <a:buChar char=""/>
            </a:pPr>
            <a:r>
              <a:rPr lang="en-ZA" sz="2400" dirty="0"/>
              <a:t>The objective is to improve productivity.</a:t>
            </a:r>
          </a:p>
          <a:p>
            <a:endParaRPr lang="en-ZA" sz="2400" dirty="0"/>
          </a:p>
          <a:p>
            <a:pPr>
              <a:buFont typeface="Symbol" panose="05050102010706020507" pitchFamily="18" charset="2"/>
              <a:buChar char=""/>
            </a:pPr>
            <a:r>
              <a:rPr lang="en-ZA" sz="2400" dirty="0"/>
              <a:t>Productivity is the ratio of outputs (goods and services) divided by the inputs (resources such as labour and capital).</a:t>
            </a:r>
          </a:p>
          <a:p>
            <a:endParaRPr lang="en-ZA" sz="2400" dirty="0"/>
          </a:p>
          <a:p>
            <a:pPr>
              <a:buFont typeface="Symbol" panose="05050102010706020507" pitchFamily="18" charset="2"/>
              <a:buChar char=""/>
            </a:pPr>
            <a:r>
              <a:rPr lang="en-ZA" sz="2400" dirty="0"/>
              <a:t>Production is a measure of output only and not a measure of efficiency.</a:t>
            </a:r>
          </a:p>
        </p:txBody>
      </p:sp>
    </p:spTree>
    <p:extLst>
      <p:ext uri="{BB962C8B-B14F-4D97-AF65-F5344CB8AC3E}">
        <p14:creationId xmlns:p14="http://schemas.microsoft.com/office/powerpoint/2010/main" val="2954615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i="1" dirty="0">
                <a:solidFill>
                  <a:schemeClr val="accent6"/>
                </a:solidFill>
              </a:rPr>
              <a:t>Improving Productivity at Starbucks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345721" y="2122098"/>
            <a:ext cx="67976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/>
              <a:t>Read the scenario on page 52.  Make a list of what Starbucks can do to improve productivity.</a:t>
            </a:r>
            <a:endParaRPr lang="en-ZA" sz="32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163" y="3820158"/>
            <a:ext cx="1960730" cy="149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19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i="1" dirty="0"/>
              <a:t>Improving Productivity at Starbucks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949" y="1080466"/>
            <a:ext cx="6164103" cy="382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85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Productivity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163" y="1225721"/>
            <a:ext cx="6334293" cy="14692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7163" y="3019245"/>
            <a:ext cx="63342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en-ZA" dirty="0"/>
              <a:t>Measure of process improvement</a:t>
            </a: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en-ZA" dirty="0"/>
              <a:t>Represents output relative to input</a:t>
            </a:r>
          </a:p>
          <a:p>
            <a:pPr marL="457200" indent="-457200">
              <a:lnSpc>
                <a:spcPct val="150000"/>
              </a:lnSpc>
              <a:buFont typeface="Symbol" panose="05050102010706020507" pitchFamily="18" charset="2"/>
              <a:buChar char=""/>
            </a:pPr>
            <a:r>
              <a:rPr lang="en-ZA" dirty="0"/>
              <a:t>Only through productivity increases can our standard of living improve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366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Productivity Calculations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621766" y="1276709"/>
            <a:ext cx="6676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>
                <a:solidFill>
                  <a:srgbClr val="FF0000"/>
                </a:solidFill>
              </a:rPr>
              <a:t>Labour Productivity</a:t>
            </a:r>
          </a:p>
          <a:p>
            <a:endParaRPr lang="en-ZA" b="1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569" y="1756519"/>
            <a:ext cx="6138863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53" y="2876091"/>
            <a:ext cx="5170487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237" y="4272663"/>
            <a:ext cx="6675003" cy="70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9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Multi-Factor Productivity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43" y="1282354"/>
            <a:ext cx="8230313" cy="18045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796" y="2913877"/>
            <a:ext cx="5962405" cy="7498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933" y="3663750"/>
            <a:ext cx="7717223" cy="6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09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variables for improved </a:t>
            </a:r>
            <a:r>
              <a:rPr lang="en-US" dirty="0" err="1"/>
              <a:t>labour</a:t>
            </a:r>
            <a:r>
              <a:rPr lang="en-US" dirty="0"/>
              <a:t> productivity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04" y="1458814"/>
            <a:ext cx="8429994" cy="28885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600" y="1080466"/>
            <a:ext cx="1696748" cy="11278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600" y="2586710"/>
            <a:ext cx="1724527" cy="1225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7600" y="4347357"/>
            <a:ext cx="1796725" cy="89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09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 ABOUT THIS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5275" y="1426339"/>
            <a:ext cx="8764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Why do you think the task of a Operations as a function did change in the last decade?</a:t>
            </a:r>
          </a:p>
          <a:p>
            <a:endParaRPr lang="en-US" sz="2000" dirty="0"/>
          </a:p>
          <a:p>
            <a:r>
              <a:rPr lang="en-US" sz="2000" dirty="0"/>
              <a:t>Discuss the importance of Operations Management.</a:t>
            </a:r>
          </a:p>
          <a:p>
            <a:endParaRPr lang="en-US" sz="2000" dirty="0"/>
          </a:p>
          <a:p>
            <a:r>
              <a:rPr lang="en-US" sz="2000" dirty="0"/>
              <a:t>What is productivity?  </a:t>
            </a:r>
          </a:p>
          <a:p>
            <a:endParaRPr lang="en-US" sz="2000" dirty="0"/>
          </a:p>
          <a:p>
            <a:r>
              <a:rPr lang="en-US" sz="2000" dirty="0"/>
              <a:t>Can productivity influence your profit?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073" y="3182239"/>
            <a:ext cx="2853175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24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Challenges in Operations management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071" y="1080466"/>
            <a:ext cx="5450296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6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INDIVIDUAL TASK FOR NEXT SESSION 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10551" y="1395562"/>
            <a:ext cx="654744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Read </a:t>
            </a:r>
            <a:r>
              <a:rPr lang="en-US" b="1" i="1" dirty="0" smtClean="0"/>
              <a:t>the case study on Hard Rock Cape (page 40-41) </a:t>
            </a:r>
            <a:r>
              <a:rPr lang="en-US" b="1" i="1" dirty="0"/>
              <a:t>and the case study on page 63 – 64.  This is information about Hard Rock Café.  </a:t>
            </a:r>
          </a:p>
          <a:p>
            <a:endParaRPr lang="en-US" b="1" i="1" dirty="0"/>
          </a:p>
          <a:p>
            <a:r>
              <a:rPr lang="en-US" sz="4000" b="1" i="1" dirty="0" smtClean="0"/>
              <a:t>Question to think about</a:t>
            </a:r>
            <a:endParaRPr lang="en-US" sz="4000" b="1" i="1" dirty="0"/>
          </a:p>
          <a:p>
            <a:r>
              <a:rPr lang="en-US" b="1" i="1" dirty="0"/>
              <a:t>Based on the information above </a:t>
            </a:r>
            <a:r>
              <a:rPr lang="en-US" b="1" i="1" dirty="0" smtClean="0"/>
              <a:t>think of reasons why </a:t>
            </a:r>
            <a:r>
              <a:rPr lang="en-US" b="1" i="1" dirty="0"/>
              <a:t>you think Hard Rock Café is making a success of their Operations Management?</a:t>
            </a:r>
            <a:endParaRPr lang="en-ZA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775012"/>
            <a:ext cx="2147973" cy="161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75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32587" y="12945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/>
              <a:t>Operations management can be reduced to three words; </a:t>
            </a:r>
            <a:br>
              <a:rPr lang="en-US" i="1" dirty="0"/>
            </a:br>
            <a:r>
              <a:rPr lang="en-US" i="1" dirty="0"/>
              <a:t>people, products and profits…."</a:t>
            </a:r>
            <a:br>
              <a:rPr lang="en-US" i="1" dirty="0"/>
            </a:br>
            <a:r>
              <a:rPr lang="en-US" i="1" dirty="0"/>
              <a:t/>
            </a:r>
            <a:br>
              <a:rPr lang="en-US" i="1" dirty="0"/>
            </a:br>
            <a:r>
              <a:rPr lang="en-US" i="1" dirty="0"/>
              <a:t>Lee </a:t>
            </a:r>
            <a:r>
              <a:rPr lang="en-US" i="1" dirty="0" err="1"/>
              <a:t>Lacocca</a:t>
            </a:r>
            <a:r>
              <a:rPr lang="en-US" dirty="0"/>
              <a:t/>
            </a:r>
            <a:br>
              <a:rPr lang="en-US" dirty="0"/>
            </a:b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83818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423" y="324471"/>
            <a:ext cx="5049238" cy="22702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4068" y="3125016"/>
            <a:ext cx="8402127" cy="1015663"/>
          </a:xfrm>
          <a:prstGeom prst="rect">
            <a:avLst/>
          </a:prstGeom>
        </p:spPr>
        <p:txBody>
          <a:bodyPr wrap="square" anchor="b" anchorCtr="0">
            <a:spAutoFit/>
          </a:bodyPr>
          <a:lstStyle/>
          <a:p>
            <a:pPr algn="ctr"/>
            <a:r>
              <a:rPr lang="en-US" sz="2000" i="1" dirty="0"/>
              <a:t>"Operations management is demanding, challenging, and exciting. It affects our lives every day. Ultimately, operations managers determine how well we live"</a:t>
            </a:r>
            <a:endParaRPr lang="en-GB" sz="2000" i="1" dirty="0"/>
          </a:p>
        </p:txBody>
      </p:sp>
    </p:spTree>
    <p:extLst>
      <p:ext uri="{BB962C8B-B14F-4D97-AF65-F5344CB8AC3E}">
        <p14:creationId xmlns:p14="http://schemas.microsoft.com/office/powerpoint/2010/main" val="80146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Operations Management ?</a:t>
            </a:r>
          </a:p>
        </p:txBody>
      </p:sp>
      <p:sp>
        <p:nvSpPr>
          <p:cNvPr id="4" name="Rectangle 3"/>
          <p:cNvSpPr/>
          <p:nvPr/>
        </p:nvSpPr>
        <p:spPr>
          <a:xfrm>
            <a:off x="672860" y="2018581"/>
            <a:ext cx="76257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ZA" sz="2400" b="1" i="1" dirty="0">
                <a:solidFill>
                  <a:srgbClr val="FF0000"/>
                </a:solidFill>
              </a:rPr>
              <a:t>Production</a:t>
            </a:r>
            <a:r>
              <a:rPr lang="en-ZA" sz="2400" dirty="0"/>
              <a:t> is the creation of goods and services.</a:t>
            </a:r>
          </a:p>
          <a:p>
            <a:pPr algn="ctr"/>
            <a:endParaRPr lang="en-US" sz="2400" dirty="0"/>
          </a:p>
          <a:p>
            <a:pPr algn="ctr"/>
            <a:r>
              <a:rPr lang="en-ZA" sz="2400" b="1" i="1" dirty="0">
                <a:solidFill>
                  <a:srgbClr val="FF0000"/>
                </a:solidFill>
              </a:rPr>
              <a:t>Operations management (OM)</a:t>
            </a:r>
            <a:r>
              <a:rPr lang="en-ZA" sz="2400" dirty="0">
                <a:solidFill>
                  <a:srgbClr val="FF0000"/>
                </a:solidFill>
              </a:rPr>
              <a:t> </a:t>
            </a:r>
            <a:r>
              <a:rPr lang="en-ZA" sz="2400" dirty="0"/>
              <a:t>is the set of activities that create value in the form of goods and services by transforming inputs into outputs</a:t>
            </a:r>
          </a:p>
        </p:txBody>
      </p:sp>
    </p:spTree>
    <p:extLst>
      <p:ext uri="{BB962C8B-B14F-4D97-AF65-F5344CB8AC3E}">
        <p14:creationId xmlns:p14="http://schemas.microsoft.com/office/powerpoint/2010/main" val="107500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Basic functions for </a:t>
            </a:r>
            <a:r>
              <a:rPr lang="en-US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organisation</a:t>
            </a:r>
            <a:r>
              <a:rPr lang="en-US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to produce Goods and Services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21101" y="1592539"/>
            <a:ext cx="791904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81050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b="1" i="1" dirty="0">
                <a:solidFill>
                  <a:srgbClr val="BF0922"/>
                </a:solidFill>
              </a:rPr>
              <a:t>Marketing</a:t>
            </a:r>
            <a:r>
              <a:rPr lang="en-US" sz="2000" dirty="0"/>
              <a:t> – generates demand.</a:t>
            </a:r>
          </a:p>
          <a:p>
            <a:pPr marL="781050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sz="2000" dirty="0"/>
          </a:p>
          <a:p>
            <a:pPr marL="781050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b="1" i="1" dirty="0">
                <a:solidFill>
                  <a:srgbClr val="BF0922"/>
                </a:solidFill>
              </a:rPr>
              <a:t>Production/operations</a:t>
            </a:r>
            <a:r>
              <a:rPr lang="en-US" sz="2000" b="1" i="1" dirty="0"/>
              <a:t> </a:t>
            </a:r>
            <a:r>
              <a:rPr lang="en-US" sz="2000" dirty="0"/>
              <a:t>– creates the product.</a:t>
            </a:r>
          </a:p>
          <a:p>
            <a:pPr marL="781050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sz="2000" dirty="0"/>
          </a:p>
          <a:p>
            <a:pPr marL="781050" indent="-457200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b="1" i="1" dirty="0">
                <a:solidFill>
                  <a:srgbClr val="BF0922"/>
                </a:solidFill>
              </a:rPr>
              <a:t>Finance/accounting</a:t>
            </a:r>
            <a:r>
              <a:rPr lang="en-US" sz="2000" b="1" dirty="0"/>
              <a:t> </a:t>
            </a:r>
            <a:r>
              <a:rPr lang="en-US" sz="2000" dirty="0"/>
              <a:t>– tracks how well the </a:t>
            </a:r>
            <a:r>
              <a:rPr lang="en-US" sz="2000" dirty="0" err="1"/>
              <a:t>organisation</a:t>
            </a:r>
            <a:r>
              <a:rPr lang="en-US" sz="2000" dirty="0"/>
              <a:t> is doing, pays bills, collects the money.</a:t>
            </a:r>
          </a:p>
        </p:txBody>
      </p:sp>
    </p:spTree>
    <p:extLst>
      <p:ext uri="{BB962C8B-B14F-4D97-AF65-F5344CB8AC3E}">
        <p14:creationId xmlns:p14="http://schemas.microsoft.com/office/powerpoint/2010/main" val="410240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7030A0"/>
                </a:solidFill>
              </a:rPr>
              <a:t>Organisational</a:t>
            </a:r>
            <a:r>
              <a:rPr lang="en-US" b="1" i="1" dirty="0">
                <a:solidFill>
                  <a:srgbClr val="7030A0"/>
                </a:solidFill>
              </a:rPr>
              <a:t> Chart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738" y="1252987"/>
            <a:ext cx="6134526" cy="383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8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0" y="11493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en-US" sz="4800" b="1" i="1" dirty="0">
                <a:solidFill>
                  <a:prstClr val="black"/>
                </a:solidFill>
                <a:latin typeface="Calibri" panose="020F0502020204030204"/>
              </a:rPr>
              <a:t>What do you think is the importance of Operations Management?</a:t>
            </a:r>
            <a:endParaRPr lang="en-ZA" sz="4800" b="1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THINK ABOUT THIS?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871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Importance of Operations Management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34837" y="1195507"/>
            <a:ext cx="781553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endParaRPr lang="en-ZA" dirty="0"/>
          </a:p>
          <a:p>
            <a:pPr marL="457200" indent="-45720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ZA" sz="2000" dirty="0"/>
              <a:t>OM is one of three major functions of any organisation, we want to study how people organise themselves for productive enterprise.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/>
              <a:t>We want (and need) to know how goods and services are produced.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/>
              <a:t>We want to understand what operations managers do.</a:t>
            </a:r>
          </a:p>
          <a:p>
            <a:pPr marL="514350" indent="-514350">
              <a:spcAft>
                <a:spcPts val="12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US" sz="2000" dirty="0"/>
              <a:t>OM is such a costly part of an </a:t>
            </a:r>
            <a:r>
              <a:rPr lang="en-US" sz="2000" dirty="0" err="1"/>
              <a:t>organisation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73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sz="3600" b="1" i="1" dirty="0">
                <a:solidFill>
                  <a:srgbClr val="C00000"/>
                </a:solidFill>
                <a:latin typeface="Calibri Light" panose="020F0302020204030204"/>
              </a:rPr>
              <a:t>What does an Operations Manager do ?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510" y="1489787"/>
            <a:ext cx="4974981" cy="325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10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442</Words>
  <Application>Microsoft Office PowerPoint</Application>
  <PresentationFormat>On-screen Show (16:10)</PresentationFormat>
  <Paragraphs>60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Trebuchet MS</vt:lpstr>
      <vt:lpstr>Wingdings</vt:lpstr>
      <vt:lpstr>Office Theme</vt:lpstr>
      <vt:lpstr>STUDY UNIT 1</vt:lpstr>
      <vt:lpstr>THINK ABOUT THIS</vt:lpstr>
      <vt:lpstr>PowerPoint Presentation</vt:lpstr>
      <vt:lpstr>What is Operations Management ?</vt:lpstr>
      <vt:lpstr>Basic functions for organisation to produce Goods and Services</vt:lpstr>
      <vt:lpstr>Organisational Chart</vt:lpstr>
      <vt:lpstr>THINK ABOUT THIS?</vt:lpstr>
      <vt:lpstr>Importance of Operations Management</vt:lpstr>
      <vt:lpstr>What does an Operations Manager do ?</vt:lpstr>
      <vt:lpstr>10 strategic Operations Management functions</vt:lpstr>
      <vt:lpstr>The history of Operations Management</vt:lpstr>
      <vt:lpstr>Operations for Goods and Services</vt:lpstr>
      <vt:lpstr>Productivity Challenge</vt:lpstr>
      <vt:lpstr>Improving Productivity at Starbucks</vt:lpstr>
      <vt:lpstr>Improving Productivity at Starbucks</vt:lpstr>
      <vt:lpstr>Productivity</vt:lpstr>
      <vt:lpstr>Productivity Calculations</vt:lpstr>
      <vt:lpstr>Multi-Factor Productivity </vt:lpstr>
      <vt:lpstr>Key variables for improved labour productivity</vt:lpstr>
      <vt:lpstr>Challenges in Operations management</vt:lpstr>
      <vt:lpstr>INDIVIDUAL TASK FOR NEXT SESSION 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11057491</cp:lastModifiedBy>
  <cp:revision>20</cp:revision>
  <cp:lastPrinted>2020-08-13T07:26:26Z</cp:lastPrinted>
  <dcterms:created xsi:type="dcterms:W3CDTF">2020-08-03T09:06:40Z</dcterms:created>
  <dcterms:modified xsi:type="dcterms:W3CDTF">2021-02-08T12:24:58Z</dcterms:modified>
</cp:coreProperties>
</file>